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261" r:id="rId2"/>
    <p:sldId id="380" r:id="rId3"/>
    <p:sldId id="429" r:id="rId4"/>
    <p:sldId id="381" r:id="rId5"/>
    <p:sldId id="427" r:id="rId6"/>
    <p:sldId id="424" r:id="rId7"/>
    <p:sldId id="440" r:id="rId8"/>
    <p:sldId id="436" r:id="rId9"/>
    <p:sldId id="439" r:id="rId10"/>
    <p:sldId id="441" r:id="rId11"/>
    <p:sldId id="430" r:id="rId12"/>
    <p:sldId id="442" r:id="rId13"/>
    <p:sldId id="431" r:id="rId14"/>
    <p:sldId id="432" r:id="rId15"/>
    <p:sldId id="433" r:id="rId16"/>
    <p:sldId id="443" r:id="rId17"/>
    <p:sldId id="420" r:id="rId18"/>
    <p:sldId id="444" r:id="rId19"/>
  </p:sldIdLst>
  <p:sldSz cx="9144000" cy="6858000" type="screen4x3"/>
  <p:notesSz cx="6807200" cy="99187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54D4D"/>
    <a:srgbClr val="CCCCFF"/>
    <a:srgbClr val="FFD757"/>
    <a:srgbClr val="FFFF99"/>
    <a:srgbClr val="FF9900"/>
    <a:srgbClr val="3366CC"/>
    <a:srgbClr val="FFFF00"/>
    <a:srgbClr val="33CC33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6028" autoAdjust="0"/>
  </p:normalViewPr>
  <p:slideViewPr>
    <p:cSldViewPr snapToGrid="0">
      <p:cViewPr>
        <p:scale>
          <a:sx n="100" d="100"/>
          <a:sy n="100" d="100"/>
        </p:scale>
        <p:origin x="-1026" y="66"/>
      </p:cViewPr>
      <p:guideLst>
        <p:guide orient="horz" pos="918"/>
        <p:guide orient="horz" pos="2146"/>
        <p:guide pos="36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pitchFamily="-108" charset="0"/>
              </a:defRPr>
            </a:lvl1pPr>
          </a:lstStyle>
          <a:p>
            <a:pPr>
              <a:defRPr/>
            </a:pPr>
            <a:r>
              <a:rPr lang="de-CH"/>
              <a:t>Kopfzeile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pitchFamily="-108" charset="0"/>
              </a:defRPr>
            </a:lvl1pPr>
          </a:lstStyle>
          <a:p>
            <a:pPr>
              <a:defRPr/>
            </a:pPr>
            <a:fld id="{9CA5E771-CF5E-45E5-9E34-B64EC597813C}" type="datetime1">
              <a:rPr lang="de-CH"/>
              <a:pPr>
                <a:defRPr/>
              </a:pPr>
              <a:t>24.02.2014</a:t>
            </a:fld>
            <a:endParaRPr lang="de-CH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pitchFamily="-108" charset="0"/>
              </a:defRPr>
            </a:lvl1pPr>
          </a:lstStyle>
          <a:p>
            <a:pPr>
              <a:defRPr/>
            </a:pPr>
            <a:r>
              <a:rPr lang="de-CH"/>
              <a:t>Fusszeile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2340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pitchFamily="-108" charset="0"/>
              </a:defRPr>
            </a:lvl1pPr>
          </a:lstStyle>
          <a:p>
            <a:pPr>
              <a:defRPr/>
            </a:pPr>
            <a:fld id="{3CE32A99-30B9-46AB-9A05-40D5A8B2C54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754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pitchFamily="-108" charset="0"/>
              </a:defRPr>
            </a:lvl1pPr>
          </a:lstStyle>
          <a:p>
            <a:pPr>
              <a:defRPr/>
            </a:pPr>
            <a:r>
              <a:rPr lang="de-CH"/>
              <a:t>Kopfzeile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pitchFamily="-108" charset="0"/>
              </a:defRPr>
            </a:lvl1pPr>
          </a:lstStyle>
          <a:p>
            <a:pPr>
              <a:defRPr/>
            </a:pPr>
            <a:fld id="{57F95296-8888-482C-BDB8-D50A35D24829}" type="datetime1">
              <a:rPr lang="de-CH"/>
              <a:pPr>
                <a:defRPr/>
              </a:pPr>
              <a:t>24.02.2014</a:t>
            </a:fld>
            <a:endParaRPr lang="de-CH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4025" y="4711700"/>
            <a:ext cx="5899150" cy="4462463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pitchFamily="-108" charset="0"/>
              </a:defRPr>
            </a:lvl1pPr>
          </a:lstStyle>
          <a:p>
            <a:pPr>
              <a:defRPr/>
            </a:pPr>
            <a:r>
              <a:rPr lang="de-CH"/>
              <a:t>Fusszeile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2340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pitchFamily="-108" charset="0"/>
              </a:defRPr>
            </a:lvl1pPr>
          </a:lstStyle>
          <a:p>
            <a:pPr>
              <a:defRPr/>
            </a:pPr>
            <a:fld id="{ADD58E5C-DAA1-42BB-9F48-DA55E366753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648313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CH" smtClean="0">
                <a:latin typeface="Arial" charset="0"/>
              </a:rPr>
              <a:t>Kopfzeile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09D884F-1B2C-4EFE-B81E-C07A00118B15}" type="datetime1">
              <a:rPr lang="de-CH" smtClean="0">
                <a:latin typeface="Arial" charset="0"/>
              </a:rPr>
              <a:pPr/>
              <a:t>24.02.2014</a:t>
            </a:fld>
            <a:endParaRPr lang="de-CH" smtClean="0">
              <a:latin typeface="Arial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latin typeface="Arial" charset="0"/>
              </a:rPr>
              <a:t>Fusszeile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5FE16-A767-4FFF-B318-B0419CA6FC19}" type="slidenum">
              <a:rPr lang="de-CH" smtClean="0">
                <a:latin typeface="Arial" charset="0"/>
              </a:rPr>
              <a:pPr/>
              <a:t>1</a:t>
            </a:fld>
            <a:endParaRPr lang="de-CH" smtClean="0">
              <a:latin typeface="Arial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>
                <a:latin typeface="Arial" charset="0"/>
              </a:rPr>
              <a:t>Leiter des Labors für Kooperations- und Medientechnologie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CH" smtClean="0">
                <a:latin typeface="Arial" charset="0"/>
              </a:rPr>
              <a:t>Kopfzeile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6050357-B805-44BC-AFE4-FBB015D9EB29}" type="datetime1">
              <a:rPr lang="de-CH" smtClean="0">
                <a:latin typeface="Arial" charset="0"/>
              </a:rPr>
              <a:pPr/>
              <a:t>24.02.2014</a:t>
            </a:fld>
            <a:endParaRPr lang="de-CH" smtClean="0">
              <a:latin typeface="Arial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latin typeface="Arial" charset="0"/>
              </a:rPr>
              <a:t>Fusszeile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7C73F-D20D-4F93-A1BB-C84797C1FB34}" type="slidenum">
              <a:rPr lang="de-CH" smtClean="0">
                <a:latin typeface="Arial" charset="0"/>
              </a:rPr>
              <a:pPr/>
              <a:t>5</a:t>
            </a:fld>
            <a:endParaRPr lang="de-CH" smtClean="0">
              <a:latin typeface="Arial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1700"/>
            <a:ext cx="5445125" cy="4462463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BB1-2DA9-493C-A621-B5C793657FDE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mtClean="0"/>
              <a:t>Berater benötigt Instrumente, die es erlauben, die Begrüßungsmappe ohne großen Zeitaufwand zusammenzustellen und dieses den Bürger/innen zu übermitteln zum Abschluss des Gesprächs.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BB1-2DA9-493C-A621-B5C793657FDE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BB1-2DA9-493C-A621-B5C793657FDE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BB1-2DA9-493C-A621-B5C793657FDE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2106613"/>
            <a:ext cx="7550150" cy="3149600"/>
          </a:xfrm>
        </p:spPr>
        <p:txBody>
          <a:bodyPr/>
          <a:lstStyle>
            <a:lvl1pPr>
              <a:defRPr b="1"/>
            </a:lvl1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84301" y="3448050"/>
            <a:ext cx="6172200" cy="6985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CH"/>
              <a:t>Mastertitelformat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539750"/>
            <a:ext cx="1887538" cy="5594350"/>
          </a:xfrm>
        </p:spPr>
        <p:txBody>
          <a:bodyPr vert="eaVert"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539750"/>
            <a:ext cx="5510212" cy="5594350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539750"/>
            <a:ext cx="5038725" cy="698500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138" y="1790700"/>
            <a:ext cx="3698875" cy="4343400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790700"/>
            <a:ext cx="3698875" cy="4343400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90700"/>
            <a:ext cx="36988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790700"/>
            <a:ext cx="36988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LOGO HS_neu eingefärbt.bmp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77800"/>
            <a:ext cx="1999492" cy="1152146"/>
          </a:xfrm>
          <a:prstGeom prst="rect">
            <a:avLst/>
          </a:prstGeom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0700"/>
            <a:ext cx="7550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84201" y="177800"/>
            <a:ext cx="8559800" cy="1152146"/>
          </a:xfrm>
          <a:prstGeom prst="rect">
            <a:avLst/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de-DE" sz="1000">
              <a:solidFill>
                <a:schemeClr val="bg2"/>
              </a:solidFill>
              <a:latin typeface="Arial" pitchFamily="-108" charset="0"/>
            </a:endParaRP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78180" y="266956"/>
            <a:ext cx="8168639" cy="106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Mastertitelformat bearbeiten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84200" y="6548685"/>
            <a:ext cx="8300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4075" algn="l"/>
              </a:tabLst>
              <a:defRPr/>
            </a:pPr>
            <a:r>
              <a:rPr lang="de-DE" sz="1100" dirty="0" smtClean="0"/>
              <a:t>19. Veraltungskongress Bremen  -  27. Februar 2014	</a:t>
            </a:r>
            <a:r>
              <a:rPr lang="de-DE" sz="1100" dirty="0" err="1" smtClean="0"/>
              <a:t>HöVF</a:t>
            </a:r>
            <a:r>
              <a:rPr lang="de-DE" sz="1100" dirty="0" smtClean="0"/>
              <a:t> Ludwigsburg - Prof. Dr. Birgit Schenk</a:t>
            </a:r>
            <a:endParaRPr lang="de-DE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90500" algn="l" rtl="0" eaLnBrk="0" fontAlgn="base" hangingPunct="0">
        <a:spcBef>
          <a:spcPct val="20000"/>
        </a:spcBef>
        <a:spcAft>
          <a:spcPct val="20000"/>
        </a:spcAft>
        <a:buFont typeface="Times"/>
        <a:buChar char="•"/>
        <a:defRPr sz="2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762000" indent="-1905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143000" indent="-190500" algn="l" rtl="0" eaLnBrk="0" fontAlgn="base" hangingPunct="0">
        <a:spcBef>
          <a:spcPct val="20000"/>
        </a:spcBef>
        <a:spcAft>
          <a:spcPct val="20000"/>
        </a:spcAft>
        <a:buChar char="-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338263" indent="-4763" algn="l" rtl="0" eaLnBrk="0" fontAlgn="base" hangingPunct="0"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1795463" indent="-4763" algn="l" rtl="0" fontAlgn="base">
        <a:spcBef>
          <a:spcPct val="20000"/>
        </a:spcBef>
        <a:spcAft>
          <a:spcPct val="20000"/>
        </a:spcAft>
        <a:defRPr sz="1600">
          <a:solidFill>
            <a:schemeClr val="tx1"/>
          </a:solidFill>
          <a:latin typeface="+mn-lt"/>
          <a:ea typeface="ＭＳ Ｐゴシック" pitchFamily="-108" charset="-128"/>
        </a:defRPr>
      </a:lvl6pPr>
      <a:lvl7pPr marL="2252663" indent="-4763" algn="l" rtl="0" fontAlgn="base">
        <a:spcBef>
          <a:spcPct val="20000"/>
        </a:spcBef>
        <a:spcAft>
          <a:spcPct val="20000"/>
        </a:spcAft>
        <a:defRPr sz="1600">
          <a:solidFill>
            <a:schemeClr val="tx1"/>
          </a:solidFill>
          <a:latin typeface="+mn-lt"/>
          <a:ea typeface="ＭＳ Ｐゴシック" pitchFamily="-108" charset="-128"/>
        </a:defRPr>
      </a:lvl7pPr>
      <a:lvl8pPr marL="2709863" indent="-4763" algn="l" rtl="0" fontAlgn="base">
        <a:spcBef>
          <a:spcPct val="20000"/>
        </a:spcBef>
        <a:spcAft>
          <a:spcPct val="20000"/>
        </a:spcAft>
        <a:defRPr sz="1600">
          <a:solidFill>
            <a:schemeClr val="tx1"/>
          </a:solidFill>
          <a:latin typeface="+mn-lt"/>
          <a:ea typeface="ＭＳ Ｐゴシック" pitchFamily="-108" charset="-128"/>
        </a:defRPr>
      </a:lvl8pPr>
      <a:lvl9pPr marL="3167063" indent="-4763" algn="l" rtl="0" fontAlgn="base">
        <a:spcBef>
          <a:spcPct val="20000"/>
        </a:spcBef>
        <a:spcAft>
          <a:spcPct val="20000"/>
        </a:spcAft>
        <a:defRPr sz="1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257761" y="258244"/>
            <a:ext cx="4631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000" dirty="0" smtClean="0"/>
              <a:t>19. Europäischer Verwaltungskongress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1788" y="658354"/>
            <a:ext cx="6883600" cy="363037"/>
          </a:xfrm>
        </p:spPr>
        <p:txBody>
          <a:bodyPr/>
          <a:lstStyle/>
          <a:p>
            <a:pPr algn="ctr">
              <a:buNone/>
            </a:pPr>
            <a:r>
              <a:rPr lang="de-DE" sz="1800" b="0" dirty="0" smtClean="0"/>
              <a:t>27. Februar 2014 - Bremen</a:t>
            </a:r>
            <a:endParaRPr lang="de-DE" sz="1800" b="0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70510" y="2116638"/>
            <a:ext cx="5206156" cy="977969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333399"/>
                </a:solidFill>
              </a:rPr>
              <a:t>Web 2.0 basierte Neubürger-Beratung im Bürgerservice</a:t>
            </a:r>
            <a:endParaRPr lang="de-DE" dirty="0">
              <a:solidFill>
                <a:srgbClr val="333399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13944"/>
            <a:ext cx="8089900" cy="71481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668162" y="3419903"/>
            <a:ext cx="578296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800" b="1" dirty="0"/>
              <a:t>Prof. Dr. Birgit Schenk</a:t>
            </a:r>
          </a:p>
          <a:p>
            <a:pPr algn="ctr"/>
            <a:r>
              <a:rPr lang="de-DE" sz="1600" b="1" dirty="0"/>
              <a:t>Hochschule für öffentliche Verwaltung und Finanzen Ludwigsburg</a:t>
            </a:r>
          </a:p>
        </p:txBody>
      </p:sp>
      <p:sp>
        <p:nvSpPr>
          <p:cNvPr id="2" name="Rechteck 1"/>
          <p:cNvSpPr/>
          <p:nvPr/>
        </p:nvSpPr>
        <p:spPr>
          <a:xfrm>
            <a:off x="1475273" y="5684597"/>
            <a:ext cx="6194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gefördert im Rahmen des Karl-Steinbuch-Forschungsprogrammes</a:t>
            </a:r>
          </a:p>
        </p:txBody>
      </p:sp>
      <p:sp>
        <p:nvSpPr>
          <p:cNvPr id="8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-66675" y="1988012"/>
            <a:ext cx="7077074" cy="0"/>
          </a:xfrm>
          <a:prstGeom prst="line">
            <a:avLst/>
          </a:prstGeom>
          <a:ln w="38100"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lIns="93296" tIns="46648" rIns="93296" bIns="46648" anchor="ctr"/>
          <a:lstStyle/>
          <a:p>
            <a:endParaRPr lang="de-DE" dirty="0"/>
          </a:p>
        </p:txBody>
      </p:sp>
      <p:sp>
        <p:nvSpPr>
          <p:cNvPr id="9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2047873" y="3134154"/>
            <a:ext cx="7102105" cy="0"/>
          </a:xfrm>
          <a:prstGeom prst="line">
            <a:avLst/>
          </a:prstGeom>
          <a:ln w="38100"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lIns="93296" tIns="46648" rIns="93296" bIns="46648" anchor="ctr"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225" name="Picture 27"/>
          <p:cNvPicPr>
            <a:picLocks noChangeAspect="1" noChangeArrowheads="1"/>
          </p:cNvPicPr>
          <p:nvPr/>
        </p:nvPicPr>
        <p:blipFill rotWithShape="1">
          <a:blip r:embed="rId2"/>
          <a:srcRect l="37500" t="30902" b="6910"/>
          <a:stretch/>
        </p:blipFill>
        <p:spPr bwMode="auto">
          <a:xfrm>
            <a:off x="5284675" y="4456069"/>
            <a:ext cx="2706449" cy="201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2226" name="Picture 16"/>
          <p:cNvPicPr>
            <a:picLocks noChangeAspect="1" noChangeArrowheads="1"/>
          </p:cNvPicPr>
          <p:nvPr/>
        </p:nvPicPr>
        <p:blipFill>
          <a:blip r:embed="rId3"/>
          <a:srcRect t="41847" b="14914"/>
          <a:stretch>
            <a:fillRect/>
          </a:stretch>
        </p:blipFill>
        <p:spPr bwMode="auto">
          <a:xfrm>
            <a:off x="5336261" y="1946656"/>
            <a:ext cx="3078056" cy="99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Lösungsansatz: </a:t>
            </a:r>
            <a:br>
              <a:rPr lang="de-DE" dirty="0" smtClean="0"/>
            </a:br>
            <a:r>
              <a:rPr lang="de-DE" dirty="0" smtClean="0"/>
              <a:t>Multiperspektivischer, kooperativer Beratungsservice</a:t>
            </a:r>
          </a:p>
        </p:txBody>
      </p:sp>
      <p:sp>
        <p:nvSpPr>
          <p:cNvPr id="692228" name="Rectangle 5"/>
          <p:cNvSpPr>
            <a:spLocks noChangeArrowheads="1"/>
          </p:cNvSpPr>
          <p:nvPr/>
        </p:nvSpPr>
        <p:spPr bwMode="auto">
          <a:xfrm>
            <a:off x="585788" y="1429724"/>
            <a:ext cx="3225800" cy="2578100"/>
          </a:xfrm>
          <a:prstGeom prst="rect">
            <a:avLst/>
          </a:prstGeom>
          <a:noFill/>
          <a:ln w="38100">
            <a:solidFill>
              <a:srgbClr val="F54D4D"/>
            </a:solidFill>
            <a:prstDash val="sys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92229" name="Rectangle 6"/>
          <p:cNvSpPr>
            <a:spLocks noChangeArrowheads="1"/>
          </p:cNvSpPr>
          <p:nvPr/>
        </p:nvSpPr>
        <p:spPr bwMode="auto">
          <a:xfrm>
            <a:off x="585788" y="4117974"/>
            <a:ext cx="3225800" cy="2360625"/>
          </a:xfrm>
          <a:prstGeom prst="rect">
            <a:avLst/>
          </a:prstGeom>
          <a:noFill/>
          <a:ln w="38100">
            <a:solidFill>
              <a:srgbClr val="F54D4D"/>
            </a:solidFill>
            <a:prstDash val="sys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92230" name="Rectangle 7"/>
          <p:cNvSpPr>
            <a:spLocks noChangeArrowheads="1"/>
          </p:cNvSpPr>
          <p:nvPr/>
        </p:nvSpPr>
        <p:spPr bwMode="auto">
          <a:xfrm>
            <a:off x="5284675" y="1437919"/>
            <a:ext cx="3225800" cy="2578100"/>
          </a:xfrm>
          <a:prstGeom prst="rect">
            <a:avLst/>
          </a:prstGeom>
          <a:noFill/>
          <a:ln w="38100">
            <a:solidFill>
              <a:srgbClr val="F54D4D"/>
            </a:solidFill>
            <a:prstDash val="sys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92231" name="Rectangle 8"/>
          <p:cNvSpPr>
            <a:spLocks noChangeArrowheads="1"/>
          </p:cNvSpPr>
          <p:nvPr/>
        </p:nvSpPr>
        <p:spPr bwMode="auto">
          <a:xfrm>
            <a:off x="5284675" y="4117974"/>
            <a:ext cx="3225800" cy="2360625"/>
          </a:xfrm>
          <a:prstGeom prst="rect">
            <a:avLst/>
          </a:prstGeom>
          <a:noFill/>
          <a:ln w="38100">
            <a:solidFill>
              <a:srgbClr val="F54D4D"/>
            </a:solidFill>
            <a:prstDash val="sys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92233" name="Text Box 10"/>
          <p:cNvSpPr txBox="1">
            <a:spLocks noChangeArrowheads="1"/>
          </p:cNvSpPr>
          <p:nvPr/>
        </p:nvSpPr>
        <p:spPr bwMode="auto">
          <a:xfrm>
            <a:off x="6637899" y="1527016"/>
            <a:ext cx="17539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de-DE" sz="1600" b="1" dirty="0"/>
              <a:t>Termine</a:t>
            </a:r>
            <a:r>
              <a:rPr lang="de-DE" sz="1600" dirty="0" smtClean="0"/>
              <a:t> / </a:t>
            </a:r>
            <a:r>
              <a:rPr lang="de-DE" sz="1600" b="1" dirty="0"/>
              <a:t>Fristen</a:t>
            </a:r>
          </a:p>
        </p:txBody>
      </p:sp>
      <p:sp>
        <p:nvSpPr>
          <p:cNvPr id="692234" name="Text Box 11"/>
          <p:cNvSpPr txBox="1">
            <a:spLocks noChangeArrowheads="1"/>
          </p:cNvSpPr>
          <p:nvPr/>
        </p:nvSpPr>
        <p:spPr bwMode="auto">
          <a:xfrm>
            <a:off x="7991124" y="4226004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r>
              <a:rPr lang="de-DE" sz="1600" b="1" dirty="0" smtClean="0"/>
              <a:t>Orte</a:t>
            </a:r>
            <a:endParaRPr lang="de-DE" sz="1600" b="1" dirty="0"/>
          </a:p>
        </p:txBody>
      </p:sp>
      <p:sp>
        <p:nvSpPr>
          <p:cNvPr id="692235" name="Text Box 12"/>
          <p:cNvSpPr txBox="1">
            <a:spLocks noChangeArrowheads="1"/>
          </p:cNvSpPr>
          <p:nvPr/>
        </p:nvSpPr>
        <p:spPr bwMode="auto">
          <a:xfrm>
            <a:off x="722621" y="1527016"/>
            <a:ext cx="10034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r>
              <a:rPr lang="de-DE" sz="1600" b="1" dirty="0" smtClean="0"/>
              <a:t>Formulare</a:t>
            </a:r>
            <a:endParaRPr lang="de-DE" sz="1600" b="1" dirty="0"/>
          </a:p>
        </p:txBody>
      </p:sp>
      <p:sp>
        <p:nvSpPr>
          <p:cNvPr id="692236" name="Text Box 13"/>
          <p:cNvSpPr txBox="1">
            <a:spLocks noChangeArrowheads="1"/>
          </p:cNvSpPr>
          <p:nvPr/>
        </p:nvSpPr>
        <p:spPr bwMode="auto">
          <a:xfrm>
            <a:off x="722621" y="4256116"/>
            <a:ext cx="14266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r>
              <a:rPr lang="de-DE" sz="1600" b="1" dirty="0" smtClean="0"/>
              <a:t>Informationen </a:t>
            </a:r>
            <a:endParaRPr lang="de-DE" sz="1600" b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860794" y="1906802"/>
            <a:ext cx="1344605" cy="1499973"/>
            <a:chOff x="723143" y="1941073"/>
            <a:chExt cx="1344605" cy="1727200"/>
          </a:xfrm>
        </p:grpSpPr>
        <p:sp>
          <p:nvSpPr>
            <p:cNvPr id="692252" name="Rectangle 17"/>
            <p:cNvSpPr>
              <a:spLocks noChangeArrowheads="1"/>
            </p:cNvSpPr>
            <p:nvPr/>
          </p:nvSpPr>
          <p:spPr bwMode="auto">
            <a:xfrm>
              <a:off x="723143" y="1941073"/>
              <a:ext cx="1344605" cy="172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200"/>
            </a:p>
          </p:txBody>
        </p:sp>
        <p:grpSp>
          <p:nvGrpSpPr>
            <p:cNvPr id="4" name="Gruppieren 3"/>
            <p:cNvGrpSpPr/>
            <p:nvPr/>
          </p:nvGrpSpPr>
          <p:grpSpPr>
            <a:xfrm>
              <a:off x="808421" y="2032000"/>
              <a:ext cx="1167087" cy="698349"/>
              <a:chOff x="808421" y="2032000"/>
              <a:chExt cx="1167087" cy="698349"/>
            </a:xfrm>
          </p:grpSpPr>
          <p:sp>
            <p:nvSpPr>
              <p:cNvPr id="692253" name="Text Box 18"/>
              <p:cNvSpPr txBox="1">
                <a:spLocks noChangeArrowheads="1"/>
              </p:cNvSpPr>
              <p:nvPr/>
            </p:nvSpPr>
            <p:spPr bwMode="auto">
              <a:xfrm>
                <a:off x="808421" y="2032000"/>
                <a:ext cx="1167087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b">
                <a:spAutoFit/>
              </a:bodyPr>
              <a:lstStyle/>
              <a:p>
                <a:r>
                  <a:rPr lang="de-DE" sz="1200" u="sng" dirty="0" smtClean="0"/>
                  <a:t>Anmeldeformular</a:t>
                </a:r>
                <a:endParaRPr lang="de-DE" sz="1200" u="sng" dirty="0"/>
              </a:p>
            </p:txBody>
          </p:sp>
          <p:sp>
            <p:nvSpPr>
              <p:cNvPr id="692254" name="Text Box 19"/>
              <p:cNvSpPr txBox="1">
                <a:spLocks noChangeArrowheads="1"/>
              </p:cNvSpPr>
              <p:nvPr/>
            </p:nvSpPr>
            <p:spPr bwMode="auto">
              <a:xfrm>
                <a:off x="808421" y="2361017"/>
                <a:ext cx="10663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b">
                <a:spAutoFit/>
              </a:bodyPr>
              <a:lstStyle/>
              <a:p>
                <a:pPr>
                  <a:tabLst>
                    <a:tab pos="719138" algn="l"/>
                  </a:tabLst>
                </a:pPr>
                <a:r>
                  <a:rPr lang="de-DE" sz="1200" dirty="0" smtClean="0"/>
                  <a:t>Name: 	____</a:t>
                </a:r>
                <a:endParaRPr lang="de-DE" sz="1200" dirty="0"/>
              </a:p>
              <a:p>
                <a:pPr>
                  <a:tabLst>
                    <a:tab pos="719138" algn="l"/>
                  </a:tabLst>
                </a:pPr>
                <a:r>
                  <a:rPr lang="de-DE" sz="1200" dirty="0" smtClean="0"/>
                  <a:t>Vorname	____</a:t>
                </a:r>
                <a:endParaRPr lang="de-DE" sz="1200" dirty="0"/>
              </a:p>
            </p:txBody>
          </p:sp>
        </p:grpSp>
      </p:grpSp>
      <p:grpSp>
        <p:nvGrpSpPr>
          <p:cNvPr id="6" name="Gruppieren 5"/>
          <p:cNvGrpSpPr/>
          <p:nvPr/>
        </p:nvGrpSpPr>
        <p:grpSpPr>
          <a:xfrm>
            <a:off x="1623575" y="2226710"/>
            <a:ext cx="1477915" cy="1563547"/>
            <a:chOff x="1670780" y="2146300"/>
            <a:chExt cx="1477915" cy="1727200"/>
          </a:xfrm>
        </p:grpSpPr>
        <p:sp>
          <p:nvSpPr>
            <p:cNvPr id="692249" name="Rectangle 22"/>
            <p:cNvSpPr>
              <a:spLocks noChangeArrowheads="1"/>
            </p:cNvSpPr>
            <p:nvPr/>
          </p:nvSpPr>
          <p:spPr bwMode="auto">
            <a:xfrm>
              <a:off x="1670780" y="2146300"/>
              <a:ext cx="1477915" cy="172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200"/>
            </a:p>
          </p:txBody>
        </p:sp>
        <p:sp>
          <p:nvSpPr>
            <p:cNvPr id="692250" name="Text Box 23"/>
            <p:cNvSpPr txBox="1">
              <a:spLocks noChangeArrowheads="1"/>
            </p:cNvSpPr>
            <p:nvPr/>
          </p:nvSpPr>
          <p:spPr bwMode="auto">
            <a:xfrm>
              <a:off x="1790017" y="2262188"/>
              <a:ext cx="1345069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r>
                <a:rPr lang="de-DE" sz="1200" u="sng" dirty="0" smtClean="0"/>
                <a:t>KFZ-Ummeldung</a:t>
              </a:r>
              <a:endParaRPr lang="de-DE" sz="1200" u="sng" dirty="0"/>
            </a:p>
          </p:txBody>
        </p:sp>
        <p:sp>
          <p:nvSpPr>
            <p:cNvPr id="692251" name="Text Box 24"/>
            <p:cNvSpPr txBox="1">
              <a:spLocks noChangeArrowheads="1"/>
            </p:cNvSpPr>
            <p:nvPr/>
          </p:nvSpPr>
          <p:spPr bwMode="auto">
            <a:xfrm>
              <a:off x="1790017" y="2545683"/>
              <a:ext cx="12394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>
                <a:tabLst>
                  <a:tab pos="719138" algn="l"/>
                </a:tabLst>
              </a:pPr>
              <a:r>
                <a:rPr lang="de-DE" sz="1200" dirty="0" smtClean="0"/>
                <a:t>Name: 	----------</a:t>
              </a:r>
              <a:endParaRPr lang="de-DE" sz="1200" dirty="0"/>
            </a:p>
            <a:p>
              <a:pPr>
                <a:tabLst>
                  <a:tab pos="719138" algn="l"/>
                </a:tabLst>
              </a:pPr>
              <a:r>
                <a:rPr lang="de-DE" sz="1200" dirty="0" smtClean="0"/>
                <a:t>Vorname	______</a:t>
              </a:r>
              <a:endParaRPr lang="de-DE" sz="1200" dirty="0"/>
            </a:p>
          </p:txBody>
        </p:sp>
      </p:grpSp>
      <p:sp>
        <p:nvSpPr>
          <p:cNvPr id="692241" name="Text Box 28"/>
          <p:cNvSpPr txBox="1">
            <a:spLocks noChangeArrowheads="1"/>
          </p:cNvSpPr>
          <p:nvPr/>
        </p:nvSpPr>
        <p:spPr bwMode="auto">
          <a:xfrm>
            <a:off x="722621" y="4580873"/>
            <a:ext cx="148277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r>
              <a:rPr lang="de-DE" sz="1400" u="sng" dirty="0" err="1" smtClean="0"/>
              <a:t>service-bw</a:t>
            </a:r>
            <a:endParaRPr lang="de-DE" sz="1400" u="sng" dirty="0" smtClean="0"/>
          </a:p>
          <a:p>
            <a:r>
              <a:rPr lang="de-DE" sz="1400" u="sng" dirty="0" smtClean="0"/>
              <a:t>Sindelfingen.de</a:t>
            </a:r>
            <a:endParaRPr lang="de-DE" sz="1400" u="sng" dirty="0"/>
          </a:p>
          <a:p>
            <a:r>
              <a:rPr lang="de-DE" sz="1400" u="sng" dirty="0" smtClean="0"/>
              <a:t>meineStadt.de</a:t>
            </a:r>
          </a:p>
          <a:p>
            <a:r>
              <a:rPr lang="de-DE" sz="1400" u="sng" dirty="0" smtClean="0"/>
              <a:t>Neubürger-Wiki</a:t>
            </a:r>
            <a:endParaRPr lang="de-DE" sz="1400" u="sng" dirty="0"/>
          </a:p>
          <a:p>
            <a:r>
              <a:rPr lang="de-DE" sz="1400" u="sng" dirty="0" smtClean="0"/>
              <a:t>ElternForum</a:t>
            </a:r>
            <a:endParaRPr lang="de-DE" sz="1400" u="sng" dirty="0"/>
          </a:p>
          <a:p>
            <a:r>
              <a:rPr lang="de-DE" sz="1400" u="sng" dirty="0"/>
              <a:t>Gesundheit aktuell</a:t>
            </a:r>
          </a:p>
          <a:p>
            <a:endParaRPr lang="de-DE" sz="14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877805" y="2765020"/>
            <a:ext cx="3225800" cy="2569905"/>
            <a:chOff x="-2503179" y="2501207"/>
            <a:chExt cx="3225800" cy="2578100"/>
          </a:xfrm>
        </p:grpSpPr>
        <p:sp>
          <p:nvSpPr>
            <p:cNvPr id="692232" name="Rectangle 4"/>
            <p:cNvSpPr>
              <a:spLocks noChangeArrowheads="1"/>
            </p:cNvSpPr>
            <p:nvPr/>
          </p:nvSpPr>
          <p:spPr bwMode="auto">
            <a:xfrm>
              <a:off x="-2503179" y="2501207"/>
              <a:ext cx="3225800" cy="2578100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F54D4D"/>
              </a:solidFill>
              <a:prstDash val="solid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-2428361" y="2696078"/>
              <a:ext cx="3076163" cy="2202561"/>
              <a:chOff x="2905994" y="2595664"/>
              <a:chExt cx="3076163" cy="2202561"/>
            </a:xfrm>
          </p:grpSpPr>
          <p:sp>
            <p:nvSpPr>
              <p:cNvPr id="692237" name="Text Box 15"/>
              <p:cNvSpPr txBox="1">
                <a:spLocks noChangeArrowheads="1"/>
              </p:cNvSpPr>
              <p:nvPr/>
            </p:nvSpPr>
            <p:spPr bwMode="auto">
              <a:xfrm>
                <a:off x="2905994" y="2595664"/>
                <a:ext cx="3076163" cy="246221"/>
              </a:xfrm>
              <a:prstGeom prst="rect">
                <a:avLst/>
              </a:prstGeom>
              <a:noFill/>
              <a:ln w="9525">
                <a:noFill/>
                <a:prstDash val="solid"/>
                <a:miter lim="800000"/>
                <a:headEnd/>
                <a:tailEnd/>
              </a:ln>
            </p:spPr>
            <p:txBody>
              <a:bodyPr wrap="none" lIns="0" tIns="0" rIns="0" bIns="0" anchor="b">
                <a:spAutoFit/>
              </a:bodyPr>
              <a:lstStyle/>
              <a:p>
                <a:r>
                  <a:rPr lang="de-DE" sz="1600" dirty="0" smtClean="0"/>
                  <a:t>Anliegen als verbindende Struktur</a:t>
                </a:r>
                <a:endParaRPr lang="de-DE" sz="1600" dirty="0"/>
              </a:p>
            </p:txBody>
          </p:sp>
          <p:sp>
            <p:nvSpPr>
              <p:cNvPr id="692242" name="Rectangle 29"/>
              <p:cNvSpPr>
                <a:spLocks noChangeArrowheads="1"/>
              </p:cNvSpPr>
              <p:nvPr/>
            </p:nvSpPr>
            <p:spPr bwMode="auto">
              <a:xfrm>
                <a:off x="3252471" y="3236374"/>
                <a:ext cx="772973" cy="4818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54D4D"/>
                </a:solidFill>
                <a:prstDash val="solid"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400" dirty="0" smtClean="0"/>
                  <a:t>Energie</a:t>
                </a:r>
                <a:endParaRPr lang="de-DE" sz="1400" dirty="0"/>
              </a:p>
            </p:txBody>
          </p:sp>
          <p:sp>
            <p:nvSpPr>
              <p:cNvPr id="692243" name="Rectangle 31"/>
              <p:cNvSpPr>
                <a:spLocks noChangeArrowheads="1"/>
              </p:cNvSpPr>
              <p:nvPr/>
            </p:nvSpPr>
            <p:spPr bwMode="auto">
              <a:xfrm>
                <a:off x="3414917" y="4037164"/>
                <a:ext cx="760826" cy="499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54D4D"/>
                </a:solidFill>
                <a:prstDash val="solid"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400" dirty="0" smtClean="0"/>
                  <a:t>ÖPNV</a:t>
                </a:r>
                <a:endParaRPr lang="de-DE" sz="1400" dirty="0"/>
              </a:p>
            </p:txBody>
          </p:sp>
          <p:sp>
            <p:nvSpPr>
              <p:cNvPr id="692244" name="Rectangle 32"/>
              <p:cNvSpPr>
                <a:spLocks noChangeArrowheads="1"/>
              </p:cNvSpPr>
              <p:nvPr/>
            </p:nvSpPr>
            <p:spPr bwMode="auto">
              <a:xfrm>
                <a:off x="4301099" y="3037724"/>
                <a:ext cx="844710" cy="4582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54D4D"/>
                </a:solidFill>
                <a:prstDash val="solid"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400" dirty="0" smtClean="0"/>
                  <a:t>Bewohner</a:t>
                </a:r>
                <a:endParaRPr lang="de-DE" sz="1400" dirty="0"/>
              </a:p>
            </p:txBody>
          </p:sp>
          <p:sp>
            <p:nvSpPr>
              <p:cNvPr id="692246" name="Rectangle 34"/>
              <p:cNvSpPr>
                <a:spLocks noChangeArrowheads="1"/>
              </p:cNvSpPr>
              <p:nvPr/>
            </p:nvSpPr>
            <p:spPr bwMode="auto">
              <a:xfrm>
                <a:off x="5002446" y="3886409"/>
                <a:ext cx="762001" cy="4890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54D4D"/>
                </a:solidFill>
                <a:prstDash val="solid"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400" dirty="0" smtClean="0"/>
                  <a:t>KFZ</a:t>
                </a:r>
                <a:endParaRPr lang="de-DE" sz="1400" dirty="0"/>
              </a:p>
            </p:txBody>
          </p:sp>
          <p:sp>
            <p:nvSpPr>
              <p:cNvPr id="692247" name="Rectangle 35"/>
              <p:cNvSpPr>
                <a:spLocks noChangeArrowheads="1"/>
              </p:cNvSpPr>
              <p:nvPr/>
            </p:nvSpPr>
            <p:spPr bwMode="auto">
              <a:xfrm>
                <a:off x="4359757" y="4385763"/>
                <a:ext cx="760729" cy="4124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54D4D"/>
                </a:solidFill>
                <a:prstDash val="solid"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400" dirty="0"/>
                  <a:t>Kita</a:t>
                </a:r>
              </a:p>
            </p:txBody>
          </p:sp>
          <p:sp>
            <p:nvSpPr>
              <p:cNvPr id="692248" name="Rectangle 36"/>
              <p:cNvSpPr>
                <a:spLocks noChangeArrowheads="1"/>
              </p:cNvSpPr>
              <p:nvPr/>
            </p:nvSpPr>
            <p:spPr bwMode="auto">
              <a:xfrm>
                <a:off x="4107020" y="3612628"/>
                <a:ext cx="831121" cy="52392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54D4D"/>
                </a:solidFill>
                <a:prstDash val="solid"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400" dirty="0"/>
                  <a:t>Wohnen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3605952" y="1803014"/>
            <a:ext cx="2160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Digitale Begrüßungsmappe</a:t>
            </a:r>
            <a:endParaRPr lang="de-DE" sz="1600" dirty="0"/>
          </a:p>
        </p:txBody>
      </p:sp>
      <p:sp>
        <p:nvSpPr>
          <p:cNvPr id="27" name="Textfeld 26"/>
          <p:cNvSpPr txBox="1"/>
          <p:nvPr/>
        </p:nvSpPr>
        <p:spPr>
          <a:xfrm>
            <a:off x="3605952" y="2641050"/>
            <a:ext cx="2160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Proaktive  Information</a:t>
            </a:r>
            <a:endParaRPr lang="de-DE" sz="1600" dirty="0"/>
          </a:p>
        </p:txBody>
      </p:sp>
      <p:sp>
        <p:nvSpPr>
          <p:cNvPr id="28" name="Textfeld 27"/>
          <p:cNvSpPr txBox="1"/>
          <p:nvPr/>
        </p:nvSpPr>
        <p:spPr>
          <a:xfrm>
            <a:off x="3605952" y="3879553"/>
            <a:ext cx="216024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Punktuelle </a:t>
            </a:r>
          </a:p>
          <a:p>
            <a:r>
              <a:rPr lang="de-DE" sz="1600" dirty="0" smtClean="0"/>
              <a:t>Beratung</a:t>
            </a:r>
            <a:endParaRPr lang="de-DE" sz="1600" dirty="0"/>
          </a:p>
        </p:txBody>
      </p:sp>
      <p:sp>
        <p:nvSpPr>
          <p:cNvPr id="29" name="Textfeld 28"/>
          <p:cNvSpPr txBox="1"/>
          <p:nvPr/>
        </p:nvSpPr>
        <p:spPr>
          <a:xfrm>
            <a:off x="3605952" y="4704006"/>
            <a:ext cx="216024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Umfassende </a:t>
            </a:r>
          </a:p>
          <a:p>
            <a:r>
              <a:rPr lang="de-DE" sz="1600" dirty="0" smtClean="0"/>
              <a:t>Beratung</a:t>
            </a:r>
            <a:endParaRPr lang="de-DE" sz="1600" dirty="0"/>
          </a:p>
        </p:txBody>
      </p:sp>
      <p:sp>
        <p:nvSpPr>
          <p:cNvPr id="30" name="Textfeld 29"/>
          <p:cNvSpPr txBox="1"/>
          <p:nvPr/>
        </p:nvSpPr>
        <p:spPr>
          <a:xfrm>
            <a:off x="3605952" y="5496218"/>
            <a:ext cx="216024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Mobile umfassende </a:t>
            </a:r>
          </a:p>
          <a:p>
            <a:r>
              <a:rPr lang="de-DE" sz="1600" dirty="0" smtClean="0"/>
              <a:t>Beratung</a:t>
            </a:r>
            <a:endParaRPr lang="de-DE" sz="1600" dirty="0"/>
          </a:p>
        </p:txBody>
      </p:sp>
      <p:sp>
        <p:nvSpPr>
          <p:cNvPr id="56" name="Textfeld 55"/>
          <p:cNvSpPr txBox="1"/>
          <p:nvPr/>
        </p:nvSpPr>
        <p:spPr>
          <a:xfrm>
            <a:off x="596900" y="70547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Mögliche Beratungs-Services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3029888" y="1459132"/>
            <a:ext cx="2952328" cy="2160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65" name="Textfeld 64"/>
          <p:cNvSpPr txBox="1"/>
          <p:nvPr/>
        </p:nvSpPr>
        <p:spPr>
          <a:xfrm rot="16200000">
            <a:off x="2233154" y="228286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Herzlich Willkommen! </a:t>
            </a:r>
            <a:endParaRPr lang="de-DE" sz="1600" b="1" dirty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6609452" y="1409696"/>
            <a:ext cx="127000" cy="47625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6594212" y="1435096"/>
            <a:ext cx="0" cy="4749800"/>
          </a:xfrm>
          <a:prstGeom prst="straightConnector1">
            <a:avLst/>
          </a:prstGeom>
          <a:noFill/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6672952" y="3052832"/>
            <a:ext cx="2220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zunehmender Zeitbedarf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7734" y="1453894"/>
            <a:ext cx="2177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54D4D"/>
                </a:solidFill>
              </a:rPr>
              <a:t>Allgemeines Angebot </a:t>
            </a:r>
          </a:p>
          <a:p>
            <a:r>
              <a:rPr lang="de-DE" sz="2000" dirty="0" smtClean="0">
                <a:solidFill>
                  <a:srgbClr val="F54D4D"/>
                </a:solidFill>
              </a:rPr>
              <a:t>aus städtischer Perspektive </a:t>
            </a:r>
            <a:endParaRPr lang="de-DE" sz="2000" dirty="0">
              <a:solidFill>
                <a:srgbClr val="F54D4D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0508" y="3956791"/>
            <a:ext cx="2441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Personalisiertes Angebot   </a:t>
            </a:r>
            <a:b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auf den Neubürger zugeschnitten</a:t>
            </a: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64" grpId="0" animBg="1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Erste Testergebnisse – Januar 2013 und September 2013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5787" y="1457325"/>
            <a:ext cx="8296955" cy="3488871"/>
          </a:xfrm>
        </p:spPr>
        <p:txBody>
          <a:bodyPr/>
          <a:lstStyle/>
          <a:p>
            <a:r>
              <a:rPr lang="de-DE" sz="2000" dirty="0" smtClean="0"/>
              <a:t>Beratung ist Neuland für die Mitarbeiter/innen</a:t>
            </a:r>
          </a:p>
          <a:p>
            <a:r>
              <a:rPr lang="de-DE" sz="2000" dirty="0" smtClean="0"/>
              <a:t>Beratung in Kombination mit IT-Tools fordert Mitarbeiter/innen</a:t>
            </a:r>
          </a:p>
          <a:p>
            <a:r>
              <a:rPr lang="de-DE" sz="2000" dirty="0" smtClean="0"/>
              <a:t>IT-Werkzeug / Tool sollte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/>
              <a:t>Beratungsprozess abbilden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/>
              <a:t>Moderationswerkzeuge umfassen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/>
              <a:t>Zusammenarbeit mit Bürger/in erlauben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/>
              <a:t>„glaubwürdige“ Informationsquellen umfassen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/>
              <a:t>Personalisierung allg. Informationen ermöglichen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feld 59"/>
          <p:cNvSpPr txBox="1"/>
          <p:nvPr/>
        </p:nvSpPr>
        <p:spPr>
          <a:xfrm>
            <a:off x="590427" y="4151177"/>
            <a:ext cx="83020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Anforderungen</a:t>
            </a:r>
            <a:r>
              <a:rPr lang="de-DE" sz="2000" dirty="0" smtClean="0"/>
              <a:t>:</a:t>
            </a:r>
            <a:endParaRPr lang="de-DE" sz="2000" dirty="0"/>
          </a:p>
        </p:txBody>
      </p:sp>
      <p:sp>
        <p:nvSpPr>
          <p:cNvPr id="61" name="Textfeld 60"/>
          <p:cNvSpPr txBox="1"/>
          <p:nvPr/>
        </p:nvSpPr>
        <p:spPr>
          <a:xfrm>
            <a:off x="590427" y="5201645"/>
            <a:ext cx="83020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 smtClean="0"/>
              <a:t>Zeiteffiziente Instrumente</a:t>
            </a:r>
          </a:p>
          <a:p>
            <a:pPr>
              <a:tabLst>
                <a:tab pos="266700" algn="l"/>
              </a:tabLst>
            </a:pPr>
            <a:r>
              <a:rPr lang="de-DE" sz="1800" dirty="0"/>
              <a:t>	</a:t>
            </a:r>
            <a:r>
              <a:rPr lang="de-DE" sz="1800" dirty="0" smtClean="0"/>
              <a:t>=&gt; einfaches Zusammenstellen einer individualisierten Begrüßungsmappe </a:t>
            </a:r>
            <a:endParaRPr lang="de-DE" sz="1800" dirty="0"/>
          </a:p>
        </p:txBody>
      </p:sp>
      <p:sp>
        <p:nvSpPr>
          <p:cNvPr id="62" name="Textfeld 61"/>
          <p:cNvSpPr txBox="1"/>
          <p:nvPr/>
        </p:nvSpPr>
        <p:spPr>
          <a:xfrm>
            <a:off x="590427" y="5847976"/>
            <a:ext cx="83020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 smtClean="0"/>
              <a:t>Moderne Technik</a:t>
            </a:r>
          </a:p>
          <a:p>
            <a:pPr>
              <a:tabLst>
                <a:tab pos="266700" algn="l"/>
              </a:tabLst>
            </a:pPr>
            <a:r>
              <a:rPr lang="de-DE" sz="1800" dirty="0" smtClean="0"/>
              <a:t>	=&gt; </a:t>
            </a:r>
            <a:r>
              <a:rPr lang="de-DE" sz="1800" dirty="0" err="1" smtClean="0"/>
              <a:t>indiv</a:t>
            </a:r>
            <a:r>
              <a:rPr lang="de-DE" sz="1800" dirty="0" smtClean="0"/>
              <a:t>. Mappe lässt sich auch digital an Bürger/innen übermitteln</a:t>
            </a:r>
            <a:endParaRPr lang="de-DE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 l="51878"/>
          <a:stretch/>
        </p:blipFill>
        <p:spPr bwMode="auto">
          <a:xfrm>
            <a:off x="6682805" y="2056024"/>
            <a:ext cx="2205037" cy="204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feld 57"/>
          <p:cNvSpPr txBox="1"/>
          <p:nvPr/>
        </p:nvSpPr>
        <p:spPr>
          <a:xfrm>
            <a:off x="585787" y="2668111"/>
            <a:ext cx="5976937" cy="646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 smtClean="0"/>
              <a:t>Die Kommune präsentiert sich mit ihren Themen und geht aktiv auf den Bürger zu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687443" y="3886200"/>
            <a:ext cx="1866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kreis-neuwied.de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90426" y="1444818"/>
            <a:ext cx="83020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Neubürger-Informationen der Stadt als digitalen Mappe zusammengestellt </a:t>
            </a:r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180" y="266956"/>
            <a:ext cx="8168639" cy="1062990"/>
          </a:xfrm>
        </p:spPr>
        <p:txBody>
          <a:bodyPr/>
          <a:lstStyle/>
          <a:p>
            <a:r>
              <a:rPr lang="de-DE" dirty="0"/>
              <a:t>Herzlich Willkommen!</a:t>
            </a:r>
            <a:br>
              <a:rPr lang="de-DE" dirty="0"/>
            </a:b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85788" y="4551287"/>
            <a:ext cx="8302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 smtClean="0"/>
              <a:t>Maßgeschneiderte Information </a:t>
            </a:r>
          </a:p>
          <a:p>
            <a:pPr>
              <a:tabLst>
                <a:tab pos="266700" algn="l"/>
              </a:tabLst>
            </a:pPr>
            <a:r>
              <a:rPr lang="de-DE" sz="1800" dirty="0"/>
              <a:t>	</a:t>
            </a:r>
            <a:r>
              <a:rPr lang="de-DE" sz="1800" dirty="0" smtClean="0"/>
              <a:t>=&gt; </a:t>
            </a:r>
            <a:r>
              <a:rPr lang="de-DE" sz="1800" dirty="0"/>
              <a:t>personalisierte Begrüßungsmappe </a:t>
            </a:r>
            <a:r>
              <a:rPr lang="de-DE" sz="1800" dirty="0" smtClean="0"/>
              <a:t>statt „Gesamtpaket</a:t>
            </a:r>
            <a:r>
              <a:rPr lang="de-DE" sz="1800" dirty="0"/>
              <a:t>“ </a:t>
            </a:r>
          </a:p>
        </p:txBody>
      </p:sp>
      <p:sp>
        <p:nvSpPr>
          <p:cNvPr id="5" name="Rechteck 4"/>
          <p:cNvSpPr/>
          <p:nvPr/>
        </p:nvSpPr>
        <p:spPr>
          <a:xfrm>
            <a:off x="585788" y="2268001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Ziele</a:t>
            </a:r>
            <a:r>
              <a:rPr lang="de-DE" sz="2000" dirty="0"/>
              <a:t>:   </a:t>
            </a:r>
          </a:p>
        </p:txBody>
      </p:sp>
      <p:sp>
        <p:nvSpPr>
          <p:cNvPr id="6" name="Rechteck 5"/>
          <p:cNvSpPr/>
          <p:nvPr/>
        </p:nvSpPr>
        <p:spPr>
          <a:xfrm>
            <a:off x="590427" y="3314442"/>
            <a:ext cx="5972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Der Neubürger wird „abgeholt“ und eine erste Hilfestellung gegeben!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feld 59"/>
          <p:cNvSpPr txBox="1"/>
          <p:nvPr/>
        </p:nvSpPr>
        <p:spPr>
          <a:xfrm>
            <a:off x="583564" y="4268550"/>
            <a:ext cx="82556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 smtClean="0"/>
              <a:t>Eine </a:t>
            </a:r>
            <a:r>
              <a:rPr lang="de-DE" sz="1800" dirty="0" smtClean="0"/>
              <a:t>Informationsbasis, die die Lebenslage Neubürger abdeckt, muss umfassend zur Verfügung stehen  -  dies bedeutet u.a. Bündelung von </a:t>
            </a:r>
            <a:r>
              <a:rPr lang="de-DE" sz="1800" dirty="0" smtClean="0"/>
              <a:t>Informationsquellen</a:t>
            </a:r>
            <a:endParaRPr lang="de-DE" sz="1800" dirty="0"/>
          </a:p>
        </p:txBody>
      </p:sp>
      <p:sp>
        <p:nvSpPr>
          <p:cNvPr id="61" name="Textfeld 60"/>
          <p:cNvSpPr txBox="1"/>
          <p:nvPr/>
        </p:nvSpPr>
        <p:spPr>
          <a:xfrm>
            <a:off x="590427" y="5191880"/>
            <a:ext cx="83085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 smtClean="0"/>
              <a:t>Die Berater benötigen einen geeigneten Zugang und Möglichkeiten die allgemeinen Informationen zu personalisieren</a:t>
            </a:r>
            <a:endParaRPr lang="de-DE" sz="1800" dirty="0"/>
          </a:p>
        </p:txBody>
      </p:sp>
      <p:sp>
        <p:nvSpPr>
          <p:cNvPr id="62" name="Textfeld 61"/>
          <p:cNvSpPr txBox="1"/>
          <p:nvPr/>
        </p:nvSpPr>
        <p:spPr>
          <a:xfrm>
            <a:off x="583564" y="5838211"/>
            <a:ext cx="83153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 smtClean="0"/>
              <a:t>Die Suchergebnisse sollen gemeinsam mit dem Bürger besprochen und weiterverarbeitet werden können.  </a:t>
            </a:r>
            <a:endParaRPr lang="de-DE" sz="1800" dirty="0"/>
          </a:p>
        </p:txBody>
      </p:sp>
      <p:sp>
        <p:nvSpPr>
          <p:cNvPr id="58" name="Textfeld 57"/>
          <p:cNvSpPr txBox="1"/>
          <p:nvPr/>
        </p:nvSpPr>
        <p:spPr>
          <a:xfrm>
            <a:off x="583564" y="2668111"/>
            <a:ext cx="5245100" cy="12003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 smtClean="0"/>
              <a:t>Ausgehend </a:t>
            </a:r>
            <a:r>
              <a:rPr lang="de-DE" sz="1800" dirty="0" smtClean="0"/>
              <a:t>von einzelnen Anliegen oder Fragen der Neubürger stellt der Berater qualitativ hochwertige, auf diesen zugeschnittene Informationen zusammen. </a:t>
            </a:r>
            <a:endParaRPr lang="de-DE" sz="1800" dirty="0"/>
          </a:p>
        </p:txBody>
      </p:sp>
      <p:sp>
        <p:nvSpPr>
          <p:cNvPr id="18" name="Textfeld 17"/>
          <p:cNvSpPr txBox="1"/>
          <p:nvPr/>
        </p:nvSpPr>
        <p:spPr>
          <a:xfrm>
            <a:off x="596900" y="1457325"/>
            <a:ext cx="80723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Der Neubürger </a:t>
            </a:r>
            <a:r>
              <a:rPr lang="de-DE" sz="2000" dirty="0" smtClean="0"/>
              <a:t>stellt selbst ein</a:t>
            </a:r>
            <a:r>
              <a:rPr lang="de-DE" sz="2000" dirty="0" smtClean="0"/>
              <a:t>, zwei eigene </a:t>
            </a:r>
            <a:r>
              <a:rPr lang="de-DE" sz="2000" dirty="0" smtClean="0"/>
              <a:t>Fragen, </a:t>
            </a:r>
            <a:r>
              <a:rPr lang="de-DE" sz="2000" dirty="0" smtClean="0"/>
              <a:t>für die gezielt Informationen zusammengestellt werden. </a:t>
            </a:r>
            <a:endParaRPr lang="de-DE" sz="2000" dirty="0"/>
          </a:p>
        </p:txBody>
      </p:sp>
      <p:pic>
        <p:nvPicPr>
          <p:cNvPr id="11" name="Picture 18" descr="PICT0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8629" y="2046511"/>
            <a:ext cx="2600325" cy="1950244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585788" y="2268001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Ziele</a:t>
            </a:r>
            <a:r>
              <a:rPr lang="de-DE" sz="2000" dirty="0"/>
              <a:t>: 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6900" y="3868440"/>
            <a:ext cx="4927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Anforderungen</a:t>
            </a:r>
            <a:r>
              <a:rPr lang="de-DE" sz="2000" dirty="0" smtClean="0"/>
              <a:t>:</a:t>
            </a:r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Punktuelle </a:t>
            </a:r>
            <a:r>
              <a:rPr lang="de-DE" dirty="0" smtClean="0"/>
              <a:t>Beratung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feld 61"/>
          <p:cNvSpPr txBox="1"/>
          <p:nvPr/>
        </p:nvSpPr>
        <p:spPr>
          <a:xfrm>
            <a:off x="585787" y="5653545"/>
            <a:ext cx="83105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 smtClean="0"/>
              <a:t>Die Suchergebnisse </a:t>
            </a:r>
            <a:r>
              <a:rPr lang="de-DE" sz="1800" dirty="0" smtClean="0"/>
              <a:t>können mit </a:t>
            </a:r>
            <a:r>
              <a:rPr lang="de-DE" sz="1800" dirty="0" smtClean="0"/>
              <a:t>dem Bürger gemeinsam besprochen und weiterverarbeitet </a:t>
            </a:r>
            <a:r>
              <a:rPr lang="de-DE" sz="1800" dirty="0" smtClean="0"/>
              <a:t>können</a:t>
            </a:r>
            <a:r>
              <a:rPr lang="de-DE" sz="1800" dirty="0" smtClean="0"/>
              <a:t>.  </a:t>
            </a:r>
            <a:endParaRPr lang="de-DE" sz="1800" dirty="0"/>
          </a:p>
        </p:txBody>
      </p:sp>
      <p:pic>
        <p:nvPicPr>
          <p:cNvPr id="3075" name="Picture 3" descr="K:\Arbeitsgruppen\Fakultät 1\Neubürger Sindelfingen\20 Bilder_Logos\Fotos_Testtag 04_09_2013\P1070322.JPG"/>
          <p:cNvPicPr>
            <a:picLocks noChangeAspect="1" noChangeArrowheads="1"/>
          </p:cNvPicPr>
          <p:nvPr/>
        </p:nvPicPr>
        <p:blipFill rotWithShape="1">
          <a:blip r:embed="rId3"/>
          <a:srcRect l="11094" r="10942" b="15536"/>
          <a:stretch/>
        </p:blipFill>
        <p:spPr bwMode="auto">
          <a:xfrm>
            <a:off x="5860604" y="2029456"/>
            <a:ext cx="3035744" cy="2192580"/>
          </a:xfrm>
          <a:prstGeom prst="rect">
            <a:avLst/>
          </a:prstGeom>
          <a:noFill/>
        </p:spPr>
      </p:pic>
      <p:sp>
        <p:nvSpPr>
          <p:cNvPr id="58" name="Textfeld 57"/>
          <p:cNvSpPr txBox="1"/>
          <p:nvPr/>
        </p:nvSpPr>
        <p:spPr>
          <a:xfrm>
            <a:off x="585788" y="2668111"/>
            <a:ext cx="51673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Umfassende </a:t>
            </a:r>
            <a:r>
              <a:rPr lang="de-DE" sz="1800" dirty="0" smtClean="0"/>
              <a:t>Handlungsfähigkeit des Neubürgers </a:t>
            </a:r>
            <a:r>
              <a:rPr lang="de-DE" sz="1800" dirty="0" smtClean="0"/>
              <a:t>durch </a:t>
            </a:r>
            <a:r>
              <a:rPr lang="de-DE" sz="1800" dirty="0" smtClean="0"/>
              <a:t>gezielte Fragestellungen, Darstellung seiner Anliegen sowie gemeinsamem </a:t>
            </a:r>
            <a:r>
              <a:rPr lang="de-DE" sz="1800" dirty="0" smtClean="0"/>
              <a:t>Erarbeiten und  </a:t>
            </a:r>
            <a:r>
              <a:rPr lang="de-DE" sz="1800" dirty="0" smtClean="0"/>
              <a:t>Strukturierung der </a:t>
            </a:r>
            <a:r>
              <a:rPr lang="de-DE" sz="1800" dirty="0" smtClean="0"/>
              <a:t>Lösungen</a:t>
            </a:r>
            <a:endParaRPr lang="de-DE" sz="1800" dirty="0"/>
          </a:p>
        </p:txBody>
      </p:sp>
      <p:sp>
        <p:nvSpPr>
          <p:cNvPr id="60" name="Textfeld 59"/>
          <p:cNvSpPr txBox="1"/>
          <p:nvPr/>
        </p:nvSpPr>
        <p:spPr>
          <a:xfrm>
            <a:off x="596900" y="4268550"/>
            <a:ext cx="82994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d</a:t>
            </a:r>
            <a:r>
              <a:rPr lang="de-DE" sz="1800" dirty="0" smtClean="0"/>
              <a:t>as IT-System unterstützt </a:t>
            </a:r>
            <a:r>
              <a:rPr lang="de-DE" sz="1800" dirty="0" smtClean="0"/>
              <a:t>einen </a:t>
            </a:r>
            <a:r>
              <a:rPr lang="de-DE" sz="1800" dirty="0" smtClean="0"/>
              <a:t>Beratungsprozess </a:t>
            </a:r>
            <a:r>
              <a:rPr lang="de-DE" sz="1800" dirty="0" smtClean="0"/>
              <a:t>durchgängig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578644" y="5007214"/>
            <a:ext cx="83248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 smtClean="0"/>
              <a:t>der Berater kann bei gezielten </a:t>
            </a:r>
            <a:r>
              <a:rPr lang="de-DE" sz="1800" dirty="0" smtClean="0"/>
              <a:t>Fragen </a:t>
            </a:r>
            <a:r>
              <a:rPr lang="de-DE" sz="1800" dirty="0" smtClean="0"/>
              <a:t>unterstützt werden und so dem </a:t>
            </a:r>
            <a:r>
              <a:rPr lang="de-DE" sz="1800" dirty="0" smtClean="0"/>
              <a:t>Bürger bei der Formulierung </a:t>
            </a:r>
            <a:r>
              <a:rPr lang="de-DE" sz="1800" dirty="0" smtClean="0"/>
              <a:t>seines Informationsbedarfes </a:t>
            </a:r>
            <a:r>
              <a:rPr lang="de-DE" sz="1800" dirty="0" smtClean="0"/>
              <a:t>helfen. </a:t>
            </a:r>
            <a:endParaRPr lang="de-DE" sz="1800" dirty="0"/>
          </a:p>
        </p:txBody>
      </p:sp>
      <p:sp>
        <p:nvSpPr>
          <p:cNvPr id="14" name="Textfeld 13"/>
          <p:cNvSpPr txBox="1"/>
          <p:nvPr/>
        </p:nvSpPr>
        <p:spPr>
          <a:xfrm>
            <a:off x="585788" y="1457325"/>
            <a:ext cx="83105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Der Neubürger erhält von seiner Situation ausgehend eine umfassende Beratung.</a:t>
            </a:r>
            <a:endParaRPr lang="de-DE" sz="2000" dirty="0"/>
          </a:p>
        </p:txBody>
      </p:sp>
      <p:sp>
        <p:nvSpPr>
          <p:cNvPr id="11" name="Rechteck 10"/>
          <p:cNvSpPr/>
          <p:nvPr/>
        </p:nvSpPr>
        <p:spPr>
          <a:xfrm>
            <a:off x="585788" y="2268001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Ziele</a:t>
            </a:r>
            <a:r>
              <a:rPr lang="de-DE" sz="2000" dirty="0"/>
              <a:t>: 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6900" y="3868440"/>
            <a:ext cx="4927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Anforderungen</a:t>
            </a:r>
            <a:r>
              <a:rPr lang="de-DE" sz="2000" dirty="0" smtClean="0"/>
              <a:t>:</a:t>
            </a:r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Umfassende </a:t>
            </a:r>
            <a:r>
              <a:rPr lang="de-DE" dirty="0" smtClean="0"/>
              <a:t>Beratung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96900" y="4637882"/>
            <a:ext cx="7013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der Berater kann die Lebenssituation des Neubürgers darstellen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Web 2.0-Technologie in der Beratung</a:t>
            </a:r>
            <a:br>
              <a:rPr lang="de-DE" dirty="0" smtClean="0"/>
            </a:br>
            <a:r>
              <a:rPr lang="de-DE" dirty="0" smtClean="0"/>
              <a:t>Fazit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240713" y="6538913"/>
            <a:ext cx="446087" cy="182562"/>
          </a:xfrm>
          <a:prstGeom prst="rect">
            <a:avLst/>
          </a:prstGeom>
        </p:spPr>
        <p:txBody>
          <a:bodyPr/>
          <a:lstStyle/>
          <a:p>
            <a:fld id="{093E722E-E959-4059-ADFD-FCBD542DC6C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85788" y="1457325"/>
            <a:ext cx="840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Kann der </a:t>
            </a:r>
            <a:r>
              <a:rPr lang="de-DE" sz="2000" dirty="0"/>
              <a:t>Wissensaustausch </a:t>
            </a:r>
            <a:r>
              <a:rPr lang="de-DE" sz="2000" dirty="0" smtClean="0"/>
              <a:t>durch Web </a:t>
            </a:r>
            <a:r>
              <a:rPr lang="de-DE" sz="2000" dirty="0"/>
              <a:t>2.0-Applikationen und -Technologien unterstützt </a:t>
            </a:r>
            <a:r>
              <a:rPr lang="de-DE" sz="2000" dirty="0" smtClean="0"/>
              <a:t>werden</a:t>
            </a:r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9" name="Rechteck 8"/>
          <p:cNvSpPr/>
          <p:nvPr/>
        </p:nvSpPr>
        <p:spPr>
          <a:xfrm>
            <a:off x="585788" y="2235542"/>
            <a:ext cx="840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722313" algn="l"/>
              </a:tabLst>
            </a:pPr>
            <a:r>
              <a:rPr lang="de-DE" sz="1800" b="1" dirty="0" smtClean="0"/>
              <a:t>Ja, </a:t>
            </a:r>
            <a:r>
              <a:rPr lang="de-DE" sz="1800" b="1" dirty="0" smtClean="0"/>
              <a:t>aber nur bis zu einem </a:t>
            </a:r>
            <a:r>
              <a:rPr lang="de-DE" sz="1800" b="1" dirty="0" smtClean="0"/>
              <a:t>bestimmten Grad.</a:t>
            </a:r>
            <a:endParaRPr lang="de-DE" sz="1800" dirty="0"/>
          </a:p>
        </p:txBody>
      </p:sp>
      <p:sp>
        <p:nvSpPr>
          <p:cNvPr id="3" name="Rechteck 2"/>
          <p:cNvSpPr/>
          <p:nvPr/>
        </p:nvSpPr>
        <p:spPr>
          <a:xfrm>
            <a:off x="585788" y="2883128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/>
              <a:t>einsetzbar als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2193921" y="3252460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…"/>
            </a:pPr>
            <a:r>
              <a:rPr lang="de-DE" sz="1800" dirty="0" smtClean="0"/>
              <a:t>Informationsquelle (Wikis)</a:t>
            </a:r>
            <a:endParaRPr lang="de-DE" sz="1800" dirty="0"/>
          </a:p>
        </p:txBody>
      </p:sp>
      <p:sp>
        <p:nvSpPr>
          <p:cNvPr id="8" name="Rechteck 7"/>
          <p:cNvSpPr/>
          <p:nvPr/>
        </p:nvSpPr>
        <p:spPr>
          <a:xfrm>
            <a:off x="2193921" y="3633609"/>
            <a:ext cx="5637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…"/>
            </a:pPr>
            <a:r>
              <a:rPr lang="de-DE" sz="1800" dirty="0" smtClean="0"/>
              <a:t>Visualisierungsunterstützung (</a:t>
            </a:r>
            <a:r>
              <a:rPr lang="de-DE" sz="1800" dirty="0" err="1" smtClean="0"/>
              <a:t>mash-ups</a:t>
            </a:r>
            <a:r>
              <a:rPr lang="de-DE" sz="1800" dirty="0" smtClean="0"/>
              <a:t> in Karten)</a:t>
            </a:r>
            <a:endParaRPr lang="de-DE" sz="1800" dirty="0"/>
          </a:p>
        </p:txBody>
      </p:sp>
      <p:sp>
        <p:nvSpPr>
          <p:cNvPr id="10" name="Rechteck 9"/>
          <p:cNvSpPr/>
          <p:nvPr/>
        </p:nvSpPr>
        <p:spPr>
          <a:xfrm>
            <a:off x="2193920" y="4002941"/>
            <a:ext cx="6256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…"/>
            </a:pPr>
            <a:r>
              <a:rPr lang="de-DE" sz="1800" dirty="0" smtClean="0"/>
              <a:t>Zur Anbahnung des ersten Kontaktes Bürger-Verwaltung</a:t>
            </a:r>
            <a:br>
              <a:rPr lang="de-DE" sz="1800" dirty="0" smtClean="0"/>
            </a:br>
            <a:r>
              <a:rPr lang="de-DE" sz="1800" dirty="0" smtClean="0"/>
              <a:t>(Soziale Medien)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9833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Alleine wäre das nie möglich gewesen ….</a:t>
            </a:r>
          </a:p>
        </p:txBody>
      </p:sp>
      <p:sp>
        <p:nvSpPr>
          <p:cNvPr id="662530" name="Content Placeholder 2"/>
          <p:cNvSpPr>
            <a:spLocks noGrp="1"/>
          </p:cNvSpPr>
          <p:nvPr>
            <p:ph idx="1"/>
          </p:nvPr>
        </p:nvSpPr>
        <p:spPr>
          <a:xfrm>
            <a:off x="585788" y="1457325"/>
            <a:ext cx="6129337" cy="15605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dirty="0" err="1" smtClean="0"/>
              <a:t>Wir</a:t>
            </a:r>
            <a:r>
              <a:rPr lang="en-US" sz="2000" dirty="0" smtClean="0"/>
              <a:t> </a:t>
            </a:r>
            <a:r>
              <a:rPr lang="en-US" sz="2000" dirty="0" err="1" smtClean="0"/>
              <a:t>danken</a:t>
            </a:r>
            <a:r>
              <a:rPr lang="en-US" sz="2000" dirty="0" smtClean="0"/>
              <a:t> den </a:t>
            </a:r>
            <a:r>
              <a:rPr lang="en-US" sz="2000" dirty="0" err="1" smtClean="0"/>
              <a:t>Beteiligten</a:t>
            </a:r>
            <a:r>
              <a:rPr lang="en-US" sz="2000" dirty="0" smtClean="0"/>
              <a:t> und </a:t>
            </a:r>
            <a:r>
              <a:rPr lang="en-US" sz="2000" dirty="0" err="1" smtClean="0"/>
              <a:t>Mitwirkenden</a:t>
            </a:r>
            <a:r>
              <a:rPr lang="en-US" sz="2000" dirty="0" smtClean="0"/>
              <a:t>:</a:t>
            </a:r>
          </a:p>
          <a:p>
            <a:pPr marL="990600" lvl="2" indent="-361950" eaLnBrk="1" hangingPunct="1">
              <a:buFont typeface="Wingdings" panose="05000000000000000000" pitchFamily="2" charset="2"/>
              <a:buChar char="J"/>
            </a:pPr>
            <a:r>
              <a:rPr lang="en-US" dirty="0" err="1" smtClean="0"/>
              <a:t>zahlreichen</a:t>
            </a:r>
            <a:r>
              <a:rPr lang="en-US" dirty="0" smtClean="0"/>
              <a:t> </a:t>
            </a:r>
            <a:r>
              <a:rPr lang="en-US" dirty="0" err="1" smtClean="0"/>
              <a:t>Bürger</a:t>
            </a:r>
            <a:r>
              <a:rPr lang="en-US" dirty="0" smtClean="0"/>
              <a:t>/</a:t>
            </a:r>
            <a:r>
              <a:rPr lang="en-US" dirty="0" err="1" smtClean="0"/>
              <a:t>innen</a:t>
            </a:r>
            <a:r>
              <a:rPr lang="en-US" dirty="0" smtClean="0"/>
              <a:t> </a:t>
            </a:r>
            <a:r>
              <a:rPr lang="en-US" dirty="0" smtClean="0"/>
              <a:t>und</a:t>
            </a:r>
          </a:p>
          <a:p>
            <a:pPr marL="965200" eaLnBrk="1" hangingPunct="1">
              <a:buFont typeface="Wingdings" panose="05000000000000000000" pitchFamily="2" charset="2"/>
              <a:buChar char="J"/>
            </a:pPr>
            <a:r>
              <a:rPr lang="en-US" sz="2000" dirty="0" err="1" smtClean="0"/>
              <a:t>Mitarbeiter</a:t>
            </a:r>
            <a:r>
              <a:rPr lang="en-US" sz="2000" dirty="0" smtClean="0"/>
              <a:t>/</a:t>
            </a:r>
            <a:r>
              <a:rPr lang="en-US" sz="2000" dirty="0" err="1" smtClean="0"/>
              <a:t>innen</a:t>
            </a:r>
            <a:r>
              <a:rPr lang="en-US" sz="2000" dirty="0" smtClean="0"/>
              <a:t>  der </a:t>
            </a:r>
            <a:r>
              <a:rPr lang="en-US" sz="2000" dirty="0" smtClean="0"/>
              <a:t>Stadt Sindelfingen	</a:t>
            </a:r>
          </a:p>
        </p:txBody>
      </p:sp>
      <p:pic>
        <p:nvPicPr>
          <p:cNvPr id="66253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8819" y="1457325"/>
            <a:ext cx="179228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88" y="4578350"/>
            <a:ext cx="4431792" cy="110642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72988" y="4175353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allem</a:t>
            </a:r>
            <a:r>
              <a:rPr lang="en-US" sz="2000" dirty="0"/>
              <a:t> </a:t>
            </a:r>
            <a:r>
              <a:rPr lang="en-US" sz="2000" dirty="0" err="1"/>
              <a:t>aber</a:t>
            </a:r>
            <a:r>
              <a:rPr lang="en-US" sz="2000" dirty="0"/>
              <a:t> 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Kontakt</a:t>
            </a: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33559" y="2697956"/>
            <a:ext cx="660081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10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10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10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10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10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10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10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de-DE" sz="4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Vielen Dank</a:t>
            </a:r>
            <a:br>
              <a:rPr lang="de-DE" sz="4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für Ihre Aufmerksamkeit</a:t>
            </a:r>
            <a:endParaRPr lang="de-DE" sz="4000" kern="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-1097" y="3340562"/>
            <a:ext cx="4849321" cy="0"/>
          </a:xfrm>
          <a:prstGeom prst="line">
            <a:avLst/>
          </a:prstGeom>
          <a:ln w="38100"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lIns="93296" tIns="46648" rIns="93296" bIns="46648" anchor="ctr"/>
          <a:lstStyle/>
          <a:p>
            <a:endParaRPr lang="de-DE" dirty="0"/>
          </a:p>
        </p:txBody>
      </p:sp>
      <p:sp>
        <p:nvSpPr>
          <p:cNvPr id="10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746885" y="3980805"/>
            <a:ext cx="7397600" cy="1619"/>
          </a:xfrm>
          <a:prstGeom prst="line">
            <a:avLst/>
          </a:prstGeom>
          <a:ln w="38100"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lIns="93296" tIns="46648" rIns="93296" bIns="46648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359535" y="4591829"/>
            <a:ext cx="4428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1400" b="1" dirty="0" smtClean="0">
                <a:solidFill>
                  <a:srgbClr val="333399"/>
                </a:solidFill>
              </a:rPr>
              <a:t>Prof. Dr. Birgit </a:t>
            </a:r>
            <a:r>
              <a:rPr lang="de-DE" sz="1400" b="1" dirty="0" smtClean="0">
                <a:solidFill>
                  <a:srgbClr val="333399"/>
                </a:solidFill>
              </a:rPr>
              <a:t>Schenk</a:t>
            </a:r>
          </a:p>
          <a:p>
            <a:pPr algn="ctr">
              <a:spcAft>
                <a:spcPts val="600"/>
              </a:spcAft>
            </a:pPr>
            <a:r>
              <a:rPr lang="de-DE" sz="1400" i="1" dirty="0" smtClean="0"/>
              <a:t>Hochschule </a:t>
            </a:r>
            <a:r>
              <a:rPr lang="de-DE" sz="1400" i="1" dirty="0" smtClean="0"/>
              <a:t>für öffentliche Verwaltung und Finanzen  Ludwigsburg</a:t>
            </a:r>
          </a:p>
          <a:p>
            <a:pPr algn="ctr"/>
            <a:endParaRPr lang="de-DE" sz="1400" i="1" dirty="0" smtClean="0"/>
          </a:p>
          <a:p>
            <a:pPr algn="ctr">
              <a:spcAft>
                <a:spcPts val="600"/>
              </a:spcAft>
            </a:pPr>
            <a:r>
              <a:rPr lang="de-DE" sz="1400" dirty="0" smtClean="0"/>
              <a:t>schenk@hs-ludwigsburg.de</a:t>
            </a:r>
          </a:p>
        </p:txBody>
      </p:sp>
    </p:spTree>
    <p:extLst>
      <p:ext uri="{BB962C8B-B14F-4D97-AF65-F5344CB8AC3E}">
        <p14:creationId xmlns:p14="http://schemas.microsoft.com/office/powerpoint/2010/main" val="31413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Neubürgerberatung – warum?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004486" y="4114344"/>
            <a:ext cx="3577539" cy="171495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de-DE" sz="2000" u="sng" dirty="0" smtClean="0"/>
              <a:t>Neubürger/in:</a:t>
            </a:r>
          </a:p>
          <a:p>
            <a:pPr marL="0" indent="0" algn="ctr" eaLnBrk="1" hangingPunct="1">
              <a:spcAft>
                <a:spcPts val="0"/>
              </a:spcAft>
              <a:buNone/>
            </a:pPr>
            <a:r>
              <a:rPr lang="de-DE" sz="2000" dirty="0" smtClean="0"/>
              <a:t>Welche Kommune ist für mich die geeignete?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85787" y="4114344"/>
            <a:ext cx="3541369" cy="146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eaLnBrk="1" hangingPunct="1">
              <a:spcBef>
                <a:spcPct val="20000"/>
              </a:spcBef>
              <a:spcAft>
                <a:spcPct val="20000"/>
              </a:spcAft>
              <a:buNone/>
              <a:defRPr sz="2000" u="sng">
                <a:latin typeface="+mn-lt"/>
              </a:defRPr>
            </a:lvl1pPr>
            <a:lvl2pPr marL="381000" indent="-190500" eaLnBrk="0" hangingPunct="0">
              <a:spcBef>
                <a:spcPct val="20000"/>
              </a:spcBef>
              <a:spcAft>
                <a:spcPct val="20000"/>
              </a:spcAft>
              <a:buFont typeface="Times"/>
              <a:buChar char="•"/>
              <a:defRPr sz="2200">
                <a:latin typeface="+mn-lt"/>
                <a:ea typeface="ＭＳ Ｐゴシック" pitchFamily="-108" charset="-128"/>
                <a:cs typeface="ＭＳ Ｐゴシック"/>
              </a:defRPr>
            </a:lvl2pPr>
            <a:lvl3pPr marL="762000" indent="-190500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latin typeface="+mn-lt"/>
                <a:ea typeface="ＭＳ Ｐゴシック" pitchFamily="-108" charset="-128"/>
                <a:cs typeface="ＭＳ Ｐゴシック"/>
              </a:defRPr>
            </a:lvl3pPr>
            <a:lvl4pPr marL="1143000" indent="-190500" eaLnBrk="0" hangingPunct="0">
              <a:spcBef>
                <a:spcPct val="20000"/>
              </a:spcBef>
              <a:spcAft>
                <a:spcPct val="20000"/>
              </a:spcAft>
              <a:buChar char="-"/>
              <a:defRPr sz="2000">
                <a:latin typeface="+mn-lt"/>
                <a:ea typeface="ＭＳ Ｐゴシック" pitchFamily="-108" charset="-128"/>
                <a:cs typeface="ＭＳ Ｐゴシック"/>
              </a:defRPr>
            </a:lvl4pPr>
            <a:lvl5pPr marL="1338263" indent="-4763" eaLnBrk="0" hangingPunct="0">
              <a:spcBef>
                <a:spcPct val="20000"/>
              </a:spcBef>
              <a:spcAft>
                <a:spcPct val="20000"/>
              </a:spcAft>
              <a:buChar char="»"/>
              <a:defRPr sz="1600">
                <a:latin typeface="+mn-lt"/>
                <a:ea typeface="ＭＳ Ｐゴシック" pitchFamily="-108" charset="-128"/>
                <a:cs typeface="ＭＳ Ｐゴシック"/>
              </a:defRPr>
            </a:lvl5pPr>
            <a:lvl6pPr marL="1795463" indent="-4763" fontAlgn="base">
              <a:spcBef>
                <a:spcPct val="20000"/>
              </a:spcBef>
              <a:spcAft>
                <a:spcPct val="20000"/>
              </a:spcAft>
              <a:defRPr sz="1600">
                <a:latin typeface="+mn-lt"/>
                <a:ea typeface="ＭＳ Ｐゴシック" pitchFamily="-108" charset="-128"/>
              </a:defRPr>
            </a:lvl6pPr>
            <a:lvl7pPr marL="2252663" indent="-4763" fontAlgn="base">
              <a:spcBef>
                <a:spcPct val="20000"/>
              </a:spcBef>
              <a:spcAft>
                <a:spcPct val="20000"/>
              </a:spcAft>
              <a:defRPr sz="1600">
                <a:latin typeface="+mn-lt"/>
                <a:ea typeface="ＭＳ Ｐゴシック" pitchFamily="-108" charset="-128"/>
              </a:defRPr>
            </a:lvl7pPr>
            <a:lvl8pPr marL="2709863" indent="-4763" fontAlgn="base">
              <a:spcBef>
                <a:spcPct val="20000"/>
              </a:spcBef>
              <a:spcAft>
                <a:spcPct val="20000"/>
              </a:spcAft>
              <a:defRPr sz="1600">
                <a:latin typeface="+mn-lt"/>
                <a:ea typeface="ＭＳ Ｐゴシック" pitchFamily="-108" charset="-128"/>
              </a:defRPr>
            </a:lvl8pPr>
            <a:lvl9pPr marL="3167063" indent="-4763" fontAlgn="base">
              <a:spcBef>
                <a:spcPct val="20000"/>
              </a:spcBef>
              <a:spcAft>
                <a:spcPct val="20000"/>
              </a:spcAft>
              <a:defRPr sz="1600">
                <a:latin typeface="+mn-lt"/>
                <a:ea typeface="ＭＳ Ｐゴシック" pitchFamily="-108" charset="-128"/>
              </a:defRPr>
            </a:lvl9pPr>
          </a:lstStyle>
          <a:p>
            <a:r>
              <a:rPr lang="de-DE" dirty="0"/>
              <a:t>Kommune:</a:t>
            </a:r>
          </a:p>
          <a:p>
            <a:pPr>
              <a:spcAft>
                <a:spcPts val="0"/>
              </a:spcAft>
            </a:pPr>
            <a:r>
              <a:rPr lang="de-DE" u="none" dirty="0"/>
              <a:t>Wie Neubürger gewinnen? </a:t>
            </a:r>
          </a:p>
          <a:p>
            <a:pPr>
              <a:spcAft>
                <a:spcPts val="0"/>
              </a:spcAft>
            </a:pPr>
            <a:r>
              <a:rPr lang="de-DE" u="none" dirty="0"/>
              <a:t>Wie Neubürger integrieren</a:t>
            </a:r>
          </a:p>
          <a:p>
            <a:pPr>
              <a:spcAft>
                <a:spcPts val="0"/>
              </a:spcAft>
            </a:pPr>
            <a:r>
              <a:rPr lang="de-DE" u="none" dirty="0"/>
              <a:t>und binden?</a:t>
            </a:r>
          </a:p>
          <a:p>
            <a:endParaRPr lang="de-DE" dirty="0"/>
          </a:p>
        </p:txBody>
      </p:sp>
      <p:pic>
        <p:nvPicPr>
          <p:cNvPr id="66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8962" y="184150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 bwMode="auto">
          <a:xfrm>
            <a:off x="6248400" y="1663700"/>
            <a:ext cx="736600" cy="3937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</a:endParaRPr>
          </a:p>
        </p:txBody>
      </p:sp>
      <p:pic>
        <p:nvPicPr>
          <p:cNvPr id="66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496" y="1841500"/>
            <a:ext cx="2367430" cy="167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" y="2833688"/>
            <a:ext cx="3987801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84200" y="3876040"/>
            <a:ext cx="3042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crimmitschau.de;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</a:rPr>
              <a:t>Problem der Ist-Situation:  </a:t>
            </a:r>
            <a:br>
              <a:rPr lang="de-DE" dirty="0">
                <a:latin typeface="Calibri" pitchFamily="34" charset="0"/>
              </a:rPr>
            </a:br>
            <a:r>
              <a:rPr lang="de-DE" dirty="0">
                <a:latin typeface="Calibri" pitchFamily="34" charset="0"/>
              </a:rPr>
              <a:t>Kommune ist als Anlaufstelle nicht im Blick der </a:t>
            </a:r>
            <a:r>
              <a:rPr lang="de-DE" dirty="0" smtClean="0">
                <a:latin typeface="Calibri" pitchFamily="34" charset="0"/>
              </a:rPr>
              <a:t>Bürger</a:t>
            </a:r>
            <a:endParaRPr lang="de-DE" dirty="0"/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95313" y="1457325"/>
            <a:ext cx="7683500" cy="48434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de-DE" sz="2000" dirty="0" smtClean="0">
                <a:latin typeface="Calibri" pitchFamily="34" charset="0"/>
              </a:rPr>
              <a:t>Wie wichtig sind Ihnen Informationen aus …</a:t>
            </a:r>
          </a:p>
          <a:p>
            <a:pPr>
              <a:spcBef>
                <a:spcPts val="600"/>
              </a:spcBef>
            </a:pPr>
            <a:r>
              <a:rPr lang="de-DE" sz="2000" dirty="0" smtClean="0">
                <a:latin typeface="Calibri" pitchFamily="34" charset="0"/>
              </a:rPr>
              <a:t>84,8 % persönlichem Umfeld (Familie, Freunde, Kollegen...) </a:t>
            </a:r>
          </a:p>
          <a:p>
            <a:pPr>
              <a:spcBef>
                <a:spcPts val="600"/>
              </a:spcBef>
            </a:pPr>
            <a:r>
              <a:rPr lang="de-DE" sz="2000" dirty="0" smtClean="0">
                <a:latin typeface="Calibri" pitchFamily="34" charset="0"/>
              </a:rPr>
              <a:t>54,5 % dem Internet von offizielle Stellen </a:t>
            </a:r>
          </a:p>
          <a:p>
            <a:pPr>
              <a:spcBef>
                <a:spcPts val="600"/>
              </a:spcBef>
            </a:pPr>
            <a:r>
              <a:rPr lang="de-DE" sz="2000" dirty="0" smtClean="0">
                <a:latin typeface="Calibri" pitchFamily="34" charset="0"/>
              </a:rPr>
              <a:t>58.9% Fernsehen, Zeitungen, Zeitschriften (gedruckt und/oder online)</a:t>
            </a:r>
          </a:p>
          <a:p>
            <a:pPr>
              <a:spcBef>
                <a:spcPts val="600"/>
              </a:spcBef>
            </a:pPr>
            <a:r>
              <a:rPr lang="de-DE" sz="2000" dirty="0" smtClean="0">
                <a:latin typeface="Calibri" pitchFamily="34" charset="0"/>
              </a:rPr>
              <a:t>57.1% Büchern (Ratgeber, Informationsbriefe …)</a:t>
            </a:r>
          </a:p>
          <a:p>
            <a:pPr>
              <a:spcBef>
                <a:spcPts val="600"/>
              </a:spcBef>
            </a:pPr>
            <a:r>
              <a:rPr lang="de-DE" sz="2000" dirty="0" smtClean="0">
                <a:latin typeface="Calibri" pitchFamily="34" charset="0"/>
              </a:rPr>
              <a:t>25 % Informationen aus dem Internet von inoffiziellen Stellen (Online-Communities; Blogs)</a:t>
            </a:r>
          </a:p>
          <a:p>
            <a:pPr>
              <a:spcBef>
                <a:spcPts val="600"/>
              </a:spcBef>
            </a:pPr>
            <a:r>
              <a:rPr lang="de-DE" sz="2000" b="1" dirty="0" smtClean="0">
                <a:latin typeface="Calibri" pitchFamily="34" charset="0"/>
              </a:rPr>
              <a:t>18,8 % Informationen/Gespräche in der Behörde</a:t>
            </a:r>
            <a:r>
              <a:rPr lang="de-DE" sz="2000" dirty="0" smtClean="0">
                <a:latin typeface="Calibri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de-DE" sz="2000" dirty="0" smtClean="0">
                <a:latin typeface="Calibri" pitchFamily="34" charset="0"/>
              </a:rPr>
              <a:t>17 % Informationen/Gespräche bei einer unabhängigen Institution (Mieterschutzbund, etc.) </a:t>
            </a:r>
          </a:p>
          <a:p>
            <a:pPr>
              <a:spcBef>
                <a:spcPts val="600"/>
              </a:spcBef>
            </a:pPr>
            <a:r>
              <a:rPr lang="de-DE" sz="2000" dirty="0" smtClean="0">
                <a:latin typeface="Calibri" pitchFamily="34" charset="0"/>
              </a:rPr>
              <a:t>Andere Ressourcen 8%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sz="2000" dirty="0" smtClean="0"/>
              <a:t>( n = 107)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Probleme der Ist-Situation:</a:t>
            </a:r>
            <a:br>
              <a:rPr lang="de-DE" dirty="0"/>
            </a:br>
            <a:r>
              <a:rPr lang="de-DE" sz="2800" dirty="0">
                <a:latin typeface="Calibri" pitchFamily="34" charset="0"/>
              </a:rPr>
              <a:t> </a:t>
            </a:r>
            <a:r>
              <a:rPr lang="de-DE" dirty="0">
                <a:latin typeface="Calibri" pitchFamily="34" charset="0"/>
              </a:rPr>
              <a:t>Der Bürger hat die Kommune als Anlaufstelle entdeckt, aber …! </a:t>
            </a:r>
            <a:endParaRPr lang="de-DE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5788" y="1457325"/>
            <a:ext cx="8329612" cy="38592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sz="2000" dirty="0" smtClean="0"/>
              <a:t>Keine „explizite“ Anlaufstelle</a:t>
            </a:r>
          </a:p>
          <a:p>
            <a:pPr marL="0" indent="0" eaLnBrk="1" hangingPunct="1">
              <a:buFontTx/>
              <a:buNone/>
              <a:tabLst>
                <a:tab pos="358775" algn="l"/>
              </a:tabLst>
            </a:pPr>
            <a:r>
              <a:rPr lang="de-DE" sz="2000" dirty="0" smtClean="0">
                <a:sym typeface="Wingdings" pitchFamily="2" charset="2"/>
              </a:rPr>
              <a:t>	Bürgerservice? Tourist-Info? Bürgerbüro?  …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sz="2000" dirty="0" smtClean="0"/>
              <a:t>Zeitliche Synchronisierung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sz="2000" dirty="0" smtClean="0"/>
              <a:t>Personelle Fragmentierung der Lösung </a:t>
            </a:r>
          </a:p>
          <a:p>
            <a:pPr marL="0" indent="0" eaLnBrk="1" hangingPunct="1">
              <a:buFontTx/>
              <a:buNone/>
              <a:tabLst>
                <a:tab pos="358775" algn="l"/>
              </a:tabLst>
            </a:pPr>
            <a:r>
              <a:rPr lang="de-DE" sz="2000" dirty="0" smtClean="0">
                <a:sym typeface="Wingdings" pitchFamily="2" charset="2"/>
              </a:rPr>
              <a:t>	</a:t>
            </a:r>
            <a:r>
              <a:rPr lang="de-DE" sz="2000" dirty="0" smtClean="0"/>
              <a:t>„Dafür sind wir nicht zuständig“ </a:t>
            </a:r>
          </a:p>
          <a:p>
            <a:pPr marL="0" indent="0" eaLnBrk="1" hangingPunct="1">
              <a:buFontTx/>
              <a:buNone/>
              <a:tabLst>
                <a:tab pos="358775" algn="l"/>
              </a:tabLst>
            </a:pPr>
            <a:r>
              <a:rPr lang="de-DE" sz="2000" dirty="0" smtClean="0"/>
              <a:t>	Behörden-</a:t>
            </a:r>
            <a:r>
              <a:rPr lang="de-DE" sz="2000" dirty="0" err="1" smtClean="0"/>
              <a:t>Ralley</a:t>
            </a:r>
            <a:endParaRPr lang="de-DE" sz="2000" dirty="0" smtClean="0"/>
          </a:p>
          <a:p>
            <a:pPr eaLnBrk="1" hangingPunct="1"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de-DE" sz="2000" dirty="0" smtClean="0">
                <a:sym typeface="Wingdings" pitchFamily="2" charset="2"/>
              </a:rPr>
              <a:t>Kompetenzprobleme / „gefühlte“ Zuständigkeit der</a:t>
            </a:r>
            <a:br>
              <a:rPr lang="de-DE" sz="2000" dirty="0" smtClean="0">
                <a:sym typeface="Wingdings" pitchFamily="2" charset="2"/>
              </a:rPr>
            </a:br>
            <a:r>
              <a:rPr lang="de-DE" sz="2000" dirty="0" smtClean="0">
                <a:sym typeface="Wingdings" pitchFamily="2" charset="2"/>
              </a:rPr>
              <a:t>	Öffentlichen Verwaltung (kein Vertrauensproblem!)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sz="2000" dirty="0" smtClean="0"/>
              <a:t>Formulierung des Informationsbedarfs kaum möglich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1457325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426200" y="3305175"/>
            <a:ext cx="248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sn-online.de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Welche Lösung -  </a:t>
            </a:r>
            <a:br>
              <a:rPr lang="de-DE" dirty="0" smtClean="0"/>
            </a:br>
            <a:r>
              <a:rPr lang="de-DE" dirty="0" smtClean="0"/>
              <a:t>Selbstbedienung oder Beratung?</a:t>
            </a:r>
            <a:endParaRPr lang="en-US" dirty="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8" y="1457325"/>
            <a:ext cx="8310562" cy="23749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DE" sz="2000" b="1" dirty="0" smtClean="0"/>
              <a:t>Bedarf für die Bürgerberatung</a:t>
            </a:r>
          </a:p>
          <a:p>
            <a:pPr marL="0" indent="0" eaLnBrk="1" hangingPunct="1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dirty="0" smtClean="0"/>
              <a:t>Selbstrecherche im Internet sehr zeitaufwändig</a:t>
            </a: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 smtClean="0">
                <a:ea typeface="ＭＳ Ｐゴシック"/>
              </a:rPr>
              <a:t>Information fragmentiert, Unübersichtlichkeit vieler Quellen</a:t>
            </a: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 smtClean="0">
                <a:ea typeface="ＭＳ Ｐゴシック"/>
              </a:rPr>
              <a:t> Vertrauenswürdigkeit kann nicht verifiziert werden</a:t>
            </a:r>
          </a:p>
          <a:p>
            <a:pPr marL="0" indent="0" eaLnBrk="1" hangingPunct="1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dirty="0" smtClean="0"/>
              <a:t> Schwierig für Kunden Bedürfnisse präzise zu formulieren</a:t>
            </a: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 smtClean="0">
                <a:ea typeface="ＭＳ Ｐゴシック"/>
              </a:rPr>
              <a:t>Vage und latente Bedürfnisse: Gefühle, Wünsche, …</a:t>
            </a: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 smtClean="0">
                <a:ea typeface="ＭＳ Ｐゴシック"/>
              </a:rPr>
              <a:t>„Ich weiß es, wenn ich es sehe“</a:t>
            </a:r>
          </a:p>
        </p:txBody>
      </p:sp>
      <p:pic>
        <p:nvPicPr>
          <p:cNvPr id="18435" name="Picture 4" descr="commretr"/>
          <p:cNvPicPr>
            <a:picLocks noChangeAspect="1" noChangeArrowheads="1"/>
          </p:cNvPicPr>
          <p:nvPr/>
        </p:nvPicPr>
        <p:blipFill>
          <a:blip r:embed="rId3"/>
          <a:srcRect r="13110"/>
          <a:stretch>
            <a:fillRect/>
          </a:stretch>
        </p:blipFill>
        <p:spPr bwMode="auto">
          <a:xfrm>
            <a:off x="590550" y="4133512"/>
            <a:ext cx="3430588" cy="227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573588" y="4439913"/>
            <a:ext cx="431092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Clr>
                <a:schemeClr val="accent1"/>
              </a:buClr>
            </a:pPr>
            <a:r>
              <a:rPr lang="de-DE" sz="2000" b="1" u="sng" dirty="0" smtClean="0"/>
              <a:t>Fazit</a:t>
            </a:r>
            <a:r>
              <a:rPr lang="de-DE" sz="2000" b="1" dirty="0" smtClean="0"/>
              <a:t>: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ct val="20000"/>
              </a:spcAft>
              <a:buClr>
                <a:schemeClr val="accent1"/>
              </a:buClr>
            </a:pPr>
            <a:r>
              <a:rPr lang="de-DE" sz="2000" b="1" dirty="0" smtClean="0"/>
              <a:t>Bürgerberatung </a:t>
            </a:r>
            <a:r>
              <a:rPr lang="de-DE" sz="2000" b="1" dirty="0"/>
              <a:t>ist dann notwendig, wenn der Bürger seinen Bedarf nicht formulieren kann oder eine eigene Informationssuche nicht zumutbar </a:t>
            </a:r>
            <a:r>
              <a:rPr lang="de-DE" sz="2000" b="1" dirty="0" smtClean="0"/>
              <a:t>ist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Chancen eröffnen sich durch…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85788" y="1457325"/>
            <a:ext cx="7550150" cy="222885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2000" dirty="0" smtClean="0"/>
              <a:t>Verbesserung der Datenbasis der Öffentlichen Verwaltung </a:t>
            </a:r>
            <a:br>
              <a:rPr lang="de-DE" sz="2000" dirty="0" smtClean="0"/>
            </a:br>
            <a:r>
              <a:rPr lang="de-DE" sz="2000" dirty="0" smtClean="0"/>
              <a:t>(z.B. </a:t>
            </a:r>
            <a:r>
              <a:rPr lang="de-DE" sz="2000" dirty="0" err="1" smtClean="0"/>
              <a:t>ServiceBW</a:t>
            </a:r>
            <a:r>
              <a:rPr lang="de-DE" sz="2000" dirty="0" smtClean="0"/>
              <a:t>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2000" dirty="0" smtClean="0"/>
              <a:t>nutzergenerierte Inhalte im Internet </a:t>
            </a:r>
            <a:br>
              <a:rPr lang="de-DE" sz="2000" dirty="0" smtClean="0"/>
            </a:br>
            <a:r>
              <a:rPr lang="de-DE" sz="2000" dirty="0" smtClean="0"/>
              <a:t>(z.B. </a:t>
            </a:r>
            <a:r>
              <a:rPr lang="de-DE" sz="2000" dirty="0" err="1" smtClean="0"/>
              <a:t>Communities,“meinestadt.de</a:t>
            </a:r>
            <a:r>
              <a:rPr lang="de-DE" sz="2000" dirty="0" smtClean="0"/>
              <a:t>”)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…"/>
              <a:tabLst>
                <a:tab pos="6096000" algn="l"/>
              </a:tabLst>
            </a:pPr>
            <a:r>
              <a:rPr lang="de-DE" sz="2000" dirty="0" smtClean="0"/>
              <a:t>professionelle </a:t>
            </a:r>
            <a:r>
              <a:rPr lang="de-DE" sz="2000" dirty="0"/>
              <a:t>Inhalte im Internet (</a:t>
            </a:r>
            <a:r>
              <a:rPr lang="de-DE" sz="2000" dirty="0" smtClean="0"/>
              <a:t>z.B. Schulen, Vereine)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2000" dirty="0" smtClean="0"/>
              <a:t>kommerzielle </a:t>
            </a:r>
            <a:r>
              <a:rPr lang="de-DE" sz="2000" dirty="0"/>
              <a:t>Inhalte im Internet (</a:t>
            </a:r>
            <a:r>
              <a:rPr lang="de-DE" sz="2000" dirty="0" smtClean="0"/>
              <a:t>z.B. Einzelhandel)</a:t>
            </a:r>
          </a:p>
        </p:txBody>
      </p:sp>
      <p:sp>
        <p:nvSpPr>
          <p:cNvPr id="2" name="Rechteck 1"/>
          <p:cNvSpPr/>
          <p:nvPr/>
        </p:nvSpPr>
        <p:spPr>
          <a:xfrm>
            <a:off x="585788" y="4140427"/>
            <a:ext cx="6862762" cy="707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eaLnBrk="1" hangingPunct="1">
              <a:buFontTx/>
              <a:buNone/>
            </a:pPr>
            <a:r>
              <a:rPr lang="de-DE" sz="2000" dirty="0">
                <a:sym typeface="Wingdings" pitchFamily="2" charset="2"/>
              </a:rPr>
              <a:t> </a:t>
            </a:r>
            <a:r>
              <a:rPr lang="de-DE" sz="2000" b="1" dirty="0">
                <a:sym typeface="Wingdings" pitchFamily="2" charset="2"/>
              </a:rPr>
              <a:t>Warum nicht die Welt des Internets </a:t>
            </a:r>
            <a:r>
              <a:rPr lang="de-DE" sz="2000" b="1" dirty="0" smtClean="0">
                <a:sym typeface="Wingdings" pitchFamily="2" charset="2"/>
              </a:rPr>
              <a:t/>
            </a:r>
            <a:br>
              <a:rPr lang="de-DE" sz="2000" b="1" dirty="0" smtClean="0">
                <a:sym typeface="Wingdings" pitchFamily="2" charset="2"/>
              </a:rPr>
            </a:br>
            <a:r>
              <a:rPr lang="de-DE" sz="2000" b="1" dirty="0" smtClean="0">
                <a:sym typeface="Wingdings" pitchFamily="2" charset="2"/>
              </a:rPr>
              <a:t>mit </a:t>
            </a:r>
            <a:r>
              <a:rPr lang="de-DE" sz="2000" b="1" dirty="0">
                <a:sym typeface="Wingdings" pitchFamily="2" charset="2"/>
              </a:rPr>
              <a:t>der Welt der Beratung verheiraten</a:t>
            </a:r>
            <a:r>
              <a:rPr lang="de-DE" sz="2000" dirty="0">
                <a:sym typeface="Wingdings" pitchFamily="2" charset="2"/>
              </a:rPr>
              <a:t>?</a:t>
            </a:r>
            <a:endParaRPr lang="de-DE" sz="20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6032498" y="4601225"/>
            <a:ext cx="2747823" cy="1590040"/>
            <a:chOff x="5088971" y="3924641"/>
            <a:chExt cx="3200183" cy="2169864"/>
          </a:xfrm>
        </p:grpSpPr>
        <p:sp>
          <p:nvSpPr>
            <p:cNvPr id="4" name="Ellipse 3"/>
            <p:cNvSpPr/>
            <p:nvPr/>
          </p:nvSpPr>
          <p:spPr bwMode="auto">
            <a:xfrm>
              <a:off x="5088971" y="4641275"/>
              <a:ext cx="1883653" cy="1453230"/>
            </a:xfrm>
            <a:prstGeom prst="ellips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5400">
                <a:schemeClr val="accent3">
                  <a:satMod val="175000"/>
                  <a:alpha val="43000"/>
                </a:schemeClr>
              </a:glow>
              <a:outerShdw blurRad="101600" dist="50800" dir="3720000" algn="ctr" rotWithShape="0">
                <a:schemeClr val="accent1">
                  <a:lumMod val="60000"/>
                  <a:lumOff val="40000"/>
                </a:schemeClr>
              </a:outerShdw>
              <a:softEdge rad="0"/>
            </a:effectLst>
            <a:scene3d>
              <a:camera prst="orthographicFront"/>
              <a:lightRig rig="brightRoom" dir="t">
                <a:rot lat="0" lon="0" rev="1800000"/>
              </a:lightRig>
            </a:scene3d>
            <a:sp3d extrusionH="76200" contourW="19050" prstMaterial="plastic">
              <a:extrusionClr>
                <a:schemeClr val="bg1">
                  <a:lumMod val="50000"/>
                </a:schemeClr>
              </a:extrusionClr>
              <a:contourClr>
                <a:srgbClr val="FFD757"/>
              </a:contourClr>
            </a:sp3d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>
                  <a:latin typeface="Arial" pitchFamily="-108" charset="0"/>
                </a:rPr>
                <a:t>World Wide Web</a:t>
              </a: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 rot="20904433">
              <a:off x="6405502" y="3924641"/>
              <a:ext cx="1883652" cy="1453230"/>
            </a:xfrm>
            <a:prstGeom prst="ellips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5400">
                <a:schemeClr val="accent3">
                  <a:satMod val="175000"/>
                  <a:alpha val="43000"/>
                </a:schemeClr>
              </a:glow>
              <a:outerShdw blurRad="101600" dist="50800" dir="3720000" algn="ctr" rotWithShape="0">
                <a:schemeClr val="accent1">
                  <a:lumMod val="60000"/>
                  <a:lumOff val="40000"/>
                </a:schemeClr>
              </a:outerShdw>
              <a:softEdge rad="0"/>
            </a:effectLst>
            <a:scene3d>
              <a:camera prst="orthographicFront"/>
              <a:lightRig rig="brightRoom" dir="t">
                <a:rot lat="0" lon="0" rev="1800000"/>
              </a:lightRig>
            </a:scene3d>
            <a:sp3d extrusionH="76200" contourW="19050" prstMaterial="plastic">
              <a:extrusionClr>
                <a:schemeClr val="bg1">
                  <a:lumMod val="50000"/>
                </a:schemeClr>
              </a:extrusionClr>
              <a:contourClr>
                <a:srgbClr val="FFD757"/>
              </a:contourClr>
            </a:sp3d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400" dirty="0" smtClean="0">
                  <a:latin typeface="Arial" pitchFamily="-108" charset="0"/>
                </a:rPr>
                <a:t>Beratung</a:t>
              </a:r>
              <a:endParaRPr lang="de-DE" sz="1400" dirty="0">
                <a:latin typeface="Arial" pitchFamily="-10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</a:t>
            </a:r>
            <a:r>
              <a:rPr lang="de-DE" dirty="0" smtClean="0"/>
              <a:t>eubürger 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/>
              <a:t>W</a:t>
            </a:r>
            <a:r>
              <a:rPr lang="de-DE" dirty="0" smtClean="0"/>
              <a:t>issensquellen und aktuelle Themen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240713" y="6538913"/>
            <a:ext cx="446087" cy="182562"/>
          </a:xfrm>
          <a:prstGeom prst="rect">
            <a:avLst/>
          </a:prstGeom>
        </p:spPr>
        <p:txBody>
          <a:bodyPr/>
          <a:lstStyle/>
          <a:p>
            <a:fld id="{093E722E-E959-4059-ADFD-FCBD542DC6C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85788" y="1457325"/>
            <a:ext cx="8304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Kann der </a:t>
            </a:r>
            <a:r>
              <a:rPr lang="de-DE" sz="2000" dirty="0"/>
              <a:t>Wissensaustausch </a:t>
            </a:r>
            <a:r>
              <a:rPr lang="de-DE" sz="2000" dirty="0" smtClean="0"/>
              <a:t>zu relevanten und aktuellen Themen durch </a:t>
            </a:r>
            <a:r>
              <a:rPr lang="de-DE" sz="2000" dirty="0"/>
              <a:t>einzelne </a:t>
            </a:r>
            <a:r>
              <a:rPr lang="de-DE" sz="2000" dirty="0" smtClean="0"/>
              <a:t>und/oder </a:t>
            </a:r>
            <a:r>
              <a:rPr lang="de-DE" sz="2000" dirty="0"/>
              <a:t>eine Kombination von Web 2.0-Applikationen und -Technologien unterstützt </a:t>
            </a:r>
            <a:r>
              <a:rPr lang="de-DE" sz="2000" dirty="0" smtClean="0"/>
              <a:t>werden? </a:t>
            </a:r>
          </a:p>
          <a:p>
            <a:r>
              <a:rPr lang="de-DE" sz="2000" dirty="0" smtClean="0"/>
              <a:t>Wie ließe sich das realisieren?</a:t>
            </a:r>
            <a:endParaRPr lang="de-DE" sz="2000" dirty="0"/>
          </a:p>
        </p:txBody>
      </p:sp>
      <p:sp>
        <p:nvSpPr>
          <p:cNvPr id="9" name="Rechteck 8"/>
          <p:cNvSpPr/>
          <p:nvPr/>
        </p:nvSpPr>
        <p:spPr>
          <a:xfrm>
            <a:off x="585788" y="2953092"/>
            <a:ext cx="83042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spcAft>
                <a:spcPts val="600"/>
              </a:spcAft>
              <a:tabLst>
                <a:tab pos="542925" algn="l"/>
              </a:tabLst>
            </a:pPr>
            <a:r>
              <a:rPr lang="de-DE" sz="2000" dirty="0"/>
              <a:t>(a)	</a:t>
            </a:r>
            <a:r>
              <a:rPr lang="de-DE" sz="2000" b="1" dirty="0" err="1"/>
              <a:t>Social</a:t>
            </a:r>
            <a:r>
              <a:rPr lang="de-DE" sz="2000" b="1" dirty="0"/>
              <a:t> Software </a:t>
            </a:r>
            <a:r>
              <a:rPr lang="de-DE" sz="2000" dirty="0"/>
              <a:t>wie Blogs und Wikis </a:t>
            </a:r>
            <a:r>
              <a:rPr lang="de-DE" sz="2000" dirty="0" smtClean="0"/>
              <a:t>zur Wissensaggregation und </a:t>
            </a:r>
            <a:r>
              <a:rPr lang="de-DE" sz="2000" dirty="0"/>
              <a:t>Zusammenarbeit in </a:t>
            </a:r>
            <a:r>
              <a:rPr lang="de-DE" sz="2000" dirty="0" smtClean="0"/>
              <a:t>Themenbereichen</a:t>
            </a:r>
            <a:endParaRPr lang="de-DE" sz="2000" dirty="0"/>
          </a:p>
          <a:p>
            <a:pPr marL="542925" indent="-542925">
              <a:spcAft>
                <a:spcPts val="600"/>
              </a:spcAft>
              <a:tabLst>
                <a:tab pos="542925" algn="l"/>
              </a:tabLst>
            </a:pPr>
            <a:r>
              <a:rPr lang="de-DE" sz="2000" dirty="0"/>
              <a:t>(b)	</a:t>
            </a:r>
            <a:r>
              <a:rPr lang="de-DE" sz="2000" b="1" dirty="0" err="1" smtClean="0"/>
              <a:t>Kollaboratives</a:t>
            </a:r>
            <a:r>
              <a:rPr lang="de-DE" sz="2000" b="1" dirty="0" smtClean="0"/>
              <a:t> Filtern</a:t>
            </a:r>
            <a:r>
              <a:rPr lang="de-DE" sz="2000" dirty="0" smtClean="0"/>
              <a:t> </a:t>
            </a:r>
            <a:r>
              <a:rPr lang="de-DE" sz="2000" dirty="0"/>
              <a:t>von Informationen oder auch </a:t>
            </a:r>
            <a:r>
              <a:rPr lang="de-DE" sz="2000" dirty="0" err="1"/>
              <a:t>Social</a:t>
            </a:r>
            <a:r>
              <a:rPr lang="de-DE" sz="2000" dirty="0"/>
              <a:t> </a:t>
            </a:r>
            <a:r>
              <a:rPr lang="de-DE" sz="2000" dirty="0" err="1"/>
              <a:t>Bookmarking</a:t>
            </a:r>
            <a:r>
              <a:rPr lang="de-DE" sz="2000" dirty="0"/>
              <a:t> durch Tags und RSS-feeds. </a:t>
            </a:r>
          </a:p>
          <a:p>
            <a:pPr marL="542925" indent="-542925">
              <a:spcAft>
                <a:spcPts val="600"/>
              </a:spcAft>
              <a:tabLst>
                <a:tab pos="542925" algn="l"/>
              </a:tabLst>
            </a:pPr>
            <a:r>
              <a:rPr lang="de-DE" sz="2000" dirty="0"/>
              <a:t>(c)	</a:t>
            </a:r>
            <a:r>
              <a:rPr lang="de-DE" sz="2000" b="1" dirty="0" err="1"/>
              <a:t>Social</a:t>
            </a:r>
            <a:r>
              <a:rPr lang="de-DE" sz="2000" b="1" dirty="0"/>
              <a:t> Communities</a:t>
            </a:r>
            <a:r>
              <a:rPr lang="de-DE" sz="2000" dirty="0"/>
              <a:t> wie </a:t>
            </a:r>
            <a:r>
              <a:rPr lang="de-DE" sz="2000" dirty="0" err="1"/>
              <a:t>facebook</a:t>
            </a:r>
            <a:r>
              <a:rPr lang="de-DE" sz="2000" dirty="0"/>
              <a:t> </a:t>
            </a:r>
            <a:r>
              <a:rPr lang="de-DE" sz="2000" dirty="0" smtClean="0"/>
              <a:t>zur </a:t>
            </a:r>
            <a:r>
              <a:rPr lang="de-DE" sz="2000" dirty="0"/>
              <a:t>Vernetzung der Neubürger mit anderen Wissensträgern in der </a:t>
            </a:r>
            <a:r>
              <a:rPr lang="de-DE" sz="2000" dirty="0" smtClean="0"/>
              <a:t>Kommune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833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Informationsbedarf der Neubürger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240713" y="6538913"/>
            <a:ext cx="446087" cy="182562"/>
          </a:xfrm>
          <a:prstGeom prst="rect">
            <a:avLst/>
          </a:prstGeom>
        </p:spPr>
        <p:txBody>
          <a:bodyPr/>
          <a:lstStyle/>
          <a:p>
            <a:fld id="{093E722E-E959-4059-ADFD-FCBD542DC6C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585788" y="1457325"/>
            <a:ext cx="398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/>
              <a:t>Umzug als Prozess</a:t>
            </a:r>
            <a:endParaRPr lang="de-DE" sz="20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85788" y="2828176"/>
            <a:ext cx="2168718" cy="576675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DE" sz="1600" dirty="0" smtClean="0">
                <a:solidFill>
                  <a:prstClr val="black"/>
                </a:solidFill>
              </a:rPr>
              <a:t>SUCHE / PLANUNG</a:t>
            </a: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664931" y="2828177"/>
            <a:ext cx="2176045" cy="584775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prstClr val="black"/>
                </a:solidFill>
              </a:rPr>
              <a:t>ANKOMMEN in der Kommune</a:t>
            </a: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736465" y="2825180"/>
            <a:ext cx="2132984" cy="584775"/>
          </a:xfrm>
          <a:prstGeom prst="rect">
            <a:avLst/>
          </a:prstGeom>
          <a:noFill/>
          <a:ln w="254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prstClr val="black"/>
                </a:solidFill>
              </a:rPr>
              <a:t>DA SEIN / Leben in der Kommune</a:t>
            </a:r>
            <a:endParaRPr lang="de-DE" sz="1600" dirty="0">
              <a:solidFill>
                <a:prstClr val="black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54500" y="3060949"/>
            <a:ext cx="736600" cy="0"/>
          </a:xfrm>
          <a:prstGeom prst="straightConnector1">
            <a:avLst/>
          </a:prstGeom>
          <a:ln w="22225">
            <a:solidFill>
              <a:srgbClr val="333399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feil nach unten 24"/>
          <p:cNvSpPr/>
          <p:nvPr/>
        </p:nvSpPr>
        <p:spPr>
          <a:xfrm rot="10800000">
            <a:off x="3050333" y="3193535"/>
            <a:ext cx="344933" cy="54379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754506" y="2445395"/>
            <a:ext cx="109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prstClr val="black"/>
                </a:solidFill>
              </a:rPr>
              <a:t>umziehen</a:t>
            </a:r>
            <a:endParaRPr lang="de-DE" sz="1600" dirty="0">
              <a:solidFill>
                <a:prstClr val="black"/>
              </a:solidFill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5945151" y="3044961"/>
            <a:ext cx="736600" cy="0"/>
          </a:xfrm>
          <a:prstGeom prst="straightConnector1">
            <a:avLst/>
          </a:prstGeom>
          <a:ln w="22225">
            <a:solidFill>
              <a:srgbClr val="333399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585787" y="4302237"/>
            <a:ext cx="8283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Der Informationsbedarf verändert sich im Laufe des Umzugsprozesses</a:t>
            </a:r>
            <a:endParaRPr lang="de-DE" sz="2000" dirty="0"/>
          </a:p>
        </p:txBody>
      </p:sp>
      <p:sp>
        <p:nvSpPr>
          <p:cNvPr id="33" name="Pfeil nach rechts 32"/>
          <p:cNvSpPr/>
          <p:nvPr/>
        </p:nvSpPr>
        <p:spPr bwMode="auto">
          <a:xfrm>
            <a:off x="603149" y="5063926"/>
            <a:ext cx="520861" cy="33566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331089" y="4877816"/>
            <a:ext cx="5405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Informationsangebot ist zu differenzieren und an die Bedürfnisse anzugleichen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783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Neubürger – Was interessiert die Bürger?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585787" y="1443933"/>
            <a:ext cx="830356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000" dirty="0" smtClean="0"/>
              <a:t>Themenspektrum lässt sich in 2 </a:t>
            </a:r>
            <a:r>
              <a:rPr lang="de-DE" sz="2000" dirty="0"/>
              <a:t>Themenkomplexe </a:t>
            </a:r>
            <a:r>
              <a:rPr lang="de-DE" sz="2000" dirty="0" smtClean="0"/>
              <a:t>gliedern</a:t>
            </a:r>
          </a:p>
        </p:txBody>
      </p:sp>
      <p:sp>
        <p:nvSpPr>
          <p:cNvPr id="12" name="Rechteck 11"/>
          <p:cNvSpPr/>
          <p:nvPr/>
        </p:nvSpPr>
        <p:spPr>
          <a:xfrm>
            <a:off x="585788" y="1959058"/>
            <a:ext cx="3984627" cy="46035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de-DE" sz="1800" b="1" dirty="0"/>
              <a:t>formale rechtliche </a:t>
            </a:r>
            <a:r>
              <a:rPr lang="de-DE" sz="1800" b="1" dirty="0" smtClean="0"/>
              <a:t>Aspekte</a:t>
            </a:r>
            <a:r>
              <a:rPr lang="de-DE" sz="1800" dirty="0" smtClean="0"/>
              <a:t>,</a:t>
            </a:r>
            <a:br>
              <a:rPr lang="de-DE" sz="1800" dirty="0" smtClean="0"/>
            </a:br>
            <a:r>
              <a:rPr lang="de-DE" sz="1800" dirty="0" smtClean="0"/>
              <a:t> </a:t>
            </a:r>
            <a:r>
              <a:rPr lang="de-DE" sz="1800" dirty="0"/>
              <a:t>die die öffentliche Verwaltung direkt </a:t>
            </a:r>
            <a:r>
              <a:rPr lang="de-DE" sz="1800" dirty="0" smtClean="0"/>
              <a:t>betreffen</a:t>
            </a:r>
            <a:endParaRPr lang="de-DE" sz="1800" dirty="0"/>
          </a:p>
          <a:p>
            <a:pPr algn="ctr"/>
            <a:endParaRPr lang="de-DE" sz="1800" dirty="0"/>
          </a:p>
        </p:txBody>
      </p:sp>
      <p:sp>
        <p:nvSpPr>
          <p:cNvPr id="13" name="Rechteck 12"/>
          <p:cNvSpPr/>
          <p:nvPr/>
        </p:nvSpPr>
        <p:spPr>
          <a:xfrm>
            <a:off x="4737571" y="1959058"/>
            <a:ext cx="4151785" cy="46035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de-DE" sz="1800" b="1" dirty="0"/>
              <a:t>informale private Aspekte, </a:t>
            </a:r>
            <a:br>
              <a:rPr lang="de-DE" sz="1800" b="1" dirty="0"/>
            </a:br>
            <a:r>
              <a:rPr lang="de-DE" sz="1800" dirty="0"/>
              <a:t>für die die öffentliche Verwaltung in aller Regel nicht zuständig ist.</a:t>
            </a:r>
          </a:p>
        </p:txBody>
      </p:sp>
      <p:sp>
        <p:nvSpPr>
          <p:cNvPr id="16" name="Rechteck 15"/>
          <p:cNvSpPr/>
          <p:nvPr/>
        </p:nvSpPr>
        <p:spPr>
          <a:xfrm>
            <a:off x="628650" y="2986957"/>
            <a:ext cx="3688707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Überblick über Aufgaben/Aspekte mit vorgeschriebenen </a:t>
            </a: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Fristen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Öffnungszeiten städtischer Ämter</a:t>
            </a:r>
            <a:endParaRPr lang="de-DE" sz="16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Müll (Sperrmüll, Abholtermine, Konzept)</a:t>
            </a:r>
            <a:endParaRPr lang="de-DE" sz="16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ÖPNV (Übersicht Netz, Fahrpläne, Preise</a:t>
            </a: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)</a:t>
            </a:r>
            <a:endParaRPr lang="de-DE" sz="16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847310" y="2986957"/>
            <a:ext cx="3732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Wohnungssuche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Checkliste Umzug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Stadtplan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Einkaufsmöglichkeiten vor Ort (zu Fuß erreichbar)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Einkaufsmöglichkeiten im Umland (z.B. Baumarkt, EK-Center,...)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Gleichgesinnte kennenlernen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Veranstaltungskalender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Vereine / Freizeitgestaltung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Restaurant- und Kneipenführer</a:t>
            </a:r>
          </a:p>
        </p:txBody>
      </p:sp>
    </p:spTree>
    <p:extLst>
      <p:ext uri="{BB962C8B-B14F-4D97-AF65-F5344CB8AC3E}">
        <p14:creationId xmlns:p14="http://schemas.microsoft.com/office/powerpoint/2010/main" val="27061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C.IGFLCk2KfkTo9v7w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RgtaCYIEeVslXGBHW7R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Eh78Y97ok.Wj_zhmrPET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C.IGFLCk2KfkTo9v7wR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RgtaCYIEeVslXGBHW7Rg"/>
</p:tagLst>
</file>

<file path=ppt/theme/theme1.xml><?xml version="1.0" encoding="utf-8"?>
<a:theme xmlns:a="http://schemas.openxmlformats.org/drawingml/2006/main" name="PP_Folien_ZDU_neu">
  <a:themeElements>
    <a:clrScheme name="">
      <a:dk1>
        <a:srgbClr val="000000"/>
      </a:dk1>
      <a:lt1>
        <a:srgbClr val="FFFFFF"/>
      </a:lt1>
      <a:dk2>
        <a:srgbClr val="FFFFFF"/>
      </a:dk2>
      <a:lt2>
        <a:srgbClr val="A3A3C1"/>
      </a:lt2>
      <a:accent1>
        <a:srgbClr val="666699"/>
      </a:accent1>
      <a:accent2>
        <a:srgbClr val="5F5F5F"/>
      </a:accent2>
      <a:accent3>
        <a:srgbClr val="FFFFFF"/>
      </a:accent3>
      <a:accent4>
        <a:srgbClr val="000000"/>
      </a:accent4>
      <a:accent5>
        <a:srgbClr val="B8B8CA"/>
      </a:accent5>
      <a:accent6>
        <a:srgbClr val="555555"/>
      </a:accent6>
      <a:hlink>
        <a:srgbClr val="404080"/>
      </a:hlink>
      <a:folHlink>
        <a:srgbClr val="B2B2B2"/>
      </a:folHlink>
    </a:clrScheme>
    <a:fontScheme name="PP_Folien_ZDU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PP_Folien_ZDU_neu 1">
        <a:dk1>
          <a:srgbClr val="404040"/>
        </a:dk1>
        <a:lt1>
          <a:srgbClr val="F0F0F0"/>
        </a:lt1>
        <a:dk2>
          <a:srgbClr val="666698"/>
        </a:dk2>
        <a:lt2>
          <a:srgbClr val="CBCB98"/>
        </a:lt2>
        <a:accent1>
          <a:srgbClr val="808080"/>
        </a:accent1>
        <a:accent2>
          <a:srgbClr val="202020"/>
        </a:accent2>
        <a:accent3>
          <a:srgbClr val="F6F6F6"/>
        </a:accent3>
        <a:accent4>
          <a:srgbClr val="353535"/>
        </a:accent4>
        <a:accent5>
          <a:srgbClr val="C0C0C0"/>
        </a:accent5>
        <a:accent6>
          <a:srgbClr val="1C1C1C"/>
        </a:accent6>
        <a:hlink>
          <a:srgbClr val="404080"/>
        </a:hlink>
        <a:folHlink>
          <a:srgbClr val="404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Folien_ZDU_neu 2">
        <a:dk1>
          <a:srgbClr val="333333"/>
        </a:dk1>
        <a:lt1>
          <a:srgbClr val="666699"/>
        </a:lt1>
        <a:dk2>
          <a:srgbClr val="666698"/>
        </a:dk2>
        <a:lt2>
          <a:srgbClr val="CBCB98"/>
        </a:lt2>
        <a:accent1>
          <a:srgbClr val="999966"/>
        </a:accent1>
        <a:accent2>
          <a:srgbClr val="FFFFFF"/>
        </a:accent2>
        <a:accent3>
          <a:srgbClr val="B8B8CA"/>
        </a:accent3>
        <a:accent4>
          <a:srgbClr val="2A2A2A"/>
        </a:accent4>
        <a:accent5>
          <a:srgbClr val="CACAB8"/>
        </a:accent5>
        <a:accent6>
          <a:srgbClr val="E7E7E7"/>
        </a:accent6>
        <a:hlink>
          <a:srgbClr val="98CBFF"/>
        </a:hlink>
        <a:folHlink>
          <a:srgbClr val="98CA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Folien_ZDU_neu 3">
        <a:dk1>
          <a:srgbClr val="000000"/>
        </a:dk1>
        <a:lt1>
          <a:srgbClr val="F0F0F0"/>
        </a:lt1>
        <a:dk2>
          <a:srgbClr val="FFFFFF"/>
        </a:dk2>
        <a:lt2>
          <a:srgbClr val="A3A3C1"/>
        </a:lt2>
        <a:accent1>
          <a:srgbClr val="666699"/>
        </a:accent1>
        <a:accent2>
          <a:srgbClr val="5F5F5F"/>
        </a:accent2>
        <a:accent3>
          <a:srgbClr val="F6F6F6"/>
        </a:accent3>
        <a:accent4>
          <a:srgbClr val="000000"/>
        </a:accent4>
        <a:accent5>
          <a:srgbClr val="B8B8CA"/>
        </a:accent5>
        <a:accent6>
          <a:srgbClr val="555555"/>
        </a:accent6>
        <a:hlink>
          <a:srgbClr val="404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865</Words>
  <Application>Microsoft Office PowerPoint</Application>
  <PresentationFormat>Bildschirmpräsentation (4:3)</PresentationFormat>
  <Paragraphs>196</Paragraphs>
  <Slides>18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PP_Folien_ZDU_neu</vt:lpstr>
      <vt:lpstr>Web 2.0 basierte Neubürger-Beratung im Bürgerservice</vt:lpstr>
      <vt:lpstr>Neubürgerberatung – warum?</vt:lpstr>
      <vt:lpstr>Problem der Ist-Situation:   Kommune ist als Anlaufstelle nicht im Blick der Bürger</vt:lpstr>
      <vt:lpstr>Probleme der Ist-Situation:  Der Bürger hat die Kommune als Anlaufstelle entdeckt, aber …! </vt:lpstr>
      <vt:lpstr>Welche Lösung -   Selbstbedienung oder Beratung?</vt:lpstr>
      <vt:lpstr>Chancen eröffnen sich durch…</vt:lpstr>
      <vt:lpstr>Neubürger  - Wissensquellen und aktuelle Themen</vt:lpstr>
      <vt:lpstr>Informationsbedarf der Neubürger</vt:lpstr>
      <vt:lpstr>Neubürger – Was interessiert die Bürger?</vt:lpstr>
      <vt:lpstr>Lösungsansatz:  Multiperspektivischer, kooperativer Beratungsservice</vt:lpstr>
      <vt:lpstr>PowerPoint-Präsentation</vt:lpstr>
      <vt:lpstr>Erste Testergebnisse – Januar 2013 und September 2013</vt:lpstr>
      <vt:lpstr>Herzlich Willkommen! </vt:lpstr>
      <vt:lpstr>Punktuelle Beratung</vt:lpstr>
      <vt:lpstr>Umfassende Beratung</vt:lpstr>
      <vt:lpstr>Web 2.0-Technologie in der Beratung Fazit:</vt:lpstr>
      <vt:lpstr>Alleine wäre das nie möglich gewesen ….</vt:lpstr>
      <vt:lpstr>Kontakt</vt:lpstr>
    </vt:vector>
  </TitlesOfParts>
  <Company>Universität Zürich</Company>
  <LinksUpToDate>false</LinksUpToDate>
  <SharedDoc>false</SharedDoc>
  <HyperlinkBase>http://unicom.unizh.ch/dienstleistungen/design/index.html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Hofmann Christina</dc:creator>
  <cp:lastModifiedBy>Lotz, Stephanie</cp:lastModifiedBy>
  <cp:revision>475</cp:revision>
  <cp:lastPrinted>2007-01-15T15:22:04Z</cp:lastPrinted>
  <dcterms:created xsi:type="dcterms:W3CDTF">2010-02-03T09:54:46Z</dcterms:created>
  <dcterms:modified xsi:type="dcterms:W3CDTF">2014-02-24T15:08:54Z</dcterms:modified>
</cp:coreProperties>
</file>