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2"/>
  </p:notesMasterIdLst>
  <p:handoutMasterIdLst>
    <p:handoutMasterId r:id="rId23"/>
  </p:handoutMasterIdLst>
  <p:sldIdLst>
    <p:sldId id="264" r:id="rId2"/>
    <p:sldId id="258" r:id="rId3"/>
    <p:sldId id="261" r:id="rId4"/>
    <p:sldId id="290" r:id="rId5"/>
    <p:sldId id="274" r:id="rId6"/>
    <p:sldId id="275" r:id="rId7"/>
    <p:sldId id="276" r:id="rId8"/>
    <p:sldId id="277" r:id="rId9"/>
    <p:sldId id="278" r:id="rId10"/>
    <p:sldId id="279" r:id="rId11"/>
    <p:sldId id="280" r:id="rId12"/>
    <p:sldId id="281" r:id="rId13"/>
    <p:sldId id="283" r:id="rId14"/>
    <p:sldId id="282" r:id="rId15"/>
    <p:sldId id="284" r:id="rId16"/>
    <p:sldId id="288" r:id="rId17"/>
    <p:sldId id="285" r:id="rId18"/>
    <p:sldId id="289" r:id="rId19"/>
    <p:sldId id="286" r:id="rId20"/>
    <p:sldId id="287" r:id="rId21"/>
  </p:sldIdLst>
  <p:sldSz cx="9144000" cy="6858000" type="screen4x3"/>
  <p:notesSz cx="6669088" cy="97536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62316" autoAdjust="0"/>
  </p:normalViewPr>
  <p:slideViewPr>
    <p:cSldViewPr>
      <p:cViewPr varScale="1">
        <p:scale>
          <a:sx n="31" d="100"/>
          <a:sy n="31"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2F051-768A-430F-A8E7-E1949E7D2871}" type="doc">
      <dgm:prSet loTypeId="urn:microsoft.com/office/officeart/2005/8/layout/cycle4#1" loCatId="cycle" qsTypeId="urn:microsoft.com/office/officeart/2005/8/quickstyle/3d3" qsCatId="3D" csTypeId="urn:microsoft.com/office/officeart/2005/8/colors/accent1_2#1" csCatId="accent1" phldr="1"/>
      <dgm:spPr/>
      <dgm:t>
        <a:bodyPr/>
        <a:lstStyle/>
        <a:p>
          <a:endParaRPr lang="nl-NL"/>
        </a:p>
      </dgm:t>
    </dgm:pt>
    <dgm:pt modelId="{3BEA790D-9002-42CA-A191-DBC0DF4D9B8E}">
      <dgm:prSet phldrT="[Text]" custT="1"/>
      <dgm:spPr/>
      <dgm:t>
        <a:bodyPr/>
        <a:lstStyle/>
        <a:p>
          <a:endParaRPr lang="nl-NL" sz="1200" b="1" dirty="0"/>
        </a:p>
      </dgm:t>
    </dgm:pt>
    <dgm:pt modelId="{79B52ACB-A2AA-4474-90CD-3B9870178FDA}" type="parTrans" cxnId="{33926205-1EDE-4A2A-9BF7-5A6A3737B459}">
      <dgm:prSet/>
      <dgm:spPr/>
      <dgm:t>
        <a:bodyPr/>
        <a:lstStyle/>
        <a:p>
          <a:endParaRPr lang="nl-NL"/>
        </a:p>
      </dgm:t>
    </dgm:pt>
    <dgm:pt modelId="{53D24F25-6B92-4AAA-885E-B2DCBF088FF1}" type="sibTrans" cxnId="{33926205-1EDE-4A2A-9BF7-5A6A3737B459}">
      <dgm:prSet/>
      <dgm:spPr/>
      <dgm:t>
        <a:bodyPr/>
        <a:lstStyle/>
        <a:p>
          <a:endParaRPr lang="nl-NL"/>
        </a:p>
      </dgm:t>
    </dgm:pt>
    <dgm:pt modelId="{9E291AA3-11C9-47B9-B7A3-012A29C88FD6}">
      <dgm:prSet phldrT="[Text]"/>
      <dgm:spPr>
        <a:solidFill>
          <a:schemeClr val="accent1">
            <a:lumMod val="20000"/>
            <a:lumOff val="80000"/>
            <a:alpha val="51000"/>
          </a:schemeClr>
        </a:solidFill>
      </dgm:spPr>
      <dgm:t>
        <a:bodyPr/>
        <a:lstStyle/>
        <a:p>
          <a:r>
            <a:rPr lang="nl-NL" dirty="0"/>
            <a:t>Kunnen</a:t>
          </a:r>
        </a:p>
      </dgm:t>
    </dgm:pt>
    <dgm:pt modelId="{14E06864-8F98-4A92-9EAB-E4409489D01B}" type="parTrans" cxnId="{D6F70981-7085-4E62-AE51-CFDFBDE6A837}">
      <dgm:prSet/>
      <dgm:spPr/>
      <dgm:t>
        <a:bodyPr/>
        <a:lstStyle/>
        <a:p>
          <a:endParaRPr lang="nl-NL"/>
        </a:p>
      </dgm:t>
    </dgm:pt>
    <dgm:pt modelId="{9B64EDB6-8F8D-41AC-81E3-733A4BBDA52B}" type="sibTrans" cxnId="{D6F70981-7085-4E62-AE51-CFDFBDE6A837}">
      <dgm:prSet/>
      <dgm:spPr/>
      <dgm:t>
        <a:bodyPr/>
        <a:lstStyle/>
        <a:p>
          <a:endParaRPr lang="nl-NL"/>
        </a:p>
      </dgm:t>
    </dgm:pt>
    <dgm:pt modelId="{F472ECED-7AF0-4594-B71E-4C2F0D79DFDE}">
      <dgm:prSet phldrT="[Text]" custT="1"/>
      <dgm:spPr/>
      <dgm:t>
        <a:bodyPr/>
        <a:lstStyle/>
        <a:p>
          <a:endParaRPr lang="nl-NL" sz="1200" b="1" dirty="0"/>
        </a:p>
      </dgm:t>
    </dgm:pt>
    <dgm:pt modelId="{5919D4BD-F4FA-4282-9DC8-3FA3CBDF9DBF}" type="parTrans" cxnId="{608C27F7-A20E-4685-B384-EFAECB488EE3}">
      <dgm:prSet/>
      <dgm:spPr/>
      <dgm:t>
        <a:bodyPr/>
        <a:lstStyle/>
        <a:p>
          <a:endParaRPr lang="nl-NL"/>
        </a:p>
      </dgm:t>
    </dgm:pt>
    <dgm:pt modelId="{808D455F-AF72-4DFC-B269-5F572823FA84}" type="sibTrans" cxnId="{608C27F7-A20E-4685-B384-EFAECB488EE3}">
      <dgm:prSet/>
      <dgm:spPr/>
      <dgm:t>
        <a:bodyPr/>
        <a:lstStyle/>
        <a:p>
          <a:endParaRPr lang="nl-NL"/>
        </a:p>
      </dgm:t>
    </dgm:pt>
    <dgm:pt modelId="{FC17EF17-8E63-475C-92DF-A124B8A9955E}">
      <dgm:prSet phldrT="[Text]"/>
      <dgm:spPr>
        <a:solidFill>
          <a:schemeClr val="accent1">
            <a:lumMod val="20000"/>
            <a:lumOff val="80000"/>
            <a:alpha val="51000"/>
          </a:schemeClr>
        </a:solidFill>
      </dgm:spPr>
      <dgm:t>
        <a:bodyPr/>
        <a:lstStyle/>
        <a:p>
          <a:r>
            <a:rPr lang="nl-NL"/>
            <a:t>Durven</a:t>
          </a:r>
        </a:p>
      </dgm:t>
    </dgm:pt>
    <dgm:pt modelId="{8190756F-18DD-4BFD-9351-830FA9336E38}" type="parTrans" cxnId="{9ED761CE-935B-42D3-B882-2474C09DFB0F}">
      <dgm:prSet/>
      <dgm:spPr/>
      <dgm:t>
        <a:bodyPr/>
        <a:lstStyle/>
        <a:p>
          <a:endParaRPr lang="nl-NL"/>
        </a:p>
      </dgm:t>
    </dgm:pt>
    <dgm:pt modelId="{8C78522D-5172-4EF5-8B13-A97587080403}" type="sibTrans" cxnId="{9ED761CE-935B-42D3-B882-2474C09DFB0F}">
      <dgm:prSet/>
      <dgm:spPr/>
      <dgm:t>
        <a:bodyPr/>
        <a:lstStyle/>
        <a:p>
          <a:endParaRPr lang="nl-NL"/>
        </a:p>
      </dgm:t>
    </dgm:pt>
    <dgm:pt modelId="{CEABFE95-0363-4742-AC78-CB2B0351F859}">
      <dgm:prSet phldrT="[Text]" custT="1"/>
      <dgm:spPr/>
      <dgm:t>
        <a:bodyPr/>
        <a:lstStyle/>
        <a:p>
          <a:endParaRPr lang="nl-NL" sz="1200" b="1" dirty="0"/>
        </a:p>
      </dgm:t>
    </dgm:pt>
    <dgm:pt modelId="{9AB40A00-5FCF-4AED-A6B6-60D840F143F3}" type="parTrans" cxnId="{BD6F2DE0-0FDA-4389-8AA8-A280F18622B8}">
      <dgm:prSet/>
      <dgm:spPr/>
      <dgm:t>
        <a:bodyPr/>
        <a:lstStyle/>
        <a:p>
          <a:endParaRPr lang="nl-NL"/>
        </a:p>
      </dgm:t>
    </dgm:pt>
    <dgm:pt modelId="{32B03CB7-C291-4A27-825D-51F808C03D81}" type="sibTrans" cxnId="{BD6F2DE0-0FDA-4389-8AA8-A280F18622B8}">
      <dgm:prSet/>
      <dgm:spPr/>
      <dgm:t>
        <a:bodyPr/>
        <a:lstStyle/>
        <a:p>
          <a:endParaRPr lang="nl-NL"/>
        </a:p>
      </dgm:t>
    </dgm:pt>
    <dgm:pt modelId="{098BF1F4-33BB-4590-BB24-27EDFA094403}">
      <dgm:prSet phldrT="[Text]"/>
      <dgm:spPr>
        <a:solidFill>
          <a:schemeClr val="accent1">
            <a:lumMod val="20000"/>
            <a:lumOff val="80000"/>
            <a:alpha val="51000"/>
          </a:schemeClr>
        </a:solidFill>
      </dgm:spPr>
      <dgm:t>
        <a:bodyPr/>
        <a:lstStyle/>
        <a:p>
          <a:r>
            <a:rPr lang="nl-NL"/>
            <a:t>Context</a:t>
          </a:r>
        </a:p>
      </dgm:t>
    </dgm:pt>
    <dgm:pt modelId="{395D1D71-50F6-403C-90DE-DB08BFAACCD2}" type="parTrans" cxnId="{61127AF4-7504-4A3A-AD25-959F9DBD3A03}">
      <dgm:prSet/>
      <dgm:spPr/>
      <dgm:t>
        <a:bodyPr/>
        <a:lstStyle/>
        <a:p>
          <a:endParaRPr lang="nl-NL"/>
        </a:p>
      </dgm:t>
    </dgm:pt>
    <dgm:pt modelId="{97F5EBB4-3CFA-44B3-83FA-767342956793}" type="sibTrans" cxnId="{61127AF4-7504-4A3A-AD25-959F9DBD3A03}">
      <dgm:prSet/>
      <dgm:spPr/>
      <dgm:t>
        <a:bodyPr/>
        <a:lstStyle/>
        <a:p>
          <a:endParaRPr lang="nl-NL"/>
        </a:p>
      </dgm:t>
    </dgm:pt>
    <dgm:pt modelId="{43193CBE-A472-4BA5-BA76-4442A9194DBC}">
      <dgm:prSet phldrT="[Text]" custT="1"/>
      <dgm:spPr/>
      <dgm:t>
        <a:bodyPr/>
        <a:lstStyle/>
        <a:p>
          <a:endParaRPr lang="nl-NL" sz="1200" b="1" dirty="0"/>
        </a:p>
      </dgm:t>
    </dgm:pt>
    <dgm:pt modelId="{A883F086-F3A9-46B8-9408-7BE734F4A70F}" type="parTrans" cxnId="{135B613A-8BF5-4630-9ED9-6EF44D28BB3B}">
      <dgm:prSet/>
      <dgm:spPr/>
      <dgm:t>
        <a:bodyPr/>
        <a:lstStyle/>
        <a:p>
          <a:endParaRPr lang="nl-NL"/>
        </a:p>
      </dgm:t>
    </dgm:pt>
    <dgm:pt modelId="{9E720F63-A329-44AE-A096-6735F6C3BA67}" type="sibTrans" cxnId="{135B613A-8BF5-4630-9ED9-6EF44D28BB3B}">
      <dgm:prSet/>
      <dgm:spPr/>
      <dgm:t>
        <a:bodyPr/>
        <a:lstStyle/>
        <a:p>
          <a:endParaRPr lang="nl-NL"/>
        </a:p>
      </dgm:t>
    </dgm:pt>
    <dgm:pt modelId="{841DF644-9544-4D43-BE58-C58002C1C25B}">
      <dgm:prSet phldrT="[Text]"/>
      <dgm:spPr>
        <a:solidFill>
          <a:schemeClr val="accent1">
            <a:lumMod val="20000"/>
            <a:lumOff val="80000"/>
            <a:alpha val="51000"/>
          </a:schemeClr>
        </a:solidFill>
      </dgm:spPr>
      <dgm:t>
        <a:bodyPr/>
        <a:lstStyle/>
        <a:p>
          <a:r>
            <a:rPr lang="nl-NL"/>
            <a:t>Willen</a:t>
          </a:r>
        </a:p>
      </dgm:t>
    </dgm:pt>
    <dgm:pt modelId="{379F9EAC-E468-4607-A427-47DBB4495001}" type="parTrans" cxnId="{9B421BBA-D010-4E7B-B37E-A2318286D7A2}">
      <dgm:prSet/>
      <dgm:spPr/>
      <dgm:t>
        <a:bodyPr/>
        <a:lstStyle/>
        <a:p>
          <a:endParaRPr lang="nl-NL"/>
        </a:p>
      </dgm:t>
    </dgm:pt>
    <dgm:pt modelId="{22DA868A-060F-4669-BCB2-A30D2558FB04}" type="sibTrans" cxnId="{9B421BBA-D010-4E7B-B37E-A2318286D7A2}">
      <dgm:prSet/>
      <dgm:spPr/>
      <dgm:t>
        <a:bodyPr/>
        <a:lstStyle/>
        <a:p>
          <a:endParaRPr lang="nl-NL"/>
        </a:p>
      </dgm:t>
    </dgm:pt>
    <dgm:pt modelId="{C600B750-530B-4CF4-9DEE-BAA5840C409D}" type="pres">
      <dgm:prSet presAssocID="{7E22F051-768A-430F-A8E7-E1949E7D2871}" presName="cycleMatrixDiagram" presStyleCnt="0">
        <dgm:presLayoutVars>
          <dgm:chMax val="1"/>
          <dgm:dir/>
          <dgm:animLvl val="lvl"/>
          <dgm:resizeHandles val="exact"/>
        </dgm:presLayoutVars>
      </dgm:prSet>
      <dgm:spPr/>
      <dgm:t>
        <a:bodyPr/>
        <a:lstStyle/>
        <a:p>
          <a:endParaRPr lang="nl-NL"/>
        </a:p>
      </dgm:t>
    </dgm:pt>
    <dgm:pt modelId="{98DC294B-B6B3-4063-BA37-649406BF0385}" type="pres">
      <dgm:prSet presAssocID="{7E22F051-768A-430F-A8E7-E1949E7D2871}" presName="children" presStyleCnt="0"/>
      <dgm:spPr/>
    </dgm:pt>
    <dgm:pt modelId="{4CF0590C-32BA-42D9-8E19-365A25E96720}" type="pres">
      <dgm:prSet presAssocID="{7E22F051-768A-430F-A8E7-E1949E7D2871}" presName="child1group" presStyleCnt="0"/>
      <dgm:spPr/>
    </dgm:pt>
    <dgm:pt modelId="{B8D25CBF-10A6-4D8C-804A-00FBAF8CA72B}" type="pres">
      <dgm:prSet presAssocID="{7E22F051-768A-430F-A8E7-E1949E7D2871}" presName="child1" presStyleLbl="bgAcc1" presStyleIdx="0" presStyleCnt="4"/>
      <dgm:spPr/>
      <dgm:t>
        <a:bodyPr/>
        <a:lstStyle/>
        <a:p>
          <a:endParaRPr lang="nl-NL"/>
        </a:p>
      </dgm:t>
    </dgm:pt>
    <dgm:pt modelId="{683DEAF7-17AF-4214-BA8C-9EDB2FB6C13C}" type="pres">
      <dgm:prSet presAssocID="{7E22F051-768A-430F-A8E7-E1949E7D2871}" presName="child1Text" presStyleLbl="bgAcc1" presStyleIdx="0" presStyleCnt="4">
        <dgm:presLayoutVars>
          <dgm:bulletEnabled val="1"/>
        </dgm:presLayoutVars>
      </dgm:prSet>
      <dgm:spPr/>
      <dgm:t>
        <a:bodyPr/>
        <a:lstStyle/>
        <a:p>
          <a:endParaRPr lang="nl-NL"/>
        </a:p>
      </dgm:t>
    </dgm:pt>
    <dgm:pt modelId="{30C6133F-0C14-48A7-A816-3138E40C19E8}" type="pres">
      <dgm:prSet presAssocID="{7E22F051-768A-430F-A8E7-E1949E7D2871}" presName="child2group" presStyleCnt="0"/>
      <dgm:spPr/>
    </dgm:pt>
    <dgm:pt modelId="{EB4A04BA-560F-4E18-B348-9ADBD60C51CC}" type="pres">
      <dgm:prSet presAssocID="{7E22F051-768A-430F-A8E7-E1949E7D2871}" presName="child2" presStyleLbl="bgAcc1" presStyleIdx="1" presStyleCnt="4"/>
      <dgm:spPr/>
      <dgm:t>
        <a:bodyPr/>
        <a:lstStyle/>
        <a:p>
          <a:endParaRPr lang="nl-NL"/>
        </a:p>
      </dgm:t>
    </dgm:pt>
    <dgm:pt modelId="{26DB4CBB-BBAD-45FC-ADF5-82723573B6C6}" type="pres">
      <dgm:prSet presAssocID="{7E22F051-768A-430F-A8E7-E1949E7D2871}" presName="child2Text" presStyleLbl="bgAcc1" presStyleIdx="1" presStyleCnt="4">
        <dgm:presLayoutVars>
          <dgm:bulletEnabled val="1"/>
        </dgm:presLayoutVars>
      </dgm:prSet>
      <dgm:spPr/>
      <dgm:t>
        <a:bodyPr/>
        <a:lstStyle/>
        <a:p>
          <a:endParaRPr lang="nl-NL"/>
        </a:p>
      </dgm:t>
    </dgm:pt>
    <dgm:pt modelId="{DA31C9C0-6B8D-4AA6-AA22-515CF2C5A724}" type="pres">
      <dgm:prSet presAssocID="{7E22F051-768A-430F-A8E7-E1949E7D2871}" presName="child3group" presStyleCnt="0"/>
      <dgm:spPr/>
    </dgm:pt>
    <dgm:pt modelId="{294DB496-D78D-4F32-812B-B60808B2B6A8}" type="pres">
      <dgm:prSet presAssocID="{7E22F051-768A-430F-A8E7-E1949E7D2871}" presName="child3" presStyleLbl="bgAcc1" presStyleIdx="2" presStyleCnt="4"/>
      <dgm:spPr/>
      <dgm:t>
        <a:bodyPr/>
        <a:lstStyle/>
        <a:p>
          <a:endParaRPr lang="nl-NL"/>
        </a:p>
      </dgm:t>
    </dgm:pt>
    <dgm:pt modelId="{19CEB8A5-4413-4EAD-9F83-91D5D0091D32}" type="pres">
      <dgm:prSet presAssocID="{7E22F051-768A-430F-A8E7-E1949E7D2871}" presName="child3Text" presStyleLbl="bgAcc1" presStyleIdx="2" presStyleCnt="4">
        <dgm:presLayoutVars>
          <dgm:bulletEnabled val="1"/>
        </dgm:presLayoutVars>
      </dgm:prSet>
      <dgm:spPr/>
      <dgm:t>
        <a:bodyPr/>
        <a:lstStyle/>
        <a:p>
          <a:endParaRPr lang="nl-NL"/>
        </a:p>
      </dgm:t>
    </dgm:pt>
    <dgm:pt modelId="{2EDD09C4-51E8-457A-9E4C-26A26A3A36E2}" type="pres">
      <dgm:prSet presAssocID="{7E22F051-768A-430F-A8E7-E1949E7D2871}" presName="child4group" presStyleCnt="0"/>
      <dgm:spPr/>
    </dgm:pt>
    <dgm:pt modelId="{7DAAF0C2-355C-4366-955C-7A978793A7D8}" type="pres">
      <dgm:prSet presAssocID="{7E22F051-768A-430F-A8E7-E1949E7D2871}" presName="child4" presStyleLbl="bgAcc1" presStyleIdx="3" presStyleCnt="4"/>
      <dgm:spPr/>
      <dgm:t>
        <a:bodyPr/>
        <a:lstStyle/>
        <a:p>
          <a:endParaRPr lang="nl-NL"/>
        </a:p>
      </dgm:t>
    </dgm:pt>
    <dgm:pt modelId="{D6866153-7399-4F2B-BC40-2970BDEAD726}" type="pres">
      <dgm:prSet presAssocID="{7E22F051-768A-430F-A8E7-E1949E7D2871}" presName="child4Text" presStyleLbl="bgAcc1" presStyleIdx="3" presStyleCnt="4">
        <dgm:presLayoutVars>
          <dgm:bulletEnabled val="1"/>
        </dgm:presLayoutVars>
      </dgm:prSet>
      <dgm:spPr/>
      <dgm:t>
        <a:bodyPr/>
        <a:lstStyle/>
        <a:p>
          <a:endParaRPr lang="nl-NL"/>
        </a:p>
      </dgm:t>
    </dgm:pt>
    <dgm:pt modelId="{F104C6D5-6253-4DC6-A279-BA22E8A26C67}" type="pres">
      <dgm:prSet presAssocID="{7E22F051-768A-430F-A8E7-E1949E7D2871}" presName="childPlaceholder" presStyleCnt="0"/>
      <dgm:spPr/>
    </dgm:pt>
    <dgm:pt modelId="{1952CF25-74B8-4CA6-A528-E6CED1E3EC03}" type="pres">
      <dgm:prSet presAssocID="{7E22F051-768A-430F-A8E7-E1949E7D2871}" presName="circle" presStyleCnt="0"/>
      <dgm:spPr/>
    </dgm:pt>
    <dgm:pt modelId="{B39B4A9D-AD7E-4C0B-9876-43C88838B81E}" type="pres">
      <dgm:prSet presAssocID="{7E22F051-768A-430F-A8E7-E1949E7D2871}" presName="quadrant1" presStyleLbl="node1" presStyleIdx="0" presStyleCnt="4">
        <dgm:presLayoutVars>
          <dgm:chMax val="1"/>
          <dgm:bulletEnabled val="1"/>
        </dgm:presLayoutVars>
      </dgm:prSet>
      <dgm:spPr/>
      <dgm:t>
        <a:bodyPr/>
        <a:lstStyle/>
        <a:p>
          <a:endParaRPr lang="nl-NL"/>
        </a:p>
      </dgm:t>
    </dgm:pt>
    <dgm:pt modelId="{EC8F4C60-3E2F-490C-AF40-A013282B7904}" type="pres">
      <dgm:prSet presAssocID="{7E22F051-768A-430F-A8E7-E1949E7D2871}" presName="quadrant2" presStyleLbl="node1" presStyleIdx="1" presStyleCnt="4" custLinFactNeighborX="-3304" custLinFactNeighborY="-248">
        <dgm:presLayoutVars>
          <dgm:chMax val="1"/>
          <dgm:bulletEnabled val="1"/>
        </dgm:presLayoutVars>
      </dgm:prSet>
      <dgm:spPr/>
      <dgm:t>
        <a:bodyPr/>
        <a:lstStyle/>
        <a:p>
          <a:endParaRPr lang="nl-NL"/>
        </a:p>
      </dgm:t>
    </dgm:pt>
    <dgm:pt modelId="{E9D6407A-4C58-4856-B8FE-9FF7FD4BE3CB}" type="pres">
      <dgm:prSet presAssocID="{7E22F051-768A-430F-A8E7-E1949E7D2871}" presName="quadrant3" presStyleLbl="node1" presStyleIdx="2" presStyleCnt="4">
        <dgm:presLayoutVars>
          <dgm:chMax val="1"/>
          <dgm:bulletEnabled val="1"/>
        </dgm:presLayoutVars>
      </dgm:prSet>
      <dgm:spPr/>
      <dgm:t>
        <a:bodyPr/>
        <a:lstStyle/>
        <a:p>
          <a:endParaRPr lang="nl-NL"/>
        </a:p>
      </dgm:t>
    </dgm:pt>
    <dgm:pt modelId="{E99F8549-CEBC-4BF2-8259-00C498AFA511}" type="pres">
      <dgm:prSet presAssocID="{7E22F051-768A-430F-A8E7-E1949E7D2871}" presName="quadrant4" presStyleLbl="node1" presStyleIdx="3" presStyleCnt="4">
        <dgm:presLayoutVars>
          <dgm:chMax val="1"/>
          <dgm:bulletEnabled val="1"/>
        </dgm:presLayoutVars>
      </dgm:prSet>
      <dgm:spPr/>
      <dgm:t>
        <a:bodyPr/>
        <a:lstStyle/>
        <a:p>
          <a:endParaRPr lang="nl-NL"/>
        </a:p>
      </dgm:t>
    </dgm:pt>
    <dgm:pt modelId="{A17BD948-425A-472B-B3BF-370E9FD88CB4}" type="pres">
      <dgm:prSet presAssocID="{7E22F051-768A-430F-A8E7-E1949E7D2871}" presName="quadrantPlaceholder" presStyleCnt="0"/>
      <dgm:spPr/>
    </dgm:pt>
    <dgm:pt modelId="{A8339A13-FF27-42D3-A7B5-1DB5029C7D0E}" type="pres">
      <dgm:prSet presAssocID="{7E22F051-768A-430F-A8E7-E1949E7D2871}" presName="center1" presStyleLbl="fgShp" presStyleIdx="0" presStyleCnt="2" custFlipVert="1" custScaleX="9940" custScaleY="21791"/>
      <dgm:spPr/>
    </dgm:pt>
    <dgm:pt modelId="{7DA4A185-C2D6-4BFE-8FC1-B19E8E1F0D79}" type="pres">
      <dgm:prSet presAssocID="{7E22F051-768A-430F-A8E7-E1949E7D2871}" presName="center2" presStyleLbl="fgShp" presStyleIdx="1" presStyleCnt="2" custFlipVert="1" custScaleX="9940" custScaleY="11431"/>
      <dgm:spPr/>
    </dgm:pt>
  </dgm:ptLst>
  <dgm:cxnLst>
    <dgm:cxn modelId="{442EEEEB-D8C8-4DA4-99F6-34FA90C8F937}" type="presOf" srcId="{9E291AA3-11C9-47B9-B7A3-012A29C88FD6}" destId="{B8D25CBF-10A6-4D8C-804A-00FBAF8CA72B}" srcOrd="0" destOrd="0" presId="urn:microsoft.com/office/officeart/2005/8/layout/cycle4#1"/>
    <dgm:cxn modelId="{33926205-1EDE-4A2A-9BF7-5A6A3737B459}" srcId="{7E22F051-768A-430F-A8E7-E1949E7D2871}" destId="{3BEA790D-9002-42CA-A191-DBC0DF4D9B8E}" srcOrd="0" destOrd="0" parTransId="{79B52ACB-A2AA-4474-90CD-3B9870178FDA}" sibTransId="{53D24F25-6B92-4AAA-885E-B2DCBF088FF1}"/>
    <dgm:cxn modelId="{90E079A0-20BC-4C80-815E-364AC0014DDD}" type="presOf" srcId="{841DF644-9544-4D43-BE58-C58002C1C25B}" destId="{D6866153-7399-4F2B-BC40-2970BDEAD726}" srcOrd="1" destOrd="0" presId="urn:microsoft.com/office/officeart/2005/8/layout/cycle4#1"/>
    <dgm:cxn modelId="{A138B31A-8384-4781-9D32-D1B622A2EE7B}" type="presOf" srcId="{CEABFE95-0363-4742-AC78-CB2B0351F859}" destId="{E9D6407A-4C58-4856-B8FE-9FF7FD4BE3CB}" srcOrd="0" destOrd="0" presId="urn:microsoft.com/office/officeart/2005/8/layout/cycle4#1"/>
    <dgm:cxn modelId="{CF5AC82B-44D1-46B2-BC4D-84A51311FDD0}" type="presOf" srcId="{7E22F051-768A-430F-A8E7-E1949E7D2871}" destId="{C600B750-530B-4CF4-9DEE-BAA5840C409D}" srcOrd="0" destOrd="0" presId="urn:microsoft.com/office/officeart/2005/8/layout/cycle4#1"/>
    <dgm:cxn modelId="{61127AF4-7504-4A3A-AD25-959F9DBD3A03}" srcId="{CEABFE95-0363-4742-AC78-CB2B0351F859}" destId="{098BF1F4-33BB-4590-BB24-27EDFA094403}" srcOrd="0" destOrd="0" parTransId="{395D1D71-50F6-403C-90DE-DB08BFAACCD2}" sibTransId="{97F5EBB4-3CFA-44B3-83FA-767342956793}"/>
    <dgm:cxn modelId="{BE8EF437-17EB-4EF3-BBFE-2DF714262120}" type="presOf" srcId="{841DF644-9544-4D43-BE58-C58002C1C25B}" destId="{7DAAF0C2-355C-4366-955C-7A978793A7D8}" srcOrd="0" destOrd="0" presId="urn:microsoft.com/office/officeart/2005/8/layout/cycle4#1"/>
    <dgm:cxn modelId="{006E8EAC-2ACA-4095-B4F5-46F5733BA61B}" type="presOf" srcId="{098BF1F4-33BB-4590-BB24-27EDFA094403}" destId="{19CEB8A5-4413-4EAD-9F83-91D5D0091D32}" srcOrd="1" destOrd="0" presId="urn:microsoft.com/office/officeart/2005/8/layout/cycle4#1"/>
    <dgm:cxn modelId="{135B613A-8BF5-4630-9ED9-6EF44D28BB3B}" srcId="{7E22F051-768A-430F-A8E7-E1949E7D2871}" destId="{43193CBE-A472-4BA5-BA76-4442A9194DBC}" srcOrd="3" destOrd="0" parTransId="{A883F086-F3A9-46B8-9408-7BE734F4A70F}" sibTransId="{9E720F63-A329-44AE-A096-6735F6C3BA67}"/>
    <dgm:cxn modelId="{859F2C7D-CF0C-4B8C-8B0A-F2C6EE613DE8}" type="presOf" srcId="{3BEA790D-9002-42CA-A191-DBC0DF4D9B8E}" destId="{B39B4A9D-AD7E-4C0B-9876-43C88838B81E}" srcOrd="0" destOrd="0" presId="urn:microsoft.com/office/officeart/2005/8/layout/cycle4#1"/>
    <dgm:cxn modelId="{3CA2622D-BAF7-46D7-9E47-551AADBF5E2B}" type="presOf" srcId="{FC17EF17-8E63-475C-92DF-A124B8A9955E}" destId="{26DB4CBB-BBAD-45FC-ADF5-82723573B6C6}" srcOrd="1" destOrd="0" presId="urn:microsoft.com/office/officeart/2005/8/layout/cycle4#1"/>
    <dgm:cxn modelId="{608C27F7-A20E-4685-B384-EFAECB488EE3}" srcId="{7E22F051-768A-430F-A8E7-E1949E7D2871}" destId="{F472ECED-7AF0-4594-B71E-4C2F0D79DFDE}" srcOrd="1" destOrd="0" parTransId="{5919D4BD-F4FA-4282-9DC8-3FA3CBDF9DBF}" sibTransId="{808D455F-AF72-4DFC-B269-5F572823FA84}"/>
    <dgm:cxn modelId="{BD6F2DE0-0FDA-4389-8AA8-A280F18622B8}" srcId="{7E22F051-768A-430F-A8E7-E1949E7D2871}" destId="{CEABFE95-0363-4742-AC78-CB2B0351F859}" srcOrd="2" destOrd="0" parTransId="{9AB40A00-5FCF-4AED-A6B6-60D840F143F3}" sibTransId="{32B03CB7-C291-4A27-825D-51F808C03D81}"/>
    <dgm:cxn modelId="{5B528D64-C274-466A-8057-1131C1E3DB7A}" type="presOf" srcId="{F472ECED-7AF0-4594-B71E-4C2F0D79DFDE}" destId="{EC8F4C60-3E2F-490C-AF40-A013282B7904}" srcOrd="0" destOrd="0" presId="urn:microsoft.com/office/officeart/2005/8/layout/cycle4#1"/>
    <dgm:cxn modelId="{E1C1B824-A764-4822-8E37-FEFC76477932}" type="presOf" srcId="{9E291AA3-11C9-47B9-B7A3-012A29C88FD6}" destId="{683DEAF7-17AF-4214-BA8C-9EDB2FB6C13C}" srcOrd="1" destOrd="0" presId="urn:microsoft.com/office/officeart/2005/8/layout/cycle4#1"/>
    <dgm:cxn modelId="{9ED761CE-935B-42D3-B882-2474C09DFB0F}" srcId="{F472ECED-7AF0-4594-B71E-4C2F0D79DFDE}" destId="{FC17EF17-8E63-475C-92DF-A124B8A9955E}" srcOrd="0" destOrd="0" parTransId="{8190756F-18DD-4BFD-9351-830FA9336E38}" sibTransId="{8C78522D-5172-4EF5-8B13-A97587080403}"/>
    <dgm:cxn modelId="{9B421BBA-D010-4E7B-B37E-A2318286D7A2}" srcId="{43193CBE-A472-4BA5-BA76-4442A9194DBC}" destId="{841DF644-9544-4D43-BE58-C58002C1C25B}" srcOrd="0" destOrd="0" parTransId="{379F9EAC-E468-4607-A427-47DBB4495001}" sibTransId="{22DA868A-060F-4669-BCB2-A30D2558FB04}"/>
    <dgm:cxn modelId="{D6F70981-7085-4E62-AE51-CFDFBDE6A837}" srcId="{3BEA790D-9002-42CA-A191-DBC0DF4D9B8E}" destId="{9E291AA3-11C9-47B9-B7A3-012A29C88FD6}" srcOrd="0" destOrd="0" parTransId="{14E06864-8F98-4A92-9EAB-E4409489D01B}" sibTransId="{9B64EDB6-8F8D-41AC-81E3-733A4BBDA52B}"/>
    <dgm:cxn modelId="{2394678A-237C-4C38-9B7C-3CCAF7BE1F33}" type="presOf" srcId="{098BF1F4-33BB-4590-BB24-27EDFA094403}" destId="{294DB496-D78D-4F32-812B-B60808B2B6A8}" srcOrd="0" destOrd="0" presId="urn:microsoft.com/office/officeart/2005/8/layout/cycle4#1"/>
    <dgm:cxn modelId="{5A178DC3-EECF-49D7-9264-0C131BFC6A3B}" type="presOf" srcId="{43193CBE-A472-4BA5-BA76-4442A9194DBC}" destId="{E99F8549-CEBC-4BF2-8259-00C498AFA511}" srcOrd="0" destOrd="0" presId="urn:microsoft.com/office/officeart/2005/8/layout/cycle4#1"/>
    <dgm:cxn modelId="{8AE73FC9-0169-46F0-A4B3-FBF66EFBE1F0}" type="presOf" srcId="{FC17EF17-8E63-475C-92DF-A124B8A9955E}" destId="{EB4A04BA-560F-4E18-B348-9ADBD60C51CC}" srcOrd="0" destOrd="0" presId="urn:microsoft.com/office/officeart/2005/8/layout/cycle4#1"/>
    <dgm:cxn modelId="{C50FACE1-EC15-44B9-9928-07DBDF515A12}" type="presParOf" srcId="{C600B750-530B-4CF4-9DEE-BAA5840C409D}" destId="{98DC294B-B6B3-4063-BA37-649406BF0385}" srcOrd="0" destOrd="0" presId="urn:microsoft.com/office/officeart/2005/8/layout/cycle4#1"/>
    <dgm:cxn modelId="{60A18765-59EC-4DFE-9FAE-241467095B11}" type="presParOf" srcId="{98DC294B-B6B3-4063-BA37-649406BF0385}" destId="{4CF0590C-32BA-42D9-8E19-365A25E96720}" srcOrd="0" destOrd="0" presId="urn:microsoft.com/office/officeart/2005/8/layout/cycle4#1"/>
    <dgm:cxn modelId="{B632D993-3F05-4B8E-81BF-0ECD313E3C25}" type="presParOf" srcId="{4CF0590C-32BA-42D9-8E19-365A25E96720}" destId="{B8D25CBF-10A6-4D8C-804A-00FBAF8CA72B}" srcOrd="0" destOrd="0" presId="urn:microsoft.com/office/officeart/2005/8/layout/cycle4#1"/>
    <dgm:cxn modelId="{FD989520-DA6E-454D-A527-87D7159FF56D}" type="presParOf" srcId="{4CF0590C-32BA-42D9-8E19-365A25E96720}" destId="{683DEAF7-17AF-4214-BA8C-9EDB2FB6C13C}" srcOrd="1" destOrd="0" presId="urn:microsoft.com/office/officeart/2005/8/layout/cycle4#1"/>
    <dgm:cxn modelId="{5C902303-0496-473C-944E-BFB5C80527C6}" type="presParOf" srcId="{98DC294B-B6B3-4063-BA37-649406BF0385}" destId="{30C6133F-0C14-48A7-A816-3138E40C19E8}" srcOrd="1" destOrd="0" presId="urn:microsoft.com/office/officeart/2005/8/layout/cycle4#1"/>
    <dgm:cxn modelId="{06ACF2FC-EC22-4256-8373-1DC1C86D73D8}" type="presParOf" srcId="{30C6133F-0C14-48A7-A816-3138E40C19E8}" destId="{EB4A04BA-560F-4E18-B348-9ADBD60C51CC}" srcOrd="0" destOrd="0" presId="urn:microsoft.com/office/officeart/2005/8/layout/cycle4#1"/>
    <dgm:cxn modelId="{DA8C0790-1EF0-40AE-AF58-8383FD93CB78}" type="presParOf" srcId="{30C6133F-0C14-48A7-A816-3138E40C19E8}" destId="{26DB4CBB-BBAD-45FC-ADF5-82723573B6C6}" srcOrd="1" destOrd="0" presId="urn:microsoft.com/office/officeart/2005/8/layout/cycle4#1"/>
    <dgm:cxn modelId="{BC86046F-6DA6-4EF6-B6AC-E36ABA05C60A}" type="presParOf" srcId="{98DC294B-B6B3-4063-BA37-649406BF0385}" destId="{DA31C9C0-6B8D-4AA6-AA22-515CF2C5A724}" srcOrd="2" destOrd="0" presId="urn:microsoft.com/office/officeart/2005/8/layout/cycle4#1"/>
    <dgm:cxn modelId="{06522D7A-1FA0-40E9-9977-9499176F5347}" type="presParOf" srcId="{DA31C9C0-6B8D-4AA6-AA22-515CF2C5A724}" destId="{294DB496-D78D-4F32-812B-B60808B2B6A8}" srcOrd="0" destOrd="0" presId="urn:microsoft.com/office/officeart/2005/8/layout/cycle4#1"/>
    <dgm:cxn modelId="{ABD47B85-861A-4EE7-83FE-0F5E29EC30EA}" type="presParOf" srcId="{DA31C9C0-6B8D-4AA6-AA22-515CF2C5A724}" destId="{19CEB8A5-4413-4EAD-9F83-91D5D0091D32}" srcOrd="1" destOrd="0" presId="urn:microsoft.com/office/officeart/2005/8/layout/cycle4#1"/>
    <dgm:cxn modelId="{2EC6E7E8-E28E-4B94-B526-4A701A5EF808}" type="presParOf" srcId="{98DC294B-B6B3-4063-BA37-649406BF0385}" destId="{2EDD09C4-51E8-457A-9E4C-26A26A3A36E2}" srcOrd="3" destOrd="0" presId="urn:microsoft.com/office/officeart/2005/8/layout/cycle4#1"/>
    <dgm:cxn modelId="{B134BC78-B4B6-4BA7-AF28-44F660B5BE3F}" type="presParOf" srcId="{2EDD09C4-51E8-457A-9E4C-26A26A3A36E2}" destId="{7DAAF0C2-355C-4366-955C-7A978793A7D8}" srcOrd="0" destOrd="0" presId="urn:microsoft.com/office/officeart/2005/8/layout/cycle4#1"/>
    <dgm:cxn modelId="{9D71A196-13D2-48FD-B657-A9757388C5DC}" type="presParOf" srcId="{2EDD09C4-51E8-457A-9E4C-26A26A3A36E2}" destId="{D6866153-7399-4F2B-BC40-2970BDEAD726}" srcOrd="1" destOrd="0" presId="urn:microsoft.com/office/officeart/2005/8/layout/cycle4#1"/>
    <dgm:cxn modelId="{B73A3EB1-64D3-484C-B6D7-AD306B94754F}" type="presParOf" srcId="{98DC294B-B6B3-4063-BA37-649406BF0385}" destId="{F104C6D5-6253-4DC6-A279-BA22E8A26C67}" srcOrd="4" destOrd="0" presId="urn:microsoft.com/office/officeart/2005/8/layout/cycle4#1"/>
    <dgm:cxn modelId="{3C179644-1E8F-41CB-A600-C569C6F6E6C0}" type="presParOf" srcId="{C600B750-530B-4CF4-9DEE-BAA5840C409D}" destId="{1952CF25-74B8-4CA6-A528-E6CED1E3EC03}" srcOrd="1" destOrd="0" presId="urn:microsoft.com/office/officeart/2005/8/layout/cycle4#1"/>
    <dgm:cxn modelId="{F2E58F38-BDF5-42C5-B4BA-2F967A9C3B12}" type="presParOf" srcId="{1952CF25-74B8-4CA6-A528-E6CED1E3EC03}" destId="{B39B4A9D-AD7E-4C0B-9876-43C88838B81E}" srcOrd="0" destOrd="0" presId="urn:microsoft.com/office/officeart/2005/8/layout/cycle4#1"/>
    <dgm:cxn modelId="{C6D7BAE6-917E-4172-801C-678C93D01218}" type="presParOf" srcId="{1952CF25-74B8-4CA6-A528-E6CED1E3EC03}" destId="{EC8F4C60-3E2F-490C-AF40-A013282B7904}" srcOrd="1" destOrd="0" presId="urn:microsoft.com/office/officeart/2005/8/layout/cycle4#1"/>
    <dgm:cxn modelId="{C86B8906-1427-4838-B9DE-00D0519A633E}" type="presParOf" srcId="{1952CF25-74B8-4CA6-A528-E6CED1E3EC03}" destId="{E9D6407A-4C58-4856-B8FE-9FF7FD4BE3CB}" srcOrd="2" destOrd="0" presId="urn:microsoft.com/office/officeart/2005/8/layout/cycle4#1"/>
    <dgm:cxn modelId="{D5B4A8AC-977F-4D1E-BFA2-14FB23231AEF}" type="presParOf" srcId="{1952CF25-74B8-4CA6-A528-E6CED1E3EC03}" destId="{E99F8549-CEBC-4BF2-8259-00C498AFA511}" srcOrd="3" destOrd="0" presId="urn:microsoft.com/office/officeart/2005/8/layout/cycle4#1"/>
    <dgm:cxn modelId="{D7538760-C815-4900-9123-8D30DEB39076}" type="presParOf" srcId="{1952CF25-74B8-4CA6-A528-E6CED1E3EC03}" destId="{A17BD948-425A-472B-B3BF-370E9FD88CB4}" srcOrd="4" destOrd="0" presId="urn:microsoft.com/office/officeart/2005/8/layout/cycle4#1"/>
    <dgm:cxn modelId="{CDC721A0-4F80-4A22-B620-6F53DDFE527D}" type="presParOf" srcId="{C600B750-530B-4CF4-9DEE-BAA5840C409D}" destId="{A8339A13-FF27-42D3-A7B5-1DB5029C7D0E}" srcOrd="2" destOrd="0" presId="urn:microsoft.com/office/officeart/2005/8/layout/cycle4#1"/>
    <dgm:cxn modelId="{6ADBA404-8B68-4033-9FBE-87ECFFF5256C}" type="presParOf" srcId="{C600B750-530B-4CF4-9DEE-BAA5840C409D}" destId="{7DA4A185-C2D6-4BFE-8FC1-B19E8E1F0D79}" srcOrd="3" destOrd="0" presId="urn:microsoft.com/office/officeart/2005/8/layout/cycle4#1"/>
  </dgm:cxnLst>
  <dgm:bg>
    <a:noFill/>
    <a:effectLst>
      <a:outerShdw blurRad="76200" dist="50800" dir="5400000" sx="57000" sy="57000" algn="ctr" rotWithShape="0">
        <a:srgbClr val="000000"/>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DB496-D78D-4F32-812B-B60808B2B6A8}">
      <dsp:nvSpPr>
        <dsp:cNvPr id="0" name=""/>
        <dsp:cNvSpPr/>
      </dsp:nvSpPr>
      <dsp:spPr>
        <a:xfrm>
          <a:off x="2464130" y="1666099"/>
          <a:ext cx="1210372" cy="784047"/>
        </a:xfrm>
        <a:prstGeom prst="roundRect">
          <a:avLst>
            <a:gd name="adj" fmla="val 10000"/>
          </a:avLst>
        </a:prstGeom>
        <a:solidFill>
          <a:schemeClr val="accent1">
            <a:lumMod val="20000"/>
            <a:lumOff val="80000"/>
            <a:alpha val="51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nl-NL" sz="1400" kern="1200"/>
            <a:t>Context</a:t>
          </a:r>
        </a:p>
      </dsp:txBody>
      <dsp:txXfrm>
        <a:off x="2844465" y="1879334"/>
        <a:ext cx="812814" cy="553589"/>
      </dsp:txXfrm>
    </dsp:sp>
    <dsp:sp modelId="{7DAAF0C2-355C-4366-955C-7A978793A7D8}">
      <dsp:nvSpPr>
        <dsp:cNvPr id="0" name=""/>
        <dsp:cNvSpPr/>
      </dsp:nvSpPr>
      <dsp:spPr>
        <a:xfrm>
          <a:off x="489312" y="1666099"/>
          <a:ext cx="1210372" cy="784047"/>
        </a:xfrm>
        <a:prstGeom prst="roundRect">
          <a:avLst>
            <a:gd name="adj" fmla="val 10000"/>
          </a:avLst>
        </a:prstGeom>
        <a:solidFill>
          <a:schemeClr val="accent1">
            <a:lumMod val="20000"/>
            <a:lumOff val="80000"/>
            <a:alpha val="51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nl-NL" sz="1400" kern="1200"/>
            <a:t>Willen</a:t>
          </a:r>
        </a:p>
      </dsp:txBody>
      <dsp:txXfrm>
        <a:off x="506535" y="1879334"/>
        <a:ext cx="812814" cy="553589"/>
      </dsp:txXfrm>
    </dsp:sp>
    <dsp:sp modelId="{EB4A04BA-560F-4E18-B348-9ADBD60C51CC}">
      <dsp:nvSpPr>
        <dsp:cNvPr id="0" name=""/>
        <dsp:cNvSpPr/>
      </dsp:nvSpPr>
      <dsp:spPr>
        <a:xfrm>
          <a:off x="2464130" y="0"/>
          <a:ext cx="1210372" cy="784047"/>
        </a:xfrm>
        <a:prstGeom prst="roundRect">
          <a:avLst>
            <a:gd name="adj" fmla="val 10000"/>
          </a:avLst>
        </a:prstGeom>
        <a:solidFill>
          <a:schemeClr val="accent1">
            <a:lumMod val="20000"/>
            <a:lumOff val="80000"/>
            <a:alpha val="51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nl-NL" sz="1400" kern="1200"/>
            <a:t>Durven</a:t>
          </a:r>
        </a:p>
      </dsp:txBody>
      <dsp:txXfrm>
        <a:off x="2844465" y="17223"/>
        <a:ext cx="812814" cy="553589"/>
      </dsp:txXfrm>
    </dsp:sp>
    <dsp:sp modelId="{B8D25CBF-10A6-4D8C-804A-00FBAF8CA72B}">
      <dsp:nvSpPr>
        <dsp:cNvPr id="0" name=""/>
        <dsp:cNvSpPr/>
      </dsp:nvSpPr>
      <dsp:spPr>
        <a:xfrm>
          <a:off x="489312" y="0"/>
          <a:ext cx="1210372" cy="784047"/>
        </a:xfrm>
        <a:prstGeom prst="roundRect">
          <a:avLst>
            <a:gd name="adj" fmla="val 10000"/>
          </a:avLst>
        </a:prstGeom>
        <a:solidFill>
          <a:schemeClr val="accent1">
            <a:lumMod val="20000"/>
            <a:lumOff val="80000"/>
            <a:alpha val="51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nl-NL" sz="1400" kern="1200" dirty="0"/>
            <a:t>Kunnen</a:t>
          </a:r>
        </a:p>
      </dsp:txBody>
      <dsp:txXfrm>
        <a:off x="506535" y="17223"/>
        <a:ext cx="812814" cy="553589"/>
      </dsp:txXfrm>
    </dsp:sp>
    <dsp:sp modelId="{B39B4A9D-AD7E-4C0B-9876-43C88838B81E}">
      <dsp:nvSpPr>
        <dsp:cNvPr id="0" name=""/>
        <dsp:cNvSpPr/>
      </dsp:nvSpPr>
      <dsp:spPr>
        <a:xfrm>
          <a:off x="996492" y="139658"/>
          <a:ext cx="1060913" cy="1060913"/>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nl-NL" sz="1200" b="1" kern="1200" dirty="0"/>
        </a:p>
      </dsp:txBody>
      <dsp:txXfrm>
        <a:off x="1307226" y="450392"/>
        <a:ext cx="750179" cy="750179"/>
      </dsp:txXfrm>
    </dsp:sp>
    <dsp:sp modelId="{EC8F4C60-3E2F-490C-AF40-A013282B7904}">
      <dsp:nvSpPr>
        <dsp:cNvPr id="0" name=""/>
        <dsp:cNvSpPr/>
      </dsp:nvSpPr>
      <dsp:spPr>
        <a:xfrm rot="5400000">
          <a:off x="2071356" y="137027"/>
          <a:ext cx="1060913" cy="1060913"/>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nl-NL" sz="1200" b="1" kern="1200" dirty="0"/>
        </a:p>
      </dsp:txBody>
      <dsp:txXfrm rot="-5400000">
        <a:off x="2071356" y="447761"/>
        <a:ext cx="750179" cy="750179"/>
      </dsp:txXfrm>
    </dsp:sp>
    <dsp:sp modelId="{E9D6407A-4C58-4856-B8FE-9FF7FD4BE3CB}">
      <dsp:nvSpPr>
        <dsp:cNvPr id="0" name=""/>
        <dsp:cNvSpPr/>
      </dsp:nvSpPr>
      <dsp:spPr>
        <a:xfrm rot="10800000">
          <a:off x="2106409" y="1249574"/>
          <a:ext cx="1060913" cy="1060913"/>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nl-NL" sz="1200" b="1" kern="1200" dirty="0"/>
        </a:p>
      </dsp:txBody>
      <dsp:txXfrm rot="10800000">
        <a:off x="2106409" y="1249574"/>
        <a:ext cx="750179" cy="750179"/>
      </dsp:txXfrm>
    </dsp:sp>
    <dsp:sp modelId="{E99F8549-CEBC-4BF2-8259-00C498AFA511}">
      <dsp:nvSpPr>
        <dsp:cNvPr id="0" name=""/>
        <dsp:cNvSpPr/>
      </dsp:nvSpPr>
      <dsp:spPr>
        <a:xfrm rot="16200000">
          <a:off x="996492" y="1249574"/>
          <a:ext cx="1060913" cy="1060913"/>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nl-NL" sz="1200" b="1" kern="1200" dirty="0"/>
        </a:p>
      </dsp:txBody>
      <dsp:txXfrm rot="5400000">
        <a:off x="1307226" y="1249574"/>
        <a:ext cx="750179" cy="750179"/>
      </dsp:txXfrm>
    </dsp:sp>
    <dsp:sp modelId="{A8339A13-FF27-42D3-A7B5-1DB5029C7D0E}">
      <dsp:nvSpPr>
        <dsp:cNvPr id="0" name=""/>
        <dsp:cNvSpPr/>
      </dsp:nvSpPr>
      <dsp:spPr>
        <a:xfrm flipV="1">
          <a:off x="2063703" y="1129115"/>
          <a:ext cx="36409" cy="69408"/>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A4A185-C2D6-4BFE-8FC1-B19E8E1F0D79}">
      <dsp:nvSpPr>
        <dsp:cNvPr id="0" name=""/>
        <dsp:cNvSpPr/>
      </dsp:nvSpPr>
      <dsp:spPr>
        <a:xfrm rot="10800000" flipV="1">
          <a:off x="2063703" y="1268122"/>
          <a:ext cx="36409" cy="36409"/>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889938" cy="487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45059" name="Rectangle 3"/>
          <p:cNvSpPr>
            <a:spLocks noGrp="1" noChangeArrowheads="1"/>
          </p:cNvSpPr>
          <p:nvPr>
            <p:ph type="dt" sz="quarter" idx="1"/>
          </p:nvPr>
        </p:nvSpPr>
        <p:spPr bwMode="auto">
          <a:xfrm>
            <a:off x="3777607" y="0"/>
            <a:ext cx="2889938" cy="487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CEF04FB-86DE-4AD8-89BA-88AFF157A90E}" type="datetimeFigureOut">
              <a:rPr lang="de-DE"/>
              <a:pPr>
                <a:defRPr/>
              </a:pPr>
              <a:t>28.02.2013</a:t>
            </a:fld>
            <a:endParaRPr lang="de-DE"/>
          </a:p>
        </p:txBody>
      </p:sp>
      <p:sp>
        <p:nvSpPr>
          <p:cNvPr id="45060" name="Rectangle 4"/>
          <p:cNvSpPr>
            <a:spLocks noGrp="1" noChangeArrowheads="1"/>
          </p:cNvSpPr>
          <p:nvPr>
            <p:ph type="ftr" sz="quarter" idx="2"/>
          </p:nvPr>
        </p:nvSpPr>
        <p:spPr bwMode="auto">
          <a:xfrm>
            <a:off x="0" y="9264227"/>
            <a:ext cx="2889938" cy="4876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45061" name="Rectangle 5"/>
          <p:cNvSpPr>
            <a:spLocks noGrp="1" noChangeArrowheads="1"/>
          </p:cNvSpPr>
          <p:nvPr>
            <p:ph type="sldNum" sz="quarter" idx="3"/>
          </p:nvPr>
        </p:nvSpPr>
        <p:spPr bwMode="auto">
          <a:xfrm>
            <a:off x="3777607" y="9264227"/>
            <a:ext cx="2889938" cy="4876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C15FE4-525A-4687-A976-6C0F3D4C433C}" type="slidenum">
              <a:rPr lang="de-DE"/>
              <a:pPr>
                <a:defRPr/>
              </a:pPr>
              <a:t>‹Nr.›</a:t>
            </a:fld>
            <a:endParaRPr lang="de-DE"/>
          </a:p>
        </p:txBody>
      </p:sp>
    </p:spTree>
    <p:extLst>
      <p:ext uri="{BB962C8B-B14F-4D97-AF65-F5344CB8AC3E}">
        <p14:creationId xmlns:p14="http://schemas.microsoft.com/office/powerpoint/2010/main" val="385188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506F2A-FE81-4851-89B8-2BE046D2F6B5}" type="datetimeFigureOut">
              <a:rPr lang="nl-NL"/>
              <a:pPr>
                <a:defRPr/>
              </a:pPr>
              <a:t>28-2-2013</a:t>
            </a:fld>
            <a:endParaRPr lang="nl-NL"/>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E4666A-BF44-465A-A8CE-4C63C00EE1D9}" type="slidenum">
              <a:rPr lang="nl-NL"/>
              <a:pPr>
                <a:defRPr/>
              </a:pPr>
              <a:t>‹Nr.›</a:t>
            </a:fld>
            <a:endParaRPr lang="nl-NL"/>
          </a:p>
        </p:txBody>
      </p:sp>
    </p:spTree>
    <p:extLst>
      <p:ext uri="{BB962C8B-B14F-4D97-AF65-F5344CB8AC3E}">
        <p14:creationId xmlns:p14="http://schemas.microsoft.com/office/powerpoint/2010/main" val="866949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OV </a:t>
            </a:r>
            <a:r>
              <a:rPr lang="de-DE" dirty="0" err="1" smtClean="0"/>
              <a:t>wordt</a:t>
            </a:r>
            <a:r>
              <a:rPr lang="de-DE" dirty="0" smtClean="0"/>
              <a:t> via de band van</a:t>
            </a:r>
            <a:r>
              <a:rPr lang="de-DE" baseline="0" dirty="0" smtClean="0"/>
              <a:t> </a:t>
            </a:r>
            <a:r>
              <a:rPr lang="de-DE" baseline="0" dirty="0" err="1" smtClean="0"/>
              <a:t>psych</a:t>
            </a:r>
            <a:r>
              <a:rPr lang="de-DE" baseline="0" dirty="0" smtClean="0"/>
              <a:t> </a:t>
            </a:r>
            <a:r>
              <a:rPr lang="de-DE" baseline="0" dirty="0" err="1" smtClean="0"/>
              <a:t>veiligheid</a:t>
            </a:r>
            <a:r>
              <a:rPr lang="de-DE" baseline="0" dirty="0" smtClean="0"/>
              <a:t> en </a:t>
            </a:r>
            <a:r>
              <a:rPr lang="de-DE" baseline="0" dirty="0" err="1" smtClean="0"/>
              <a:t>feeback</a:t>
            </a:r>
            <a:r>
              <a:rPr lang="de-DE" baseline="0" dirty="0" smtClean="0"/>
              <a:t> </a:t>
            </a:r>
            <a:r>
              <a:rPr lang="de-DE" baseline="0" dirty="0" err="1" smtClean="0"/>
              <a:t>gespeeld</a:t>
            </a:r>
            <a:r>
              <a:rPr lang="de-DE" baseline="0" dirty="0" smtClean="0"/>
              <a:t>. </a:t>
            </a:r>
            <a:r>
              <a:rPr lang="de-DE" baseline="0" dirty="0" err="1" smtClean="0"/>
              <a:t>Daarmee</a:t>
            </a:r>
            <a:r>
              <a:rPr lang="de-DE" baseline="0" dirty="0" smtClean="0"/>
              <a:t> </a:t>
            </a:r>
            <a:r>
              <a:rPr lang="de-DE" baseline="0" dirty="0" err="1" smtClean="0"/>
              <a:t>heeft</a:t>
            </a:r>
            <a:r>
              <a:rPr lang="de-DE" baseline="0" dirty="0" smtClean="0"/>
              <a:t> </a:t>
            </a:r>
            <a:r>
              <a:rPr lang="de-DE" baseline="0" dirty="0" err="1" smtClean="0"/>
              <a:t>ov</a:t>
            </a:r>
            <a:r>
              <a:rPr lang="de-DE" baseline="0" dirty="0" smtClean="0"/>
              <a:t> </a:t>
            </a:r>
            <a:r>
              <a:rPr lang="de-DE" baseline="0" dirty="0" err="1" smtClean="0"/>
              <a:t>niet</a:t>
            </a:r>
            <a:r>
              <a:rPr lang="de-DE" baseline="0" dirty="0" smtClean="0"/>
              <a:t> </a:t>
            </a:r>
            <a:r>
              <a:rPr lang="de-DE" baseline="0" dirty="0" err="1" smtClean="0"/>
              <a:t>een</a:t>
            </a:r>
            <a:r>
              <a:rPr lang="de-DE" baseline="0" dirty="0" smtClean="0"/>
              <a:t> </a:t>
            </a:r>
            <a:r>
              <a:rPr lang="de-DE" baseline="0" dirty="0" err="1" smtClean="0"/>
              <a:t>directe</a:t>
            </a:r>
            <a:r>
              <a:rPr lang="de-DE" baseline="0" dirty="0" smtClean="0"/>
              <a:t>, </a:t>
            </a:r>
            <a:r>
              <a:rPr lang="de-DE" baseline="0" dirty="0" err="1" smtClean="0"/>
              <a:t>maar</a:t>
            </a:r>
            <a:r>
              <a:rPr lang="de-DE" baseline="0" dirty="0" smtClean="0"/>
              <a:t> </a:t>
            </a:r>
            <a:r>
              <a:rPr lang="de-DE" baseline="0" dirty="0" err="1" smtClean="0"/>
              <a:t>indirecte</a:t>
            </a:r>
            <a:r>
              <a:rPr lang="de-DE" baseline="0" dirty="0" smtClean="0"/>
              <a:t> </a:t>
            </a:r>
            <a:r>
              <a:rPr lang="de-DE" baseline="0" dirty="0" err="1" smtClean="0"/>
              <a:t>bijdrage</a:t>
            </a:r>
            <a:r>
              <a:rPr lang="de-DE" baseline="0" dirty="0" smtClean="0"/>
              <a:t> </a:t>
            </a:r>
            <a:r>
              <a:rPr lang="de-DE" baseline="0" dirty="0" err="1" smtClean="0"/>
              <a:t>aan</a:t>
            </a:r>
            <a:r>
              <a:rPr lang="de-DE" baseline="0" dirty="0" smtClean="0"/>
              <a:t> </a:t>
            </a:r>
            <a:r>
              <a:rPr lang="de-DE" baseline="0" dirty="0" err="1" smtClean="0"/>
              <a:t>kunnen</a:t>
            </a:r>
            <a:r>
              <a:rPr lang="de-DE" baseline="0" dirty="0" smtClean="0"/>
              <a:t>, willen en </a:t>
            </a:r>
            <a:r>
              <a:rPr lang="de-DE" baseline="0" dirty="0" err="1" smtClean="0"/>
              <a:t>durven</a:t>
            </a:r>
            <a:r>
              <a:rPr lang="de-DE" baseline="0" dirty="0" smtClean="0"/>
              <a:t>. OV als </a:t>
            </a:r>
            <a:r>
              <a:rPr lang="de-DE" baseline="0" dirty="0" err="1" smtClean="0"/>
              <a:t>belanrijke</a:t>
            </a:r>
            <a:r>
              <a:rPr lang="de-DE" baseline="0" dirty="0" smtClean="0"/>
              <a:t> </a:t>
            </a:r>
            <a:r>
              <a:rPr lang="de-DE" baseline="0" dirty="0" err="1" smtClean="0"/>
              <a:t>voorwaarde</a:t>
            </a:r>
            <a:r>
              <a:rPr lang="de-DE" baseline="0" dirty="0" smtClean="0"/>
              <a:t> voor </a:t>
            </a:r>
            <a:r>
              <a:rPr lang="de-DE" baseline="0" dirty="0" err="1" smtClean="0"/>
              <a:t>veiligheid</a:t>
            </a:r>
            <a:r>
              <a:rPr lang="de-DE" baseline="0" dirty="0" smtClean="0"/>
              <a:t>, </a:t>
            </a:r>
            <a:r>
              <a:rPr lang="de-DE" baseline="0" dirty="0" err="1" smtClean="0"/>
              <a:t>waardoor</a:t>
            </a:r>
            <a:r>
              <a:rPr lang="de-DE" baseline="0" dirty="0" smtClean="0"/>
              <a:t> </a:t>
            </a:r>
            <a:r>
              <a:rPr lang="de-DE" baseline="0" dirty="0" err="1" smtClean="0"/>
              <a:t>mensen</a:t>
            </a:r>
            <a:r>
              <a:rPr lang="de-DE" baseline="0" dirty="0" smtClean="0"/>
              <a:t> </a:t>
            </a:r>
            <a:r>
              <a:rPr lang="de-DE" baseline="0" dirty="0" err="1" smtClean="0"/>
              <a:t>zich</a:t>
            </a:r>
            <a:r>
              <a:rPr lang="de-DE" baseline="0" dirty="0" smtClean="0"/>
              <a:t> </a:t>
            </a:r>
            <a:r>
              <a:rPr lang="de-DE" baseline="0" dirty="0" err="1" smtClean="0"/>
              <a:t>meer</a:t>
            </a:r>
            <a:r>
              <a:rPr lang="de-DE" baseline="0" dirty="0" smtClean="0"/>
              <a:t> </a:t>
            </a:r>
            <a:r>
              <a:rPr lang="de-DE" baseline="0" dirty="0" err="1" smtClean="0"/>
              <a:t>durven</a:t>
            </a:r>
            <a:r>
              <a:rPr lang="de-DE" baseline="0" dirty="0" smtClean="0"/>
              <a:t> </a:t>
            </a:r>
            <a:r>
              <a:rPr lang="de-DE" baseline="0" dirty="0" err="1" smtClean="0"/>
              <a:t>laten</a:t>
            </a:r>
            <a:r>
              <a:rPr lang="de-DE" baseline="0" dirty="0" smtClean="0"/>
              <a:t> </a:t>
            </a:r>
            <a:r>
              <a:rPr lang="de-DE" baseline="0" dirty="0" err="1" smtClean="0"/>
              <a:t>zien</a:t>
            </a:r>
            <a:r>
              <a:rPr lang="de-DE" baseline="0" dirty="0" smtClean="0"/>
              <a:t>. </a:t>
            </a:r>
            <a:r>
              <a:rPr lang="de-DE" baseline="0" dirty="0" err="1" smtClean="0"/>
              <a:t>Fouten</a:t>
            </a:r>
            <a:r>
              <a:rPr lang="de-DE" baseline="0" dirty="0" smtClean="0"/>
              <a:t> </a:t>
            </a:r>
            <a:r>
              <a:rPr lang="de-DE" baseline="0" dirty="0" err="1" smtClean="0"/>
              <a:t>maken</a:t>
            </a:r>
            <a:r>
              <a:rPr lang="de-DE" baseline="0" dirty="0" smtClean="0"/>
              <a:t> mag! En die </a:t>
            </a:r>
            <a:r>
              <a:rPr lang="de-DE" baseline="0" dirty="0" err="1" smtClean="0"/>
              <a:t>veiligheid</a:t>
            </a:r>
            <a:r>
              <a:rPr lang="de-DE" baseline="0" dirty="0" smtClean="0"/>
              <a:t> </a:t>
            </a:r>
            <a:r>
              <a:rPr lang="de-DE" baseline="0" dirty="0" err="1" smtClean="0"/>
              <a:t>is</a:t>
            </a:r>
            <a:r>
              <a:rPr lang="de-DE" baseline="0" dirty="0" smtClean="0"/>
              <a:t> van belang voor </a:t>
            </a:r>
            <a:r>
              <a:rPr lang="de-DE" baseline="0" dirty="0" err="1" smtClean="0"/>
              <a:t>het</a:t>
            </a:r>
            <a:r>
              <a:rPr lang="de-DE" baseline="0" dirty="0" smtClean="0"/>
              <a:t> </a:t>
            </a:r>
            <a:r>
              <a:rPr lang="de-DE" baseline="0" dirty="0" err="1" smtClean="0"/>
              <a:t>geven</a:t>
            </a:r>
            <a:r>
              <a:rPr lang="de-DE" baseline="0" dirty="0" smtClean="0"/>
              <a:t> en </a:t>
            </a:r>
            <a:r>
              <a:rPr lang="de-DE" baseline="0" dirty="0" err="1" smtClean="0"/>
              <a:t>ontvangen</a:t>
            </a:r>
            <a:r>
              <a:rPr lang="de-DE" baseline="0" dirty="0" smtClean="0"/>
              <a:t> van </a:t>
            </a:r>
            <a:r>
              <a:rPr lang="de-DE" baseline="0" dirty="0" err="1" smtClean="0"/>
              <a:t>feedback</a:t>
            </a:r>
            <a:r>
              <a:rPr lang="de-DE" baseline="0" dirty="0" smtClean="0"/>
              <a:t>. Feedback </a:t>
            </a:r>
            <a:r>
              <a:rPr lang="de-DE" baseline="0" dirty="0" err="1" smtClean="0"/>
              <a:t>blijkt</a:t>
            </a:r>
            <a:r>
              <a:rPr lang="de-DE" baseline="0" dirty="0" smtClean="0"/>
              <a:t> van belang voor </a:t>
            </a:r>
            <a:r>
              <a:rPr lang="de-DE" baseline="0" dirty="0" err="1" smtClean="0"/>
              <a:t>het</a:t>
            </a:r>
            <a:r>
              <a:rPr lang="de-DE" baseline="0" dirty="0" smtClean="0"/>
              <a:t> </a:t>
            </a:r>
            <a:r>
              <a:rPr lang="de-DE" baseline="0" dirty="0" err="1" smtClean="0"/>
              <a:t>kunnen</a:t>
            </a:r>
            <a:r>
              <a:rPr lang="de-DE" baseline="0" dirty="0" smtClean="0"/>
              <a:t> en willen.</a:t>
            </a:r>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Op </a:t>
            </a:r>
            <a:r>
              <a:rPr lang="de-DE" dirty="0" err="1" smtClean="0"/>
              <a:t>zoek</a:t>
            </a:r>
            <a:r>
              <a:rPr lang="de-DE" dirty="0" smtClean="0"/>
              <a:t> </a:t>
            </a:r>
            <a:r>
              <a:rPr lang="de-DE" dirty="0" err="1" smtClean="0"/>
              <a:t>naar</a:t>
            </a:r>
            <a:r>
              <a:rPr lang="de-DE" dirty="0" smtClean="0"/>
              <a:t> </a:t>
            </a:r>
            <a:r>
              <a:rPr lang="de-DE" dirty="0" err="1" smtClean="0"/>
              <a:t>een</a:t>
            </a:r>
            <a:r>
              <a:rPr lang="de-DE" dirty="0" smtClean="0"/>
              <a:t> passende </a:t>
            </a:r>
            <a:r>
              <a:rPr lang="de-DE" dirty="0" err="1" smtClean="0"/>
              <a:t>gedeelde</a:t>
            </a:r>
            <a:r>
              <a:rPr lang="de-DE" dirty="0" smtClean="0"/>
              <a:t> </a:t>
            </a:r>
            <a:r>
              <a:rPr lang="de-DE" dirty="0" err="1" smtClean="0"/>
              <a:t>eidentiteit</a:t>
            </a:r>
            <a:r>
              <a:rPr lang="de-DE" dirty="0" smtClean="0"/>
              <a:t>. </a:t>
            </a:r>
            <a:r>
              <a:rPr lang="de-DE" dirty="0" err="1" smtClean="0"/>
              <a:t>Nl</a:t>
            </a:r>
            <a:r>
              <a:rPr lang="de-DE" dirty="0" smtClean="0"/>
              <a:t>: </a:t>
            </a:r>
            <a:r>
              <a:rPr lang="de-DE" dirty="0" err="1" smtClean="0"/>
              <a:t>een</a:t>
            </a:r>
            <a:r>
              <a:rPr lang="de-DE" dirty="0" smtClean="0"/>
              <a:t> </a:t>
            </a:r>
            <a:r>
              <a:rPr lang="de-DE" dirty="0" err="1" smtClean="0"/>
              <a:t>gelegenheidscoalitie</a:t>
            </a:r>
            <a:r>
              <a:rPr lang="de-DE" dirty="0" smtClean="0"/>
              <a:t> </a:t>
            </a:r>
            <a:r>
              <a:rPr lang="de-DE" dirty="0" err="1" smtClean="0"/>
              <a:t>is</a:t>
            </a:r>
            <a:r>
              <a:rPr lang="de-DE" dirty="0" smtClean="0"/>
              <a:t> </a:t>
            </a:r>
            <a:r>
              <a:rPr lang="de-DE" dirty="0" err="1" smtClean="0"/>
              <a:t>te</a:t>
            </a:r>
            <a:r>
              <a:rPr lang="de-DE" baseline="0" dirty="0" smtClean="0"/>
              <a:t> </a:t>
            </a:r>
            <a:r>
              <a:rPr lang="de-DE" baseline="0" dirty="0" err="1" smtClean="0"/>
              <a:t>vrijblijvend</a:t>
            </a:r>
            <a:r>
              <a:rPr lang="de-DE" dirty="0" smtClean="0"/>
              <a:t>. </a:t>
            </a:r>
            <a:r>
              <a:rPr lang="de-DE" dirty="0" err="1" smtClean="0"/>
              <a:t>Geen</a:t>
            </a:r>
            <a:r>
              <a:rPr lang="de-DE" dirty="0" smtClean="0"/>
              <a:t> </a:t>
            </a:r>
            <a:r>
              <a:rPr lang="de-DE" dirty="0" err="1" smtClean="0"/>
              <a:t>betrokkenheid</a:t>
            </a:r>
            <a:r>
              <a:rPr lang="de-DE" dirty="0" smtClean="0"/>
              <a:t> van </a:t>
            </a:r>
            <a:r>
              <a:rPr lang="de-DE" dirty="0" err="1" smtClean="0"/>
              <a:t>mensen</a:t>
            </a:r>
            <a:r>
              <a:rPr lang="de-DE" dirty="0" smtClean="0"/>
              <a:t>. Minder willen</a:t>
            </a:r>
            <a:r>
              <a:rPr lang="de-DE" baseline="0" dirty="0" smtClean="0"/>
              <a:t>, minder </a:t>
            </a:r>
            <a:r>
              <a:rPr lang="de-DE" baseline="0" dirty="0" err="1" smtClean="0"/>
              <a:t>inzet</a:t>
            </a:r>
            <a:r>
              <a:rPr lang="de-DE" baseline="0" dirty="0" smtClean="0"/>
              <a:t>. Maar </a:t>
            </a:r>
            <a:r>
              <a:rPr lang="de-DE" baseline="0" dirty="0" err="1" smtClean="0"/>
              <a:t>te</a:t>
            </a:r>
            <a:r>
              <a:rPr lang="de-DE" baseline="0" dirty="0" smtClean="0"/>
              <a:t> </a:t>
            </a:r>
            <a:r>
              <a:rPr lang="de-DE" baseline="0" dirty="0" err="1" smtClean="0"/>
              <a:t>sterke</a:t>
            </a:r>
            <a:r>
              <a:rPr lang="de-DE" baseline="0" dirty="0" smtClean="0"/>
              <a:t> </a:t>
            </a:r>
            <a:r>
              <a:rPr lang="de-DE" baseline="0" dirty="0" err="1" smtClean="0"/>
              <a:t>gedeelde</a:t>
            </a:r>
            <a:r>
              <a:rPr lang="de-DE" baseline="0" dirty="0" smtClean="0"/>
              <a:t> </a:t>
            </a:r>
            <a:r>
              <a:rPr lang="de-DE" baseline="0" dirty="0" err="1" smtClean="0"/>
              <a:t>identiteit</a:t>
            </a:r>
            <a:r>
              <a:rPr lang="de-DE" baseline="0" dirty="0" smtClean="0"/>
              <a:t> </a:t>
            </a:r>
            <a:r>
              <a:rPr lang="de-DE" baseline="0" dirty="0" err="1" smtClean="0"/>
              <a:t>is</a:t>
            </a:r>
            <a:r>
              <a:rPr lang="de-DE" baseline="0" dirty="0" smtClean="0"/>
              <a:t> </a:t>
            </a:r>
            <a:r>
              <a:rPr lang="de-DE" baseline="0" dirty="0" err="1" smtClean="0"/>
              <a:t>niet</a:t>
            </a:r>
            <a:r>
              <a:rPr lang="de-DE" baseline="0" dirty="0" smtClean="0"/>
              <a:t> </a:t>
            </a:r>
            <a:r>
              <a:rPr lang="de-DE" baseline="0" dirty="0" err="1" smtClean="0"/>
              <a:t>goed</a:t>
            </a:r>
            <a:r>
              <a:rPr lang="de-DE" baseline="0" dirty="0" smtClean="0"/>
              <a:t> voor </a:t>
            </a:r>
            <a:r>
              <a:rPr lang="de-DE" baseline="0" dirty="0" err="1" smtClean="0"/>
              <a:t>ind</a:t>
            </a:r>
            <a:r>
              <a:rPr lang="de-DE" baseline="0" dirty="0" smtClean="0"/>
              <a:t>. </a:t>
            </a:r>
            <a:r>
              <a:rPr lang="de-DE" baseline="0" dirty="0" err="1" smtClean="0"/>
              <a:t>Talentontwikkeling</a:t>
            </a:r>
            <a:r>
              <a:rPr lang="de-DE" baseline="0" dirty="0" smtClean="0"/>
              <a:t>. </a:t>
            </a:r>
            <a:r>
              <a:rPr lang="de-DE" baseline="0" dirty="0" err="1" smtClean="0"/>
              <a:t>Tegenspraak</a:t>
            </a:r>
            <a:r>
              <a:rPr lang="de-DE" baseline="0" dirty="0" smtClean="0"/>
              <a:t> </a:t>
            </a:r>
            <a:r>
              <a:rPr lang="de-DE" baseline="0" dirty="0" err="1" smtClean="0"/>
              <a:t>wordt</a:t>
            </a:r>
            <a:r>
              <a:rPr lang="de-DE" baseline="0" dirty="0" smtClean="0"/>
              <a:t> </a:t>
            </a:r>
            <a:r>
              <a:rPr lang="de-DE" baseline="0" dirty="0" err="1" smtClean="0"/>
              <a:t>niet</a:t>
            </a:r>
            <a:r>
              <a:rPr lang="de-DE" baseline="0" dirty="0" smtClean="0"/>
              <a:t> </a:t>
            </a:r>
            <a:r>
              <a:rPr lang="de-DE" baseline="0" dirty="0" err="1" smtClean="0"/>
              <a:t>geduld</a:t>
            </a:r>
            <a:r>
              <a:rPr lang="de-DE" baseline="0" dirty="0" smtClean="0"/>
              <a:t>, </a:t>
            </a:r>
            <a:r>
              <a:rPr lang="de-DE" baseline="0" dirty="0" err="1" smtClean="0"/>
              <a:t>het</a:t>
            </a:r>
            <a:r>
              <a:rPr lang="de-DE" baseline="0" dirty="0" smtClean="0"/>
              <a:t> </a:t>
            </a:r>
            <a:r>
              <a:rPr lang="de-DE" baseline="0" dirty="0" err="1" smtClean="0"/>
              <a:t>remt</a:t>
            </a:r>
            <a:r>
              <a:rPr lang="de-DE" baseline="0" dirty="0" smtClean="0"/>
              <a:t> </a:t>
            </a:r>
            <a:r>
              <a:rPr lang="de-DE" baseline="0" dirty="0" err="1" smtClean="0"/>
              <a:t>autonomie</a:t>
            </a:r>
            <a:r>
              <a:rPr lang="de-DE" baseline="0" dirty="0" smtClean="0"/>
              <a:t> en </a:t>
            </a:r>
            <a:r>
              <a:rPr lang="de-DE" baseline="0" dirty="0" err="1" smtClean="0"/>
              <a:t>creativiteit</a:t>
            </a:r>
            <a:r>
              <a:rPr lang="de-DE" baseline="0" dirty="0" smtClean="0"/>
              <a:t>. Je </a:t>
            </a:r>
            <a:r>
              <a:rPr lang="de-DE" baseline="0" dirty="0" err="1" smtClean="0"/>
              <a:t>durft</a:t>
            </a:r>
            <a:r>
              <a:rPr lang="de-DE" baseline="0" dirty="0" smtClean="0"/>
              <a:t> </a:t>
            </a:r>
            <a:r>
              <a:rPr lang="de-DE" baseline="0" dirty="0" err="1" smtClean="0"/>
              <a:t>jezelf</a:t>
            </a:r>
            <a:r>
              <a:rPr lang="de-DE" baseline="0" dirty="0" smtClean="0"/>
              <a:t> </a:t>
            </a:r>
            <a:r>
              <a:rPr lang="de-DE" baseline="0" dirty="0" err="1" smtClean="0"/>
              <a:t>niet</a:t>
            </a:r>
            <a:r>
              <a:rPr lang="de-DE" baseline="0" dirty="0" smtClean="0"/>
              <a:t> </a:t>
            </a:r>
            <a:r>
              <a:rPr lang="de-DE" baseline="0" dirty="0" err="1" smtClean="0"/>
              <a:t>te</a:t>
            </a:r>
            <a:r>
              <a:rPr lang="de-DE" baseline="0" dirty="0" smtClean="0"/>
              <a:t> </a:t>
            </a:r>
            <a:r>
              <a:rPr lang="de-DE" baseline="0" dirty="0" err="1" smtClean="0"/>
              <a:t>laten</a:t>
            </a:r>
            <a:r>
              <a:rPr lang="de-DE" baseline="0" dirty="0" smtClean="0"/>
              <a:t> </a:t>
            </a:r>
            <a:r>
              <a:rPr lang="de-DE" baseline="0" dirty="0" err="1" smtClean="0"/>
              <a:t>zien</a:t>
            </a:r>
            <a:r>
              <a:rPr lang="de-DE" baseline="0" dirty="0" smtClean="0"/>
              <a:t>. Je </a:t>
            </a:r>
            <a:r>
              <a:rPr lang="de-DE" baseline="0" dirty="0" err="1" smtClean="0"/>
              <a:t>komt</a:t>
            </a:r>
            <a:r>
              <a:rPr lang="de-DE" baseline="0" dirty="0" smtClean="0"/>
              <a:t> </a:t>
            </a:r>
            <a:r>
              <a:rPr lang="de-DE" baseline="0" dirty="0" err="1" smtClean="0"/>
              <a:t>nooit</a:t>
            </a:r>
            <a:r>
              <a:rPr lang="de-DE" baseline="0" dirty="0" smtClean="0"/>
              <a:t> tot </a:t>
            </a:r>
            <a:r>
              <a:rPr lang="de-DE" baseline="0" dirty="0" err="1" smtClean="0"/>
              <a:t>iets</a:t>
            </a:r>
            <a:r>
              <a:rPr lang="de-DE" baseline="0" dirty="0" smtClean="0"/>
              <a:t> </a:t>
            </a:r>
            <a:r>
              <a:rPr lang="de-DE" baseline="0" dirty="0" err="1" smtClean="0"/>
              <a:t>nieuws</a:t>
            </a:r>
            <a:r>
              <a:rPr lang="de-DE" baseline="0" dirty="0" smtClean="0"/>
              <a:t>. </a:t>
            </a:r>
          </a:p>
          <a:p>
            <a:pPr eaLnBrk="1" hangingPunct="1">
              <a:spcBef>
                <a:spcPct val="0"/>
              </a:spcBef>
            </a:pPr>
            <a:endParaRPr lang="de-DE" baseline="0" dirty="0" smtClean="0"/>
          </a:p>
          <a:p>
            <a:pPr eaLnBrk="1" hangingPunct="1">
              <a:spcBef>
                <a:spcPct val="0"/>
              </a:spcBef>
            </a:pPr>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err="1" smtClean="0"/>
              <a:t>Toelichten</a:t>
            </a:r>
            <a:r>
              <a:rPr lang="de-DE" dirty="0" smtClean="0"/>
              <a:t> </a:t>
            </a:r>
            <a:r>
              <a:rPr lang="de-DE" dirty="0" err="1" smtClean="0"/>
              <a:t>met</a:t>
            </a:r>
            <a:r>
              <a:rPr lang="de-DE" dirty="0" smtClean="0"/>
              <a:t> </a:t>
            </a:r>
            <a:r>
              <a:rPr lang="de-DE" dirty="0" err="1" smtClean="0"/>
              <a:t>Huckman</a:t>
            </a:r>
            <a:r>
              <a:rPr lang="de-DE" dirty="0" smtClean="0"/>
              <a:t> en Pisano: </a:t>
            </a:r>
            <a:r>
              <a:rPr lang="de-DE" dirty="0" err="1" smtClean="0"/>
              <a:t>Ziekenhuis</a:t>
            </a:r>
            <a:r>
              <a:rPr lang="de-DE" dirty="0" smtClean="0"/>
              <a:t>.</a:t>
            </a:r>
            <a:r>
              <a:rPr lang="de-DE" baseline="0" dirty="0" smtClean="0"/>
              <a:t> </a:t>
            </a:r>
            <a:r>
              <a:rPr lang="de-DE" baseline="0" dirty="0" err="1" smtClean="0"/>
              <a:t>Sterkten</a:t>
            </a:r>
            <a:r>
              <a:rPr lang="de-DE" baseline="0" dirty="0" smtClean="0"/>
              <a:t> en </a:t>
            </a:r>
            <a:r>
              <a:rPr lang="de-DE" baseline="0" dirty="0" err="1" smtClean="0"/>
              <a:t>zwakten</a:t>
            </a:r>
            <a:r>
              <a:rPr lang="de-DE" baseline="0" dirty="0" smtClean="0"/>
              <a:t>.</a:t>
            </a:r>
          </a:p>
          <a:p>
            <a:pPr eaLnBrk="1" hangingPunct="1">
              <a:spcBef>
                <a:spcPct val="0"/>
              </a:spcBef>
            </a:pPr>
            <a:endParaRPr lang="de-DE" baseline="0" dirty="0" smtClean="0"/>
          </a:p>
          <a:p>
            <a:pPr eaLnBrk="1" hangingPunct="1">
              <a:spcBef>
                <a:spcPct val="0"/>
              </a:spcBef>
            </a:pPr>
            <a:r>
              <a:rPr lang="de-DE" baseline="0" dirty="0" smtClean="0"/>
              <a:t>Lage </a:t>
            </a:r>
            <a:r>
              <a:rPr lang="de-DE" baseline="0" dirty="0" err="1" smtClean="0"/>
              <a:t>drempels</a:t>
            </a:r>
            <a:r>
              <a:rPr lang="de-DE" baseline="0" dirty="0" smtClean="0"/>
              <a:t> open </a:t>
            </a:r>
            <a:r>
              <a:rPr lang="de-DE" baseline="0" dirty="0" err="1" smtClean="0"/>
              <a:t>deuren</a:t>
            </a:r>
            <a:r>
              <a:rPr lang="de-DE" baseline="0" dirty="0" smtClean="0"/>
              <a:t>, </a:t>
            </a:r>
            <a:r>
              <a:rPr lang="de-DE" baseline="0" dirty="0" err="1" smtClean="0"/>
              <a:t>koffie</a:t>
            </a:r>
            <a:r>
              <a:rPr lang="de-DE" baseline="0" dirty="0" smtClean="0"/>
              <a:t>. </a:t>
            </a:r>
            <a:r>
              <a:rPr lang="de-DE" baseline="0" dirty="0" err="1" smtClean="0"/>
              <a:t>Ontmoeting</a:t>
            </a:r>
            <a:r>
              <a:rPr lang="de-DE" baseline="0" dirty="0" smtClean="0"/>
              <a:t> </a:t>
            </a:r>
            <a:r>
              <a:rPr lang="de-DE" baseline="0" dirty="0" err="1" smtClean="0"/>
              <a:t>stimuleren</a:t>
            </a:r>
            <a:r>
              <a:rPr lang="de-DE" baseline="0" dirty="0" smtClean="0"/>
              <a:t>!!</a:t>
            </a:r>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de-DE" smtClean="0"/>
              <a:t>Challange, support und Assessment sind zusätzliche Konditionen die ein Individuum erfahren muss um sein Talent entwickeln zu können. </a:t>
            </a:r>
          </a:p>
          <a:p>
            <a:pPr eaLnBrk="1" hangingPunct="1">
              <a:spcBef>
                <a:spcPct val="0"/>
              </a:spcBef>
              <a:buFontTx/>
              <a:buChar char="•"/>
            </a:pPr>
            <a:r>
              <a:rPr lang="de-DE" smtClean="0"/>
              <a:t>Model von McCauley &amp; Van Velsor besagt, dass diese drei Konditionen die Wichtigsten Faktoren in der Talententwicklung sind. Alle drei müssen sind gegeben sein müssen um überdurchschnittliche Leistungen liefern zu können.</a:t>
            </a:r>
          </a:p>
          <a:p>
            <a:pPr eaLnBrk="1" hangingPunct="1">
              <a:spcBef>
                <a:spcPct val="0"/>
              </a:spcBef>
              <a:buFontTx/>
              <a:buChar char="•"/>
            </a:pPr>
            <a:endParaRPr lang="de-DE" smtClean="0"/>
          </a:p>
          <a:p>
            <a:pPr eaLnBrk="1" hangingPunct="1">
              <a:spcBef>
                <a:spcPct val="0"/>
              </a:spcBef>
              <a:buFontTx/>
              <a:buChar char="•"/>
            </a:pPr>
            <a:r>
              <a:rPr lang="de-DE" smtClean="0"/>
              <a:t>Ich soll Ihnen die Begriffe kurz erläutern:</a:t>
            </a:r>
          </a:p>
          <a:p>
            <a:pPr marL="742950" lvl="1" indent="-285750" eaLnBrk="1" hangingPunct="1">
              <a:spcBef>
                <a:spcPct val="0"/>
              </a:spcBef>
              <a:buFont typeface="Wingdings" pitchFamily="2" charset="2"/>
              <a:buNone/>
            </a:pPr>
            <a:r>
              <a:rPr lang="de-DE" smtClean="0">
                <a:sym typeface="Wingdings" pitchFamily="2" charset="2"/>
              </a:rPr>
              <a:t>. Support: Der Umfang, in dem jemand Erfahrungen Unterstützung, Vertrauen und Raum für persönliche Entwicklung erfährt.</a:t>
            </a:r>
          </a:p>
          <a:p>
            <a:pPr marL="742950" lvl="1" indent="-285750"/>
            <a:r>
              <a:rPr lang="de-DE" smtClean="0">
                <a:sym typeface="Wingdings" pitchFamily="2" charset="2"/>
              </a:rPr>
              <a:t> </a:t>
            </a:r>
            <a:r>
              <a:rPr lang="de-DE" smtClean="0"/>
              <a:t>Challenge: Der Umfang indem eine Person stimuliert werden um aus ihrer Komfortzone zu treten und sich neuen Situationen stellen. Neues Wissen, Fähigkeiten</a:t>
            </a:r>
          </a:p>
          <a:p>
            <a:pPr marL="742950" lvl="1" indent="-285750"/>
            <a:r>
              <a:rPr lang="de-DE" smtClean="0"/>
              <a:t>und Perspektiven notwendig sind.</a:t>
            </a:r>
            <a:endParaRPr lang="de-DE" smtClean="0">
              <a:sym typeface="Wingdings" pitchFamily="2" charset="2"/>
            </a:endParaRPr>
          </a:p>
          <a:p>
            <a:pPr marL="742950" lvl="1" indent="-285750" eaLnBrk="1" hangingPunct="1">
              <a:spcBef>
                <a:spcPct val="0"/>
              </a:spcBef>
              <a:buFont typeface="Wingdings" pitchFamily="2" charset="2"/>
              <a:buNone/>
            </a:pPr>
            <a:r>
              <a:rPr lang="de-DE" smtClean="0">
                <a:sym typeface="Wingdings" pitchFamily="2" charset="2"/>
              </a:rPr>
              <a:t> Assessment: Assessment/ Beurteilungen/ Feedback geben einer Person Einblicke in die eigenen Stärken und Schwächen.</a:t>
            </a:r>
            <a:endParaRPr lang="de-DE" smtClean="0"/>
          </a:p>
          <a:p>
            <a:pPr eaLnBrk="1" hangingPunct="1">
              <a:spcBef>
                <a:spcPct val="0"/>
              </a:spcBef>
            </a:pPr>
            <a:endParaRPr lang="de-DE" smtClean="0"/>
          </a:p>
          <a:p>
            <a:pPr eaLnBrk="1" hangingPunct="1">
              <a:spcBef>
                <a:spcPct val="0"/>
              </a:spcBef>
            </a:pPr>
            <a:endParaRPr lang="de-DE" smtClean="0"/>
          </a:p>
          <a:p>
            <a:pPr eaLnBrk="1" hangingPunct="1">
              <a:spcBef>
                <a:spcPct val="0"/>
              </a:spcBef>
            </a:pPr>
            <a:endParaRPr lang="de-DE" smtClean="0"/>
          </a:p>
          <a:p>
            <a:pPr eaLnBrk="1" hangingPunct="1">
              <a:spcBef>
                <a:spcPct val="0"/>
              </a:spcBef>
            </a:pPr>
            <a:endParaRPr lang="de-DE" smtClean="0"/>
          </a:p>
          <a:p>
            <a:pPr eaLnBrk="1" hangingPunct="1">
              <a:spcBef>
                <a:spcPct val="0"/>
              </a:spcBef>
            </a:pPr>
            <a:r>
              <a:rPr lang="de-DE" smtClean="0"/>
              <a:t>Und was sind mögliche andere Faktoren die diese Entwicklung beeinflussen? Diese Fragen werden in einer zweiten Studie untersucht.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de-DE" sz="1000" smtClean="0"/>
              <a:t>Mit dieser Studie haben zwei andere Honoursstudenten und ich uns ein ¾ Jahr beschäftigt. Im Oktober 2012 habe ich die Chance bekommen und unsere Studie auf eine Internationalen Konferenz in Groningen zu präsentieren. Ich habe eine Posterpräsentation gegeben. Diese habe ich für Sie mitgebracht. </a:t>
            </a:r>
          </a:p>
          <a:p>
            <a:pPr>
              <a:lnSpc>
                <a:spcPct val="80000"/>
              </a:lnSpc>
            </a:pPr>
            <a:endParaRPr lang="de-DE" sz="1000" smtClean="0"/>
          </a:p>
          <a:p>
            <a:pPr>
              <a:lnSpc>
                <a:spcPct val="80000"/>
              </a:lnSpc>
              <a:buFontTx/>
              <a:buChar char="•"/>
            </a:pPr>
            <a:r>
              <a:rPr lang="de-DE" sz="1000" smtClean="0"/>
              <a:t>Warum ist dieses Thema wichtig?</a:t>
            </a:r>
          </a:p>
          <a:p>
            <a:pPr>
              <a:lnSpc>
                <a:spcPct val="80000"/>
              </a:lnSpc>
              <a:buFontTx/>
              <a:buChar char="•"/>
            </a:pPr>
            <a:r>
              <a:rPr lang="de-DE" sz="1000" smtClean="0">
                <a:sym typeface="Wingdings" pitchFamily="2" charset="2"/>
              </a:rPr>
              <a:t> Die Schnelllebigkeit nimmt kontinuierlich zu. Diese gilt für die Entwicklungen in der Gesellschaft, Technik und der Umgebung. Dies hat für die Unternehmen zur Folge, dass auch sie in auf diesen schnell fahrenden Zug aufspringen müssen um nicht den Anschluß zu verlieren. Unternehmen müssen immer mehr zu High Performance Unternehmen werde. Diese Entwicklung bedeutet wiederum, dass high performing </a:t>
            </a:r>
            <a:r>
              <a:rPr lang="en-GB" sz="1000" smtClean="0"/>
              <a:t>people benötigt werden. Diese jedoch ist klein. </a:t>
            </a:r>
          </a:p>
          <a:p>
            <a:pPr>
              <a:lnSpc>
                <a:spcPct val="80000"/>
              </a:lnSpc>
              <a:buFontTx/>
              <a:buChar char="•"/>
            </a:pPr>
            <a:endParaRPr lang="en-GB" sz="1000" smtClean="0"/>
          </a:p>
          <a:p>
            <a:pPr>
              <a:lnSpc>
                <a:spcPct val="80000"/>
              </a:lnSpc>
              <a:buFontTx/>
              <a:buChar char="•"/>
            </a:pPr>
            <a:r>
              <a:rPr lang="en-GB" sz="1000" smtClean="0"/>
              <a:t>Auf Grundlage intensiever Literaturstudie haben wir das folgende Modell entwickelt. Wir haben die folgende These entwickelt:</a:t>
            </a:r>
          </a:p>
          <a:p>
            <a:pPr marL="742950" lvl="1" indent="-285750">
              <a:lnSpc>
                <a:spcPct val="80000"/>
              </a:lnSpc>
              <a:buFontTx/>
              <a:buChar char="•"/>
            </a:pPr>
            <a:r>
              <a:rPr lang="de-DE" sz="1000" smtClean="0">
                <a:sym typeface="Wingdings" pitchFamily="2" charset="2"/>
              </a:rPr>
              <a:t> Der Umfang, in dem eine Person SCA in Kombination mit wichtigen Erfahrungen erfährt ist essentiell für die Entwicklung von Topleistungen. </a:t>
            </a:r>
            <a:endParaRPr lang="de-DE" sz="1000" smtClean="0"/>
          </a:p>
          <a:p>
            <a:pPr>
              <a:lnSpc>
                <a:spcPct val="80000"/>
              </a:lnSpc>
              <a:buFontTx/>
              <a:buChar char="•"/>
            </a:pPr>
            <a:endParaRPr lang="de-DE" sz="1000" smtClean="0"/>
          </a:p>
          <a:p>
            <a:pPr>
              <a:lnSpc>
                <a:spcPct val="80000"/>
              </a:lnSpc>
              <a:buFontTx/>
              <a:buChar char="•"/>
            </a:pPr>
            <a:r>
              <a:rPr lang="de-DE" sz="1000" smtClean="0"/>
              <a:t>Wir haben uns gefragt:</a:t>
            </a:r>
          </a:p>
          <a:p>
            <a:pPr marL="742950" lvl="1" indent="-285750">
              <a:lnSpc>
                <a:spcPct val="80000"/>
              </a:lnSpc>
              <a:buFontTx/>
              <a:buChar char="•"/>
            </a:pPr>
            <a:r>
              <a:rPr lang="de-DE" sz="1000" smtClean="0"/>
              <a:t> Welche Lernbedienungen und </a:t>
            </a:r>
          </a:p>
          <a:p>
            <a:pPr marL="742950" lvl="1" indent="-285750">
              <a:lnSpc>
                <a:spcPct val="80000"/>
              </a:lnSpc>
              <a:buFontTx/>
              <a:buChar char="•"/>
            </a:pPr>
            <a:r>
              <a:rPr lang="de-DE" sz="1000" smtClean="0"/>
              <a:t>Entscheidende/ wichtigen Erfahrungen </a:t>
            </a:r>
          </a:p>
          <a:p>
            <a:pPr marL="742950" lvl="1" indent="-285750">
              <a:lnSpc>
                <a:spcPct val="80000"/>
              </a:lnSpc>
            </a:pPr>
            <a:r>
              <a:rPr lang="de-DE" sz="1000" smtClean="0"/>
              <a:t>haben die Talententwicklung beeinflusst und somit zu außergewöhnlichen Leistungen geführt?</a:t>
            </a:r>
          </a:p>
          <a:p>
            <a:pPr>
              <a:lnSpc>
                <a:spcPct val="80000"/>
              </a:lnSpc>
            </a:pPr>
            <a:endParaRPr lang="de-DE" sz="1000" smtClean="0"/>
          </a:p>
          <a:p>
            <a:pPr>
              <a:lnSpc>
                <a:spcPct val="80000"/>
              </a:lnSpc>
            </a:pPr>
            <a:r>
              <a:rPr lang="de-DE" sz="1000" smtClean="0"/>
              <a:t>Um eine Antwort auf diese Fragen geben zu können haben wir ein Interview entwickelt. In diesem Interview sind wir mit den Befragten zurück gegangen in ihre Kindheit, Jugend und in ihr Leben als Erwachsener. Wir haben sie gebeten um sich an für sie wichtige Erlebnisse zu erinnern die einen wichtigen Beitrag lieferten zu ihrer Entwicklung.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n-GB" u="sng" smtClean="0"/>
              <a:t>Position:</a:t>
            </a:r>
            <a:r>
              <a:rPr lang="en-GB" smtClean="0"/>
              <a:t> Hoche HR Position in High HR position within a company or the community </a:t>
            </a:r>
            <a:endParaRPr lang="en-GB" u="sng" smtClean="0"/>
          </a:p>
          <a:p>
            <a:r>
              <a:rPr lang="en-GB" u="sng" smtClean="0"/>
              <a:t>Experience:</a:t>
            </a:r>
            <a:r>
              <a:rPr lang="en-GB" smtClean="0"/>
              <a:t> Mindestens 5 Jahre Arbeitserfahrung</a:t>
            </a:r>
          </a:p>
          <a:p>
            <a:r>
              <a:rPr lang="en-GB" u="sng" smtClean="0"/>
              <a:t>Expertise:</a:t>
            </a:r>
            <a:r>
              <a:rPr lang="en-GB" smtClean="0"/>
              <a:t> Tonangebender Einfluss auf dem HR Fachgebiet</a:t>
            </a:r>
          </a:p>
          <a:p>
            <a:endParaRPr lang="en-GB" smtClean="0"/>
          </a:p>
          <a:p>
            <a:r>
              <a:rPr lang="de-DE" smtClean="0"/>
              <a:t>Das Interview bestand aus 2 Teilen.</a:t>
            </a:r>
          </a:p>
          <a:p>
            <a:r>
              <a:rPr lang="de-DE" smtClean="0"/>
              <a:t>1. Teil: Wichtige</a:t>
            </a:r>
            <a:r>
              <a:rPr lang="en-GB" smtClean="0"/>
              <a:t> Lernbedienungen und Erfahrungen in der Kindheid, Schulzeit und im Berufsleben</a:t>
            </a:r>
          </a:p>
          <a:p>
            <a:r>
              <a:rPr lang="en-GB" smtClean="0"/>
              <a:t>2. Teil: Wieder in drei Fasen unterteilt. Dan nhaben wir sie jedoch konkret nach Beispielen gefragt, in denen sie SCA erfahren haben</a:t>
            </a:r>
          </a:p>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Alle Befragten gaben an, dass sie hart und viel Arbeiten mussten. </a:t>
            </a:r>
          </a:p>
          <a:p>
            <a:pPr>
              <a:buFontTx/>
              <a:buChar char="•"/>
            </a:pPr>
            <a:r>
              <a:rPr lang="de-DE" smtClean="0"/>
              <a:t>Daher war intrinsische Motivation unabdingbar.</a:t>
            </a:r>
          </a:p>
          <a:p>
            <a:pPr>
              <a:buFontTx/>
              <a:buChar char="•"/>
            </a:pPr>
            <a:r>
              <a:rPr lang="de-DE" smtClean="0"/>
              <a:t>Alle hatten irgendwann ‚Glück‘ in ihrem Leben. Sie lernten zufällig einer für Ihrer Karriere wichtigen Person kennen. Waren zur richtigen Zeit am richtigen Ort oder jemand meinte es gut mit ihnen. </a:t>
            </a:r>
          </a:p>
          <a:p>
            <a:pPr>
              <a:buFontTx/>
              <a:buChar char="•"/>
            </a:pPr>
            <a:endParaRPr lang="de-DE" smtClean="0"/>
          </a:p>
          <a:p>
            <a:pPr>
              <a:buFontTx/>
              <a:buChar char="•"/>
            </a:pPr>
            <a:r>
              <a:rPr lang="de-DE" smtClean="0"/>
              <a:t>Lernbedingungen</a:t>
            </a:r>
          </a:p>
          <a:p>
            <a:pPr marL="742950" lvl="1" indent="-285750">
              <a:buFontTx/>
              <a:buChar char="•"/>
            </a:pPr>
            <a:r>
              <a:rPr lang="de-DE" smtClean="0"/>
              <a:t>Der Manager hat eine sehr wichtige Rolle in der Talententwicklung.</a:t>
            </a:r>
          </a:p>
          <a:p>
            <a:pPr marL="742950" lvl="1" indent="-285750">
              <a:buFontTx/>
              <a:buChar char="•"/>
            </a:pPr>
            <a:r>
              <a:rPr lang="de-DE" smtClean="0"/>
              <a:t>Alle Befragten hatten eine oder mehrere wichtige Personen in ihrem Leben. Es fiel auf das diese vor allen Dingen im Berufsleben und im Privatleben zu finden war. Sie können hierbei an einen Mentor, Coach oder Partner denken. Diese wichtige Person verkörperte alle drei Elemente. Wobei die Befragten „Support“ als den wichtigsten Faktor erfuhren. </a:t>
            </a:r>
          </a:p>
          <a:p>
            <a:pPr marL="742950" lvl="1" indent="-285750">
              <a:buFontTx/>
              <a:buChar char="•"/>
            </a:pPr>
            <a:endParaRPr lang="de-DE" smtClean="0"/>
          </a:p>
          <a:p>
            <a:pPr marL="742950" lvl="1" indent="-285750">
              <a:buFontTx/>
              <a:buChar char="•"/>
            </a:pPr>
            <a:r>
              <a:rPr lang="de-DE" smtClean="0"/>
              <a:t>Ein Beispiel hierfür ist das folgende:</a:t>
            </a:r>
          </a:p>
          <a:p>
            <a:pPr marL="1143000" lvl="2" indent="-228600"/>
            <a:r>
              <a:rPr lang="de-DE" smtClean="0"/>
              <a:t>Ein Befragter war in einen jungen Jahren ein durchschnittlicher Schüler. Er spielte lieber mit seinen Freunden und fand die Schule langweilig. Seine Eltern fanden das prima. Nach dem Abitur studierter er BWL. Auch das fand er nicht wirklich interessant. Der Studiengang war zu groß, zu unpersönlich und zu sehr auf die Wirtschaft gerichtet. Er engagierte sich in einer kleinen Studentenvereinigung. Hier lernte er Dinge wie „Versammlungen halten und organisieren“, im Team arbeiten, „ Etat erstellen“ etc. Da er in seinem eigenen Studiengang keine Erfüllung fand wählte er Fächer im Personalbereich. Und da entdeckte er seine Berufung. Sein Professor wurde in sein Mentor in seiner Abschlussarbeit. Er förderte, forderte und entwickelte ihn. Der weitere verlauf dieser Lebensgeschichte ist von den Elementen SCA geprägt. Der Befragte ist Autor, Professor und gleichzeitig auch wieder Mentor für seine Studenten. Aus dem damaligen Mentor- Studenten Verhältnis ist eine gleichwertige Freundschaft geworden, die unerlässlich für die Karriere und Entwicklung war.</a:t>
            </a:r>
          </a:p>
          <a:p>
            <a:pPr marL="1143000" lvl="2" indent="-228600"/>
            <a:endParaRPr lang="de-DE" smtClean="0"/>
          </a:p>
          <a:p>
            <a:pPr marL="1143000" lvl="2" indent="-228600"/>
            <a:r>
              <a:rPr lang="de-DE" smtClean="0"/>
              <a:t>Bei diesem Interview war ich selbst dabei und ich fand es faszinierend. Ich habe mich selbst und Entscheidungen und Erlebnisse in meinem Leben hierin zurück gefunden.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de-DE" dirty="0" err="1" smtClean="0"/>
              <a:t>Equifinaliteit</a:t>
            </a:r>
            <a:r>
              <a:rPr lang="de-DE" dirty="0" smtClean="0"/>
              <a:t>: </a:t>
            </a:r>
            <a:r>
              <a:rPr lang="de-DE" dirty="0" err="1" smtClean="0"/>
              <a:t>het</a:t>
            </a:r>
            <a:r>
              <a:rPr lang="de-DE" baseline="0" dirty="0" smtClean="0"/>
              <a:t> „</a:t>
            </a:r>
            <a:r>
              <a:rPr lang="de-DE" baseline="0" dirty="0" err="1" smtClean="0"/>
              <a:t>wat</a:t>
            </a:r>
            <a:r>
              <a:rPr lang="de-DE" baseline="0" dirty="0" smtClean="0"/>
              <a:t>“ </a:t>
            </a:r>
            <a:r>
              <a:rPr lang="de-DE" baseline="0" dirty="0" err="1" smtClean="0"/>
              <a:t>is</a:t>
            </a:r>
            <a:r>
              <a:rPr lang="de-DE" baseline="0" dirty="0" smtClean="0"/>
              <a:t> </a:t>
            </a:r>
            <a:r>
              <a:rPr lang="de-DE" baseline="0" dirty="0" err="1" smtClean="0"/>
              <a:t>belangrijker</a:t>
            </a:r>
            <a:r>
              <a:rPr lang="de-DE" baseline="0" dirty="0" smtClean="0"/>
              <a:t> </a:t>
            </a:r>
            <a:r>
              <a:rPr lang="de-DE" baseline="0" dirty="0" err="1" smtClean="0"/>
              <a:t>dan</a:t>
            </a:r>
            <a:r>
              <a:rPr lang="de-DE" baseline="0" dirty="0" smtClean="0"/>
              <a:t> </a:t>
            </a:r>
            <a:r>
              <a:rPr lang="de-DE" baseline="0" dirty="0" err="1" smtClean="0"/>
              <a:t>het</a:t>
            </a:r>
            <a:r>
              <a:rPr lang="de-DE" baseline="0" dirty="0" smtClean="0"/>
              <a:t> „</a:t>
            </a:r>
            <a:r>
              <a:rPr lang="de-DE" baseline="0" dirty="0" err="1" smtClean="0"/>
              <a:t>hoe</a:t>
            </a:r>
            <a:r>
              <a:rPr lang="de-DE" baseline="0" dirty="0" smtClean="0"/>
              <a:t>“. Er </a:t>
            </a:r>
            <a:r>
              <a:rPr lang="de-DE" baseline="0" dirty="0" err="1" smtClean="0"/>
              <a:t>zijn</a:t>
            </a:r>
            <a:r>
              <a:rPr lang="de-DE" baseline="0" dirty="0" smtClean="0"/>
              <a:t> </a:t>
            </a:r>
            <a:r>
              <a:rPr lang="de-DE" baseline="0" dirty="0" err="1" smtClean="0"/>
              <a:t>meerdere</a:t>
            </a:r>
            <a:r>
              <a:rPr lang="de-DE" baseline="0" dirty="0" smtClean="0"/>
              <a:t> wegen die </a:t>
            </a:r>
            <a:r>
              <a:rPr lang="de-DE" baseline="0" dirty="0" err="1" smtClean="0"/>
              <a:t>naar</a:t>
            </a:r>
            <a:r>
              <a:rPr lang="de-DE" baseline="0" dirty="0" smtClean="0"/>
              <a:t> </a:t>
            </a:r>
            <a:r>
              <a:rPr lang="de-DE" baseline="0" dirty="0" err="1" smtClean="0"/>
              <a:t>Rome</a:t>
            </a:r>
            <a:r>
              <a:rPr lang="de-DE" baseline="0" dirty="0" smtClean="0"/>
              <a:t> leiden. </a:t>
            </a:r>
            <a:r>
              <a:rPr lang="de-DE" baseline="0" dirty="0" err="1" smtClean="0"/>
              <a:t>Ruimte</a:t>
            </a:r>
            <a:r>
              <a:rPr lang="de-DE" baseline="0" dirty="0" smtClean="0"/>
              <a:t> </a:t>
            </a:r>
            <a:r>
              <a:rPr lang="de-DE" baseline="0" dirty="0" err="1" smtClean="0"/>
              <a:t>geven</a:t>
            </a:r>
            <a:r>
              <a:rPr lang="de-DE" baseline="0" dirty="0" smtClean="0"/>
              <a:t> </a:t>
            </a:r>
            <a:r>
              <a:rPr lang="de-DE" baseline="0" dirty="0" err="1" smtClean="0"/>
              <a:t>aan</a:t>
            </a:r>
            <a:r>
              <a:rPr lang="de-DE" baseline="0" dirty="0" smtClean="0"/>
              <a:t> </a:t>
            </a:r>
            <a:r>
              <a:rPr lang="de-DE" baseline="0" dirty="0" err="1" smtClean="0"/>
              <a:t>individuen</a:t>
            </a:r>
            <a:r>
              <a:rPr lang="de-DE" baseline="0" dirty="0" smtClean="0"/>
              <a:t> </a:t>
            </a:r>
            <a:r>
              <a:rPr lang="de-DE" baseline="0" dirty="0" err="1" smtClean="0"/>
              <a:t>om</a:t>
            </a:r>
            <a:r>
              <a:rPr lang="de-DE" baseline="0" dirty="0" smtClean="0"/>
              <a:t> </a:t>
            </a:r>
            <a:r>
              <a:rPr lang="de-DE" baseline="0" dirty="0" err="1" smtClean="0"/>
              <a:t>zelf</a:t>
            </a:r>
            <a:r>
              <a:rPr lang="de-DE" baseline="0" dirty="0" smtClean="0"/>
              <a:t> </a:t>
            </a:r>
            <a:r>
              <a:rPr lang="de-DE" baseline="0" dirty="0" err="1" smtClean="0"/>
              <a:t>te</a:t>
            </a:r>
            <a:r>
              <a:rPr lang="de-DE" baseline="0" dirty="0" smtClean="0"/>
              <a:t> </a:t>
            </a:r>
            <a:r>
              <a:rPr lang="de-DE" baseline="0" dirty="0" err="1" smtClean="0"/>
              <a:t>bepalen</a:t>
            </a:r>
            <a:r>
              <a:rPr lang="de-DE" baseline="0" dirty="0" smtClean="0"/>
              <a:t> </a:t>
            </a:r>
            <a:r>
              <a:rPr lang="de-DE" baseline="0" dirty="0" err="1" smtClean="0"/>
              <a:t>hoe</a:t>
            </a:r>
            <a:r>
              <a:rPr lang="de-DE" baseline="0" dirty="0" smtClean="0"/>
              <a:t> </a:t>
            </a:r>
            <a:r>
              <a:rPr lang="de-DE" baseline="0" dirty="0" err="1" smtClean="0"/>
              <a:t>ze</a:t>
            </a:r>
            <a:r>
              <a:rPr lang="de-DE" baseline="0" dirty="0" smtClean="0"/>
              <a:t> de </a:t>
            </a:r>
            <a:r>
              <a:rPr lang="de-DE" baseline="0" dirty="0" err="1" smtClean="0"/>
              <a:t>resultaten</a:t>
            </a:r>
            <a:r>
              <a:rPr lang="de-DE" baseline="0" dirty="0" smtClean="0"/>
              <a:t> </a:t>
            </a:r>
            <a:r>
              <a:rPr lang="de-DE" baseline="0" dirty="0" err="1" smtClean="0"/>
              <a:t>halen</a:t>
            </a:r>
            <a:r>
              <a:rPr lang="de-DE" baseline="0" dirty="0" smtClean="0"/>
              <a:t>.</a:t>
            </a:r>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err="1" smtClean="0"/>
              <a:t>Onderzoek</a:t>
            </a:r>
            <a:r>
              <a:rPr lang="de-DE" dirty="0" smtClean="0"/>
              <a:t> Bloom (1985).</a:t>
            </a:r>
            <a:r>
              <a:rPr lang="de-DE" baseline="0" dirty="0" smtClean="0"/>
              <a:t> Op </a:t>
            </a:r>
            <a:r>
              <a:rPr lang="de-DE" baseline="0" dirty="0" err="1" smtClean="0"/>
              <a:t>zoek</a:t>
            </a:r>
            <a:r>
              <a:rPr lang="de-DE" baseline="0" dirty="0" smtClean="0"/>
              <a:t> </a:t>
            </a:r>
            <a:r>
              <a:rPr lang="de-DE" baseline="0" dirty="0" err="1" smtClean="0"/>
              <a:t>naar</a:t>
            </a:r>
            <a:r>
              <a:rPr lang="de-DE" baseline="0" dirty="0" smtClean="0"/>
              <a:t> </a:t>
            </a:r>
            <a:r>
              <a:rPr lang="de-DE" baseline="0" dirty="0" err="1" smtClean="0"/>
              <a:t>bijzondere</a:t>
            </a:r>
            <a:r>
              <a:rPr lang="de-DE" baseline="0" dirty="0" smtClean="0"/>
              <a:t> eigenschappen van </a:t>
            </a:r>
            <a:r>
              <a:rPr lang="de-DE" baseline="0" dirty="0" err="1" smtClean="0"/>
              <a:t>uitblinkers</a:t>
            </a:r>
            <a:r>
              <a:rPr lang="de-DE" baseline="0" dirty="0" smtClean="0"/>
              <a:t>. </a:t>
            </a:r>
            <a:r>
              <a:rPr lang="de-DE" baseline="0" dirty="0" err="1" smtClean="0"/>
              <a:t>Uitkomst</a:t>
            </a:r>
            <a:r>
              <a:rPr lang="de-DE" baseline="0" dirty="0" smtClean="0"/>
              <a:t>: </a:t>
            </a:r>
            <a:r>
              <a:rPr lang="de-DE" baseline="0" dirty="0" err="1" smtClean="0"/>
              <a:t>veelal</a:t>
            </a:r>
            <a:r>
              <a:rPr lang="de-DE" baseline="0" dirty="0" smtClean="0"/>
              <a:t> </a:t>
            </a:r>
            <a:r>
              <a:rPr lang="de-DE" baseline="0" dirty="0" err="1" smtClean="0"/>
              <a:t>bijzondere</a:t>
            </a:r>
            <a:r>
              <a:rPr lang="de-DE" baseline="0" dirty="0" smtClean="0"/>
              <a:t> </a:t>
            </a:r>
            <a:r>
              <a:rPr lang="de-DE" baseline="0" dirty="0" err="1" smtClean="0"/>
              <a:t>omstandigheden</a:t>
            </a:r>
            <a:r>
              <a:rPr lang="de-DE" baseline="0" dirty="0" smtClean="0"/>
              <a:t>.</a:t>
            </a:r>
          </a:p>
          <a:p>
            <a:pPr eaLnBrk="1" hangingPunct="1">
              <a:spcBef>
                <a:spcPct val="0"/>
              </a:spcBef>
            </a:pPr>
            <a:r>
              <a:rPr lang="de-DE" baseline="0" dirty="0" err="1" smtClean="0"/>
              <a:t>Onderzoek</a:t>
            </a:r>
            <a:r>
              <a:rPr lang="de-DE" baseline="0" dirty="0" smtClean="0"/>
              <a:t> Pfeffer &amp; Sutton: </a:t>
            </a:r>
            <a:r>
              <a:rPr lang="de-DE" baseline="0" dirty="0" err="1" smtClean="0"/>
              <a:t>podolski</a:t>
            </a:r>
            <a:endParaRPr lang="de-DE" baseline="0" dirty="0" smtClean="0"/>
          </a:p>
          <a:p>
            <a:pPr eaLnBrk="1" hangingPunct="1">
              <a:spcBef>
                <a:spcPct val="0"/>
              </a:spcBef>
            </a:pPr>
            <a:endParaRPr lang="de-DE" baseline="0" dirty="0" smtClean="0"/>
          </a:p>
          <a:p>
            <a:pPr eaLnBrk="1" hangingPunct="1">
              <a:spcBef>
                <a:spcPct val="0"/>
              </a:spcBef>
            </a:pPr>
            <a:r>
              <a:rPr lang="de-DE" baseline="0" dirty="0" err="1" smtClean="0"/>
              <a:t>Het</a:t>
            </a:r>
            <a:r>
              <a:rPr lang="de-DE" baseline="0" dirty="0" smtClean="0"/>
              <a:t> </a:t>
            </a:r>
            <a:r>
              <a:rPr lang="de-DE" baseline="0" dirty="0" err="1" smtClean="0"/>
              <a:t>gaat</a:t>
            </a:r>
            <a:r>
              <a:rPr lang="de-DE" baseline="0" dirty="0" smtClean="0"/>
              <a:t> </a:t>
            </a:r>
            <a:r>
              <a:rPr lang="de-DE" baseline="0" dirty="0" err="1" smtClean="0"/>
              <a:t>om</a:t>
            </a:r>
            <a:r>
              <a:rPr lang="de-DE" baseline="0" dirty="0" smtClean="0"/>
              <a:t> de kenmerken van de </a:t>
            </a:r>
            <a:r>
              <a:rPr lang="de-DE" baseline="0" dirty="0" err="1" smtClean="0"/>
              <a:t>omgeving</a:t>
            </a:r>
            <a:r>
              <a:rPr lang="de-DE" baseline="0" dirty="0" smtClean="0"/>
              <a:t>! </a:t>
            </a:r>
            <a:r>
              <a:rPr lang="de-DE" baseline="0" dirty="0" err="1" smtClean="0"/>
              <a:t>Veiligheid</a:t>
            </a:r>
            <a:r>
              <a:rPr lang="de-DE" baseline="0" dirty="0" smtClean="0"/>
              <a:t>, </a:t>
            </a:r>
            <a:r>
              <a:rPr lang="de-DE" baseline="0" dirty="0" err="1" smtClean="0"/>
              <a:t>uitgedaagd</a:t>
            </a:r>
            <a:r>
              <a:rPr lang="de-DE" baseline="0" dirty="0" smtClean="0"/>
              <a:t> </a:t>
            </a:r>
            <a:r>
              <a:rPr lang="de-DE" baseline="0" dirty="0" err="1" smtClean="0"/>
              <a:t>voelen</a:t>
            </a:r>
            <a:r>
              <a:rPr lang="de-DE" baseline="0" dirty="0" smtClean="0"/>
              <a:t>, </a:t>
            </a:r>
            <a:r>
              <a:rPr lang="de-DE" baseline="0" dirty="0" err="1" smtClean="0"/>
              <a:t>overtuigd</a:t>
            </a:r>
            <a:r>
              <a:rPr lang="de-DE" baseline="0" dirty="0" smtClean="0"/>
              <a:t> worden etc.</a:t>
            </a:r>
          </a:p>
          <a:p>
            <a:pPr eaLnBrk="1" hangingPunct="1">
              <a:spcBef>
                <a:spcPct val="0"/>
              </a:spcBef>
            </a:pPr>
            <a:endParaRPr lang="de-DE" baseline="0" dirty="0" smtClean="0"/>
          </a:p>
          <a:p>
            <a:pPr eaLnBrk="1" hangingPunct="1">
              <a:spcBef>
                <a:spcPct val="0"/>
              </a:spcBef>
            </a:pPr>
            <a:r>
              <a:rPr lang="de-DE" baseline="0" dirty="0" smtClean="0"/>
              <a:t>10.000 </a:t>
            </a:r>
            <a:r>
              <a:rPr lang="de-DE" baseline="0" dirty="0" err="1" smtClean="0"/>
              <a:t>uur</a:t>
            </a:r>
            <a:r>
              <a:rPr lang="de-DE" baseline="0" dirty="0" smtClean="0"/>
              <a:t>, </a:t>
            </a:r>
            <a:r>
              <a:rPr lang="de-DE" baseline="0" dirty="0" err="1" smtClean="0"/>
              <a:t>Gladwell</a:t>
            </a:r>
            <a:r>
              <a:rPr lang="de-DE" baseline="0" dirty="0" smtClean="0"/>
              <a:t>. De </a:t>
            </a:r>
            <a:r>
              <a:rPr lang="de-DE" baseline="0" dirty="0" err="1" smtClean="0"/>
              <a:t>beatles</a:t>
            </a:r>
            <a:r>
              <a:rPr lang="de-DE" baseline="0" dirty="0" smtClean="0"/>
              <a:t> in Hamburg</a:t>
            </a:r>
          </a:p>
          <a:p>
            <a:pPr eaLnBrk="1" hangingPunct="1">
              <a:spcBef>
                <a:spcPct val="0"/>
              </a:spcBef>
            </a:pPr>
            <a:endParaRPr lang="de-DE" baseline="0" dirty="0" smtClean="0"/>
          </a:p>
          <a:p>
            <a:pPr eaLnBrk="1" hangingPunct="1">
              <a:spcBef>
                <a:spcPct val="0"/>
              </a:spcBef>
            </a:pPr>
            <a:r>
              <a:rPr lang="de-DE" baseline="0" dirty="0" smtClean="0"/>
              <a:t>Bill Gates: Glück und Zufall</a:t>
            </a:r>
          </a:p>
          <a:p>
            <a:pPr eaLnBrk="1" hangingPunct="1">
              <a:spcBef>
                <a:spcPct val="0"/>
              </a:spcBef>
            </a:pPr>
            <a:endParaRPr lang="de-DE" baseline="0" dirty="0" smtClean="0"/>
          </a:p>
          <a:p>
            <a:pPr eaLnBrk="1" hangingPunct="1">
              <a:spcBef>
                <a:spcPct val="0"/>
              </a:spcBef>
            </a:pPr>
            <a:r>
              <a:rPr lang="de-DE" baseline="0" dirty="0" smtClean="0"/>
              <a:t>Niet </a:t>
            </a:r>
            <a:r>
              <a:rPr lang="de-DE" baseline="0" dirty="0" err="1" smtClean="0"/>
              <a:t>hoe</a:t>
            </a:r>
            <a:r>
              <a:rPr lang="de-DE" baseline="0" dirty="0" smtClean="0"/>
              <a:t> </a:t>
            </a:r>
            <a:r>
              <a:rPr lang="de-DE" baseline="0" dirty="0" err="1" smtClean="0"/>
              <a:t>slim</a:t>
            </a:r>
            <a:r>
              <a:rPr lang="de-DE" baseline="0" dirty="0" smtClean="0"/>
              <a:t> je </a:t>
            </a:r>
            <a:r>
              <a:rPr lang="de-DE" baseline="0" dirty="0" err="1" smtClean="0"/>
              <a:t>bent</a:t>
            </a:r>
            <a:r>
              <a:rPr lang="de-DE" baseline="0" dirty="0" smtClean="0"/>
              <a:t>, </a:t>
            </a:r>
            <a:r>
              <a:rPr lang="de-DE" baseline="0" dirty="0" err="1" smtClean="0"/>
              <a:t>maar</a:t>
            </a:r>
            <a:r>
              <a:rPr lang="de-DE" baseline="0" dirty="0" smtClean="0"/>
              <a:t> je </a:t>
            </a:r>
            <a:r>
              <a:rPr lang="de-DE" baseline="0" dirty="0" err="1" smtClean="0"/>
              <a:t>moet</a:t>
            </a:r>
            <a:r>
              <a:rPr lang="de-DE" baseline="0" dirty="0" smtClean="0"/>
              <a:t> </a:t>
            </a:r>
            <a:r>
              <a:rPr lang="de-DE" baseline="0" dirty="0" err="1" smtClean="0"/>
              <a:t>slim</a:t>
            </a:r>
            <a:r>
              <a:rPr lang="de-DE" baseline="0" dirty="0" smtClean="0"/>
              <a:t> </a:t>
            </a:r>
            <a:r>
              <a:rPr lang="de-DE" baseline="0" dirty="0" err="1" smtClean="0"/>
              <a:t>genoeg</a:t>
            </a:r>
            <a:r>
              <a:rPr lang="de-DE" baseline="0" dirty="0" smtClean="0"/>
              <a:t> </a:t>
            </a:r>
            <a:r>
              <a:rPr lang="de-DE" baseline="0" dirty="0" err="1" smtClean="0"/>
              <a:t>zijn</a:t>
            </a:r>
            <a:r>
              <a:rPr lang="de-DE" baseline="0" dirty="0" smtClean="0"/>
              <a:t>. Niet </a:t>
            </a:r>
            <a:r>
              <a:rPr lang="de-DE" baseline="0" dirty="0" err="1" smtClean="0"/>
              <a:t>hoe</a:t>
            </a:r>
            <a:r>
              <a:rPr lang="de-DE" baseline="0" dirty="0" smtClean="0"/>
              <a:t> lang je </a:t>
            </a:r>
            <a:r>
              <a:rPr lang="de-DE" baseline="0" dirty="0" err="1" smtClean="0"/>
              <a:t>bent</a:t>
            </a:r>
            <a:r>
              <a:rPr lang="de-DE" baseline="0" dirty="0" smtClean="0"/>
              <a:t> (</a:t>
            </a:r>
            <a:r>
              <a:rPr lang="de-DE" baseline="0" dirty="0" err="1" smtClean="0"/>
              <a:t>basketbal</a:t>
            </a:r>
            <a:r>
              <a:rPr lang="de-DE" baseline="0" dirty="0" smtClean="0"/>
              <a:t>), </a:t>
            </a:r>
            <a:r>
              <a:rPr lang="de-DE" baseline="0" dirty="0" err="1" smtClean="0"/>
              <a:t>maar</a:t>
            </a:r>
            <a:r>
              <a:rPr lang="de-DE" baseline="0" dirty="0" smtClean="0"/>
              <a:t> je </a:t>
            </a:r>
            <a:r>
              <a:rPr lang="de-DE" baseline="0" dirty="0" err="1" smtClean="0"/>
              <a:t>moet</a:t>
            </a:r>
            <a:r>
              <a:rPr lang="de-DE" baseline="0" dirty="0" smtClean="0"/>
              <a:t> lang </a:t>
            </a:r>
            <a:r>
              <a:rPr lang="de-DE" baseline="0" dirty="0" err="1" smtClean="0"/>
              <a:t>genoeg</a:t>
            </a:r>
            <a:r>
              <a:rPr lang="de-DE" baseline="0" dirty="0" smtClean="0"/>
              <a:t> </a:t>
            </a:r>
            <a:r>
              <a:rPr lang="de-DE" baseline="0" dirty="0" err="1" smtClean="0"/>
              <a:t>zijn</a:t>
            </a:r>
            <a:r>
              <a:rPr lang="de-DE" baseline="0" dirty="0" smtClean="0"/>
              <a:t>.</a:t>
            </a:r>
          </a:p>
          <a:p>
            <a:pPr eaLnBrk="1" hangingPunct="1">
              <a:spcBef>
                <a:spcPct val="0"/>
              </a:spcBef>
            </a:pPr>
            <a:endParaRPr lang="de-DE" baseline="0" dirty="0" smtClean="0"/>
          </a:p>
          <a:p>
            <a:pPr>
              <a:buFont typeface="Arial" charset="0"/>
              <a:buChar char="•"/>
            </a:pPr>
            <a:r>
              <a:rPr lang="en-US" sz="1200" b="1" dirty="0" smtClean="0">
                <a:solidFill>
                  <a:schemeClr val="bg1"/>
                </a:solidFill>
                <a:latin typeface="Calibri" pitchFamily="34" charset="0"/>
              </a:rPr>
              <a:t>Talent </a:t>
            </a:r>
            <a:r>
              <a:rPr lang="en-US" sz="1200" b="1" dirty="0" err="1" smtClean="0">
                <a:solidFill>
                  <a:schemeClr val="bg1"/>
                </a:solidFill>
                <a:latin typeface="Calibri" pitchFamily="34" charset="0"/>
              </a:rPr>
              <a:t>steigt</a:t>
            </a: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nicht</a:t>
            </a:r>
            <a:r>
              <a:rPr lang="en-US" sz="1200" b="1" dirty="0" smtClean="0">
                <a:solidFill>
                  <a:schemeClr val="bg1"/>
                </a:solidFill>
                <a:latin typeface="Calibri" pitchFamily="34" charset="0"/>
              </a:rPr>
              <a:t> von </a:t>
            </a:r>
            <a:r>
              <a:rPr lang="en-US" sz="1200" b="1" dirty="0" err="1" smtClean="0">
                <a:solidFill>
                  <a:schemeClr val="bg1"/>
                </a:solidFill>
                <a:latin typeface="Calibri" pitchFamily="34" charset="0"/>
              </a:rPr>
              <a:t>allein</a:t>
            </a:r>
            <a:r>
              <a:rPr lang="en-US" sz="1200" b="1" dirty="0" smtClean="0">
                <a:solidFill>
                  <a:schemeClr val="bg1"/>
                </a:solidFill>
                <a:latin typeface="Calibri" pitchFamily="34" charset="0"/>
              </a:rPr>
              <a:t> an die  </a:t>
            </a:r>
          </a:p>
          <a:p>
            <a:pPr>
              <a:buFont typeface="Arial" charset="0"/>
              <a:buNone/>
            </a:pP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Wasseroberfläche</a:t>
            </a:r>
            <a:r>
              <a:rPr lang="en-US" sz="1200" b="1" dirty="0" smtClean="0">
                <a:solidFill>
                  <a:schemeClr val="bg1"/>
                </a:solidFill>
                <a:latin typeface="Calibri" pitchFamily="34" charset="0"/>
              </a:rPr>
              <a:t>.</a:t>
            </a:r>
          </a:p>
          <a:p>
            <a:pPr>
              <a:buFont typeface="Arial" charset="0"/>
              <a:buNone/>
            </a:pPr>
            <a:r>
              <a:rPr lang="en-US" sz="1200" b="1" dirty="0" smtClean="0">
                <a:solidFill>
                  <a:schemeClr val="bg1"/>
                </a:solidFill>
                <a:latin typeface="Calibri" pitchFamily="34" charset="0"/>
              </a:rPr>
              <a:t>	</a:t>
            </a:r>
            <a:r>
              <a:rPr lang="en-US" sz="1200" b="1" i="1" dirty="0" smtClean="0">
                <a:solidFill>
                  <a:schemeClr val="bg1"/>
                </a:solidFill>
                <a:latin typeface="Calibri" pitchFamily="34" charset="0"/>
              </a:rPr>
              <a:t>“No overnight successes”</a:t>
            </a:r>
          </a:p>
          <a:p>
            <a:endParaRPr lang="en-US" sz="1200" b="1" dirty="0" smtClean="0">
              <a:solidFill>
                <a:schemeClr val="bg1"/>
              </a:solidFill>
              <a:latin typeface="Calibri" pitchFamily="34" charset="0"/>
            </a:endParaRPr>
          </a:p>
          <a:p>
            <a:pPr>
              <a:buFont typeface="Arial" charset="0"/>
              <a:buChar char="•"/>
            </a:pP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Tatkraft</a:t>
            </a: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Energie</a:t>
            </a: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als</a:t>
            </a:r>
            <a:r>
              <a:rPr lang="en-US" sz="1200" b="1" dirty="0" smtClean="0">
                <a:solidFill>
                  <a:schemeClr val="bg1"/>
                </a:solidFill>
                <a:latin typeface="Calibri" pitchFamily="34" charset="0"/>
              </a:rPr>
              <a:t> Motor </a:t>
            </a:r>
            <a:r>
              <a:rPr lang="en-US" sz="1200" b="1" dirty="0" err="1" smtClean="0">
                <a:solidFill>
                  <a:schemeClr val="bg1"/>
                </a:solidFill>
                <a:latin typeface="Calibri" pitchFamily="34" charset="0"/>
              </a:rPr>
              <a:t>für</a:t>
            </a: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hartes</a:t>
            </a: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Arbeiten</a:t>
            </a:r>
            <a:endParaRPr lang="en-US" sz="1200" b="1" dirty="0" smtClean="0">
              <a:solidFill>
                <a:schemeClr val="bg1"/>
              </a:solidFill>
              <a:latin typeface="Calibri" pitchFamily="34" charset="0"/>
            </a:endParaRPr>
          </a:p>
          <a:p>
            <a:endParaRPr lang="en-US" sz="1200" b="1" dirty="0" smtClean="0">
              <a:solidFill>
                <a:schemeClr val="bg1"/>
              </a:solidFill>
              <a:latin typeface="Calibri" pitchFamily="34" charset="0"/>
            </a:endParaRPr>
          </a:p>
          <a:p>
            <a:pPr>
              <a:buFont typeface="Arial" charset="0"/>
              <a:buChar char="•"/>
            </a:pP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Ein</a:t>
            </a:r>
            <a:r>
              <a:rPr lang="en-US" sz="1200" b="1" dirty="0" smtClean="0">
                <a:solidFill>
                  <a:schemeClr val="bg1"/>
                </a:solidFill>
                <a:latin typeface="Calibri" pitchFamily="34" charset="0"/>
              </a:rPr>
              <a:t> </a:t>
            </a:r>
            <a:r>
              <a:rPr lang="de-DE" sz="1200" b="1" dirty="0" smtClean="0">
                <a:solidFill>
                  <a:schemeClr val="bg1"/>
                </a:solidFill>
                <a:latin typeface="Calibri" pitchFamily="34" charset="0"/>
              </a:rPr>
              <a:t>Quäntchen</a:t>
            </a:r>
            <a:r>
              <a:rPr lang="en-US" sz="1200" b="1" dirty="0" smtClean="0">
                <a:solidFill>
                  <a:schemeClr val="bg1"/>
                </a:solidFill>
                <a:latin typeface="Calibri" pitchFamily="34" charset="0"/>
              </a:rPr>
              <a:t> </a:t>
            </a:r>
            <a:r>
              <a:rPr lang="en-US" sz="1200" b="1" dirty="0" err="1" smtClean="0">
                <a:solidFill>
                  <a:schemeClr val="bg1"/>
                </a:solidFill>
                <a:latin typeface="Calibri" pitchFamily="34" charset="0"/>
              </a:rPr>
              <a:t>Glück</a:t>
            </a:r>
            <a:endParaRPr lang="en-US" sz="1200" b="1" dirty="0" smtClean="0">
              <a:solidFill>
                <a:schemeClr val="bg1"/>
              </a:solidFill>
              <a:latin typeface="Calibri" pitchFamily="34" charset="0"/>
            </a:endParaRPr>
          </a:p>
          <a:p>
            <a:pPr eaLnBrk="1" hangingPunct="1">
              <a:spcBef>
                <a:spcPct val="0"/>
              </a:spcBef>
            </a:pPr>
            <a:endParaRPr lang="de-DE"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62A175-0E3E-490E-8ED5-0191A481001C}" type="slidenum">
              <a:rPr lang="nl-NL">
                <a:cs typeface="Arial" charset="0"/>
              </a:rPr>
              <a:pPr fontAlgn="base">
                <a:spcBef>
                  <a:spcPct val="0"/>
                </a:spcBef>
                <a:spcAft>
                  <a:spcPct val="0"/>
                </a:spcAft>
                <a:defRPr/>
              </a:pPr>
              <a:t>3</a:t>
            </a:fld>
            <a:endParaRPr lang="nl-N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Dit</a:t>
            </a:r>
            <a:r>
              <a:rPr lang="en-US" dirty="0" smtClean="0"/>
              <a:t> is </a:t>
            </a:r>
            <a:r>
              <a:rPr lang="en-US" dirty="0" err="1" smtClean="0"/>
              <a:t>eigenlijk</a:t>
            </a:r>
            <a:r>
              <a:rPr lang="en-US" dirty="0" smtClean="0"/>
              <a:t> </a:t>
            </a:r>
            <a:r>
              <a:rPr lang="en-US" dirty="0" err="1" smtClean="0"/>
              <a:t>een</a:t>
            </a:r>
            <a:r>
              <a:rPr lang="en-US" baseline="0" dirty="0" smtClean="0"/>
              <a:t> </a:t>
            </a:r>
            <a:r>
              <a:rPr lang="en-US" baseline="0" dirty="0" err="1" smtClean="0"/>
              <a:t>tussenconclusie</a:t>
            </a:r>
            <a:r>
              <a:rPr lang="en-US" baseline="0" dirty="0" smtClean="0"/>
              <a:t> over </a:t>
            </a:r>
            <a:r>
              <a:rPr lang="en-US" baseline="0" dirty="0" err="1" smtClean="0"/>
              <a:t>wat</a:t>
            </a:r>
            <a:r>
              <a:rPr lang="en-US" baseline="0" dirty="0" smtClean="0"/>
              <a:t> is </a:t>
            </a:r>
            <a:r>
              <a:rPr lang="en-US" baseline="0" dirty="0" err="1" smtClean="0"/>
              <a:t>bepalend</a:t>
            </a:r>
            <a:r>
              <a:rPr lang="en-US" baseline="0" dirty="0" smtClean="0"/>
              <a:t> voor de </a:t>
            </a:r>
            <a:r>
              <a:rPr lang="en-US" baseline="0" dirty="0" err="1" smtClean="0"/>
              <a:t>talentinzet</a:t>
            </a:r>
            <a:r>
              <a:rPr lang="en-US" baseline="0" dirty="0" smtClean="0"/>
              <a:t>. De </a:t>
            </a:r>
            <a:r>
              <a:rPr lang="en-US" baseline="0" dirty="0" err="1" smtClean="0"/>
              <a:t>mens</a:t>
            </a:r>
            <a:r>
              <a:rPr lang="en-US" baseline="0" dirty="0" smtClean="0"/>
              <a:t> </a:t>
            </a:r>
            <a:r>
              <a:rPr lang="en-US" baseline="0" dirty="0" err="1" smtClean="0"/>
              <a:t>zelf</a:t>
            </a:r>
            <a:r>
              <a:rPr lang="en-US" baseline="0" dirty="0" smtClean="0"/>
              <a:t>, </a:t>
            </a:r>
            <a:r>
              <a:rPr lang="en-US" baseline="0" dirty="0" err="1" smtClean="0"/>
              <a:t>maar</a:t>
            </a:r>
            <a:r>
              <a:rPr lang="en-US" baseline="0" dirty="0" smtClean="0"/>
              <a:t> </a:t>
            </a:r>
            <a:r>
              <a:rPr lang="en-US" baseline="0" dirty="0" err="1" smtClean="0"/>
              <a:t>vooral</a:t>
            </a:r>
            <a:r>
              <a:rPr lang="en-US" baseline="0" dirty="0" smtClean="0"/>
              <a:t> de </a:t>
            </a:r>
            <a:r>
              <a:rPr lang="en-US" baseline="0" dirty="0" err="1" smtClean="0"/>
              <a:t>omgeving</a:t>
            </a:r>
            <a:r>
              <a:rPr lang="en-US" baseline="0" dirty="0" smtClean="0"/>
              <a:t> van het </a:t>
            </a:r>
            <a:r>
              <a:rPr lang="en-US" baseline="0" dirty="0" err="1" smtClean="0"/>
              <a:t>individu</a:t>
            </a:r>
            <a:r>
              <a:rPr lang="en-US" baseline="0" dirty="0" smtClean="0"/>
              <a:t>.</a:t>
            </a:r>
          </a:p>
          <a:p>
            <a:r>
              <a:rPr lang="en-US" baseline="0" dirty="0" err="1" smtClean="0"/>
              <a:t>Ja</a:t>
            </a:r>
            <a:r>
              <a:rPr lang="en-US" baseline="0" dirty="0" smtClean="0"/>
              <a:t>, </a:t>
            </a:r>
            <a:r>
              <a:rPr lang="en-US" baseline="0" dirty="0" err="1" smtClean="0"/>
              <a:t>aanleg</a:t>
            </a:r>
            <a:r>
              <a:rPr lang="en-US" baseline="0" dirty="0" smtClean="0"/>
              <a:t> </a:t>
            </a:r>
            <a:r>
              <a:rPr lang="en-US" baseline="0" dirty="0" err="1" smtClean="0"/>
              <a:t>speelt</a:t>
            </a:r>
            <a:r>
              <a:rPr lang="en-US" baseline="0" dirty="0" smtClean="0"/>
              <a:t> </a:t>
            </a:r>
            <a:r>
              <a:rPr lang="en-US" baseline="0" dirty="0" err="1" smtClean="0"/>
              <a:t>dus</a:t>
            </a:r>
            <a:r>
              <a:rPr lang="en-US" baseline="0" dirty="0" smtClean="0"/>
              <a:t> </a:t>
            </a:r>
            <a:r>
              <a:rPr lang="en-US" baseline="0" dirty="0" err="1" smtClean="0"/>
              <a:t>een</a:t>
            </a:r>
            <a:r>
              <a:rPr lang="en-US" baseline="0" dirty="0" smtClean="0"/>
              <a:t> </a:t>
            </a:r>
            <a:r>
              <a:rPr lang="en-US" baseline="0" dirty="0" err="1" smtClean="0"/>
              <a:t>rol</a:t>
            </a:r>
            <a:r>
              <a:rPr lang="en-US" baseline="0" dirty="0" smtClean="0"/>
              <a:t>, </a:t>
            </a:r>
            <a:r>
              <a:rPr lang="en-US" baseline="0" dirty="0" err="1" smtClean="0"/>
              <a:t>maar</a:t>
            </a:r>
            <a:r>
              <a:rPr lang="en-US" baseline="0" dirty="0" smtClean="0"/>
              <a:t> de </a:t>
            </a:r>
            <a:r>
              <a:rPr lang="en-US" baseline="0" dirty="0" err="1" smtClean="0"/>
              <a:t>ontwikkelruimte</a:t>
            </a:r>
            <a:r>
              <a:rPr lang="en-US" baseline="0" dirty="0" smtClean="0"/>
              <a:t> is </a:t>
            </a:r>
            <a:r>
              <a:rPr lang="en-US" baseline="0" dirty="0" err="1" smtClean="0"/>
              <a:t>groot</a:t>
            </a:r>
            <a:r>
              <a:rPr lang="en-US" baseline="0" dirty="0" smtClean="0"/>
              <a:t>. </a:t>
            </a:r>
          </a:p>
          <a:p>
            <a:endParaRPr lang="en-US" baseline="0" dirty="0" smtClean="0"/>
          </a:p>
          <a:p>
            <a:r>
              <a:rPr lang="en-US" baseline="0" dirty="0" err="1" smtClean="0"/>
              <a:t>Dus</a:t>
            </a:r>
            <a:r>
              <a:rPr lang="en-US" baseline="0" dirty="0" smtClean="0"/>
              <a:t> </a:t>
            </a:r>
            <a:r>
              <a:rPr lang="en-US" baseline="0" dirty="0" err="1" smtClean="0"/>
              <a:t>willen</a:t>
            </a:r>
            <a:r>
              <a:rPr lang="en-US" baseline="0" dirty="0" smtClean="0"/>
              <a:t> we </a:t>
            </a:r>
            <a:r>
              <a:rPr lang="en-US" baseline="0" dirty="0" err="1" smtClean="0"/>
              <a:t>kijken</a:t>
            </a:r>
            <a:r>
              <a:rPr lang="en-US" baseline="0" dirty="0" smtClean="0"/>
              <a:t> </a:t>
            </a:r>
            <a:r>
              <a:rPr lang="en-US" baseline="0" dirty="0" err="1" smtClean="0"/>
              <a:t>naar</a:t>
            </a:r>
            <a:r>
              <a:rPr lang="en-US" baseline="0" dirty="0" smtClean="0"/>
              <a:t> </a:t>
            </a:r>
            <a:r>
              <a:rPr lang="en-US" baseline="0" dirty="0" err="1" smtClean="0"/>
              <a:t>welke</a:t>
            </a:r>
            <a:r>
              <a:rPr lang="en-US" baseline="0" dirty="0" smtClean="0"/>
              <a:t> </a:t>
            </a:r>
            <a:r>
              <a:rPr lang="en-US" baseline="0" dirty="0" err="1" smtClean="0"/>
              <a:t>kenmerken</a:t>
            </a:r>
            <a:r>
              <a:rPr lang="en-US" baseline="0" dirty="0" smtClean="0"/>
              <a:t> van die </a:t>
            </a:r>
            <a:r>
              <a:rPr lang="en-US" baseline="0" dirty="0" err="1" smtClean="0"/>
              <a:t>omgeving</a:t>
            </a:r>
            <a:r>
              <a:rPr lang="en-US" baseline="0" dirty="0" smtClean="0"/>
              <a:t>. (</a:t>
            </a:r>
            <a:r>
              <a:rPr lang="en-US" baseline="0" dirty="0" err="1" smtClean="0"/>
              <a:t>sociale</a:t>
            </a:r>
            <a:r>
              <a:rPr lang="en-US" baseline="0" dirty="0" smtClean="0"/>
              <a:t> </a:t>
            </a:r>
            <a:r>
              <a:rPr lang="en-US" baseline="0" dirty="0" err="1" smtClean="0"/>
              <a:t>kenmerken</a:t>
            </a:r>
            <a:r>
              <a:rPr lang="en-US" baseline="0" dirty="0" smtClean="0"/>
              <a:t> + </a:t>
            </a:r>
            <a:r>
              <a:rPr lang="en-US" baseline="0" dirty="0" err="1" smtClean="0"/>
              <a:t>condities</a:t>
            </a:r>
            <a:r>
              <a:rPr lang="en-US" baseline="0" dirty="0" smtClean="0"/>
              <a:t>)</a:t>
            </a:r>
          </a:p>
          <a:p>
            <a:endParaRPr lang="en-US" baseline="0" dirty="0" smtClean="0"/>
          </a:p>
          <a:p>
            <a:endParaRPr lang="nl-NL" dirty="0"/>
          </a:p>
        </p:txBody>
      </p:sp>
      <p:sp>
        <p:nvSpPr>
          <p:cNvPr id="4" name="Slide Number Placeholder 3"/>
          <p:cNvSpPr>
            <a:spLocks noGrp="1"/>
          </p:cNvSpPr>
          <p:nvPr>
            <p:ph type="sldNum" sz="quarter" idx="10"/>
          </p:nvPr>
        </p:nvSpPr>
        <p:spPr/>
        <p:txBody>
          <a:bodyPr/>
          <a:lstStyle/>
          <a:p>
            <a:pPr>
              <a:defRPr/>
            </a:pPr>
            <a:fld id="{54E4666A-BF44-465A-A8CE-4C63C00EE1D9}"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de-DE" dirty="0" smtClean="0"/>
              <a:t>Sich traut: </a:t>
            </a:r>
            <a:r>
              <a:rPr lang="de-DE" dirty="0" err="1" smtClean="0"/>
              <a:t>wat</a:t>
            </a:r>
            <a:r>
              <a:rPr lang="de-DE" dirty="0" smtClean="0"/>
              <a:t> </a:t>
            </a:r>
            <a:r>
              <a:rPr lang="de-DE" dirty="0" err="1" smtClean="0"/>
              <a:t>laat</a:t>
            </a:r>
            <a:r>
              <a:rPr lang="de-DE" dirty="0" smtClean="0"/>
              <a:t> je </a:t>
            </a:r>
            <a:r>
              <a:rPr lang="de-DE" dirty="0" err="1" smtClean="0"/>
              <a:t>zien</a:t>
            </a:r>
            <a:r>
              <a:rPr lang="de-DE" dirty="0" smtClean="0"/>
              <a:t>?</a:t>
            </a:r>
          </a:p>
          <a:p>
            <a:endParaRPr lang="de-DE" dirty="0" smtClean="0"/>
          </a:p>
          <a:p>
            <a:r>
              <a:rPr lang="de-DE" dirty="0" err="1" smtClean="0"/>
              <a:t>Uiteindelijk</a:t>
            </a:r>
            <a:r>
              <a:rPr lang="de-DE" baseline="0" dirty="0" smtClean="0"/>
              <a:t> </a:t>
            </a:r>
            <a:r>
              <a:rPr lang="de-DE" baseline="0" dirty="0" err="1" smtClean="0"/>
              <a:t>is</a:t>
            </a:r>
            <a:r>
              <a:rPr lang="de-DE" baseline="0" dirty="0" smtClean="0"/>
              <a:t> </a:t>
            </a:r>
            <a:r>
              <a:rPr lang="de-DE" baseline="0" dirty="0" err="1" smtClean="0"/>
              <a:t>het</a:t>
            </a:r>
            <a:r>
              <a:rPr lang="de-DE" baseline="0" dirty="0" smtClean="0"/>
              <a:t> </a:t>
            </a:r>
            <a:r>
              <a:rPr lang="de-DE" baseline="0" dirty="0" err="1" smtClean="0"/>
              <a:t>een</a:t>
            </a:r>
            <a:r>
              <a:rPr lang="de-DE" baseline="0" dirty="0" smtClean="0"/>
              <a:t> </a:t>
            </a:r>
            <a:r>
              <a:rPr lang="de-DE" baseline="0" dirty="0" err="1" smtClean="0"/>
              <a:t>samenspel</a:t>
            </a:r>
            <a:r>
              <a:rPr lang="de-DE" baseline="0" dirty="0" smtClean="0"/>
              <a:t> van </a:t>
            </a:r>
            <a:r>
              <a:rPr lang="de-DE" baseline="0" dirty="0" err="1" smtClean="0"/>
              <a:t>indiviudele</a:t>
            </a:r>
            <a:r>
              <a:rPr lang="de-DE" baseline="0" dirty="0" smtClean="0"/>
              <a:t> </a:t>
            </a:r>
            <a:r>
              <a:rPr lang="de-DE" baseline="0" dirty="0" err="1" smtClean="0"/>
              <a:t>factoren</a:t>
            </a:r>
            <a:r>
              <a:rPr lang="de-DE" baseline="0" dirty="0" smtClean="0"/>
              <a:t> en </a:t>
            </a:r>
            <a:r>
              <a:rPr lang="de-DE" baseline="0" dirty="0" err="1" smtClean="0"/>
              <a:t>contextfactoren</a:t>
            </a:r>
            <a:r>
              <a:rPr lang="de-DE" baseline="0" dirty="0" smtClean="0"/>
              <a:t>. </a:t>
            </a:r>
            <a:r>
              <a:rPr lang="de-DE" baseline="0" dirty="0" err="1" smtClean="0"/>
              <a:t>Waarbij</a:t>
            </a:r>
            <a:r>
              <a:rPr lang="de-DE" baseline="0" dirty="0" smtClean="0"/>
              <a:t> de </a:t>
            </a:r>
            <a:r>
              <a:rPr lang="de-DE" baseline="0" dirty="0" err="1" smtClean="0"/>
              <a:t>context</a:t>
            </a:r>
            <a:r>
              <a:rPr lang="de-DE" baseline="0" dirty="0" smtClean="0"/>
              <a:t> </a:t>
            </a:r>
            <a:r>
              <a:rPr lang="de-DE" baseline="0" dirty="0" err="1" smtClean="0"/>
              <a:t>meer</a:t>
            </a:r>
            <a:r>
              <a:rPr lang="de-DE" baseline="0" dirty="0" smtClean="0"/>
              <a:t> </a:t>
            </a:r>
            <a:r>
              <a:rPr lang="de-DE" baseline="0" dirty="0" err="1" smtClean="0"/>
              <a:t>gewicht</a:t>
            </a:r>
            <a:r>
              <a:rPr lang="de-DE" baseline="0" dirty="0" smtClean="0"/>
              <a:t> in de </a:t>
            </a:r>
            <a:r>
              <a:rPr lang="de-DE" baseline="0" dirty="0" err="1" smtClean="0"/>
              <a:t>schaal</a:t>
            </a:r>
            <a:r>
              <a:rPr lang="de-DE" baseline="0" dirty="0" smtClean="0"/>
              <a:t> legt </a:t>
            </a:r>
            <a:r>
              <a:rPr lang="de-DE" baseline="0" dirty="0" err="1" smtClean="0"/>
              <a:t>dan</a:t>
            </a:r>
            <a:r>
              <a:rPr lang="de-DE" baseline="0" dirty="0" smtClean="0"/>
              <a:t> de </a:t>
            </a:r>
            <a:r>
              <a:rPr lang="de-DE" baseline="0" dirty="0" err="1" smtClean="0"/>
              <a:t>ind</a:t>
            </a:r>
            <a:r>
              <a:rPr lang="de-DE" baseline="0" dirty="0" smtClean="0"/>
              <a:t>. </a:t>
            </a:r>
            <a:r>
              <a:rPr lang="de-DE" baseline="0" dirty="0" err="1" smtClean="0"/>
              <a:t>factoren</a:t>
            </a:r>
            <a:r>
              <a:rPr lang="de-DE" baseline="0" dirty="0" smtClean="0"/>
              <a:t>. </a:t>
            </a:r>
            <a:r>
              <a:rPr lang="de-DE" baseline="0" dirty="0" err="1" smtClean="0"/>
              <a:t>Individu</a:t>
            </a:r>
            <a:r>
              <a:rPr lang="de-DE" baseline="0" dirty="0" smtClean="0"/>
              <a:t> + </a:t>
            </a:r>
            <a:r>
              <a:rPr lang="de-DE" baseline="0" dirty="0" err="1" smtClean="0"/>
              <a:t>omgeving</a:t>
            </a:r>
            <a:r>
              <a:rPr lang="de-DE" baseline="0" dirty="0" smtClean="0"/>
              <a:t>.</a:t>
            </a:r>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de-DE" dirty="0" err="1" smtClean="0"/>
              <a:t>Deze</a:t>
            </a:r>
            <a:r>
              <a:rPr lang="de-DE" dirty="0" smtClean="0"/>
              <a:t> </a:t>
            </a:r>
            <a:r>
              <a:rPr lang="de-DE" dirty="0" err="1" smtClean="0"/>
              <a:t>sheet</a:t>
            </a:r>
            <a:r>
              <a:rPr lang="de-DE" dirty="0" smtClean="0"/>
              <a:t> </a:t>
            </a:r>
            <a:r>
              <a:rPr lang="de-DE" dirty="0" err="1" smtClean="0"/>
              <a:t>is</a:t>
            </a:r>
            <a:r>
              <a:rPr lang="de-DE" dirty="0" smtClean="0"/>
              <a:t> ter </a:t>
            </a:r>
            <a:r>
              <a:rPr lang="de-DE" dirty="0" err="1" smtClean="0"/>
              <a:t>verduidelijking</a:t>
            </a:r>
            <a:r>
              <a:rPr lang="de-DE" dirty="0" smtClean="0"/>
              <a:t> </a:t>
            </a:r>
            <a:r>
              <a:rPr lang="de-DE" dirty="0" err="1" smtClean="0"/>
              <a:t>waarom</a:t>
            </a:r>
            <a:r>
              <a:rPr lang="de-DE" dirty="0" smtClean="0"/>
              <a:t> in de </a:t>
            </a:r>
            <a:r>
              <a:rPr lang="de-DE" dirty="0" err="1" smtClean="0"/>
              <a:t>context</a:t>
            </a:r>
            <a:r>
              <a:rPr lang="de-DE" dirty="0" smtClean="0"/>
              <a:t> </a:t>
            </a:r>
            <a:r>
              <a:rPr lang="de-DE" dirty="0" err="1" smtClean="0"/>
              <a:t>vooral</a:t>
            </a:r>
            <a:r>
              <a:rPr lang="de-DE" dirty="0" smtClean="0"/>
              <a:t> de </a:t>
            </a:r>
            <a:r>
              <a:rPr lang="de-DE" dirty="0" err="1" smtClean="0"/>
              <a:t>sociale</a:t>
            </a:r>
            <a:r>
              <a:rPr lang="de-DE" baseline="0" dirty="0" smtClean="0"/>
              <a:t> </a:t>
            </a:r>
            <a:r>
              <a:rPr lang="de-DE" baseline="0" dirty="0" err="1" smtClean="0"/>
              <a:t>context</a:t>
            </a:r>
            <a:r>
              <a:rPr lang="de-DE" baseline="0" dirty="0" smtClean="0"/>
              <a:t> van belang </a:t>
            </a:r>
            <a:r>
              <a:rPr lang="de-DE" baseline="0" dirty="0" err="1" smtClean="0"/>
              <a:t>is</a:t>
            </a:r>
            <a:r>
              <a:rPr lang="de-DE" baseline="0" dirty="0" smtClean="0"/>
              <a:t> voor </a:t>
            </a:r>
            <a:r>
              <a:rPr lang="de-DE" baseline="0" dirty="0" err="1" smtClean="0"/>
              <a:t>talent</a:t>
            </a:r>
            <a:r>
              <a:rPr lang="de-DE" baseline="0" dirty="0" smtClean="0"/>
              <a:t>. </a:t>
            </a:r>
            <a:r>
              <a:rPr lang="de-DE" baseline="0" dirty="0" err="1" smtClean="0"/>
              <a:t>Leren</a:t>
            </a:r>
            <a:r>
              <a:rPr lang="de-DE" baseline="0" dirty="0" smtClean="0"/>
              <a:t>….</a:t>
            </a:r>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de-DE" dirty="0" err="1" smtClean="0"/>
              <a:t>Interviws</a:t>
            </a:r>
            <a:r>
              <a:rPr lang="de-DE" dirty="0" smtClean="0"/>
              <a:t> </a:t>
            </a:r>
            <a:r>
              <a:rPr lang="de-DE" dirty="0" err="1" smtClean="0"/>
              <a:t>bij</a:t>
            </a:r>
            <a:r>
              <a:rPr lang="de-DE" dirty="0" smtClean="0"/>
              <a:t> 2 </a:t>
            </a:r>
            <a:r>
              <a:rPr lang="de-DE" dirty="0" err="1" smtClean="0"/>
              <a:t>organisaties</a:t>
            </a:r>
            <a:r>
              <a:rPr lang="de-DE" dirty="0" smtClean="0"/>
              <a:t>. En </a:t>
            </a:r>
            <a:r>
              <a:rPr lang="de-DE" dirty="0" err="1" smtClean="0"/>
              <a:t>experts</a:t>
            </a:r>
            <a:r>
              <a:rPr lang="de-DE" baseline="0" dirty="0" smtClean="0"/>
              <a:t> (3 </a:t>
            </a:r>
            <a:r>
              <a:rPr lang="de-DE" baseline="0" dirty="0" err="1" smtClean="0"/>
              <a:t>stuks</a:t>
            </a:r>
            <a:r>
              <a:rPr lang="de-DE" baseline="0" dirty="0" smtClean="0"/>
              <a:t>).</a:t>
            </a:r>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D1723445-3CC2-4779-95B0-6DAA944850BE}" type="datetimeFigureOut">
              <a:rPr lang="nl-NL" smtClean="0"/>
              <a:pPr/>
              <a:t>28-2-2013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17DCAC5-FF5F-4C16-BBBA-1C3B1C30805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BDC7FCC-E1F7-4DC2-8954-FA59A3AC6AA5}" type="datetimeFigureOut">
              <a:rPr lang="nl-NL" smtClean="0"/>
              <a:pPr/>
              <a:t>28-2-2013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BDB18-A1CC-472F-A140-6AE6347D9F8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47DAE154-5B6A-4893-927D-579AFC14BD94}" type="datetimeFigureOut">
              <a:rPr lang="nl-NL" smtClean="0"/>
              <a:pPr/>
              <a:t>28-2-2013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E3F690-C8D3-4772-9D01-2F86A185070B}"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57200" y="3938588"/>
            <a:ext cx="8229600" cy="2187575"/>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2AE7B85-3531-413B-AB04-C0C7216D9D0D}" type="datetimeFigureOut">
              <a:rPr lang="nl-NL"/>
              <a:pPr/>
              <a:t>28-2-2013</a:t>
            </a:fld>
            <a:endParaRPr lang="de-D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de-DE"/>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95003CA-115D-49A3-BC43-411ED2BC23F0}" type="slidenum">
              <a:rPr lang="de-DE"/>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48200" y="1600200"/>
            <a:ext cx="4038600" cy="4525963"/>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10F001F-63AD-40EA-BAB1-ACC1DCDA3D76}" type="datetimeFigureOut">
              <a:rPr lang="nl-NL"/>
              <a:pPr/>
              <a:t>28-2-2013</a:t>
            </a:fld>
            <a:endParaRPr lang="de-D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de-DE"/>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386BD1-6B3C-4D5B-B3C8-403B0B22A01B}"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109809D-F548-40B0-B031-872FAD14BCC6}" type="datetimeFigureOut">
              <a:rPr lang="nl-NL" smtClean="0"/>
              <a:pPr/>
              <a:t>28-2-2013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FC7BF02-3E1D-49F9-878C-7A01F33FFAA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2F901-A97E-4450-9195-63315029890C}" type="datetimeFigureOut">
              <a:rPr lang="nl-NL" smtClean="0"/>
              <a:pPr/>
              <a:t>28-2-2013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1497FC0-0104-4D69-B4C7-0440D62B583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7C8B5E09-5030-47E9-9EDA-A2185BA2A4AA}" type="datetimeFigureOut">
              <a:rPr lang="nl-NL" smtClean="0"/>
              <a:pPr/>
              <a:t>28-2-2013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F991815-1A97-4221-A97B-C37873387F1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8CD4FED4-A9D8-4806-A793-D5375223EB58}" type="datetimeFigureOut">
              <a:rPr lang="nl-NL" smtClean="0"/>
              <a:pPr/>
              <a:t>28-2-2013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E4ADBBC-66F1-43F2-841E-2A17DFB5C1D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E36F2100-5DC9-4A8F-A9B0-FC0542D7D43F}" type="datetimeFigureOut">
              <a:rPr lang="nl-NL" smtClean="0"/>
              <a:pPr/>
              <a:t>28-2-2013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A919839-5583-4320-969E-888A67DBF9C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3A116-AB9A-4464-957A-A3508AE63E31}" type="datetimeFigureOut">
              <a:rPr lang="nl-NL" smtClean="0"/>
              <a:pPr/>
              <a:t>28-2-2013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604CFB6-9930-4A44-BCAD-6E5B62A60B7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35C4B-4DF2-4A3E-A8EE-A1EE5F4897DD}" type="datetimeFigureOut">
              <a:rPr lang="nl-NL" smtClean="0"/>
              <a:pPr/>
              <a:t>28-2-2013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9585C32-6D82-4150-86BA-FF880A3D8D9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1C3C1-1069-4E7E-A139-7DE313A5F943}" type="datetimeFigureOut">
              <a:rPr lang="nl-NL" smtClean="0"/>
              <a:pPr/>
              <a:t>28-2-2013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4CE5B0C-8888-4A89-A943-C0043288325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7A372-F218-42E2-90F8-A7D56DC8FD56}" type="datetimeFigureOut">
              <a:rPr lang="nl-NL" smtClean="0"/>
              <a:pPr/>
              <a:t>28-2-2013</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0B98A-CD02-46BF-8CDB-231FA133ECB5}"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7.xml"/><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Microsoft_Excel_97-2003-Arbeitsblatt1.xls"/><Relationship Id="rId5" Type="http://schemas.openxmlformats.org/officeDocument/2006/relationships/oleObject" Target="../embeddings/oleObject1.bin"/><Relationship Id="rId10" Type="http://schemas.openxmlformats.org/officeDocument/2006/relationships/image" Target="../media/image18.emf"/><Relationship Id="rId4" Type="http://schemas.openxmlformats.org/officeDocument/2006/relationships/image" Target="../media/image1.png"/><Relationship Id="rId9" Type="http://schemas.openxmlformats.org/officeDocument/2006/relationships/oleObject" Target="../embeddings/Microsoft_Excel_97-2003-Arbeitsblatt2.xls"/></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youtube.com/watch?v=yKWoPlL2B8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youtube.com/watch?v=cSRu6CaJd_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5362" name="TextBox 2"/>
          <p:cNvSpPr txBox="1">
            <a:spLocks noChangeArrowheads="1"/>
          </p:cNvSpPr>
          <p:nvPr/>
        </p:nvSpPr>
        <p:spPr bwMode="auto">
          <a:xfrm>
            <a:off x="500063" y="428625"/>
            <a:ext cx="5080000" cy="1431925"/>
          </a:xfrm>
          <a:prstGeom prst="rect">
            <a:avLst/>
          </a:prstGeom>
          <a:noFill/>
          <a:ln w="9525">
            <a:noFill/>
            <a:miter lim="800000"/>
            <a:headEnd/>
            <a:tailEnd/>
          </a:ln>
        </p:spPr>
        <p:txBody>
          <a:bodyPr>
            <a:spAutoFit/>
          </a:bodyPr>
          <a:lstStyle/>
          <a:p>
            <a:r>
              <a:rPr lang="en-US" sz="4400" b="1">
                <a:solidFill>
                  <a:schemeClr val="bg1"/>
                </a:solidFill>
                <a:latin typeface="Calibri" pitchFamily="34" charset="0"/>
              </a:rPr>
              <a:t>“Talententwicklung und Führung”</a:t>
            </a:r>
            <a:endParaRPr lang="nl-NL" sz="4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0" y="274638"/>
            <a:ext cx="8229600" cy="1143000"/>
          </a:xfrm>
        </p:spPr>
        <p:txBody>
          <a:bodyPr>
            <a:normAutofit/>
          </a:bodyPr>
          <a:lstStyle/>
          <a:p>
            <a:r>
              <a:rPr lang="en-US"/>
              <a:t>1. </a:t>
            </a:r>
            <a:r>
              <a:rPr lang="en-US" sz="4000"/>
              <a:t>Zwischenmenschliches Vertrauen</a:t>
            </a:r>
            <a:endParaRPr lang="nl-NL" sz="4000"/>
          </a:p>
        </p:txBody>
      </p:sp>
      <p:pic>
        <p:nvPicPr>
          <p:cNvPr id="37890" name="Content Placeholder 3" descr="figuur 5_DEF.jpg"/>
          <p:cNvPicPr>
            <a:picLocks noGrp="1" noChangeAspect="1"/>
          </p:cNvPicPr>
          <p:nvPr>
            <p:ph idx="4294967295"/>
          </p:nvPr>
        </p:nvPicPr>
        <p:blipFill>
          <a:blip r:embed="rId3" cstate="print"/>
          <a:srcRect/>
          <a:stretch>
            <a:fillRect/>
          </a:stretch>
        </p:blipFill>
        <p:spPr>
          <a:xfrm>
            <a:off x="539552" y="1628800"/>
            <a:ext cx="8064896" cy="424847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0" y="274638"/>
            <a:ext cx="8229600" cy="1143000"/>
          </a:xfrm>
        </p:spPr>
        <p:txBody>
          <a:bodyPr>
            <a:normAutofit/>
          </a:bodyPr>
          <a:lstStyle/>
          <a:p>
            <a:r>
              <a:rPr lang="en-US" sz="3600"/>
              <a:t>2. Eine geeignete Unternehmensidentität</a:t>
            </a:r>
            <a:endParaRPr lang="nl-NL" sz="3600"/>
          </a:p>
        </p:txBody>
      </p:sp>
      <p:pic>
        <p:nvPicPr>
          <p:cNvPr id="39938" name="Content Placeholder 5" descr="figuur 6.jpg"/>
          <p:cNvPicPr>
            <a:picLocks noGrp="1" noChangeAspect="1"/>
          </p:cNvPicPr>
          <p:nvPr>
            <p:ph idx="4294967295"/>
          </p:nvPr>
        </p:nvPicPr>
        <p:blipFill>
          <a:blip r:embed="rId3" cstate="print"/>
          <a:srcRect/>
          <a:stretch>
            <a:fillRect/>
          </a:stretch>
        </p:blipFill>
        <p:spPr>
          <a:xfrm>
            <a:off x="755576" y="2204864"/>
            <a:ext cx="7488832" cy="208823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274638"/>
            <a:ext cx="8229600" cy="1143000"/>
          </a:xfrm>
        </p:spPr>
        <p:txBody>
          <a:bodyPr>
            <a:normAutofit/>
          </a:bodyPr>
          <a:lstStyle/>
          <a:p>
            <a:r>
              <a:rPr lang="en-US" sz="3600"/>
              <a:t>3. Ein informelles, zugängliches Netzwerk</a:t>
            </a:r>
            <a:endParaRPr lang="nl-NL" sz="3600"/>
          </a:p>
        </p:txBody>
      </p:sp>
      <p:pic>
        <p:nvPicPr>
          <p:cNvPr id="41986" name="Content Placeholder 3" descr="figuur 7.jpg"/>
          <p:cNvPicPr>
            <a:picLocks noGrp="1" noChangeAspect="1"/>
          </p:cNvPicPr>
          <p:nvPr>
            <p:ph idx="4294967295"/>
          </p:nvPr>
        </p:nvPicPr>
        <p:blipFill>
          <a:blip r:embed="rId3" cstate="print"/>
          <a:srcRect/>
          <a:stretch>
            <a:fillRect/>
          </a:stretch>
        </p:blipFill>
        <p:spPr>
          <a:xfrm>
            <a:off x="0" y="1989138"/>
            <a:ext cx="8604448" cy="36004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p:cNvPicPr>
            <a:picLocks noChangeAspect="1" noChangeArrowheads="1"/>
          </p:cNvPicPr>
          <p:nvPr/>
        </p:nvPicPr>
        <p:blipFill>
          <a:blip r:embed="rId3" cstate="print">
            <a:lum bright="43000" contrast="-10000"/>
          </a:blip>
          <a:srcRect/>
          <a:stretch>
            <a:fillRect/>
          </a:stretch>
        </p:blipFill>
        <p:spPr bwMode="auto">
          <a:xfrm>
            <a:off x="0" y="0"/>
            <a:ext cx="9144000" cy="6858000"/>
          </a:xfrm>
          <a:prstGeom prst="rect">
            <a:avLst/>
          </a:prstGeom>
          <a:noFill/>
          <a:ln w="9525">
            <a:noFill/>
            <a:miter lim="800000"/>
            <a:headEnd/>
            <a:tailEnd/>
          </a:ln>
        </p:spPr>
      </p:pic>
      <p:sp>
        <p:nvSpPr>
          <p:cNvPr id="46081" name="Title 1"/>
          <p:cNvSpPr>
            <a:spLocks noGrp="1"/>
          </p:cNvSpPr>
          <p:nvPr>
            <p:ph type="title" idx="4294967295"/>
          </p:nvPr>
        </p:nvSpPr>
        <p:spPr>
          <a:xfrm>
            <a:off x="0" y="274638"/>
            <a:ext cx="8229600" cy="1143000"/>
          </a:xfrm>
        </p:spPr>
        <p:txBody>
          <a:bodyPr/>
          <a:lstStyle/>
          <a:p>
            <a:r>
              <a:rPr lang="en-US"/>
              <a:t>Aber…</a:t>
            </a:r>
            <a:endParaRPr lang="nl-NL"/>
          </a:p>
        </p:txBody>
      </p:sp>
      <p:sp>
        <p:nvSpPr>
          <p:cNvPr id="46082" name="Content Placeholder 2"/>
          <p:cNvSpPr>
            <a:spLocks noGrp="1"/>
          </p:cNvSpPr>
          <p:nvPr>
            <p:ph idx="4294967295"/>
          </p:nvPr>
        </p:nvSpPr>
        <p:spPr>
          <a:xfrm>
            <a:off x="0" y="1600200"/>
            <a:ext cx="8858280" cy="4525963"/>
          </a:xfrm>
        </p:spPr>
        <p:txBody>
          <a:bodyPr/>
          <a:lstStyle/>
          <a:p>
            <a:pPr>
              <a:buFontTx/>
              <a:buNone/>
            </a:pPr>
            <a:r>
              <a:rPr lang="en-US" dirty="0"/>
              <a:t>	</a:t>
            </a:r>
          </a:p>
          <a:p>
            <a:pPr>
              <a:buFontTx/>
              <a:buNone/>
            </a:pPr>
            <a:r>
              <a:rPr lang="en-US" dirty="0"/>
              <a:t>	</a:t>
            </a:r>
            <a:r>
              <a:rPr lang="en-US" b="1" dirty="0" err="1"/>
              <a:t>Soziales</a:t>
            </a:r>
            <a:r>
              <a:rPr lang="en-US" b="1" dirty="0"/>
              <a:t> </a:t>
            </a:r>
            <a:r>
              <a:rPr lang="en-US" b="1" dirty="0" err="1"/>
              <a:t>Kapital</a:t>
            </a:r>
            <a:r>
              <a:rPr lang="en-US" b="1" dirty="0"/>
              <a:t> </a:t>
            </a:r>
            <a:r>
              <a:rPr lang="en-US" b="1" dirty="0" err="1"/>
              <a:t>ist</a:t>
            </a:r>
            <a:r>
              <a:rPr lang="en-US" b="1" dirty="0"/>
              <a:t> </a:t>
            </a:r>
            <a:r>
              <a:rPr lang="en-US" b="1" dirty="0" err="1"/>
              <a:t>eine</a:t>
            </a:r>
            <a:r>
              <a:rPr lang="en-US" b="1" dirty="0"/>
              <a:t> </a:t>
            </a:r>
            <a:r>
              <a:rPr lang="en-US" b="1" dirty="0" err="1"/>
              <a:t>notwendige</a:t>
            </a:r>
            <a:r>
              <a:rPr lang="en-US" b="1" dirty="0"/>
              <a:t> </a:t>
            </a:r>
            <a:r>
              <a:rPr lang="en-US" b="1" dirty="0" err="1"/>
              <a:t>Voraussetzung</a:t>
            </a:r>
            <a:r>
              <a:rPr lang="en-US" b="1" dirty="0"/>
              <a:t> </a:t>
            </a:r>
            <a:r>
              <a:rPr lang="en-US" b="1" dirty="0" err="1"/>
              <a:t>für</a:t>
            </a:r>
            <a:r>
              <a:rPr lang="en-US" b="1" dirty="0"/>
              <a:t> die </a:t>
            </a:r>
            <a:r>
              <a:rPr lang="en-US" b="1" dirty="0" err="1"/>
              <a:t>Entwicklung</a:t>
            </a:r>
            <a:r>
              <a:rPr lang="en-US" b="1" dirty="0"/>
              <a:t> von Talent; </a:t>
            </a:r>
            <a:r>
              <a:rPr lang="en-US" b="1" dirty="0" err="1"/>
              <a:t>aber</a:t>
            </a:r>
            <a:r>
              <a:rPr lang="en-US" b="1" dirty="0"/>
              <a:t> </a:t>
            </a:r>
            <a:r>
              <a:rPr lang="en-US" b="1" dirty="0" err="1"/>
              <a:t>diese</a:t>
            </a:r>
            <a:r>
              <a:rPr lang="en-US" b="1" dirty="0"/>
              <a:t> </a:t>
            </a:r>
            <a:r>
              <a:rPr lang="en-US" b="1" dirty="0" err="1"/>
              <a:t>allein</a:t>
            </a:r>
            <a:r>
              <a:rPr lang="en-US" b="1" dirty="0"/>
              <a:t> </a:t>
            </a:r>
            <a:r>
              <a:rPr lang="en-US" b="1" dirty="0" err="1"/>
              <a:t>reicht</a:t>
            </a:r>
            <a:r>
              <a:rPr lang="en-US" b="1" dirty="0"/>
              <a:t> </a:t>
            </a:r>
            <a:r>
              <a:rPr lang="en-US" b="1" dirty="0" err="1"/>
              <a:t>nicht</a:t>
            </a:r>
            <a:r>
              <a:rPr lang="en-US" b="1" dirty="0"/>
              <a:t> </a:t>
            </a:r>
            <a:r>
              <a:rPr lang="en-US" b="1" dirty="0" err="1"/>
              <a:t>aus</a:t>
            </a:r>
            <a:r>
              <a:rPr lang="en-US" b="1" dirty="0"/>
              <a:t>. </a:t>
            </a:r>
            <a:endParaRPr lang="nl-NL"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2"/>
          <p:cNvPicPr>
            <a:picLocks noChangeAspect="1" noChangeArrowheads="1"/>
          </p:cNvPicPr>
          <p:nvPr/>
        </p:nvPicPr>
        <p:blipFill>
          <a:blip r:embed="rId3" cstate="print">
            <a:lum bright="48000" contrast="-10000"/>
          </a:blip>
          <a:srcRect/>
          <a:stretch>
            <a:fillRect/>
          </a:stretch>
        </p:blipFill>
        <p:spPr bwMode="auto">
          <a:xfrm>
            <a:off x="3203848" y="0"/>
            <a:ext cx="5940152" cy="6858000"/>
          </a:xfrm>
          <a:prstGeom prst="rect">
            <a:avLst/>
          </a:prstGeom>
          <a:noFill/>
          <a:ln w="9525">
            <a:noFill/>
            <a:miter lim="800000"/>
            <a:headEnd/>
            <a:tailEnd/>
          </a:ln>
        </p:spPr>
      </p:pic>
      <p:sp>
        <p:nvSpPr>
          <p:cNvPr id="48129" name="Title 1"/>
          <p:cNvSpPr>
            <a:spLocks noGrp="1"/>
          </p:cNvSpPr>
          <p:nvPr>
            <p:ph type="title" idx="4294967295"/>
          </p:nvPr>
        </p:nvSpPr>
        <p:spPr>
          <a:xfrm>
            <a:off x="0" y="274638"/>
            <a:ext cx="8229600" cy="1143000"/>
          </a:xfrm>
        </p:spPr>
        <p:txBody>
          <a:bodyPr>
            <a:normAutofit fontScale="90000"/>
          </a:bodyPr>
          <a:lstStyle/>
          <a:p>
            <a:r>
              <a:rPr lang="en-US" sz="3600"/>
              <a:t>4. Zusätzliche Konditionen für Talentenwicklung</a:t>
            </a:r>
            <a:endParaRPr lang="nl-NL" sz="3600"/>
          </a:p>
        </p:txBody>
      </p:sp>
      <p:pic>
        <p:nvPicPr>
          <p:cNvPr id="48130" name="Content Placeholder 3" descr="figuur 4.jpg"/>
          <p:cNvPicPr>
            <a:picLocks noGrp="1" noChangeAspect="1"/>
          </p:cNvPicPr>
          <p:nvPr>
            <p:ph idx="4294967295"/>
          </p:nvPr>
        </p:nvPicPr>
        <p:blipFill>
          <a:blip r:embed="rId4" cstate="print"/>
          <a:srcRect/>
          <a:stretch>
            <a:fillRect/>
          </a:stretch>
        </p:blipFill>
        <p:spPr>
          <a:xfrm>
            <a:off x="0" y="1412875"/>
            <a:ext cx="4860032" cy="4318000"/>
          </a:xfrm>
        </p:spPr>
      </p:pic>
      <p:sp>
        <p:nvSpPr>
          <p:cNvPr id="48131" name="TextBox 4"/>
          <p:cNvSpPr txBox="1">
            <a:spLocks noChangeArrowheads="1"/>
          </p:cNvSpPr>
          <p:nvPr/>
        </p:nvSpPr>
        <p:spPr bwMode="auto">
          <a:xfrm>
            <a:off x="285720" y="5715016"/>
            <a:ext cx="2930525" cy="366712"/>
          </a:xfrm>
          <a:prstGeom prst="rect">
            <a:avLst/>
          </a:prstGeom>
          <a:noFill/>
          <a:ln w="9525">
            <a:noFill/>
            <a:miter lim="800000"/>
            <a:headEnd/>
            <a:tailEnd/>
          </a:ln>
        </p:spPr>
        <p:txBody>
          <a:bodyPr>
            <a:spAutoFit/>
          </a:bodyPr>
          <a:lstStyle/>
          <a:p>
            <a:r>
              <a:rPr lang="en-US" dirty="0">
                <a:latin typeface="Calibri" pitchFamily="34" charset="0"/>
              </a:rPr>
              <a:t>McCauley &amp; Van </a:t>
            </a:r>
            <a:r>
              <a:rPr lang="en-US" dirty="0" err="1">
                <a:latin typeface="Calibri" pitchFamily="34" charset="0"/>
              </a:rPr>
              <a:t>Velsor</a:t>
            </a:r>
            <a:r>
              <a:rPr lang="en-US" dirty="0">
                <a:latin typeface="Calibri" pitchFamily="34" charset="0"/>
              </a:rPr>
              <a:t>, 2009</a:t>
            </a:r>
            <a:endParaRPr lang="nl-NL"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5" name="Picture 2"/>
          <p:cNvPicPr>
            <a:picLocks noChangeAspect="1" noChangeArrowheads="1"/>
          </p:cNvPicPr>
          <p:nvPr/>
        </p:nvPicPr>
        <p:blipFill>
          <a:blip r:embed="rId3" cstate="print">
            <a:lum bright="52000" contrast="-11000"/>
          </a:blip>
          <a:srcRect/>
          <a:stretch>
            <a:fillRect/>
          </a:stretch>
        </p:blipFill>
        <p:spPr bwMode="auto">
          <a:xfrm>
            <a:off x="1714480" y="0"/>
            <a:ext cx="742952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de-DE" sz="3200"/>
              <a:t>Lernbedingungen für hervorragende Fachleute</a:t>
            </a:r>
            <a:endParaRPr lang="nl-NL" sz="3200"/>
          </a:p>
        </p:txBody>
      </p:sp>
      <p:sp>
        <p:nvSpPr>
          <p:cNvPr id="50182" name="Rectangle 6"/>
          <p:cNvSpPr>
            <a:spLocks noGrp="1" noChangeArrowheads="1"/>
          </p:cNvSpPr>
          <p:nvPr>
            <p:ph type="body" sz="half" idx="1"/>
          </p:nvPr>
        </p:nvSpPr>
        <p:spPr>
          <a:xfrm>
            <a:off x="395288" y="1989138"/>
            <a:ext cx="8229600" cy="2185987"/>
          </a:xfrm>
        </p:spPr>
        <p:txBody>
          <a:bodyPr/>
          <a:lstStyle/>
          <a:p>
            <a:r>
              <a:rPr lang="en-US" sz="2800"/>
              <a:t>Hintergrund Studie</a:t>
            </a:r>
          </a:p>
          <a:p>
            <a:r>
              <a:rPr lang="de-DE" sz="2800"/>
              <a:t>Modell</a:t>
            </a:r>
          </a:p>
          <a:p>
            <a:endParaRPr lang="en-US" sz="2800"/>
          </a:p>
          <a:p>
            <a:endParaRPr lang="de-DE" sz="2800"/>
          </a:p>
        </p:txBody>
      </p:sp>
      <p:pic>
        <p:nvPicPr>
          <p:cNvPr id="50184" name="Picture 8" descr="DSCF3387"/>
          <p:cNvPicPr>
            <a:picLocks noGrp="1" noChangeAspect="1" noChangeArrowheads="1"/>
          </p:cNvPicPr>
          <p:nvPr>
            <p:ph sz="half" idx="2"/>
          </p:nvPr>
        </p:nvPicPr>
        <p:blipFill>
          <a:blip r:embed="rId4" cstate="print"/>
          <a:srcRect/>
          <a:stretch>
            <a:fillRect/>
          </a:stretch>
        </p:blipFill>
        <p:spPr>
          <a:xfrm>
            <a:off x="6659563" y="1628775"/>
            <a:ext cx="2127250" cy="2835275"/>
          </a:xfrm>
        </p:spPr>
      </p:pic>
      <p:pic>
        <p:nvPicPr>
          <p:cNvPr id="50186" name="Diagram 2"/>
          <p:cNvPicPr>
            <a:picLocks noChangeArrowheads="1"/>
          </p:cNvPicPr>
          <p:nvPr/>
        </p:nvPicPr>
        <p:blipFill>
          <a:blip r:embed="rId5" cstate="print"/>
          <a:srcRect l="-2156" t="-3593" b="-574"/>
          <a:stretch>
            <a:fillRect/>
          </a:stretch>
        </p:blipFill>
        <p:spPr bwMode="auto">
          <a:xfrm>
            <a:off x="468313" y="3213100"/>
            <a:ext cx="4679950"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51" name="Picture 2"/>
          <p:cNvPicPr>
            <a:picLocks noChangeAspect="1" noChangeArrowheads="1"/>
          </p:cNvPicPr>
          <p:nvPr/>
        </p:nvPicPr>
        <p:blipFill>
          <a:blip r:embed="rId3" cstate="print">
            <a:lum bright="100000" contrast="-11000"/>
          </a:blip>
          <a:srcRect/>
          <a:stretch>
            <a:fillRect/>
          </a:stretch>
        </p:blipFill>
        <p:spPr bwMode="auto">
          <a:xfrm>
            <a:off x="0" y="0"/>
            <a:ext cx="9144000" cy="6858000"/>
          </a:xfrm>
          <a:prstGeom prst="rect">
            <a:avLst/>
          </a:prstGeom>
          <a:noFill/>
          <a:ln w="9525">
            <a:noFill/>
            <a:miter lim="800000"/>
            <a:headEnd/>
            <a:tailEnd/>
          </a:ln>
        </p:spPr>
      </p:pic>
      <p:sp>
        <p:nvSpPr>
          <p:cNvPr id="65540" name="Rectangle 4"/>
          <p:cNvSpPr>
            <a:spLocks noGrp="1" noChangeArrowheads="1"/>
          </p:cNvSpPr>
          <p:nvPr>
            <p:ph type="title"/>
          </p:nvPr>
        </p:nvSpPr>
        <p:spPr/>
        <p:txBody>
          <a:bodyPr/>
          <a:lstStyle/>
          <a:p>
            <a:r>
              <a:rPr lang="de-DE" dirty="0"/>
              <a:t>Methode</a:t>
            </a:r>
          </a:p>
        </p:txBody>
      </p:sp>
      <p:sp>
        <p:nvSpPr>
          <p:cNvPr id="65541" name="Rectangle 5"/>
          <p:cNvSpPr>
            <a:spLocks noGrp="1" noChangeArrowheads="1"/>
          </p:cNvSpPr>
          <p:nvPr>
            <p:ph type="body" sz="half" idx="1"/>
          </p:nvPr>
        </p:nvSpPr>
        <p:spPr/>
        <p:txBody>
          <a:bodyPr>
            <a:normAutofit fontScale="77500" lnSpcReduction="20000"/>
          </a:bodyPr>
          <a:lstStyle/>
          <a:p>
            <a:pPr>
              <a:lnSpc>
                <a:spcPct val="90000"/>
              </a:lnSpc>
            </a:pPr>
            <a:r>
              <a:rPr lang="de-DE" sz="2400" dirty="0"/>
              <a:t>Halbstrukturiertes Interview mit 6 HR Persönlichkeiten </a:t>
            </a:r>
          </a:p>
          <a:p>
            <a:pPr>
              <a:lnSpc>
                <a:spcPct val="90000"/>
              </a:lnSpc>
              <a:buFontTx/>
              <a:buNone/>
            </a:pPr>
            <a:endParaRPr lang="de-DE" sz="2400" dirty="0"/>
          </a:p>
          <a:p>
            <a:pPr>
              <a:lnSpc>
                <a:spcPct val="90000"/>
              </a:lnSpc>
            </a:pPr>
            <a:r>
              <a:rPr lang="de-DE" sz="2400" dirty="0"/>
              <a:t>Kriterien: </a:t>
            </a:r>
          </a:p>
          <a:p>
            <a:pPr lvl="1">
              <a:lnSpc>
                <a:spcPct val="90000"/>
              </a:lnSpc>
            </a:pPr>
            <a:r>
              <a:rPr lang="de-DE" sz="2400" dirty="0"/>
              <a:t>Position</a:t>
            </a:r>
          </a:p>
          <a:p>
            <a:pPr lvl="1">
              <a:lnSpc>
                <a:spcPct val="90000"/>
              </a:lnSpc>
            </a:pPr>
            <a:r>
              <a:rPr lang="de-DE" sz="2400" dirty="0"/>
              <a:t>Erfahrung</a:t>
            </a:r>
          </a:p>
          <a:p>
            <a:pPr lvl="1">
              <a:lnSpc>
                <a:spcPct val="90000"/>
              </a:lnSpc>
            </a:pPr>
            <a:r>
              <a:rPr lang="de-DE" sz="2400" dirty="0"/>
              <a:t>Expertise</a:t>
            </a:r>
          </a:p>
          <a:p>
            <a:pPr lvl="1">
              <a:lnSpc>
                <a:spcPct val="90000"/>
              </a:lnSpc>
              <a:buFontTx/>
              <a:buNone/>
            </a:pPr>
            <a:endParaRPr lang="de-DE" sz="2400" dirty="0"/>
          </a:p>
          <a:p>
            <a:pPr>
              <a:lnSpc>
                <a:spcPct val="90000"/>
              </a:lnSpc>
            </a:pPr>
            <a:r>
              <a:rPr lang="de-DE" sz="2400" dirty="0"/>
              <a:t>Ziel: Die Bedeutung von SCA in der Entwicklung zu einem Toptalent </a:t>
            </a:r>
          </a:p>
          <a:p>
            <a:pPr>
              <a:lnSpc>
                <a:spcPct val="90000"/>
              </a:lnSpc>
            </a:pPr>
            <a:endParaRPr lang="de-DE" sz="2000" dirty="0"/>
          </a:p>
        </p:txBody>
      </p:sp>
      <p:pic>
        <p:nvPicPr>
          <p:cNvPr id="65544" name="Picture 8" descr="Paul boselie 300 DPI"/>
          <p:cNvPicPr>
            <a:picLocks noGrp="1" noChangeAspect="1" noChangeArrowheads="1"/>
          </p:cNvPicPr>
          <p:nvPr>
            <p:ph sz="half" idx="2"/>
          </p:nvPr>
        </p:nvPicPr>
        <p:blipFill>
          <a:blip r:embed="rId4" cstate="print"/>
          <a:stretch>
            <a:fillRect/>
          </a:stretch>
        </p:blipFill>
        <p:spPr>
          <a:xfrm>
            <a:off x="7709559" y="4437112"/>
            <a:ext cx="1434441" cy="2187575"/>
          </a:xfrm>
        </p:spPr>
      </p:pic>
      <p:pic>
        <p:nvPicPr>
          <p:cNvPr id="65543" name="Picture 7" descr="Saskia Tjepkema 300 DPI"/>
          <p:cNvPicPr>
            <a:picLocks noChangeAspect="1" noChangeArrowheads="1"/>
          </p:cNvPicPr>
          <p:nvPr/>
        </p:nvPicPr>
        <p:blipFill>
          <a:blip r:embed="rId5" cstate="print"/>
          <a:srcRect/>
          <a:stretch>
            <a:fillRect/>
          </a:stretch>
        </p:blipFill>
        <p:spPr bwMode="auto">
          <a:xfrm>
            <a:off x="1763713" y="4508500"/>
            <a:ext cx="3168650" cy="2090738"/>
          </a:xfrm>
          <a:prstGeom prst="rect">
            <a:avLst/>
          </a:prstGeom>
          <a:noFill/>
        </p:spPr>
      </p:pic>
      <p:pic>
        <p:nvPicPr>
          <p:cNvPr id="65545" name="Picture 9" descr="Lucas van Wees 300 DPI"/>
          <p:cNvPicPr>
            <a:picLocks noChangeAspect="1" noChangeArrowheads="1"/>
          </p:cNvPicPr>
          <p:nvPr/>
        </p:nvPicPr>
        <p:blipFill>
          <a:blip r:embed="rId6" cstate="print"/>
          <a:srcRect/>
          <a:stretch>
            <a:fillRect/>
          </a:stretch>
        </p:blipFill>
        <p:spPr bwMode="auto">
          <a:xfrm>
            <a:off x="250825" y="4508500"/>
            <a:ext cx="901700" cy="2092325"/>
          </a:xfrm>
          <a:prstGeom prst="rect">
            <a:avLst/>
          </a:prstGeom>
          <a:noFill/>
        </p:spPr>
      </p:pic>
      <p:pic>
        <p:nvPicPr>
          <p:cNvPr id="65547" name="Picture 11" descr="AnthonvdHorst"/>
          <p:cNvPicPr>
            <a:picLocks noChangeAspect="1" noChangeArrowheads="1"/>
          </p:cNvPicPr>
          <p:nvPr/>
        </p:nvPicPr>
        <p:blipFill>
          <a:blip r:embed="rId7" cstate="print"/>
          <a:srcRect/>
          <a:stretch>
            <a:fillRect/>
          </a:stretch>
        </p:blipFill>
        <p:spPr bwMode="auto">
          <a:xfrm>
            <a:off x="4787900" y="4508500"/>
            <a:ext cx="1800225" cy="2087563"/>
          </a:xfrm>
          <a:prstGeom prst="rect">
            <a:avLst/>
          </a:prstGeom>
          <a:noFill/>
        </p:spPr>
      </p:pic>
      <p:pic>
        <p:nvPicPr>
          <p:cNvPr id="65548" name="Picture 12" descr="Aukje-Nauta 300 DPI"/>
          <p:cNvPicPr>
            <a:picLocks noChangeAspect="1" noChangeArrowheads="1"/>
          </p:cNvPicPr>
          <p:nvPr/>
        </p:nvPicPr>
        <p:blipFill>
          <a:blip r:embed="rId8" cstate="print"/>
          <a:srcRect/>
          <a:stretch>
            <a:fillRect/>
          </a:stretch>
        </p:blipFill>
        <p:spPr bwMode="auto">
          <a:xfrm>
            <a:off x="1116013" y="4508500"/>
            <a:ext cx="1573212" cy="2089150"/>
          </a:xfrm>
          <a:prstGeom prst="rect">
            <a:avLst/>
          </a:prstGeom>
          <a:noFill/>
        </p:spPr>
      </p:pic>
      <p:pic>
        <p:nvPicPr>
          <p:cNvPr id="65546" name="Picture 10" descr="Marten Booisma 300 DPI"/>
          <p:cNvPicPr>
            <a:picLocks noChangeAspect="1" noChangeArrowheads="1"/>
          </p:cNvPicPr>
          <p:nvPr/>
        </p:nvPicPr>
        <p:blipFill>
          <a:blip r:embed="rId9" cstate="print"/>
          <a:srcRect/>
          <a:stretch>
            <a:fillRect/>
          </a:stretch>
        </p:blipFill>
        <p:spPr bwMode="auto">
          <a:xfrm>
            <a:off x="6227763" y="4508500"/>
            <a:ext cx="1439862" cy="20907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
          <p:cNvPicPr>
            <a:picLocks noChangeAspect="1" noChangeArrowheads="1"/>
          </p:cNvPicPr>
          <p:nvPr/>
        </p:nvPicPr>
        <p:blipFill>
          <a:blip r:embed="rId4" cstate="print">
            <a:lum bright="100000" contrast="-12000"/>
          </a:blip>
          <a:stretch>
            <a:fillRect/>
          </a:stretch>
        </p:blipFill>
        <p:spPr bwMode="auto">
          <a:xfrm>
            <a:off x="0" y="0"/>
            <a:ext cx="9144000" cy="6858000"/>
          </a:xfrm>
          <a:prstGeom prst="rect">
            <a:avLst/>
          </a:prstGeom>
          <a:solidFill>
            <a:schemeClr val="bg2"/>
          </a:solidFill>
          <a:ln>
            <a:noFill/>
          </a:ln>
        </p:spPr>
      </p:pic>
      <p:sp>
        <p:nvSpPr>
          <p:cNvPr id="2" name="Title 1"/>
          <p:cNvSpPr>
            <a:spLocks noGrp="1"/>
          </p:cNvSpPr>
          <p:nvPr>
            <p:ph type="title"/>
          </p:nvPr>
        </p:nvSpPr>
        <p:spPr/>
        <p:txBody>
          <a:bodyPr>
            <a:normAutofit/>
          </a:bodyPr>
          <a:lstStyle/>
          <a:p>
            <a:r>
              <a:rPr lang="de-DE"/>
              <a:t>Erfolgsrezepte</a:t>
            </a:r>
            <a:endParaRPr lang="nl-NL"/>
          </a:p>
        </p:txBody>
      </p:sp>
      <p:sp>
        <p:nvSpPr>
          <p:cNvPr id="52238" name="Rectangle 14"/>
          <p:cNvSpPr>
            <a:spLocks noGrp="1" noChangeArrowheads="1"/>
          </p:cNvSpPr>
          <p:nvPr>
            <p:ph type="body" sz="half" idx="1"/>
          </p:nvPr>
        </p:nvSpPr>
        <p:spPr>
          <a:xfrm>
            <a:off x="285720" y="1142984"/>
            <a:ext cx="8135938" cy="2447925"/>
          </a:xfrm>
        </p:spPr>
        <p:txBody>
          <a:bodyPr/>
          <a:lstStyle/>
          <a:p>
            <a:r>
              <a:rPr lang="de-DE" sz="2600" dirty="0"/>
              <a:t>Intrinsische Motivation= essentiell </a:t>
            </a:r>
          </a:p>
          <a:p>
            <a:r>
              <a:rPr lang="de-DE" sz="2600" dirty="0"/>
              <a:t>Hartes Arbeiten</a:t>
            </a:r>
          </a:p>
          <a:p>
            <a:r>
              <a:rPr lang="de-DE" sz="2600" dirty="0"/>
              <a:t>Ein Quäntchen Glück</a:t>
            </a:r>
          </a:p>
          <a:p>
            <a:r>
              <a:rPr lang="de-DE" sz="2600" dirty="0"/>
              <a:t>Wohnsituation (positiv / negativ) beeinflusst persönliche Entwicklung / Entscheidungsfindung</a:t>
            </a:r>
          </a:p>
          <a:p>
            <a:endParaRPr lang="de-DE" sz="2600" dirty="0"/>
          </a:p>
          <a:p>
            <a:endParaRPr lang="de-DE" sz="2600" dirty="0"/>
          </a:p>
          <a:p>
            <a:endParaRPr lang="de-DE" sz="2600" dirty="0"/>
          </a:p>
          <a:p>
            <a:endParaRPr lang="de-DE" sz="2600" dirty="0"/>
          </a:p>
        </p:txBody>
      </p:sp>
      <p:graphicFrame>
        <p:nvGraphicFramePr>
          <p:cNvPr id="52235" name="Object 11"/>
          <p:cNvGraphicFramePr>
            <a:graphicFrameLocks noGrp="1" noChangeAspect="1"/>
          </p:cNvGraphicFramePr>
          <p:nvPr>
            <p:ph sz="half" idx="2"/>
          </p:nvPr>
        </p:nvGraphicFramePr>
        <p:xfrm>
          <a:off x="4357686" y="3429000"/>
          <a:ext cx="4786314" cy="3429000"/>
        </p:xfrm>
        <a:graphic>
          <a:graphicData uri="http://schemas.openxmlformats.org/presentationml/2006/ole">
            <mc:AlternateContent xmlns:mc="http://schemas.openxmlformats.org/markup-compatibility/2006">
              <mc:Choice xmlns:v="urn:schemas-microsoft-com:vml" Requires="v">
                <p:oleObj spid="_x0000_s52239" name="Diagramm" r:id="rId6" imgW="4914900" imgH="2152650" progId="Excel.Sheet.8">
                  <p:embed/>
                </p:oleObj>
              </mc:Choice>
              <mc:Fallback>
                <p:oleObj name="Diagramm" r:id="rId6" imgW="4914900" imgH="2152650" progId="Excel.Sheet.8">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686" y="3429000"/>
                        <a:ext cx="4786314"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6" name="Object 12"/>
          <p:cNvGraphicFramePr>
            <a:graphicFrameLocks noGrp="1" noChangeAspect="1"/>
          </p:cNvGraphicFramePr>
          <p:nvPr>
            <p:ph sz="half" idx="4294967295"/>
          </p:nvPr>
        </p:nvGraphicFramePr>
        <p:xfrm>
          <a:off x="0" y="3500438"/>
          <a:ext cx="4500562" cy="3357561"/>
        </p:xfrm>
        <a:graphic>
          <a:graphicData uri="http://schemas.openxmlformats.org/presentationml/2006/ole">
            <mc:AlternateContent xmlns:mc="http://schemas.openxmlformats.org/markup-compatibility/2006">
              <mc:Choice xmlns:v="urn:schemas-microsoft-com:vml" Requires="v">
                <p:oleObj spid="_x0000_s52240" name="Diagramm" r:id="rId9" imgW="4914900" imgH="2981325" progId="Excel.Sheet.8">
                  <p:embed/>
                </p:oleObj>
              </mc:Choice>
              <mc:Fallback>
                <p:oleObj name="Diagramm" r:id="rId9" imgW="4914900" imgH="2981325" progId="Excel.Sheet.8">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500438"/>
                        <a:ext cx="4500562" cy="335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2"/>
          <p:cNvPicPr>
            <a:picLocks noChangeAspect="1" noChangeArrowheads="1"/>
          </p:cNvPicPr>
          <p:nvPr/>
        </p:nvPicPr>
        <p:blipFill>
          <a:blip r:embed="rId2" cstate="print">
            <a:lum bright="47000" contrast="-7000"/>
          </a:blip>
          <a:srcRect/>
          <a:stretch>
            <a:fillRect/>
          </a:stretch>
        </p:blipFill>
        <p:spPr bwMode="auto">
          <a:xfrm>
            <a:off x="0" y="0"/>
            <a:ext cx="9144000" cy="6858000"/>
          </a:xfrm>
          <a:prstGeom prst="rect">
            <a:avLst/>
          </a:prstGeom>
          <a:noFill/>
          <a:ln w="9525">
            <a:noFill/>
            <a:miter lim="800000"/>
            <a:headEnd/>
            <a:tailEnd/>
          </a:ln>
        </p:spPr>
      </p:pic>
      <p:sp>
        <p:nvSpPr>
          <p:cNvPr id="75778" name="Rectangle 2"/>
          <p:cNvSpPr>
            <a:spLocks noGrp="1" noChangeArrowheads="1"/>
          </p:cNvSpPr>
          <p:nvPr>
            <p:ph type="title"/>
          </p:nvPr>
        </p:nvSpPr>
        <p:spPr/>
        <p:txBody>
          <a:bodyPr/>
          <a:lstStyle/>
          <a:p>
            <a:r>
              <a:rPr lang="de-DE"/>
              <a:t>Schlussfolgerung </a:t>
            </a:r>
          </a:p>
        </p:txBody>
      </p:sp>
      <p:sp>
        <p:nvSpPr>
          <p:cNvPr id="75779" name="Rectangle 3"/>
          <p:cNvSpPr>
            <a:spLocks noGrp="1" noChangeArrowheads="1"/>
          </p:cNvSpPr>
          <p:nvPr>
            <p:ph idx="1"/>
          </p:nvPr>
        </p:nvSpPr>
        <p:spPr/>
        <p:txBody>
          <a:bodyPr/>
          <a:lstStyle/>
          <a:p>
            <a:r>
              <a:rPr lang="de-DE"/>
              <a:t>Es ist eine Kombination von intrinsischen und / oder extrinsische Motivation und der drei Elementen SCA , die essentiell sein in der  Talententwicklung </a:t>
            </a:r>
          </a:p>
          <a:p>
            <a:r>
              <a:rPr lang="de-DE"/>
              <a:t>Support ist das wichtigste Element. </a:t>
            </a:r>
          </a:p>
          <a:p>
            <a:r>
              <a:rPr lang="de-DE"/>
              <a:t>Alle 3 Elemente müssen zugegen sein</a:t>
            </a:r>
          </a:p>
          <a:p>
            <a:pPr>
              <a:buFontTx/>
              <a:buNone/>
            </a:pPr>
            <a:r>
              <a:rPr lang="de-DE">
                <a:sym typeface="Wingdings" pitchFamily="2" charset="2"/>
              </a:rPr>
              <a:t> Eine </a:t>
            </a:r>
            <a:r>
              <a:rPr lang="de-DE"/>
              <a:t>Kombination erhöht die Chance auf  hervorragende Fachleute beträchtlich.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2"/>
          <p:cNvPicPr>
            <a:picLocks noChangeAspect="1" noChangeArrowheads="1"/>
          </p:cNvPicPr>
          <p:nvPr/>
        </p:nvPicPr>
        <p:blipFill>
          <a:blip r:embed="rId3" cstate="print">
            <a:lum bright="41000" contrast="-9000"/>
          </a:blip>
          <a:srcRect/>
          <a:stretch>
            <a:fillRect/>
          </a:stretch>
        </p:blipFill>
        <p:spPr bwMode="auto">
          <a:xfrm>
            <a:off x="0" y="0"/>
            <a:ext cx="9144000" cy="6858000"/>
          </a:xfrm>
          <a:prstGeom prst="rect">
            <a:avLst/>
          </a:prstGeom>
          <a:noFill/>
          <a:ln w="9525">
            <a:noFill/>
            <a:miter lim="800000"/>
            <a:headEnd/>
            <a:tailEnd/>
          </a:ln>
        </p:spPr>
      </p:pic>
      <p:sp>
        <p:nvSpPr>
          <p:cNvPr id="54273" name="Title 1"/>
          <p:cNvSpPr>
            <a:spLocks noGrp="1"/>
          </p:cNvSpPr>
          <p:nvPr>
            <p:ph type="title" idx="4294967295"/>
          </p:nvPr>
        </p:nvSpPr>
        <p:spPr>
          <a:xfrm>
            <a:off x="0" y="274638"/>
            <a:ext cx="8229600" cy="1143000"/>
          </a:xfrm>
        </p:spPr>
        <p:txBody>
          <a:bodyPr/>
          <a:lstStyle/>
          <a:p>
            <a:r>
              <a:rPr lang="en-US" dirty="0" err="1"/>
              <a:t>Verwaltung</a:t>
            </a:r>
            <a:r>
              <a:rPr lang="en-US" dirty="0"/>
              <a:t> 2.0</a:t>
            </a:r>
            <a:endParaRPr lang="nl-NL" dirty="0"/>
          </a:p>
        </p:txBody>
      </p:sp>
      <p:sp>
        <p:nvSpPr>
          <p:cNvPr id="54274" name="Content Placeholder 2"/>
          <p:cNvSpPr>
            <a:spLocks noGrp="1"/>
          </p:cNvSpPr>
          <p:nvPr>
            <p:ph idx="4294967295"/>
          </p:nvPr>
        </p:nvSpPr>
        <p:spPr>
          <a:xfrm>
            <a:off x="0" y="1600200"/>
            <a:ext cx="8229600" cy="4525963"/>
          </a:xfrm>
        </p:spPr>
        <p:txBody>
          <a:bodyPr>
            <a:normAutofit fontScale="92500" lnSpcReduction="20000"/>
          </a:bodyPr>
          <a:lstStyle/>
          <a:p>
            <a:r>
              <a:rPr lang="en-US" sz="3000" dirty="0" err="1" smtClean="0"/>
              <a:t>Andacht</a:t>
            </a:r>
            <a:r>
              <a:rPr lang="en-US" sz="3000" dirty="0" smtClean="0"/>
              <a:t> </a:t>
            </a:r>
            <a:r>
              <a:rPr lang="en-US" sz="3000" dirty="0" err="1" smtClean="0"/>
              <a:t>für</a:t>
            </a:r>
            <a:r>
              <a:rPr lang="en-US" sz="3000" dirty="0" smtClean="0"/>
              <a:t> das </a:t>
            </a:r>
            <a:r>
              <a:rPr lang="en-US" sz="3000" dirty="0" err="1" smtClean="0"/>
              <a:t>Individuum</a:t>
            </a:r>
            <a:r>
              <a:rPr lang="en-US" sz="3000" dirty="0" smtClean="0"/>
              <a:t> (support) und das </a:t>
            </a:r>
            <a:r>
              <a:rPr lang="en-US" sz="3000" dirty="0" err="1" smtClean="0"/>
              <a:t>Kollektiv</a:t>
            </a:r>
            <a:r>
              <a:rPr lang="en-US" sz="3000" dirty="0" smtClean="0"/>
              <a:t> (</a:t>
            </a:r>
            <a:r>
              <a:rPr lang="en-US" sz="3000" dirty="0" err="1" smtClean="0"/>
              <a:t>soc.capital</a:t>
            </a:r>
            <a:r>
              <a:rPr lang="en-US" sz="3000" dirty="0" smtClean="0"/>
              <a:t>)</a:t>
            </a:r>
          </a:p>
          <a:p>
            <a:r>
              <a:rPr lang="en-US" sz="3000" dirty="0" err="1" smtClean="0"/>
              <a:t>Vorbildfunktion</a:t>
            </a:r>
            <a:endParaRPr lang="en-US" sz="3000" dirty="0"/>
          </a:p>
          <a:p>
            <a:r>
              <a:rPr lang="en-US" sz="3000" dirty="0" err="1"/>
              <a:t>Würdigung</a:t>
            </a:r>
            <a:r>
              <a:rPr lang="en-US" sz="3000" dirty="0"/>
              <a:t> </a:t>
            </a:r>
            <a:r>
              <a:rPr lang="en-US" sz="3000" dirty="0" err="1"/>
              <a:t>fachlicher</a:t>
            </a:r>
            <a:r>
              <a:rPr lang="en-US" sz="3000" dirty="0"/>
              <a:t> </a:t>
            </a:r>
            <a:r>
              <a:rPr lang="en-US" sz="3000" dirty="0" err="1"/>
              <a:t>Weiterentwicklung</a:t>
            </a:r>
            <a:r>
              <a:rPr lang="en-US" sz="3000" dirty="0"/>
              <a:t> und </a:t>
            </a:r>
            <a:r>
              <a:rPr lang="en-US" sz="3000" dirty="0" err="1"/>
              <a:t>Weitergabe</a:t>
            </a:r>
            <a:r>
              <a:rPr lang="en-US" sz="3000" dirty="0"/>
              <a:t> an </a:t>
            </a:r>
            <a:r>
              <a:rPr lang="en-US" sz="3000" dirty="0" err="1"/>
              <a:t>Kollegen</a:t>
            </a:r>
            <a:r>
              <a:rPr lang="en-US" sz="3000" dirty="0"/>
              <a:t> </a:t>
            </a:r>
          </a:p>
          <a:p>
            <a:r>
              <a:rPr lang="en-US" sz="3000" dirty="0" err="1"/>
              <a:t>Gewährleistung</a:t>
            </a:r>
            <a:r>
              <a:rPr lang="en-US" sz="3000" dirty="0"/>
              <a:t> </a:t>
            </a:r>
            <a:r>
              <a:rPr lang="en-US" sz="3000" dirty="0" err="1"/>
              <a:t>psychologischer</a:t>
            </a:r>
            <a:r>
              <a:rPr lang="en-US" sz="3000" dirty="0"/>
              <a:t> </a:t>
            </a:r>
            <a:r>
              <a:rPr lang="en-US" sz="3000" dirty="0" err="1" smtClean="0"/>
              <a:t>Sicherheit</a:t>
            </a:r>
            <a:endParaRPr lang="en-US" sz="3000" dirty="0"/>
          </a:p>
          <a:p>
            <a:r>
              <a:rPr lang="en-US" sz="3000" dirty="0" err="1"/>
              <a:t>Zugestehen</a:t>
            </a:r>
            <a:r>
              <a:rPr lang="en-US" sz="3000" dirty="0">
                <a:sym typeface="Wingdings" pitchFamily="2" charset="2"/>
              </a:rPr>
              <a:t> von </a:t>
            </a:r>
            <a:r>
              <a:rPr lang="en-US" sz="3000" dirty="0" err="1">
                <a:sym typeface="Wingdings" pitchFamily="2" charset="2"/>
              </a:rPr>
              <a:t>Fehlern</a:t>
            </a:r>
            <a:r>
              <a:rPr lang="en-US" sz="3000" dirty="0">
                <a:sym typeface="Wingdings" pitchFamily="2" charset="2"/>
              </a:rPr>
              <a:t> und </a:t>
            </a:r>
            <a:r>
              <a:rPr lang="en-US" sz="3000" dirty="0" err="1">
                <a:sym typeface="Wingdings" pitchFamily="2" charset="2"/>
              </a:rPr>
              <a:t>deren</a:t>
            </a:r>
            <a:r>
              <a:rPr lang="en-US" sz="3000" dirty="0">
                <a:sym typeface="Wingdings" pitchFamily="2" charset="2"/>
              </a:rPr>
              <a:t> </a:t>
            </a:r>
            <a:r>
              <a:rPr lang="en-US" sz="3000" dirty="0" err="1">
                <a:sym typeface="Wingdings" pitchFamily="2" charset="2"/>
              </a:rPr>
              <a:t>Beseitigung</a:t>
            </a:r>
            <a:r>
              <a:rPr lang="en-US" sz="3000" dirty="0">
                <a:sym typeface="Wingdings" pitchFamily="2" charset="2"/>
              </a:rPr>
              <a:t> </a:t>
            </a:r>
            <a:r>
              <a:rPr lang="en-US" sz="3000" dirty="0" err="1">
                <a:sym typeface="Wingdings" pitchFamily="2" charset="2"/>
              </a:rPr>
              <a:t>durch</a:t>
            </a:r>
            <a:r>
              <a:rPr lang="en-US" sz="3000" dirty="0">
                <a:sym typeface="Wingdings" pitchFamily="2" charset="2"/>
              </a:rPr>
              <a:t> </a:t>
            </a:r>
            <a:r>
              <a:rPr lang="en-US" sz="3000" dirty="0" err="1">
                <a:sym typeface="Wingdings" pitchFamily="2" charset="2"/>
              </a:rPr>
              <a:t>Lernen</a:t>
            </a:r>
            <a:endParaRPr lang="en-US" sz="3000" dirty="0">
              <a:sym typeface="Wingdings" pitchFamily="2" charset="2"/>
            </a:endParaRPr>
          </a:p>
          <a:p>
            <a:r>
              <a:rPr lang="en-US" sz="3000" dirty="0" err="1" smtClean="0"/>
              <a:t>Sozialisation</a:t>
            </a:r>
            <a:r>
              <a:rPr lang="en-US" sz="3000" dirty="0" smtClean="0"/>
              <a:t> </a:t>
            </a:r>
            <a:r>
              <a:rPr lang="en-US" sz="3000" dirty="0"/>
              <a:t>vs. </a:t>
            </a:r>
            <a:r>
              <a:rPr lang="en-US" sz="3000" dirty="0" err="1"/>
              <a:t>konstruktiver</a:t>
            </a:r>
            <a:r>
              <a:rPr lang="en-US" sz="3000" dirty="0"/>
              <a:t> </a:t>
            </a:r>
            <a:r>
              <a:rPr lang="en-US" sz="3000" dirty="0" err="1"/>
              <a:t>Konflikt</a:t>
            </a:r>
            <a:endParaRPr lang="en-US" sz="3000" dirty="0"/>
          </a:p>
          <a:p>
            <a:r>
              <a:rPr lang="en-US" sz="3000" dirty="0" err="1"/>
              <a:t>Begegnungen</a:t>
            </a:r>
            <a:r>
              <a:rPr lang="en-US" sz="3000" dirty="0"/>
              <a:t> und </a:t>
            </a:r>
            <a:r>
              <a:rPr lang="en-US" sz="3000" dirty="0" err="1"/>
              <a:t>Kaffepause</a:t>
            </a:r>
            <a:r>
              <a:rPr lang="en-US" sz="3000" dirty="0"/>
              <a:t> </a:t>
            </a:r>
            <a:r>
              <a:rPr lang="en-US" sz="3000" dirty="0" err="1"/>
              <a:t>als</a:t>
            </a:r>
            <a:r>
              <a:rPr lang="en-US" sz="3000" dirty="0"/>
              <a:t> Ort </a:t>
            </a:r>
            <a:r>
              <a:rPr lang="en-US" sz="3000" dirty="0" err="1"/>
              <a:t>für</a:t>
            </a:r>
            <a:r>
              <a:rPr lang="en-US" sz="3000" dirty="0"/>
              <a:t> </a:t>
            </a:r>
            <a:r>
              <a:rPr lang="en-US" sz="3000" dirty="0" err="1"/>
              <a:t>soziales</a:t>
            </a:r>
            <a:r>
              <a:rPr lang="en-US" sz="3000" dirty="0"/>
              <a:t> </a:t>
            </a:r>
            <a:r>
              <a:rPr lang="en-US" sz="3000" dirty="0" err="1"/>
              <a:t>Lernen</a:t>
            </a:r>
            <a:endParaRPr lang="nl-NL"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3" cstate="print">
            <a:lum bright="45000" contrast="-10000"/>
          </a:blip>
          <a:srcRect/>
          <a:stretch>
            <a:fillRect/>
          </a:stretch>
        </p:blipFill>
        <p:spPr bwMode="auto">
          <a:xfrm>
            <a:off x="0" y="0"/>
            <a:ext cx="9144000" cy="6858000"/>
          </a:xfrm>
          <a:prstGeom prst="rect">
            <a:avLst/>
          </a:prstGeom>
          <a:noFill/>
          <a:ln w="9525">
            <a:noFill/>
            <a:miter lim="800000"/>
            <a:headEnd/>
            <a:tailEnd/>
          </a:ln>
        </p:spPr>
      </p:pic>
      <p:sp>
        <p:nvSpPr>
          <p:cNvPr id="17410" name="Content Placeholder 2"/>
          <p:cNvSpPr>
            <a:spLocks noGrp="1"/>
          </p:cNvSpPr>
          <p:nvPr>
            <p:ph idx="4294967295"/>
          </p:nvPr>
        </p:nvSpPr>
        <p:spPr>
          <a:xfrm>
            <a:off x="914400" y="2492375"/>
            <a:ext cx="8229600" cy="4525963"/>
          </a:xfrm>
        </p:spPr>
        <p:txBody>
          <a:bodyPr/>
          <a:lstStyle/>
          <a:p>
            <a:pPr>
              <a:buFontTx/>
              <a:buNone/>
            </a:pPr>
            <a:endParaRPr lang="en-US"/>
          </a:p>
          <a:p>
            <a:pPr>
              <a:buFontTx/>
              <a:buNone/>
            </a:pPr>
            <a:endParaRPr lang="en-US"/>
          </a:p>
          <a:p>
            <a:pPr>
              <a:buFontTx/>
              <a:buNone/>
            </a:pPr>
            <a:r>
              <a:rPr lang="en-US"/>
              <a:t>	</a:t>
            </a:r>
            <a:r>
              <a:rPr lang="en-US">
                <a:hlinkClick r:id="rId4"/>
              </a:rPr>
              <a:t>PEOPLE ARE AWESOME 2011 - YouTube</a:t>
            </a:r>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3" cstate="print">
            <a:lum bright="39000" contrast="-14000"/>
          </a:blip>
          <a:srcRect/>
          <a:stretch>
            <a:fillRect/>
          </a:stretch>
        </p:blipFill>
        <p:spPr bwMode="auto">
          <a:xfrm>
            <a:off x="0" y="0"/>
            <a:ext cx="9144000" cy="6858000"/>
          </a:xfrm>
          <a:prstGeom prst="rect">
            <a:avLst/>
          </a:prstGeom>
          <a:noFill/>
          <a:ln w="9525">
            <a:noFill/>
            <a:miter lim="800000"/>
            <a:headEnd/>
            <a:tailEnd/>
          </a:ln>
        </p:spPr>
      </p:pic>
      <p:sp>
        <p:nvSpPr>
          <p:cNvPr id="60417" name="Title 1"/>
          <p:cNvSpPr>
            <a:spLocks noGrp="1"/>
          </p:cNvSpPr>
          <p:nvPr>
            <p:ph type="title" idx="4294967295"/>
          </p:nvPr>
        </p:nvSpPr>
        <p:spPr>
          <a:xfrm>
            <a:off x="0" y="274638"/>
            <a:ext cx="8229600" cy="1143000"/>
          </a:xfrm>
        </p:spPr>
        <p:txBody>
          <a:bodyPr/>
          <a:lstStyle/>
          <a:p>
            <a:r>
              <a:rPr lang="en-US" dirty="0" err="1"/>
              <a:t>Gladwell</a:t>
            </a:r>
            <a:r>
              <a:rPr lang="en-US" dirty="0"/>
              <a:t> </a:t>
            </a:r>
            <a:r>
              <a:rPr lang="de-DE" dirty="0"/>
              <a:t>inspiriert</a:t>
            </a:r>
            <a:r>
              <a:rPr lang="en-US" dirty="0"/>
              <a:t>…</a:t>
            </a:r>
            <a:endParaRPr lang="nl-NL" dirty="0"/>
          </a:p>
        </p:txBody>
      </p:sp>
      <p:sp>
        <p:nvSpPr>
          <p:cNvPr id="60418" name="Content Placeholder 2"/>
          <p:cNvSpPr>
            <a:spLocks noGrp="1"/>
          </p:cNvSpPr>
          <p:nvPr>
            <p:ph idx="4294967295"/>
          </p:nvPr>
        </p:nvSpPr>
        <p:spPr>
          <a:xfrm>
            <a:off x="0" y="1600200"/>
            <a:ext cx="8229600" cy="4525963"/>
          </a:xfrm>
        </p:spPr>
        <p:txBody>
          <a:bodyPr/>
          <a:lstStyle/>
          <a:p>
            <a:pPr>
              <a:buFontTx/>
              <a:buNone/>
            </a:pPr>
            <a:endParaRPr lang="nl-NL" dirty="0">
              <a:hlinkClick r:id="rId4"/>
            </a:endParaRPr>
          </a:p>
          <a:p>
            <a:pPr>
              <a:buFontTx/>
              <a:buNone/>
            </a:pPr>
            <a:r>
              <a:rPr lang="nl-NL" dirty="0" err="1">
                <a:hlinkClick r:id="rId4"/>
              </a:rPr>
              <a:t>Malcolm</a:t>
            </a:r>
            <a:r>
              <a:rPr lang="nl-NL" dirty="0">
                <a:hlinkClick r:id="rId4"/>
              </a:rPr>
              <a:t> </a:t>
            </a:r>
            <a:r>
              <a:rPr lang="nl-NL" dirty="0" err="1">
                <a:hlinkClick r:id="rId4"/>
              </a:rPr>
              <a:t>Gladwell</a:t>
            </a:r>
            <a:r>
              <a:rPr lang="nl-NL" dirty="0">
                <a:hlinkClick r:id="rId4"/>
              </a:rPr>
              <a:t> - hard </a:t>
            </a:r>
            <a:r>
              <a:rPr lang="nl-NL" dirty="0" err="1">
                <a:hlinkClick r:id="rId4"/>
              </a:rPr>
              <a:t>work</a:t>
            </a:r>
            <a:endParaRPr lang="nl-NL" dirty="0"/>
          </a:p>
          <a:p>
            <a:pPr>
              <a:buFontTx/>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0" y="1600200"/>
            <a:ext cx="8229600" cy="4525963"/>
          </a:xfrm>
        </p:spPr>
        <p:txBody>
          <a:bodyPr/>
          <a:lstStyle/>
          <a:p>
            <a:r>
              <a:rPr lang="en-US"/>
              <a:t>Discussie</a:t>
            </a:r>
          </a:p>
          <a:p>
            <a:r>
              <a:rPr lang="en-US"/>
              <a:t>Genen / aanleg</a:t>
            </a:r>
          </a:p>
          <a:p>
            <a:r>
              <a:rPr lang="en-US"/>
              <a:t>Ontwikkelruimte</a:t>
            </a:r>
          </a:p>
          <a:p>
            <a:r>
              <a:rPr lang="en-US"/>
              <a:t>etc</a:t>
            </a:r>
            <a:endParaRPr lang="nl-NL"/>
          </a:p>
        </p:txBody>
      </p:sp>
      <p:pic>
        <p:nvPicPr>
          <p:cNvPr id="21507" name="Picture 2" descr="\\hgvss03\home_pl$\kjos\My Pictures\plaatjes HRD\dnadoublehelix2.jpg"/>
          <p:cNvPicPr>
            <a:picLocks noChangeAspect="1" noChangeArrowheads="1"/>
          </p:cNvPicPr>
          <p:nvPr/>
        </p:nvPicPr>
        <p:blipFill>
          <a:blip r:embed="rId3" cstate="print">
            <a:lum bright="37000" contrast="-9000"/>
          </a:blip>
          <a:srcRect/>
          <a:stretch>
            <a:fillRect/>
          </a:stretch>
        </p:blipFill>
        <p:spPr bwMode="auto">
          <a:xfrm>
            <a:off x="0" y="0"/>
            <a:ext cx="9144000" cy="6858000"/>
          </a:xfrm>
          <a:prstGeom prst="rect">
            <a:avLst/>
          </a:prstGeom>
          <a:noFill/>
          <a:ln w="9525">
            <a:noFill/>
            <a:miter lim="800000"/>
            <a:headEnd/>
            <a:tailEnd/>
          </a:ln>
        </p:spPr>
      </p:pic>
      <p:sp>
        <p:nvSpPr>
          <p:cNvPr id="21508" name="Rectangle 4"/>
          <p:cNvSpPr>
            <a:spLocks noChangeArrowheads="1"/>
          </p:cNvSpPr>
          <p:nvPr/>
        </p:nvSpPr>
        <p:spPr bwMode="auto">
          <a:xfrm>
            <a:off x="468312" y="1628775"/>
            <a:ext cx="5103819" cy="6001643"/>
          </a:xfrm>
          <a:prstGeom prst="rect">
            <a:avLst/>
          </a:prstGeom>
          <a:noFill/>
          <a:ln w="9525">
            <a:noFill/>
            <a:miter lim="800000"/>
            <a:headEnd/>
            <a:tailEnd/>
          </a:ln>
        </p:spPr>
        <p:txBody>
          <a:bodyPr wrap="square">
            <a:spAutoFit/>
          </a:bodyPr>
          <a:lstStyle/>
          <a:p>
            <a:endParaRPr lang="en-US" sz="4800" b="1" i="1" dirty="0">
              <a:solidFill>
                <a:schemeClr val="bg1"/>
              </a:solidFill>
              <a:latin typeface="Calibri" pitchFamily="34" charset="0"/>
            </a:endParaRPr>
          </a:p>
          <a:p>
            <a:r>
              <a:rPr lang="en-US" sz="4800" b="1" i="1" dirty="0" err="1">
                <a:solidFill>
                  <a:schemeClr val="bg1"/>
                </a:solidFill>
                <a:latin typeface="Calibri" pitchFamily="34" charset="0"/>
              </a:rPr>
              <a:t>Genialität</a:t>
            </a:r>
            <a:r>
              <a:rPr lang="en-US" sz="4800" b="1" i="1" dirty="0">
                <a:solidFill>
                  <a:schemeClr val="bg1"/>
                </a:solidFill>
                <a:latin typeface="Calibri" pitchFamily="34" charset="0"/>
              </a:rPr>
              <a:t> </a:t>
            </a:r>
            <a:r>
              <a:rPr lang="en-US" sz="4800" b="1" i="1" dirty="0" err="1">
                <a:solidFill>
                  <a:schemeClr val="bg1"/>
                </a:solidFill>
                <a:latin typeface="Calibri" pitchFamily="34" charset="0"/>
              </a:rPr>
              <a:t>ist</a:t>
            </a:r>
            <a:r>
              <a:rPr lang="en-US" sz="4800" b="1" i="1" dirty="0">
                <a:solidFill>
                  <a:schemeClr val="bg1"/>
                </a:solidFill>
                <a:latin typeface="Calibri" pitchFamily="34" charset="0"/>
              </a:rPr>
              <a:t> </a:t>
            </a:r>
            <a:r>
              <a:rPr lang="en-US" sz="4800" b="1" i="1" dirty="0" err="1">
                <a:solidFill>
                  <a:schemeClr val="bg1"/>
                </a:solidFill>
                <a:latin typeface="Calibri" pitchFamily="34" charset="0"/>
              </a:rPr>
              <a:t>nicht</a:t>
            </a:r>
            <a:r>
              <a:rPr lang="en-US" sz="4800" b="1" i="1" dirty="0">
                <a:solidFill>
                  <a:schemeClr val="bg1"/>
                </a:solidFill>
                <a:latin typeface="Calibri" pitchFamily="34" charset="0"/>
              </a:rPr>
              <a:t> </a:t>
            </a:r>
            <a:r>
              <a:rPr lang="en-US" sz="4800" b="1" i="1" dirty="0" err="1">
                <a:solidFill>
                  <a:schemeClr val="bg1"/>
                </a:solidFill>
                <a:latin typeface="Calibri" pitchFamily="34" charset="0"/>
              </a:rPr>
              <a:t>angeboren</a:t>
            </a:r>
            <a:r>
              <a:rPr lang="en-US" sz="4800" b="1" i="1" dirty="0">
                <a:solidFill>
                  <a:schemeClr val="bg1"/>
                </a:solidFill>
                <a:latin typeface="Calibri" pitchFamily="34" charset="0"/>
              </a:rPr>
              <a:t>! </a:t>
            </a:r>
          </a:p>
          <a:p>
            <a:endParaRPr lang="en-US" sz="4800" dirty="0">
              <a:solidFill>
                <a:schemeClr val="bg1"/>
              </a:solidFill>
              <a:latin typeface="Calibri" pitchFamily="34" charset="0"/>
            </a:endParaRPr>
          </a:p>
          <a:p>
            <a:endParaRPr lang="en-US" sz="4800" dirty="0">
              <a:solidFill>
                <a:schemeClr val="bg1"/>
              </a:solidFill>
              <a:latin typeface="Calibri" pitchFamily="34" charset="0"/>
            </a:endParaRPr>
          </a:p>
          <a:p>
            <a:endParaRPr lang="en-US" sz="4800" dirty="0">
              <a:solidFill>
                <a:schemeClr val="bg1"/>
              </a:solidFill>
              <a:latin typeface="Calibri" pitchFamily="34" charset="0"/>
            </a:endParaRPr>
          </a:p>
          <a:p>
            <a:endParaRPr lang="en-US" sz="4800" dirty="0">
              <a:solidFill>
                <a:schemeClr val="bg1"/>
              </a:solidFill>
              <a:latin typeface="Calibri" pitchFamily="34" charset="0"/>
            </a:endParaRPr>
          </a:p>
          <a:p>
            <a:endParaRPr lang="nl-NL" sz="4800" dirty="0">
              <a:solidFill>
                <a:schemeClr val="bg1"/>
              </a:solidFill>
              <a:latin typeface="Calibri" pitchFamily="34" charset="0"/>
            </a:endParaRPr>
          </a:p>
        </p:txBody>
      </p:sp>
      <p:sp>
        <p:nvSpPr>
          <p:cNvPr id="21509" name="Rectangle 5"/>
          <p:cNvSpPr>
            <a:spLocks noChangeArrowheads="1"/>
          </p:cNvSpPr>
          <p:nvPr/>
        </p:nvSpPr>
        <p:spPr bwMode="auto">
          <a:xfrm>
            <a:off x="500063" y="428625"/>
            <a:ext cx="7743825" cy="914400"/>
          </a:xfrm>
          <a:prstGeom prst="rect">
            <a:avLst/>
          </a:prstGeom>
          <a:noFill/>
          <a:ln w="9525">
            <a:noFill/>
            <a:miter lim="800000"/>
            <a:headEnd/>
            <a:tailEnd/>
          </a:ln>
        </p:spPr>
        <p:txBody>
          <a:bodyPr>
            <a:spAutoFit/>
          </a:bodyPr>
          <a:lstStyle/>
          <a:p>
            <a:r>
              <a:rPr lang="en-US" sz="5400">
                <a:solidFill>
                  <a:schemeClr val="bg1"/>
                </a:solidFill>
                <a:latin typeface="Calibri" pitchFamily="34" charset="0"/>
              </a:rPr>
              <a:t>Talent: nature / nurture</a:t>
            </a:r>
            <a:endParaRPr lang="nl-NL" sz="5400">
              <a:solidFill>
                <a:schemeClr val="bg1"/>
              </a:solidFill>
              <a:latin typeface="Calibri" pitchFamily="34" charset="0"/>
            </a:endParaRPr>
          </a:p>
        </p:txBody>
      </p:sp>
      <p:sp>
        <p:nvSpPr>
          <p:cNvPr id="21510" name="Rectangle 6"/>
          <p:cNvSpPr>
            <a:spLocks noChangeArrowheads="1"/>
          </p:cNvSpPr>
          <p:nvPr/>
        </p:nvSpPr>
        <p:spPr bwMode="auto">
          <a:xfrm>
            <a:off x="428625" y="3789363"/>
            <a:ext cx="5981700" cy="1938337"/>
          </a:xfrm>
          <a:prstGeom prst="rect">
            <a:avLst/>
          </a:prstGeom>
          <a:noFill/>
          <a:ln w="9525">
            <a:noFill/>
            <a:miter lim="800000"/>
            <a:headEnd/>
            <a:tailEnd/>
          </a:ln>
        </p:spPr>
        <p:txBody>
          <a:bodyPr>
            <a:spAutoFit/>
          </a:bodyPr>
          <a:lstStyle/>
          <a:p>
            <a:endParaRPr lang="en-US" sz="4000">
              <a:solidFill>
                <a:schemeClr val="bg1"/>
              </a:solidFill>
              <a:latin typeface="Calibri" pitchFamily="34" charset="0"/>
            </a:endParaRPr>
          </a:p>
          <a:p>
            <a:endParaRPr lang="en-US" sz="4000">
              <a:solidFill>
                <a:schemeClr val="bg1"/>
              </a:solidFill>
              <a:latin typeface="Calibri" pitchFamily="34" charset="0"/>
            </a:endParaRPr>
          </a:p>
          <a:p>
            <a:endParaRPr lang="en-US" sz="4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40000" contrast="-8000"/>
          </a:blip>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28596" y="1500174"/>
            <a:ext cx="7858180" cy="4524315"/>
          </a:xfrm>
          <a:prstGeom prst="rect">
            <a:avLst/>
          </a:prstGeom>
        </p:spPr>
        <p:txBody>
          <a:bodyPr wrap="square">
            <a:spAutoFit/>
          </a:bodyPr>
          <a:lstStyle/>
          <a:p>
            <a:pPr>
              <a:buFont typeface="Arial" pitchFamily="34" charset="0"/>
              <a:buChar char="•"/>
            </a:pPr>
            <a:r>
              <a:rPr lang="de-DE" sz="2800" dirty="0" smtClean="0">
                <a:solidFill>
                  <a:srgbClr val="000000"/>
                </a:solidFill>
              </a:rPr>
              <a:t> </a:t>
            </a:r>
            <a:r>
              <a:rPr lang="de-DE" sz="3200" dirty="0" err="1" smtClean="0">
                <a:solidFill>
                  <a:srgbClr val="000000"/>
                </a:solidFill>
              </a:rPr>
              <a:t>Context</a:t>
            </a:r>
            <a:r>
              <a:rPr lang="de-DE" sz="3200" dirty="0" smtClean="0">
                <a:solidFill>
                  <a:srgbClr val="000000"/>
                </a:solidFill>
              </a:rPr>
              <a:t> </a:t>
            </a:r>
            <a:r>
              <a:rPr lang="de-DE" sz="3200" dirty="0" err="1" smtClean="0">
                <a:solidFill>
                  <a:srgbClr val="000000"/>
                </a:solidFill>
              </a:rPr>
              <a:t>matters</a:t>
            </a:r>
            <a:endParaRPr lang="de-DE" sz="3200" dirty="0" smtClean="0">
              <a:solidFill>
                <a:srgbClr val="000000"/>
              </a:solidFill>
            </a:endParaRPr>
          </a:p>
          <a:p>
            <a:pPr>
              <a:buFont typeface="Arial" pitchFamily="34" charset="0"/>
              <a:buChar char="•"/>
            </a:pPr>
            <a:r>
              <a:rPr lang="de-DE" sz="3200" dirty="0" smtClean="0">
                <a:solidFill>
                  <a:srgbClr val="000000"/>
                </a:solidFill>
              </a:rPr>
              <a:t> Geduld</a:t>
            </a:r>
          </a:p>
          <a:p>
            <a:pPr>
              <a:buFont typeface="Arial" pitchFamily="34" charset="0"/>
              <a:buChar char="•"/>
            </a:pPr>
            <a:r>
              <a:rPr lang="de-DE" sz="3200" dirty="0" smtClean="0">
                <a:solidFill>
                  <a:srgbClr val="000000"/>
                </a:solidFill>
              </a:rPr>
              <a:t> Glück und Zufall </a:t>
            </a:r>
          </a:p>
          <a:p>
            <a:pPr>
              <a:buFont typeface="Arial" pitchFamily="34" charset="0"/>
              <a:buChar char="•"/>
            </a:pPr>
            <a:r>
              <a:rPr lang="de-DE" sz="3200" dirty="0" smtClean="0">
                <a:solidFill>
                  <a:srgbClr val="000000"/>
                </a:solidFill>
              </a:rPr>
              <a:t> Passion als Voraussetzung</a:t>
            </a:r>
          </a:p>
          <a:p>
            <a:pPr>
              <a:buFont typeface="Arial" pitchFamily="34" charset="0"/>
              <a:buChar char="•"/>
            </a:pPr>
            <a:r>
              <a:rPr lang="de-DE" sz="3200" dirty="0" smtClean="0">
                <a:solidFill>
                  <a:srgbClr val="000000"/>
                </a:solidFill>
              </a:rPr>
              <a:t> Hartes Arbeiten: 10.000 Stunden</a:t>
            </a:r>
          </a:p>
          <a:p>
            <a:pPr>
              <a:buFont typeface="Arial" pitchFamily="34" charset="0"/>
              <a:buChar char="•"/>
            </a:pPr>
            <a:r>
              <a:rPr lang="de-DE" sz="3200" dirty="0" smtClean="0">
                <a:solidFill>
                  <a:srgbClr val="000000"/>
                </a:solidFill>
              </a:rPr>
              <a:t> Spezifische und komplexe Faktoren in  der Umgebung eines Individuums können Talent zum Aufblühen bringen </a:t>
            </a:r>
            <a:r>
              <a:rPr lang="de-DE" sz="3200" dirty="0" smtClean="0">
                <a:solidFill>
                  <a:srgbClr val="000000"/>
                </a:solidFill>
                <a:sym typeface="Wingdings" pitchFamily="2" charset="2"/>
              </a:rPr>
              <a:t> </a:t>
            </a:r>
            <a:r>
              <a:rPr lang="de-DE" sz="3200" i="1" dirty="0" err="1" smtClean="0">
                <a:solidFill>
                  <a:srgbClr val="000000"/>
                </a:solidFill>
              </a:rPr>
              <a:t>No</a:t>
            </a:r>
            <a:r>
              <a:rPr lang="de-DE" sz="3200" i="1" dirty="0" smtClean="0">
                <a:solidFill>
                  <a:srgbClr val="000000"/>
                </a:solidFill>
              </a:rPr>
              <a:t> </a:t>
            </a:r>
            <a:r>
              <a:rPr lang="de-DE" sz="3200" i="1" dirty="0" err="1" smtClean="0">
                <a:solidFill>
                  <a:srgbClr val="000000"/>
                </a:solidFill>
              </a:rPr>
              <a:t>self</a:t>
            </a:r>
            <a:r>
              <a:rPr lang="de-DE" sz="3200" i="1" dirty="0" smtClean="0">
                <a:solidFill>
                  <a:srgbClr val="000000"/>
                </a:solidFill>
              </a:rPr>
              <a:t> </a:t>
            </a:r>
            <a:r>
              <a:rPr lang="de-DE" sz="3200" i="1" dirty="0" err="1" smtClean="0">
                <a:solidFill>
                  <a:srgbClr val="000000"/>
                </a:solidFill>
              </a:rPr>
              <a:t>made</a:t>
            </a:r>
            <a:r>
              <a:rPr lang="de-DE" sz="3200" i="1" dirty="0" smtClean="0">
                <a:solidFill>
                  <a:srgbClr val="000000"/>
                </a:solidFill>
              </a:rPr>
              <a:t> </a:t>
            </a:r>
            <a:r>
              <a:rPr lang="de-DE" sz="3200" i="1" dirty="0" err="1" smtClean="0">
                <a:solidFill>
                  <a:srgbClr val="000000"/>
                </a:solidFill>
              </a:rPr>
              <a:t>men</a:t>
            </a:r>
            <a:r>
              <a:rPr lang="de-DE" sz="3200" i="1" dirty="0" smtClean="0">
                <a:solidFill>
                  <a:srgbClr val="000000"/>
                </a:solidFill>
              </a:rPr>
              <a:t>. </a:t>
            </a:r>
            <a:endParaRPr lang="de-DE" sz="3200" i="1" dirty="0">
              <a:solidFill>
                <a:srgbClr val="000000"/>
              </a:solidFill>
            </a:endParaRPr>
          </a:p>
        </p:txBody>
      </p:sp>
      <p:sp>
        <p:nvSpPr>
          <p:cNvPr id="6" name="Title 1"/>
          <p:cNvSpPr txBox="1">
            <a:spLocks/>
          </p:cNvSpPr>
          <p:nvPr/>
        </p:nvSpPr>
        <p:spPr>
          <a:xfrm>
            <a:off x="0" y="0"/>
            <a:ext cx="9144000" cy="141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charset="0"/>
                <a:ea typeface="+mn-ea"/>
                <a:cs typeface="Arial" charset="0"/>
              </a:rPr>
              <a:t>Talent </a:t>
            </a:r>
            <a:endParaRPr kumimoji="0" lang="nl-NL" sz="4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0" y="274638"/>
            <a:ext cx="8229600" cy="1143000"/>
          </a:xfrm>
        </p:spPr>
        <p:txBody>
          <a:bodyPr/>
          <a:lstStyle/>
          <a:p>
            <a:r>
              <a:rPr lang="en-US"/>
              <a:t>Talent; context matters!</a:t>
            </a:r>
            <a:endParaRPr lang="nl-NL"/>
          </a:p>
        </p:txBody>
      </p:sp>
      <p:sp>
        <p:nvSpPr>
          <p:cNvPr id="27650" name="Content Placeholder 2"/>
          <p:cNvSpPr>
            <a:spLocks noGrp="1"/>
          </p:cNvSpPr>
          <p:nvPr>
            <p:ph sz="quarter" idx="4294967295"/>
          </p:nvPr>
        </p:nvSpPr>
        <p:spPr>
          <a:xfrm>
            <a:off x="0" y="1600200"/>
            <a:ext cx="4038600" cy="2185988"/>
          </a:xfrm>
        </p:spPr>
        <p:txBody>
          <a:bodyPr>
            <a:normAutofit fontScale="92500" lnSpcReduction="20000"/>
          </a:bodyPr>
          <a:lstStyle/>
          <a:p>
            <a:r>
              <a:rPr lang="en-US" sz="2400" b="1" dirty="0"/>
              <a:t>Talent</a:t>
            </a:r>
            <a:r>
              <a:rPr lang="en-US" sz="2400" dirty="0"/>
              <a:t> </a:t>
            </a:r>
            <a:r>
              <a:rPr lang="en-US" sz="2400" dirty="0" err="1"/>
              <a:t>wird</a:t>
            </a:r>
            <a:r>
              <a:rPr lang="en-US" sz="2400" dirty="0"/>
              <a:t> </a:t>
            </a:r>
            <a:r>
              <a:rPr lang="en-US" sz="2400" dirty="0" err="1"/>
              <a:t>deutlich</a:t>
            </a:r>
            <a:r>
              <a:rPr lang="en-US" sz="2400" dirty="0"/>
              <a:t> in </a:t>
            </a:r>
            <a:r>
              <a:rPr lang="en-US" sz="2400" dirty="0" err="1"/>
              <a:t>dem</a:t>
            </a:r>
            <a:r>
              <a:rPr lang="en-US" sz="2400" dirty="0"/>
              <a:t>, was </a:t>
            </a:r>
            <a:r>
              <a:rPr lang="en-US" sz="2400" dirty="0" err="1"/>
              <a:t>eine</a:t>
            </a:r>
            <a:r>
              <a:rPr lang="en-US" sz="2400" dirty="0"/>
              <a:t> Person:</a:t>
            </a:r>
          </a:p>
          <a:p>
            <a:pPr lvl="1">
              <a:buFontTx/>
              <a:buChar char="o"/>
            </a:pPr>
            <a:r>
              <a:rPr lang="en-US" sz="1400" dirty="0" err="1"/>
              <a:t>kann</a:t>
            </a:r>
            <a:r>
              <a:rPr lang="en-US" sz="1400" dirty="0"/>
              <a:t>;</a:t>
            </a:r>
          </a:p>
          <a:p>
            <a:pPr lvl="1">
              <a:buFontTx/>
              <a:buChar char="o"/>
            </a:pPr>
            <a:r>
              <a:rPr lang="en-US" sz="1400" dirty="0"/>
              <a:t> will;</a:t>
            </a:r>
          </a:p>
          <a:p>
            <a:pPr lvl="1">
              <a:buFontTx/>
              <a:buChar char="o"/>
            </a:pPr>
            <a:r>
              <a:rPr lang="en-US" sz="1400" dirty="0" err="1" smtClean="0"/>
              <a:t>sich</a:t>
            </a:r>
            <a:r>
              <a:rPr lang="en-US" sz="1400" dirty="0" smtClean="0"/>
              <a:t> </a:t>
            </a:r>
            <a:r>
              <a:rPr lang="en-US" sz="1400" dirty="0" err="1"/>
              <a:t>traut</a:t>
            </a:r>
            <a:r>
              <a:rPr lang="en-US" sz="1400" dirty="0"/>
              <a:t>.</a:t>
            </a:r>
          </a:p>
          <a:p>
            <a:pPr lvl="1">
              <a:buFontTx/>
              <a:buNone/>
            </a:pPr>
            <a:endParaRPr lang="en-US" sz="1400" dirty="0"/>
          </a:p>
          <a:p>
            <a:r>
              <a:rPr lang="en-US" sz="2400" dirty="0"/>
              <a:t>Es </a:t>
            </a:r>
            <a:r>
              <a:rPr lang="en-US" sz="2400" dirty="0" err="1"/>
              <a:t>ist</a:t>
            </a:r>
            <a:r>
              <a:rPr lang="en-US" sz="2400" dirty="0"/>
              <a:t> </a:t>
            </a:r>
            <a:r>
              <a:rPr lang="en-US" sz="2400" dirty="0" err="1"/>
              <a:t>beeinflussbar</a:t>
            </a:r>
            <a:r>
              <a:rPr lang="en-US" sz="2400" dirty="0"/>
              <a:t> und </a:t>
            </a:r>
            <a:r>
              <a:rPr lang="en-US" sz="2400" dirty="0" err="1"/>
              <a:t>kontextabhängig</a:t>
            </a:r>
            <a:r>
              <a:rPr lang="en-US" sz="2400" dirty="0"/>
              <a:t>. </a:t>
            </a:r>
          </a:p>
          <a:p>
            <a:pPr>
              <a:buFontTx/>
              <a:buNone/>
            </a:pPr>
            <a:endParaRPr lang="en-US" sz="2400" dirty="0"/>
          </a:p>
        </p:txBody>
      </p:sp>
      <p:sp>
        <p:nvSpPr>
          <p:cNvPr id="27652" name="Rectangle 4"/>
          <p:cNvSpPr>
            <a:spLocks noChangeArrowheads="1"/>
          </p:cNvSpPr>
          <p:nvPr/>
        </p:nvSpPr>
        <p:spPr bwMode="auto">
          <a:xfrm>
            <a:off x="6948488" y="4437063"/>
            <a:ext cx="1998662" cy="274637"/>
          </a:xfrm>
          <a:prstGeom prst="rect">
            <a:avLst/>
          </a:prstGeom>
          <a:noFill/>
          <a:ln w="9525">
            <a:noFill/>
            <a:miter lim="800000"/>
            <a:headEnd/>
            <a:tailEnd/>
          </a:ln>
        </p:spPr>
        <p:txBody>
          <a:bodyPr>
            <a:spAutoFit/>
          </a:bodyPr>
          <a:lstStyle/>
          <a:p>
            <a:r>
              <a:rPr lang="en-US" sz="1200">
                <a:latin typeface="Calibri" pitchFamily="34" charset="0"/>
              </a:rPr>
              <a:t>Naar Van der Sluis, 2008</a:t>
            </a:r>
            <a:endParaRPr lang="nl-NL" sz="1200">
              <a:latin typeface="Calibri" pitchFamily="34" charset="0"/>
            </a:endParaRPr>
          </a:p>
        </p:txBody>
      </p:sp>
      <p:graphicFrame>
        <p:nvGraphicFramePr>
          <p:cNvPr id="6" name="Diagram 5"/>
          <p:cNvGraphicFramePr/>
          <p:nvPr/>
        </p:nvGraphicFramePr>
        <p:xfrm>
          <a:off x="4643438" y="1785926"/>
          <a:ext cx="4163816" cy="2450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4" name="Text Box 11"/>
          <p:cNvSpPr txBox="1">
            <a:spLocks noChangeArrowheads="1"/>
          </p:cNvSpPr>
          <p:nvPr/>
        </p:nvSpPr>
        <p:spPr bwMode="auto">
          <a:xfrm>
            <a:off x="611188" y="5248275"/>
            <a:ext cx="5616575" cy="366713"/>
          </a:xfrm>
          <a:prstGeom prst="rect">
            <a:avLst/>
          </a:prstGeom>
          <a:noFill/>
          <a:ln w="9525">
            <a:noFill/>
            <a:miter lim="800000"/>
            <a:headEnd/>
            <a:tailEnd/>
          </a:ln>
        </p:spPr>
        <p:txBody>
          <a:bodyPr>
            <a:spAutoFit/>
          </a:bodyPr>
          <a:lstStyle/>
          <a:p>
            <a:endParaRPr lang="de-DE"/>
          </a:p>
        </p:txBody>
      </p:sp>
      <p:sp>
        <p:nvSpPr>
          <p:cNvPr id="27655" name="Text Box 13"/>
          <p:cNvSpPr txBox="1">
            <a:spLocks noChangeArrowheads="1"/>
          </p:cNvSpPr>
          <p:nvPr/>
        </p:nvSpPr>
        <p:spPr bwMode="auto">
          <a:xfrm>
            <a:off x="611188" y="4797425"/>
            <a:ext cx="7777162" cy="1370013"/>
          </a:xfrm>
          <a:prstGeom prst="rect">
            <a:avLst/>
          </a:prstGeom>
          <a:noFill/>
          <a:ln w="9525">
            <a:noFill/>
            <a:miter lim="800000"/>
            <a:headEnd/>
            <a:tailEnd/>
          </a:ln>
        </p:spPr>
        <p:txBody>
          <a:bodyPr>
            <a:spAutoFit/>
          </a:bodyPr>
          <a:lstStyle/>
          <a:p>
            <a:pPr>
              <a:spcBef>
                <a:spcPct val="20000"/>
              </a:spcBef>
              <a:buFont typeface="Arial" charset="0"/>
              <a:buChar char="•"/>
            </a:pPr>
            <a:r>
              <a:rPr lang="en-US" sz="2400"/>
              <a:t>Talent ist teils Veranlagung, der Entwicklungsspielraum jedoch ist groß.</a:t>
            </a:r>
            <a:endParaRPr lang="nl-NL" sz="2400"/>
          </a:p>
          <a:p>
            <a:pPr>
              <a:spcBef>
                <a:spcPct val="50000"/>
              </a:spcBef>
            </a:pPr>
            <a:endParaRPr lang="de-DE" sz="24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p:cNvPicPr>
            <a:picLocks noChangeAspect="1" noChangeArrowheads="1"/>
          </p:cNvPicPr>
          <p:nvPr/>
        </p:nvPicPr>
        <p:blipFill>
          <a:blip r:embed="rId3" cstate="print">
            <a:lum bright="40000" contrast="-8000"/>
          </a:blip>
          <a:srcRect/>
          <a:stretch>
            <a:fillRect/>
          </a:stretch>
        </p:blipFill>
        <p:spPr bwMode="auto">
          <a:xfrm>
            <a:off x="0" y="0"/>
            <a:ext cx="9144000" cy="6858000"/>
          </a:xfrm>
          <a:prstGeom prst="rect">
            <a:avLst/>
          </a:prstGeom>
          <a:noFill/>
          <a:ln w="9525">
            <a:noFill/>
            <a:miter lim="800000"/>
            <a:headEnd/>
            <a:tailEnd/>
          </a:ln>
        </p:spPr>
      </p:pic>
      <p:sp>
        <p:nvSpPr>
          <p:cNvPr id="29697" name="Title 1"/>
          <p:cNvSpPr>
            <a:spLocks noGrp="1"/>
          </p:cNvSpPr>
          <p:nvPr>
            <p:ph type="title" idx="4294967295"/>
          </p:nvPr>
        </p:nvSpPr>
        <p:spPr>
          <a:xfrm>
            <a:off x="0" y="274638"/>
            <a:ext cx="8229600" cy="1143000"/>
          </a:xfrm>
        </p:spPr>
        <p:txBody>
          <a:bodyPr/>
          <a:lstStyle/>
          <a:p>
            <a:r>
              <a:rPr lang="en-US"/>
              <a:t>Der Entwicklungskontext</a:t>
            </a:r>
            <a:endParaRPr lang="nl-NL"/>
          </a:p>
        </p:txBody>
      </p:sp>
      <p:sp>
        <p:nvSpPr>
          <p:cNvPr id="29698" name="Content Placeholder 2"/>
          <p:cNvSpPr>
            <a:spLocks noGrp="1"/>
          </p:cNvSpPr>
          <p:nvPr>
            <p:ph idx="4294967295"/>
          </p:nvPr>
        </p:nvSpPr>
        <p:spPr>
          <a:xfrm>
            <a:off x="0" y="1268413"/>
            <a:ext cx="9144000" cy="4321175"/>
          </a:xfrm>
        </p:spPr>
        <p:txBody>
          <a:bodyPr/>
          <a:lstStyle/>
          <a:p>
            <a:pPr>
              <a:buFontTx/>
              <a:buNone/>
            </a:pPr>
            <a:r>
              <a:rPr lang="en-US" dirty="0"/>
              <a:t>	</a:t>
            </a:r>
          </a:p>
          <a:p>
            <a:pPr>
              <a:buFontTx/>
              <a:buNone/>
            </a:pPr>
            <a:endParaRPr lang="en-US" dirty="0"/>
          </a:p>
          <a:p>
            <a:pPr>
              <a:buFontTx/>
              <a:buNone/>
            </a:pPr>
            <a:r>
              <a:rPr lang="en-US" b="1" dirty="0"/>
              <a:t>	Fitzgerald </a:t>
            </a:r>
            <a:r>
              <a:rPr lang="en-US" b="1" dirty="0" smtClean="0"/>
              <a:t>(CEO Unilever</a:t>
            </a:r>
            <a:r>
              <a:rPr lang="en-US" b="1" dirty="0"/>
              <a:t>): </a:t>
            </a:r>
            <a:r>
              <a:rPr lang="en-US" b="1" i="1" dirty="0"/>
              <a:t>“I do not believe in a shortage of great talent. There is, however, a shortage of great environments and leaders who create </a:t>
            </a:r>
            <a:r>
              <a:rPr lang="en-US" b="1" i="1"/>
              <a:t>such </a:t>
            </a:r>
            <a:r>
              <a:rPr lang="en-US" b="1" i="1" smtClean="0"/>
              <a:t>talent”</a:t>
            </a:r>
            <a:endParaRPr lang="en-US" b="1" i="1" dirty="0"/>
          </a:p>
          <a:p>
            <a:pPr>
              <a:buFontTx/>
              <a:buNone/>
            </a:pP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2"/>
          <p:cNvPicPr>
            <a:picLocks noChangeAspect="1" noChangeArrowheads="1"/>
          </p:cNvPicPr>
          <p:nvPr/>
        </p:nvPicPr>
        <p:blipFill>
          <a:blip r:embed="rId3" cstate="print">
            <a:lum bright="50000" contrast="-9000"/>
          </a:blip>
          <a:srcRect/>
          <a:stretch>
            <a:fillRect/>
          </a:stretch>
        </p:blipFill>
        <p:spPr bwMode="auto">
          <a:xfrm>
            <a:off x="0" y="0"/>
            <a:ext cx="9144000" cy="6858000"/>
          </a:xfrm>
          <a:prstGeom prst="rect">
            <a:avLst/>
          </a:prstGeom>
          <a:noFill/>
          <a:ln w="9525">
            <a:noFill/>
            <a:miter lim="800000"/>
            <a:headEnd/>
            <a:tailEnd/>
          </a:ln>
        </p:spPr>
      </p:pic>
      <p:sp>
        <p:nvSpPr>
          <p:cNvPr id="31745" name="Title 1"/>
          <p:cNvSpPr>
            <a:spLocks noGrp="1"/>
          </p:cNvSpPr>
          <p:nvPr>
            <p:ph type="title" idx="4294967295"/>
          </p:nvPr>
        </p:nvSpPr>
        <p:spPr>
          <a:xfrm>
            <a:off x="0" y="274638"/>
            <a:ext cx="8229600" cy="1143000"/>
          </a:xfrm>
        </p:spPr>
        <p:txBody>
          <a:bodyPr/>
          <a:lstStyle/>
          <a:p>
            <a:r>
              <a:rPr lang="en-US"/>
              <a:t>Der Entwicklungskontext</a:t>
            </a:r>
            <a:endParaRPr lang="nl-NL"/>
          </a:p>
        </p:txBody>
      </p:sp>
      <p:sp>
        <p:nvSpPr>
          <p:cNvPr id="31746" name="Content Placeholder 2"/>
          <p:cNvSpPr>
            <a:spLocks noGrp="1"/>
          </p:cNvSpPr>
          <p:nvPr>
            <p:ph idx="4294967295"/>
          </p:nvPr>
        </p:nvSpPr>
        <p:spPr>
          <a:xfrm>
            <a:off x="0" y="1600200"/>
            <a:ext cx="8229600" cy="4525963"/>
          </a:xfrm>
        </p:spPr>
        <p:txBody>
          <a:bodyPr>
            <a:normAutofit lnSpcReduction="10000"/>
          </a:bodyPr>
          <a:lstStyle/>
          <a:p>
            <a:pPr>
              <a:lnSpc>
                <a:spcPct val="90000"/>
              </a:lnSpc>
            </a:pPr>
            <a:r>
              <a:rPr lang="en-US" sz="2800" dirty="0" err="1"/>
              <a:t>Bei</a:t>
            </a:r>
            <a:r>
              <a:rPr lang="en-US" sz="2800" dirty="0"/>
              <a:t> </a:t>
            </a:r>
            <a:r>
              <a:rPr lang="en-US" sz="2800" dirty="0" err="1"/>
              <a:t>wissenschaftlichen</a:t>
            </a:r>
            <a:r>
              <a:rPr lang="en-US" sz="2800" dirty="0"/>
              <a:t> </a:t>
            </a:r>
            <a:r>
              <a:rPr lang="en-US" sz="2800" dirty="0" err="1"/>
              <a:t>Untersuchungen</a:t>
            </a:r>
            <a:r>
              <a:rPr lang="en-US" sz="2800" dirty="0"/>
              <a:t> </a:t>
            </a:r>
            <a:r>
              <a:rPr lang="en-US" sz="2800" dirty="0" err="1"/>
              <a:t>nach</a:t>
            </a:r>
            <a:r>
              <a:rPr lang="en-US" sz="2800" dirty="0"/>
              <a:t> </a:t>
            </a:r>
            <a:r>
              <a:rPr lang="en-US" sz="2800" dirty="0" err="1"/>
              <a:t>außergewöhnlichen</a:t>
            </a:r>
            <a:r>
              <a:rPr lang="en-US" sz="2800" dirty="0"/>
              <a:t> </a:t>
            </a:r>
            <a:r>
              <a:rPr lang="en-US" sz="2800" dirty="0" err="1"/>
              <a:t>Leistungen</a:t>
            </a:r>
            <a:r>
              <a:rPr lang="en-US" sz="2800" dirty="0"/>
              <a:t>, </a:t>
            </a:r>
            <a:r>
              <a:rPr lang="en-US" sz="2800" dirty="0" err="1"/>
              <a:t>wurden</a:t>
            </a:r>
            <a:r>
              <a:rPr lang="en-US" sz="2800" dirty="0"/>
              <a:t> </a:t>
            </a:r>
            <a:r>
              <a:rPr lang="en-US" sz="2800" dirty="0" err="1"/>
              <a:t>keine</a:t>
            </a:r>
            <a:r>
              <a:rPr lang="en-US" sz="2800" dirty="0"/>
              <a:t> </a:t>
            </a:r>
            <a:r>
              <a:rPr lang="en-US" sz="2800" dirty="0" err="1"/>
              <a:t>besonderen</a:t>
            </a:r>
            <a:r>
              <a:rPr lang="en-US" sz="2800" dirty="0"/>
              <a:t> </a:t>
            </a:r>
            <a:r>
              <a:rPr lang="en-US" sz="2800" dirty="0" err="1" smtClean="0"/>
              <a:t>Charaktereigenschaften</a:t>
            </a:r>
            <a:r>
              <a:rPr lang="en-US" sz="2800" dirty="0" smtClean="0"/>
              <a:t> </a:t>
            </a:r>
            <a:r>
              <a:rPr lang="en-US" sz="2800" dirty="0" err="1"/>
              <a:t>gefunden</a:t>
            </a:r>
            <a:r>
              <a:rPr lang="en-US" sz="2800" dirty="0"/>
              <a:t>.</a:t>
            </a:r>
          </a:p>
          <a:p>
            <a:pPr>
              <a:lnSpc>
                <a:spcPct val="90000"/>
              </a:lnSpc>
            </a:pPr>
            <a:r>
              <a:rPr lang="en-US" sz="2800" dirty="0"/>
              <a:t>JEDOCH: </a:t>
            </a:r>
            <a:r>
              <a:rPr lang="en-US" sz="2800" dirty="0" err="1"/>
              <a:t>außergwöhnliche</a:t>
            </a:r>
            <a:r>
              <a:rPr lang="en-US" sz="2800" dirty="0"/>
              <a:t> </a:t>
            </a:r>
            <a:r>
              <a:rPr lang="en-US" sz="2800" dirty="0" err="1"/>
              <a:t>Umstände</a:t>
            </a:r>
            <a:r>
              <a:rPr lang="en-US" sz="2800" dirty="0"/>
              <a:t> (</a:t>
            </a:r>
            <a:r>
              <a:rPr lang="en-US" sz="2800" dirty="0" err="1"/>
              <a:t>u.a</a:t>
            </a:r>
            <a:r>
              <a:rPr lang="en-US" sz="2800" dirty="0"/>
              <a:t>. </a:t>
            </a:r>
            <a:r>
              <a:rPr lang="en-US" sz="2800" dirty="0" smtClean="0"/>
              <a:t>Bloom, 1985)</a:t>
            </a:r>
            <a:endParaRPr lang="en-US" sz="2800" dirty="0"/>
          </a:p>
          <a:p>
            <a:pPr>
              <a:lnSpc>
                <a:spcPct val="90000"/>
              </a:lnSpc>
              <a:buFontTx/>
              <a:buNone/>
            </a:pPr>
            <a:endParaRPr lang="en-US" sz="2800" dirty="0"/>
          </a:p>
          <a:p>
            <a:pPr>
              <a:lnSpc>
                <a:spcPct val="90000"/>
              </a:lnSpc>
              <a:buFontTx/>
              <a:buNone/>
            </a:pPr>
            <a:r>
              <a:rPr lang="en-US" sz="2800" dirty="0" smtClean="0"/>
              <a:t>	“Bad </a:t>
            </a:r>
            <a:r>
              <a:rPr lang="en-US" sz="2800" dirty="0"/>
              <a:t>leadership and a bad </a:t>
            </a:r>
            <a:r>
              <a:rPr lang="en-US" sz="2800" i="1" dirty="0"/>
              <a:t>system</a:t>
            </a:r>
            <a:r>
              <a:rPr lang="en-US" sz="2800" dirty="0"/>
              <a:t> </a:t>
            </a:r>
            <a:br>
              <a:rPr lang="en-US" sz="2800" dirty="0"/>
            </a:br>
            <a:r>
              <a:rPr lang="en-US" sz="2800" dirty="0"/>
              <a:t>can make even a </a:t>
            </a:r>
            <a:r>
              <a:rPr lang="en-US" sz="2800" i="1" dirty="0"/>
              <a:t>genius</a:t>
            </a:r>
            <a:r>
              <a:rPr lang="en-US" sz="2800" dirty="0"/>
              <a:t> look </a:t>
            </a:r>
            <a:br>
              <a:rPr lang="en-US" sz="2800" dirty="0"/>
            </a:br>
            <a:r>
              <a:rPr lang="en-US" sz="2800" dirty="0"/>
              <a:t>pretty ordinary</a:t>
            </a:r>
            <a:r>
              <a:rPr lang="en-US" sz="2800" dirty="0" smtClean="0"/>
              <a:t>.” (</a:t>
            </a:r>
            <a:r>
              <a:rPr lang="en-US" sz="2800" dirty="0" err="1" smtClean="0"/>
              <a:t>Pfeffer</a:t>
            </a:r>
            <a:r>
              <a:rPr lang="en-US" sz="2800" dirty="0" smtClean="0"/>
              <a:t>, 1994)</a:t>
            </a:r>
            <a:endParaRPr lang="en-US" sz="2800" dirty="0"/>
          </a:p>
          <a:p>
            <a:pPr>
              <a:lnSpc>
                <a:spcPct val="90000"/>
              </a:lnSpc>
              <a:buFontTx/>
              <a:buNone/>
            </a:pPr>
            <a:r>
              <a:rPr lang="en-US" sz="2800" dirty="0"/>
              <a:t/>
            </a:r>
            <a:br>
              <a:rPr lang="en-US" sz="2800" dirty="0"/>
            </a:br>
            <a:endParaRPr lang="en-US" sz="2800" dirty="0"/>
          </a:p>
          <a:p>
            <a:pPr>
              <a:lnSpc>
                <a:spcPct val="90000"/>
              </a:lnSpc>
              <a:buFontTx/>
              <a:buNone/>
            </a:pPr>
            <a:r>
              <a:rPr lang="en-US" sz="1400" dirty="0"/>
              <a:t>  </a:t>
            </a:r>
            <a:endParaRPr lang="nl-NL" sz="1400" dirty="0"/>
          </a:p>
        </p:txBody>
      </p:sp>
      <p:pic>
        <p:nvPicPr>
          <p:cNvPr id="31747" name="Picture 3" descr="595px-FIFA_WC-qualification_2014_-_Austria_vs__Germany_2012-09-11_-Lukas_Podolski_01.jpg"/>
          <p:cNvPicPr>
            <a:picLocks noChangeAspect="1"/>
          </p:cNvPicPr>
          <p:nvPr/>
        </p:nvPicPr>
        <p:blipFill>
          <a:blip r:embed="rId4" cstate="print"/>
          <a:srcRect/>
          <a:stretch>
            <a:fillRect/>
          </a:stretch>
        </p:blipFill>
        <p:spPr bwMode="auto">
          <a:xfrm>
            <a:off x="6156325" y="3573463"/>
            <a:ext cx="2735263" cy="28813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6" descr="olifanten.jpg"/>
          <p:cNvPicPr>
            <a:picLocks noGrp="1" noChangeAspect="1"/>
          </p:cNvPicPr>
          <p:nvPr>
            <p:ph idx="4294967295"/>
          </p:nvPr>
        </p:nvPicPr>
        <p:blipFill>
          <a:blip r:embed="rId3" cstate="print"/>
          <a:srcRect/>
          <a:stretch>
            <a:fillRect/>
          </a:stretch>
        </p:blipFill>
        <p:spPr>
          <a:xfrm>
            <a:off x="0" y="0"/>
            <a:ext cx="9144000" cy="6858000"/>
          </a:xfrm>
        </p:spPr>
      </p:pic>
      <p:sp>
        <p:nvSpPr>
          <p:cNvPr id="33795" name="Rectangle 7"/>
          <p:cNvSpPr>
            <a:spLocks noChangeArrowheads="1"/>
          </p:cNvSpPr>
          <p:nvPr/>
        </p:nvSpPr>
        <p:spPr bwMode="auto">
          <a:xfrm>
            <a:off x="395288" y="692150"/>
            <a:ext cx="8497887" cy="1190625"/>
          </a:xfrm>
          <a:prstGeom prst="rect">
            <a:avLst/>
          </a:prstGeom>
          <a:noFill/>
          <a:ln w="9525">
            <a:noFill/>
            <a:miter lim="800000"/>
            <a:headEnd/>
            <a:tailEnd/>
          </a:ln>
        </p:spPr>
        <p:txBody>
          <a:bodyPr>
            <a:spAutoFit/>
          </a:bodyPr>
          <a:lstStyle/>
          <a:p>
            <a:pPr algn="ctr"/>
            <a:r>
              <a:rPr lang="de-DE" sz="3600" b="1">
                <a:solidFill>
                  <a:schemeClr val="bg1"/>
                </a:solidFill>
                <a:latin typeface="Calibri" pitchFamily="34" charset="0"/>
              </a:rPr>
              <a:t>Lernen und Entwicklung als </a:t>
            </a:r>
          </a:p>
          <a:p>
            <a:pPr algn="ctr"/>
            <a:r>
              <a:rPr lang="de-DE" sz="3600" b="1">
                <a:solidFill>
                  <a:schemeClr val="bg1"/>
                </a:solidFill>
                <a:latin typeface="Calibri" pitchFamily="34" charset="0"/>
              </a:rPr>
              <a:t>sozialer Prozess</a:t>
            </a:r>
            <a:endParaRPr lang="de-DE">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cstate="print">
            <a:lum bright="46000" contrast="-10000"/>
          </a:blip>
          <a:srcRect/>
          <a:stretch>
            <a:fillRect/>
          </a:stretch>
        </p:blipFill>
        <p:spPr bwMode="auto">
          <a:xfrm>
            <a:off x="0" y="0"/>
            <a:ext cx="9144000" cy="6858000"/>
          </a:xfrm>
          <a:prstGeom prst="rect">
            <a:avLst/>
          </a:prstGeom>
          <a:noFill/>
          <a:ln w="9525">
            <a:noFill/>
            <a:miter lim="800000"/>
            <a:headEnd/>
            <a:tailEnd/>
          </a:ln>
        </p:spPr>
      </p:pic>
      <p:sp>
        <p:nvSpPr>
          <p:cNvPr id="35841" name="Title 1"/>
          <p:cNvSpPr>
            <a:spLocks noGrp="1"/>
          </p:cNvSpPr>
          <p:nvPr>
            <p:ph type="title" idx="4294967295"/>
          </p:nvPr>
        </p:nvSpPr>
        <p:spPr>
          <a:xfrm>
            <a:off x="0" y="274638"/>
            <a:ext cx="8229600" cy="1143000"/>
          </a:xfrm>
        </p:spPr>
        <p:txBody>
          <a:bodyPr/>
          <a:lstStyle/>
          <a:p>
            <a:r>
              <a:rPr lang="en-US"/>
              <a:t>Soziales Kapital</a:t>
            </a:r>
            <a:endParaRPr lang="nl-NL"/>
          </a:p>
        </p:txBody>
      </p:sp>
      <p:sp>
        <p:nvSpPr>
          <p:cNvPr id="35842" name="Content Placeholder 2"/>
          <p:cNvSpPr>
            <a:spLocks noGrp="1"/>
          </p:cNvSpPr>
          <p:nvPr>
            <p:ph idx="4294967295"/>
          </p:nvPr>
        </p:nvSpPr>
        <p:spPr>
          <a:xfrm>
            <a:off x="0" y="1600200"/>
            <a:ext cx="9144000" cy="4525963"/>
          </a:xfrm>
        </p:spPr>
        <p:txBody>
          <a:bodyPr>
            <a:normAutofit/>
          </a:bodyPr>
          <a:lstStyle/>
          <a:p>
            <a:r>
              <a:rPr lang="en-US" sz="2800" b="1" dirty="0" err="1"/>
              <a:t>Soziales</a:t>
            </a:r>
            <a:r>
              <a:rPr lang="en-US" sz="2800" b="1" dirty="0"/>
              <a:t> </a:t>
            </a:r>
            <a:r>
              <a:rPr lang="en-US" sz="2800" b="1" dirty="0" err="1"/>
              <a:t>Kapital</a:t>
            </a:r>
            <a:r>
              <a:rPr lang="en-US" sz="2800" b="1" dirty="0"/>
              <a:t> </a:t>
            </a:r>
            <a:r>
              <a:rPr lang="en-US" sz="2800" dirty="0" err="1"/>
              <a:t>verweist</a:t>
            </a:r>
            <a:r>
              <a:rPr lang="en-US" sz="2800" dirty="0"/>
              <a:t> auf die</a:t>
            </a:r>
            <a:r>
              <a:rPr lang="en-US" sz="2800" u="sng" dirty="0"/>
              <a:t> </a:t>
            </a:r>
            <a:r>
              <a:rPr lang="en-US" sz="2800" u="sng" dirty="0" err="1"/>
              <a:t>Beziehungen</a:t>
            </a:r>
            <a:r>
              <a:rPr lang="en-US" sz="2800" u="sng" dirty="0"/>
              <a:t> </a:t>
            </a:r>
            <a:r>
              <a:rPr lang="en-US" sz="2800" u="sng" dirty="0" err="1"/>
              <a:t>zwischen</a:t>
            </a:r>
            <a:r>
              <a:rPr lang="en-US" sz="2800" u="sng" dirty="0"/>
              <a:t> </a:t>
            </a:r>
            <a:r>
              <a:rPr lang="en-US" sz="2800" u="sng" dirty="0" err="1"/>
              <a:t>Menschen</a:t>
            </a:r>
            <a:r>
              <a:rPr lang="en-US" sz="2800" dirty="0"/>
              <a:t>.</a:t>
            </a:r>
            <a:r>
              <a:rPr lang="en-US" sz="2800" b="1" dirty="0"/>
              <a:t> </a:t>
            </a:r>
            <a:r>
              <a:rPr lang="en-US" sz="2800" dirty="0" err="1"/>
              <a:t>Neben</a:t>
            </a:r>
            <a:r>
              <a:rPr lang="en-US" sz="2800" dirty="0"/>
              <a:t> </a:t>
            </a:r>
            <a:r>
              <a:rPr lang="en-US" sz="2800" dirty="0" err="1"/>
              <a:t>dem</a:t>
            </a:r>
            <a:r>
              <a:rPr lang="en-US" sz="2800" dirty="0"/>
              <a:t> Wert des </a:t>
            </a:r>
            <a:r>
              <a:rPr lang="en-US" sz="2800" dirty="0" err="1"/>
              <a:t>Menschen</a:t>
            </a:r>
            <a:r>
              <a:rPr lang="en-US" sz="2800" dirty="0"/>
              <a:t> </a:t>
            </a:r>
            <a:r>
              <a:rPr lang="en-US" sz="2800" u="sng" dirty="0" err="1"/>
              <a:t>als</a:t>
            </a:r>
            <a:r>
              <a:rPr lang="en-US" sz="2800" u="sng" dirty="0"/>
              <a:t> Person</a:t>
            </a:r>
            <a:r>
              <a:rPr lang="en-US" sz="2800" dirty="0"/>
              <a:t> (human capital) </a:t>
            </a:r>
            <a:r>
              <a:rPr lang="en-US" sz="2800" dirty="0" err="1"/>
              <a:t>ist</a:t>
            </a:r>
            <a:r>
              <a:rPr lang="en-US" sz="2800" dirty="0"/>
              <a:t> die </a:t>
            </a:r>
            <a:r>
              <a:rPr lang="en-US" sz="2800" dirty="0" err="1"/>
              <a:t>Beziehung</a:t>
            </a:r>
            <a:r>
              <a:rPr lang="en-US" sz="2800" dirty="0"/>
              <a:t> </a:t>
            </a:r>
            <a:r>
              <a:rPr lang="en-US" sz="2800" u="sng" dirty="0" err="1"/>
              <a:t>zwischen</a:t>
            </a:r>
            <a:r>
              <a:rPr lang="en-US" sz="2800" dirty="0"/>
              <a:t> </a:t>
            </a:r>
            <a:r>
              <a:rPr lang="en-US" sz="2800" dirty="0" err="1"/>
              <a:t>Menschen</a:t>
            </a:r>
            <a:r>
              <a:rPr lang="en-US" sz="2800" dirty="0"/>
              <a:t> </a:t>
            </a:r>
            <a:r>
              <a:rPr lang="en-US" sz="2800" dirty="0" err="1"/>
              <a:t>ebenfalls</a:t>
            </a:r>
            <a:r>
              <a:rPr lang="en-US" sz="2800" dirty="0"/>
              <a:t> von </a:t>
            </a:r>
            <a:r>
              <a:rPr lang="en-US" sz="2800" dirty="0" err="1"/>
              <a:t>Bedeutung</a:t>
            </a:r>
            <a:r>
              <a:rPr lang="en-US" sz="2800" dirty="0"/>
              <a:t> (</a:t>
            </a:r>
            <a:r>
              <a:rPr lang="en-US" sz="2800" dirty="0" smtClean="0"/>
              <a:t>social capital</a:t>
            </a:r>
            <a:r>
              <a:rPr lang="en-US" sz="2800" dirty="0"/>
              <a:t>). </a:t>
            </a:r>
          </a:p>
          <a:p>
            <a:pPr>
              <a:buFontTx/>
              <a:buNone/>
            </a:pPr>
            <a:endParaRPr lang="en-US" sz="2800" dirty="0"/>
          </a:p>
          <a:p>
            <a:pPr>
              <a:buFontTx/>
              <a:buNone/>
            </a:pPr>
            <a:r>
              <a:rPr lang="en-US" sz="2800" dirty="0"/>
              <a:t>	</a:t>
            </a:r>
            <a:r>
              <a:rPr lang="en-US" sz="2800" u="sng" dirty="0" err="1"/>
              <a:t>Merkmale</a:t>
            </a:r>
            <a:r>
              <a:rPr lang="en-US" sz="2800" u="sng" dirty="0"/>
              <a:t>:</a:t>
            </a:r>
          </a:p>
          <a:p>
            <a:pPr>
              <a:buFontTx/>
              <a:buAutoNum type="arabicPeriod"/>
            </a:pPr>
            <a:r>
              <a:rPr lang="en-US" sz="2800" dirty="0" err="1"/>
              <a:t>zwischenmenschliches</a:t>
            </a:r>
            <a:r>
              <a:rPr lang="en-US" sz="2800" dirty="0"/>
              <a:t> </a:t>
            </a:r>
            <a:r>
              <a:rPr lang="en-US" sz="2800" dirty="0" err="1"/>
              <a:t>Vertrauen</a:t>
            </a:r>
            <a:r>
              <a:rPr lang="en-US" sz="2800" dirty="0"/>
              <a:t>;</a:t>
            </a:r>
          </a:p>
          <a:p>
            <a:pPr>
              <a:buFontTx/>
              <a:buAutoNum type="arabicPeriod"/>
            </a:pPr>
            <a:r>
              <a:rPr lang="en-US" sz="2800" dirty="0" err="1"/>
              <a:t>geteilte</a:t>
            </a:r>
            <a:r>
              <a:rPr lang="en-US" sz="2800" dirty="0"/>
              <a:t> </a:t>
            </a:r>
            <a:r>
              <a:rPr lang="en-US" sz="2800" dirty="0" err="1"/>
              <a:t>Identität</a:t>
            </a:r>
            <a:r>
              <a:rPr lang="en-US" sz="2800" dirty="0"/>
              <a:t>;</a:t>
            </a:r>
          </a:p>
          <a:p>
            <a:pPr>
              <a:buFontTx/>
              <a:buAutoNum type="arabicPeriod"/>
            </a:pPr>
            <a:r>
              <a:rPr lang="en-US" sz="2800" dirty="0"/>
              <a:t>Art und </a:t>
            </a:r>
            <a:r>
              <a:rPr lang="en-US" sz="2800" dirty="0" err="1"/>
              <a:t>Umfang</a:t>
            </a:r>
            <a:r>
              <a:rPr lang="en-US" sz="2800" dirty="0"/>
              <a:t> des </a:t>
            </a:r>
            <a:r>
              <a:rPr lang="en-US" sz="2800" dirty="0" err="1"/>
              <a:t>Netzwerkes</a:t>
            </a:r>
            <a:r>
              <a:rPr lang="en-US" sz="2800"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1607</Words>
  <Application>Microsoft Office PowerPoint</Application>
  <PresentationFormat>Bildschirmpräsentation (4:3)</PresentationFormat>
  <Paragraphs>179</Paragraphs>
  <Slides>20</Slides>
  <Notes>19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2" baseType="lpstr">
      <vt:lpstr>Office Theme</vt:lpstr>
      <vt:lpstr>Diagramm</vt:lpstr>
      <vt:lpstr>PowerPoint-Präsentation</vt:lpstr>
      <vt:lpstr>PowerPoint-Präsentation</vt:lpstr>
      <vt:lpstr>PowerPoint-Präsentation</vt:lpstr>
      <vt:lpstr>PowerPoint-Präsentation</vt:lpstr>
      <vt:lpstr>Talent; context matters!</vt:lpstr>
      <vt:lpstr>Der Entwicklungskontext</vt:lpstr>
      <vt:lpstr>Der Entwicklungskontext</vt:lpstr>
      <vt:lpstr>PowerPoint-Präsentation</vt:lpstr>
      <vt:lpstr>Soziales Kapital</vt:lpstr>
      <vt:lpstr>1. Zwischenmenschliches Vertrauen</vt:lpstr>
      <vt:lpstr>2. Eine geeignete Unternehmensidentität</vt:lpstr>
      <vt:lpstr>3. Ein informelles, zugängliches Netzwerk</vt:lpstr>
      <vt:lpstr>Aber…</vt:lpstr>
      <vt:lpstr>4. Zusätzliche Konditionen für Talentenwicklung</vt:lpstr>
      <vt:lpstr>Lernbedingungen für hervorragende Fachleute</vt:lpstr>
      <vt:lpstr>Methode</vt:lpstr>
      <vt:lpstr>Erfolgsrezepte</vt:lpstr>
      <vt:lpstr>Schlussfolgerung </vt:lpstr>
      <vt:lpstr>Verwaltung 2.0</vt:lpstr>
      <vt:lpstr>Gladwell inspiriert…</vt:lpstr>
    </vt:vector>
  </TitlesOfParts>
  <Company>Hanze Hogeschool Groningen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“Ontdek je talent”</dc:title>
  <dc:creator>kjos</dc:creator>
  <cp:lastModifiedBy>Kultursaal</cp:lastModifiedBy>
  <cp:revision>86</cp:revision>
  <dcterms:created xsi:type="dcterms:W3CDTF">2013-02-11T12:46:14Z</dcterms:created>
  <dcterms:modified xsi:type="dcterms:W3CDTF">2013-02-28T15:37:43Z</dcterms:modified>
</cp:coreProperties>
</file>