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04" r:id="rId2"/>
    <p:sldId id="389" r:id="rId3"/>
    <p:sldId id="390" r:id="rId4"/>
    <p:sldId id="395" r:id="rId5"/>
    <p:sldId id="396" r:id="rId6"/>
    <p:sldId id="402" r:id="rId7"/>
    <p:sldId id="391" r:id="rId8"/>
    <p:sldId id="405" r:id="rId9"/>
    <p:sldId id="406" r:id="rId10"/>
    <p:sldId id="417" r:id="rId11"/>
    <p:sldId id="418" r:id="rId12"/>
    <p:sldId id="409" r:id="rId13"/>
    <p:sldId id="427" r:id="rId14"/>
    <p:sldId id="410" r:id="rId15"/>
    <p:sldId id="411" r:id="rId16"/>
    <p:sldId id="419" r:id="rId17"/>
    <p:sldId id="425" r:id="rId18"/>
    <p:sldId id="426" r:id="rId19"/>
    <p:sldId id="415" r:id="rId20"/>
  </p:sldIdLst>
  <p:sldSz cx="9144000" cy="6858000" type="screen4x3"/>
  <p:notesSz cx="6858000" cy="9906000"/>
  <p:defaultTextStyle>
    <a:defPPr>
      <a:defRPr lang="de-DE"/>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00FFFF"/>
    <a:srgbClr val="CCFFFF"/>
    <a:srgbClr val="66FF33"/>
    <a:srgbClr val="FFCC00"/>
    <a:srgbClr val="4DD34D"/>
    <a:srgbClr val="33CC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2" autoAdjust="0"/>
    <p:restoredTop sz="90610" autoAdjust="0"/>
  </p:normalViewPr>
  <p:slideViewPr>
    <p:cSldViewPr snapToGrid="0">
      <p:cViewPr varScale="1">
        <p:scale>
          <a:sx n="80" d="100"/>
          <a:sy n="80" d="100"/>
        </p:scale>
        <p:origin x="-8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0" d="100"/>
          <a:sy n="50" d="100"/>
        </p:scale>
        <p:origin x="-1860" y="-96"/>
      </p:cViewPr>
      <p:guideLst>
        <p:guide orient="horz" pos="3121"/>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dsmuda\Documents\Eigene%20Dateien\Privat\degewo\Copy%20of%201200307_Exceltool_Stadtrendite_2011_2.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dsmuda\Documents\Eigene%20Dateien\Privat\degewo\Copy%20of%201200307_Exceltool_Stadtrendite_2011_2.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DE"/>
  <c:clrMapOvr bg1="lt1" tx1="dk1" bg2="lt2" tx2="dk2" accent1="accent1" accent2="accent2" accent3="accent3" accent4="accent4" accent5="accent5" accent6="accent6" hlink="hlink" folHlink="folHlink"/>
  <c:chart>
    <c:title/>
    <c:plotArea>
      <c:layout>
        <c:manualLayout>
          <c:layoutTarget val="inner"/>
          <c:xMode val="edge"/>
          <c:yMode val="edge"/>
          <c:x val="8.9427378698529861E-2"/>
          <c:y val="0.11814524503353666"/>
          <c:w val="0.91057262130147021"/>
          <c:h val="0.83153337958614737"/>
        </c:manualLayout>
      </c:layout>
      <c:lineChart>
        <c:grouping val="standard"/>
        <c:ser>
          <c:idx val="0"/>
          <c:order val="0"/>
          <c:tx>
            <c:strRef>
              <c:f>'Auswertung Kenngrößen'!$B$37</c:f>
              <c:strCache>
                <c:ptCount val="1"/>
                <c:pt idx="0">
                  <c:v>Stadtrendite 1+2 (EK)</c:v>
                </c:pt>
              </c:strCache>
            </c:strRef>
          </c:tx>
          <c:cat>
            <c:strRef>
              <c:f>'Auswertung Kenngrößen'!$D$33:$I$33</c:f>
              <c:strCache>
                <c:ptCount val="6"/>
                <c:pt idx="0">
                  <c:v>Stadtrendite 2005 neu</c:v>
                </c:pt>
                <c:pt idx="1">
                  <c:v>Stadtrendite 2006</c:v>
                </c:pt>
                <c:pt idx="2">
                  <c:v>Stadtrendite 2007</c:v>
                </c:pt>
                <c:pt idx="3">
                  <c:v>Stadtrendite 2008</c:v>
                </c:pt>
                <c:pt idx="4">
                  <c:v>Stadtrendite 2009</c:v>
                </c:pt>
                <c:pt idx="5">
                  <c:v>Stadtrendite 2010</c:v>
                </c:pt>
              </c:strCache>
            </c:strRef>
          </c:cat>
          <c:val>
            <c:numRef>
              <c:f>'Auswertung Kenngrößen'!$D$37:$I$37</c:f>
              <c:numCache>
                <c:formatCode>0.00%</c:formatCode>
                <c:ptCount val="6"/>
                <c:pt idx="0">
                  <c:v>8.9994325935088826E-2</c:v>
                </c:pt>
                <c:pt idx="1">
                  <c:v>9.0405214114285509E-2</c:v>
                </c:pt>
                <c:pt idx="2">
                  <c:v>0.12543878731770736</c:v>
                </c:pt>
                <c:pt idx="3">
                  <c:v>0.1167644172978886</c:v>
                </c:pt>
                <c:pt idx="4">
                  <c:v>0.12441032809398969</c:v>
                </c:pt>
                <c:pt idx="5">
                  <c:v>0.11964535739827299</c:v>
                </c:pt>
              </c:numCache>
            </c:numRef>
          </c:val>
        </c:ser>
        <c:marker val="1"/>
        <c:axId val="35844864"/>
        <c:axId val="35846400"/>
      </c:lineChart>
      <c:catAx>
        <c:axId val="35844864"/>
        <c:scaling>
          <c:orientation val="minMax"/>
        </c:scaling>
        <c:axPos val="b"/>
        <c:tickLblPos val="nextTo"/>
        <c:crossAx val="35846400"/>
        <c:crosses val="autoZero"/>
        <c:auto val="1"/>
        <c:lblAlgn val="ctr"/>
        <c:lblOffset val="100"/>
      </c:catAx>
      <c:valAx>
        <c:axId val="35846400"/>
        <c:scaling>
          <c:orientation val="minMax"/>
        </c:scaling>
        <c:axPos val="l"/>
        <c:majorGridlines/>
        <c:numFmt formatCode="0.00%" sourceLinked="1"/>
        <c:tickLblPos val="nextTo"/>
        <c:crossAx val="35844864"/>
        <c:crosses val="autoZero"/>
        <c:crossBetween val="between"/>
      </c:valAx>
    </c:plotArea>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title/>
    <c:plotArea>
      <c:layout/>
      <c:lineChart>
        <c:grouping val="standard"/>
        <c:ser>
          <c:idx val="0"/>
          <c:order val="0"/>
          <c:tx>
            <c:strRef>
              <c:f>'Auswertung Kenngrößen'!$B$41</c:f>
              <c:strCache>
                <c:ptCount val="1"/>
                <c:pt idx="0">
                  <c:v>SR 1+2 Beitrag absolut (p.a.)</c:v>
                </c:pt>
              </c:strCache>
            </c:strRef>
          </c:tx>
          <c:cat>
            <c:strRef>
              <c:f>'Auswertung Kenngrößen'!$D$33:$I$33</c:f>
              <c:strCache>
                <c:ptCount val="6"/>
                <c:pt idx="0">
                  <c:v>Stadtrendite 2005 neu</c:v>
                </c:pt>
                <c:pt idx="1">
                  <c:v>Stadtrendite 2006</c:v>
                </c:pt>
                <c:pt idx="2">
                  <c:v>Stadtrendite 2007</c:v>
                </c:pt>
                <c:pt idx="3">
                  <c:v>Stadtrendite 2008</c:v>
                </c:pt>
                <c:pt idx="4">
                  <c:v>Stadtrendite 2009</c:v>
                </c:pt>
                <c:pt idx="5">
                  <c:v>Stadtrendite 2010</c:v>
                </c:pt>
              </c:strCache>
            </c:strRef>
          </c:cat>
          <c:val>
            <c:numRef>
              <c:f>'Auswertung Kenngrößen'!$D$41:$I$41</c:f>
              <c:numCache>
                <c:formatCode>#,##0\ "€"</c:formatCode>
                <c:ptCount val="6"/>
                <c:pt idx="0">
                  <c:v>33952987.438220412</c:v>
                </c:pt>
                <c:pt idx="1">
                  <c:v>35193820.664476365</c:v>
                </c:pt>
                <c:pt idx="2">
                  <c:v>50445757.993836403</c:v>
                </c:pt>
                <c:pt idx="3">
                  <c:v>48658945.570730671</c:v>
                </c:pt>
                <c:pt idx="4">
                  <c:v>53699685.711107306</c:v>
                </c:pt>
                <c:pt idx="5">
                  <c:v>56061865.428663731</c:v>
                </c:pt>
              </c:numCache>
            </c:numRef>
          </c:val>
        </c:ser>
        <c:marker val="1"/>
        <c:axId val="35907840"/>
        <c:axId val="35958784"/>
      </c:lineChart>
      <c:catAx>
        <c:axId val="35907840"/>
        <c:scaling>
          <c:orientation val="minMax"/>
        </c:scaling>
        <c:axPos val="b"/>
        <c:tickLblPos val="nextTo"/>
        <c:crossAx val="35958784"/>
        <c:crosses val="autoZero"/>
        <c:auto val="1"/>
        <c:lblAlgn val="ctr"/>
        <c:lblOffset val="100"/>
      </c:catAx>
      <c:valAx>
        <c:axId val="35958784"/>
        <c:scaling>
          <c:orientation val="minMax"/>
        </c:scaling>
        <c:axPos val="l"/>
        <c:majorGridlines/>
        <c:numFmt formatCode="#,##0\ &quot;€&quot;" sourceLinked="1"/>
        <c:tickLblPos val="nextTo"/>
        <c:crossAx val="35907840"/>
        <c:crosses val="autoZero"/>
        <c:crossBetween val="between"/>
      </c:valAx>
    </c:plotArea>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246787" name="Rectangle 3"/>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de-DE"/>
          </a:p>
        </p:txBody>
      </p:sp>
      <p:sp>
        <p:nvSpPr>
          <p:cNvPr id="246788" name="Rectangle 4"/>
          <p:cNvSpPr>
            <a:spLocks noGrp="1" noChangeArrowheads="1"/>
          </p:cNvSpPr>
          <p:nvPr>
            <p:ph type="ftr" sz="quarter" idx="2"/>
          </p:nvPr>
        </p:nvSpPr>
        <p:spPr bwMode="auto">
          <a:xfrm>
            <a:off x="0" y="9407525"/>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246789" name="Rectangle 5"/>
          <p:cNvSpPr>
            <a:spLocks noGrp="1" noChangeArrowheads="1"/>
          </p:cNvSpPr>
          <p:nvPr>
            <p:ph type="sldNum" sz="quarter" idx="3"/>
          </p:nvPr>
        </p:nvSpPr>
        <p:spPr bwMode="auto">
          <a:xfrm>
            <a:off x="3884613" y="9407525"/>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13FF20D2-B9AC-4335-85A1-6D57259E3E4A}"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3075" name="Rectangle 3"/>
          <p:cNvSpPr>
            <a:spLocks noGrp="1" noChangeArrowheads="1"/>
          </p:cNvSpPr>
          <p:nvPr>
            <p:ph type="dt" idx="1"/>
          </p:nvPr>
        </p:nvSpPr>
        <p:spPr bwMode="auto">
          <a:xfrm>
            <a:off x="388620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de-DE"/>
          </a:p>
        </p:txBody>
      </p:sp>
      <p:sp>
        <p:nvSpPr>
          <p:cNvPr id="14340" name="Rectangle 4"/>
          <p:cNvSpPr>
            <a:spLocks noGrp="1" noRot="1" noChangeAspect="1" noChangeArrowheads="1" noTextEdit="1"/>
          </p:cNvSpPr>
          <p:nvPr>
            <p:ph type="sldImg" idx="2"/>
          </p:nvPr>
        </p:nvSpPr>
        <p:spPr bwMode="auto">
          <a:xfrm>
            <a:off x="954088"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705350"/>
            <a:ext cx="50292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10700"/>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de-DE"/>
          </a:p>
        </p:txBody>
      </p:sp>
      <p:sp>
        <p:nvSpPr>
          <p:cNvPr id="3079" name="Rectangle 7"/>
          <p:cNvSpPr>
            <a:spLocks noGrp="1" noChangeArrowheads="1"/>
          </p:cNvSpPr>
          <p:nvPr>
            <p:ph type="sldNum" sz="quarter" idx="5"/>
          </p:nvPr>
        </p:nvSpPr>
        <p:spPr bwMode="auto">
          <a:xfrm>
            <a:off x="3886200" y="9410700"/>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642A33CF-1B99-4E60-BDA1-51A0BAF629CB}"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BDF0EAC8-D22F-4B68-92D0-7C16B30B71EC}" type="slidenum">
              <a:rPr lang="de-DE" smtClean="0">
                <a:cs typeface="Arial" charset="0"/>
              </a:rPr>
              <a:pPr/>
              <a:t>1</a:t>
            </a:fld>
            <a:endParaRPr lang="de-DE" smtClean="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4"/>
          <p:cNvSpPr>
            <a:spLocks noGrp="1" noChangeArrowheads="1"/>
          </p:cNvSpPr>
          <p:nvPr>
            <p:ph type="body" idx="1"/>
          </p:nvPr>
        </p:nvSpPr>
        <p:spPr>
          <a:xfrm>
            <a:off x="438150" y="4705350"/>
            <a:ext cx="5905500" cy="4457700"/>
          </a:xfrm>
          <a:noFill/>
          <a:ln/>
        </p:spPr>
        <p:txBody>
          <a:bodyPr/>
          <a:lstStyle/>
          <a:p>
            <a:pPr eaLnBrk="1" hangingPunct="1"/>
            <a:r>
              <a:rPr lang="de-DE" smtClean="0">
                <a:latin typeface="Arial" charset="0"/>
              </a:rPr>
              <a:t>Warum präsentiert ein Institut für Management das Thema Stadtrendite?</a:t>
            </a:r>
          </a:p>
          <a:p>
            <a:pPr eaLnBrk="1" hangingPunct="1"/>
            <a:endParaRPr lang="de-DE" smtClean="0">
              <a:latin typeface="Arial" charset="0"/>
            </a:endParaRPr>
          </a:p>
          <a:p>
            <a:pPr eaLnBrk="1" hangingPunct="1"/>
            <a:r>
              <a:rPr lang="de-DE" smtClean="0">
                <a:latin typeface="Arial" charset="0"/>
              </a:rPr>
              <a:t>Forschungsschwerpunkt CSR</a:t>
            </a:r>
          </a:p>
          <a:p>
            <a:pPr eaLnBrk="1" hangingPunct="1"/>
            <a:r>
              <a:rPr lang="de-DE" smtClean="0">
                <a:latin typeface="Arial" charset="0"/>
              </a:rPr>
              <a:t>Gesellschaftliche Verantwortung in öffentlicher Diskussion</a:t>
            </a:r>
          </a:p>
          <a:p>
            <a:pPr eaLnBrk="1" hangingPunct="1">
              <a:buFontTx/>
              <a:buChar char="•"/>
            </a:pPr>
            <a:r>
              <a:rPr lang="de-DE" smtClean="0">
                <a:latin typeface="Arial" charset="0"/>
              </a:rPr>
              <a:t>Staat zieht sich zurück</a:t>
            </a:r>
          </a:p>
          <a:p>
            <a:pPr eaLnBrk="1" hangingPunct="1">
              <a:buFontTx/>
              <a:buChar char="•"/>
            </a:pPr>
            <a:r>
              <a:rPr lang="de-DE" smtClean="0">
                <a:latin typeface="Arial" charset="0"/>
              </a:rPr>
              <a:t>Gesellschaft wird aufmerksamer</a:t>
            </a:r>
          </a:p>
          <a:p>
            <a:pPr eaLnBrk="1" hangingPunct="1">
              <a:buFontTx/>
              <a:buChar char="•"/>
            </a:pPr>
            <a:r>
              <a:rPr lang="de-DE" smtClean="0">
                <a:latin typeface="Arial" charset="0"/>
              </a:rPr>
              <a:t>Neben ökonomischen Leistungen tritt ökologische und soziale Verantwortung in den Mittelpunkt</a:t>
            </a:r>
          </a:p>
          <a:p>
            <a:pPr eaLnBrk="1" hangingPunct="1"/>
            <a:endParaRPr lang="de-DE" smtClean="0">
              <a:latin typeface="Arial" charset="0"/>
            </a:endParaRPr>
          </a:p>
          <a:p>
            <a:pPr eaLnBrk="1" hangingPunct="1"/>
            <a:r>
              <a:rPr lang="de-DE" smtClean="0">
                <a:latin typeface="Arial" charset="0"/>
              </a:rPr>
              <a:t>Stadt als soziales Gefüge hat besondere Ansprüche an „ihr“ Unternehmen, sie vertritt eine ganzheitliche nachthaltige und damit langfristige Sichtweise; nachhaltige Ziele der Stadt sind z. B. Schaffung einer sozialen Infrastruktur, ansprechende Quartiere, Partizipation der Bewohner, tolerantes Zusammenleben, hohes Sicherheitsempfinden der Bürger, Wohnungsangebot auch für sozial Schwächere und ein unterstützendes Sozialgefüge.</a:t>
            </a:r>
            <a:endParaRPr lang="de-DE" b="1" smtClean="0">
              <a:latin typeface="Arial" charset="0"/>
            </a:endParaRPr>
          </a:p>
          <a:p>
            <a:pPr eaLnBrk="1" hangingPunct="1"/>
            <a:endParaRPr lang="de-DE" smtClean="0">
              <a:latin typeface="Arial" charset="0"/>
            </a:endParaRPr>
          </a:p>
          <a:p>
            <a:pPr eaLnBrk="1" hangingPunct="1">
              <a:buFontTx/>
              <a:buChar char="-"/>
            </a:pPr>
            <a:endParaRPr lang="de-DE"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448BDD37-AF25-4E08-BC6D-8C916486CC24}" type="slidenum">
              <a:rPr lang="de-DE" smtClean="0">
                <a:cs typeface="Arial" charset="0"/>
              </a:rPr>
              <a:pPr/>
              <a:t>10</a:t>
            </a:fld>
            <a:endParaRPr lang="de-DE" smtClean="0">
              <a:cs typeface="Arial"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r>
              <a:rPr lang="de-DE" smtClean="0">
                <a:latin typeface="Arial" charset="0"/>
              </a:rPr>
              <a:t>Was empfindet die Stadt als wichtig? Welche Ziele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43B146CD-B6B2-4C7A-A0B8-E305741CA539}" type="slidenum">
              <a:rPr lang="de-DE" smtClean="0">
                <a:cs typeface="Arial" charset="0"/>
              </a:rPr>
              <a:pPr/>
              <a:t>11</a:t>
            </a:fld>
            <a:endParaRPr lang="de-DE" smtClean="0">
              <a:cs typeface="Arial" charset="0"/>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r>
              <a:rPr lang="de-DE" smtClean="0">
                <a:latin typeface="Arial" charset="0"/>
              </a:rPr>
              <a:t>Warum Unterscheidung in SR 1, SR 2?</a:t>
            </a:r>
          </a:p>
          <a:p>
            <a:pPr eaLnBrk="1" hangingPunct="1"/>
            <a:r>
              <a:rPr lang="de-DE" smtClean="0">
                <a:latin typeface="Arial" charset="0"/>
              </a:rPr>
              <a:t>-Unterschiedliche Belastbarkeit der Zahlen (Buchhaltung vs. Schätzung auf Grundlage von Sekundärstudien zu bestimmten Effekten), also</a:t>
            </a:r>
          </a:p>
          <a:p>
            <a:pPr eaLnBrk="1" hangingPunct="1"/>
            <a:r>
              <a:rPr lang="de-DE" smtClean="0">
                <a:latin typeface="Arial" charset="0"/>
              </a:rPr>
              <a:t>	-Was bringt ein neuer Haushalt bzw. ein nicht weggezogener Haushalt?</a:t>
            </a:r>
          </a:p>
          <a:p>
            <a:pPr eaLnBrk="1" hangingPunct="1"/>
            <a:r>
              <a:rPr lang="de-DE" smtClean="0">
                <a:latin typeface="Arial" charset="0"/>
              </a:rPr>
              <a:t>	-Was bringt ein neuer Arbeitsplatz?</a:t>
            </a:r>
          </a:p>
          <a:p>
            <a:pPr eaLnBrk="1" hangingPunct="1"/>
            <a:r>
              <a:rPr lang="de-DE" smtClean="0">
                <a:latin typeface="Arial" charset="0"/>
              </a:rPr>
              <a:t>	-Was bringt ein Tourist?</a:t>
            </a:r>
          </a:p>
          <a:p>
            <a:pPr eaLnBrk="1" hangingPunct="1"/>
            <a:r>
              <a:rPr lang="de-DE" smtClean="0">
                <a:latin typeface="Arial" charset="0"/>
              </a:rPr>
              <a:t>	-Was bringt ein verbessertes Bildungsniveau? </a:t>
            </a:r>
          </a:p>
          <a:p>
            <a:pPr eaLnBrk="1" hangingPunct="1"/>
            <a:r>
              <a:rPr lang="de-DE" smtClean="0">
                <a:latin typeface="Arial" charset="0"/>
              </a:rPr>
              <a:t>-Bereits angefallene Kosten vs. zukünftige erwartete Erträge</a:t>
            </a:r>
          </a:p>
          <a:p>
            <a:pPr eaLnBrk="1" hangingPunct="1"/>
            <a:endParaRPr lang="de-DE"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62AF5336-3300-43C7-8E27-9B43F81F97AC}" type="slidenum">
              <a:rPr lang="de-DE" smtClean="0">
                <a:cs typeface="Arial" charset="0"/>
              </a:rPr>
              <a:pPr/>
              <a:t>12</a:t>
            </a:fld>
            <a:endParaRPr lang="de-DE" smtClean="0">
              <a:cs typeface="Arial" charset="0"/>
            </a:endParaRPr>
          </a:p>
        </p:txBody>
      </p:sp>
      <p:sp>
        <p:nvSpPr>
          <p:cNvPr id="39938" name="Rectangle 2"/>
          <p:cNvSpPr>
            <a:spLocks noGrp="1" noRot="1" noChangeAspect="1" noChangeArrowheads="1" noTextEdit="1"/>
          </p:cNvSpPr>
          <p:nvPr>
            <p:ph type="sldImg"/>
          </p:nvPr>
        </p:nvSpPr>
        <p:spPr>
          <a:ln/>
        </p:spPr>
      </p:sp>
      <p:sp>
        <p:nvSpPr>
          <p:cNvPr id="39939" name="Rectangle 6"/>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FE331B91-34C0-483A-9CD4-C616B93F7817}" type="slidenum">
              <a:rPr lang="de-DE" smtClean="0">
                <a:cs typeface="Arial" charset="0"/>
              </a:rPr>
              <a:pPr/>
              <a:t>13</a:t>
            </a:fld>
            <a:endParaRPr lang="de-DE" smtClean="0">
              <a:cs typeface="Arial"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5ADD90B5-00AD-43F3-A179-C1B31EA883AE}" type="slidenum">
              <a:rPr lang="de-DE" smtClean="0">
                <a:cs typeface="Arial" charset="0"/>
              </a:rPr>
              <a:pPr/>
              <a:t>14</a:t>
            </a:fld>
            <a:endParaRPr lang="de-DE" smtClean="0">
              <a:cs typeface="Arial"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F0B1C110-7DE3-4EBA-815F-5AE7EBC33EFD}" type="slidenum">
              <a:rPr lang="de-DE" smtClean="0">
                <a:cs typeface="Arial" charset="0"/>
              </a:rPr>
              <a:pPr/>
              <a:t>15</a:t>
            </a:fld>
            <a:endParaRPr lang="de-DE" smtClean="0">
              <a:cs typeface="Arial"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normAutofit/>
          </a:bodyPr>
          <a:lstStyle/>
          <a:p>
            <a:pPr eaLnBrk="1" hangingPunct="1">
              <a:spcBef>
                <a:spcPct val="20000"/>
              </a:spcBef>
              <a:buClr>
                <a:schemeClr val="tx2"/>
              </a:buClr>
              <a:defRPr/>
            </a:pPr>
            <a:r>
              <a:rPr lang="de-DE" dirty="0" smtClean="0"/>
              <a:t>Die Co² Reduzierung durch Maßnahmen der degewo wurde neu in die Stadtrenditeberechnung aufgenommen. Die Ökologischen Effekte sind Bestandteil der Stadtrendite I.</a:t>
            </a:r>
          </a:p>
          <a:p>
            <a:pPr eaLnBrk="1" hangingPunct="1">
              <a:spcBef>
                <a:spcPct val="20000"/>
              </a:spcBef>
              <a:buClr>
                <a:schemeClr val="tx2"/>
              </a:buClr>
              <a:defRPr/>
            </a:pPr>
            <a:endParaRPr lang="de-DE" dirty="0" smtClean="0"/>
          </a:p>
          <a:p>
            <a:pPr eaLnBrk="1" hangingPunct="1">
              <a:spcBef>
                <a:spcPct val="20000"/>
              </a:spcBef>
              <a:buClr>
                <a:schemeClr val="tx2"/>
              </a:buClr>
              <a:defRPr/>
            </a:pPr>
            <a:r>
              <a:rPr lang="de-DE" kern="0" dirty="0" smtClean="0"/>
              <a:t>Die Reduzierung des CO²-Ausstoß von 2004 auf 2005 bewertet mit durchschnittlichem Spot-Wert der CO2-Zertifikate im Jahr 2005 an der EEX (CO² Zertifikatbörse)</a:t>
            </a:r>
          </a:p>
          <a:p>
            <a:pPr marL="539750" lvl="1" indent="-177800" eaLnBrk="1" hangingPunct="1">
              <a:spcBef>
                <a:spcPct val="20000"/>
              </a:spcBef>
              <a:buClr>
                <a:schemeClr val="tx2"/>
              </a:buClr>
              <a:buSzPct val="90000"/>
              <a:buFont typeface="Wingdings" pitchFamily="2" charset="2"/>
              <a:buChar char="l"/>
              <a:defRPr/>
            </a:pPr>
            <a:r>
              <a:rPr lang="de-DE" kern="0" dirty="0" smtClean="0"/>
              <a:t>Reduzierte Menge (normiert auf 2004er qm): 25.275 Tonnen</a:t>
            </a:r>
          </a:p>
          <a:p>
            <a:pPr marL="539750" lvl="1" indent="-177800" eaLnBrk="1" hangingPunct="1">
              <a:spcBef>
                <a:spcPct val="20000"/>
              </a:spcBef>
              <a:buClr>
                <a:schemeClr val="tx2"/>
              </a:buClr>
              <a:buSzPct val="90000"/>
              <a:buFont typeface="Wingdings" pitchFamily="2" charset="2"/>
              <a:buChar char="l"/>
              <a:defRPr/>
            </a:pPr>
            <a:r>
              <a:rPr lang="de-DE" kern="0" dirty="0" smtClean="0"/>
              <a:t>Durchschnittspreis Spotmarkt EEX: 20,61€, Barwert diskontiert: 20.610€</a:t>
            </a:r>
          </a:p>
          <a:p>
            <a:pPr marL="82550" indent="-177800" eaLnBrk="1" hangingPunct="1">
              <a:spcBef>
                <a:spcPct val="20000"/>
              </a:spcBef>
              <a:buClr>
                <a:schemeClr val="tx2"/>
              </a:buClr>
              <a:buSzPct val="90000"/>
              <a:buFont typeface="Wingdings" pitchFamily="2" charset="2"/>
              <a:buNone/>
              <a:defRPr/>
            </a:pPr>
            <a:endParaRPr lang="de-DE" kern="0" dirty="0" smtClean="0"/>
          </a:p>
          <a:p>
            <a:pPr marL="82550" indent="-177800" eaLnBrk="1" hangingPunct="1">
              <a:spcBef>
                <a:spcPct val="20000"/>
              </a:spcBef>
              <a:buClr>
                <a:schemeClr val="tx2"/>
              </a:buClr>
              <a:buSzPct val="90000"/>
              <a:buFont typeface="Wingdings" pitchFamily="2" charset="2"/>
              <a:buNone/>
              <a:defRPr/>
            </a:pPr>
            <a:r>
              <a:rPr lang="de-DE" kern="0" dirty="0" smtClean="0"/>
              <a:t>Die Normierung der Flächen auf den Ausgangswert 2004 erfolgt, um die Effekte von Ankauf und Verkauf aus der Berechnung heraus zu bekommen. Dadurch ist jetzt entscheidend der CO ² Ausstoß pro m² nicht mehr der absolute Ausstoß an CO².</a:t>
            </a:r>
          </a:p>
          <a:p>
            <a:pPr>
              <a:defRPr/>
            </a:pPr>
            <a:endParaRPr lang="de-DE" dirty="0" smtClean="0"/>
          </a:p>
        </p:txBody>
      </p:sp>
      <p:sp>
        <p:nvSpPr>
          <p:cNvPr id="48131" name="Foliennummernplatzhalter 3"/>
          <p:cNvSpPr>
            <a:spLocks noGrp="1"/>
          </p:cNvSpPr>
          <p:nvPr>
            <p:ph type="sldNum" sz="quarter" idx="5"/>
          </p:nvPr>
        </p:nvSpPr>
        <p:spPr>
          <a:noFill/>
        </p:spPr>
        <p:txBody>
          <a:bodyPr/>
          <a:lstStyle/>
          <a:p>
            <a:fld id="{C014A0DC-EFAD-4C91-A13E-E5254D94254D}" type="slidenum">
              <a:rPr lang="de-DE" smtClean="0">
                <a:cs typeface="Arial" charset="0"/>
              </a:rPr>
              <a:pPr/>
              <a:t>16</a:t>
            </a:fld>
            <a:endParaRPr lang="de-DE" smtClean="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0BE44DD7-E8D9-4217-8B07-B503AA707C55}" type="slidenum">
              <a:rPr lang="de-DE" smtClean="0">
                <a:cs typeface="Arial" charset="0"/>
              </a:rPr>
              <a:pPr/>
              <a:t>6</a:t>
            </a:fld>
            <a:endParaRPr lang="de-DE" smtClean="0">
              <a:cs typeface="Arial" charset="0"/>
            </a:endParaRPr>
          </a:p>
        </p:txBody>
      </p:sp>
      <p:sp>
        <p:nvSpPr>
          <p:cNvPr id="27650" name="Rectangle 2"/>
          <p:cNvSpPr>
            <a:spLocks noGrp="1" noRot="1" noChangeAspect="1" noChangeArrowheads="1" noTextEdit="1"/>
          </p:cNvSpPr>
          <p:nvPr>
            <p:ph type="sldImg"/>
          </p:nvPr>
        </p:nvSpPr>
        <p:spPr>
          <a:ln/>
        </p:spPr>
      </p:sp>
      <p:sp>
        <p:nvSpPr>
          <p:cNvPr id="27651" name="Rectangle 5"/>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7522DBB1-5D68-4F90-99E4-39DA9A657E45}" type="slidenum">
              <a:rPr lang="de-DE" smtClean="0">
                <a:cs typeface="Arial" charset="0"/>
              </a:rPr>
              <a:pPr/>
              <a:t>8</a:t>
            </a:fld>
            <a:endParaRPr lang="de-DE" smtClean="0">
              <a:cs typeface="Arial" charset="0"/>
            </a:endParaRPr>
          </a:p>
        </p:txBody>
      </p:sp>
      <p:sp>
        <p:nvSpPr>
          <p:cNvPr id="31746" name="Rectangle 2"/>
          <p:cNvSpPr>
            <a:spLocks noGrp="1" noRot="1" noChangeAspect="1" noChangeArrowheads="1" noTextEdit="1"/>
          </p:cNvSpPr>
          <p:nvPr>
            <p:ph type="sldImg"/>
          </p:nvPr>
        </p:nvSpPr>
        <p:spPr>
          <a:ln/>
        </p:spPr>
      </p:sp>
      <p:sp>
        <p:nvSpPr>
          <p:cNvPr id="31747" name="Rectangle 4"/>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84D2AEAA-7387-47B7-B754-ED6DC31E2CB4}" type="slidenum">
              <a:rPr lang="de-DE" smtClean="0">
                <a:cs typeface="Arial" charset="0"/>
              </a:rPr>
              <a:pPr/>
              <a:t>9</a:t>
            </a:fld>
            <a:endParaRPr lang="de-DE" smtClean="0">
              <a:cs typeface="Arial" charset="0"/>
            </a:endParaRPr>
          </a:p>
        </p:txBody>
      </p:sp>
      <p:sp>
        <p:nvSpPr>
          <p:cNvPr id="33794" name="Rectangle 2"/>
          <p:cNvSpPr>
            <a:spLocks noGrp="1" noRot="1" noChangeAspect="1" noChangeArrowheads="1" noTextEdit="1"/>
          </p:cNvSpPr>
          <p:nvPr>
            <p:ph type="sldImg"/>
          </p:nvPr>
        </p:nvSpPr>
        <p:spPr>
          <a:ln/>
        </p:spPr>
      </p:sp>
      <p:sp>
        <p:nvSpPr>
          <p:cNvPr id="33795" name="Rectangle 4"/>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457950" y="990600"/>
            <a:ext cx="2000250" cy="50419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990600"/>
            <a:ext cx="5848350" cy="50419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990600"/>
            <a:ext cx="8001000" cy="50419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4605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533900" y="14605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Projekt: Stadtrendite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990600"/>
            <a:ext cx="65532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7" name="Rectangle 3"/>
          <p:cNvSpPr>
            <a:spLocks noGrp="1" noChangeArrowheads="1"/>
          </p:cNvSpPr>
          <p:nvPr>
            <p:ph type="body" idx="1"/>
          </p:nvPr>
        </p:nvSpPr>
        <p:spPr bwMode="auto">
          <a:xfrm>
            <a:off x="457200" y="146050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381000" y="6248400"/>
            <a:ext cx="2438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pitchFamily="34" charset="0"/>
                <a:cs typeface="+mn-cs"/>
              </a:defRPr>
            </a:lvl1pPr>
          </a:lstStyle>
          <a:p>
            <a:pPr>
              <a:defRPr/>
            </a:pPr>
            <a:r>
              <a:rPr lang="de-DE"/>
              <a:t>Projekt: Stadtrendite</a:t>
            </a:r>
          </a:p>
        </p:txBody>
      </p:sp>
      <p:sp>
        <p:nvSpPr>
          <p:cNvPr id="1032" name="Line 8"/>
          <p:cNvSpPr>
            <a:spLocks noChangeShapeType="1"/>
          </p:cNvSpPr>
          <p:nvPr userDrawn="1"/>
        </p:nvSpPr>
        <p:spPr bwMode="auto">
          <a:xfrm>
            <a:off x="381000" y="838200"/>
            <a:ext cx="7772400" cy="0"/>
          </a:xfrm>
          <a:prstGeom prst="line">
            <a:avLst/>
          </a:prstGeom>
          <a:noFill/>
          <a:ln w="9525">
            <a:solidFill>
              <a:schemeClr val="tx1"/>
            </a:solidFill>
            <a:round/>
            <a:headEnd/>
            <a:tailEnd/>
          </a:ln>
          <a:effectLst/>
        </p:spPr>
        <p:txBody>
          <a:bodyPr wrap="none" anchor="ctr"/>
          <a:lstStyle/>
          <a:p>
            <a:pPr>
              <a:defRPr/>
            </a:pPr>
            <a:endParaRPr lang="de-DE">
              <a:latin typeface="Arial" pitchFamily="34" charset="0"/>
              <a:cs typeface="+mn-cs"/>
            </a:endParaRPr>
          </a:p>
        </p:txBody>
      </p:sp>
      <p:sp>
        <p:nvSpPr>
          <p:cNvPr id="1033" name="Line 9"/>
          <p:cNvSpPr>
            <a:spLocks noChangeShapeType="1"/>
          </p:cNvSpPr>
          <p:nvPr userDrawn="1"/>
        </p:nvSpPr>
        <p:spPr bwMode="auto">
          <a:xfrm>
            <a:off x="457200" y="6248400"/>
            <a:ext cx="8001000" cy="0"/>
          </a:xfrm>
          <a:prstGeom prst="line">
            <a:avLst/>
          </a:prstGeom>
          <a:noFill/>
          <a:ln w="9525">
            <a:solidFill>
              <a:schemeClr val="tx1"/>
            </a:solidFill>
            <a:round/>
            <a:headEnd/>
            <a:tailEnd/>
          </a:ln>
          <a:effectLst/>
        </p:spPr>
        <p:txBody>
          <a:bodyPr wrap="none" anchor="ctr"/>
          <a:lstStyle/>
          <a:p>
            <a:pPr>
              <a:defRPr/>
            </a:pPr>
            <a:endParaRPr lang="de-DE">
              <a:latin typeface="Arial" pitchFamily="34" charset="0"/>
              <a:cs typeface="+mn-cs"/>
            </a:endParaRPr>
          </a:p>
        </p:txBody>
      </p:sp>
      <p:sp>
        <p:nvSpPr>
          <p:cNvPr id="1036" name="Text Box 12"/>
          <p:cNvSpPr txBox="1">
            <a:spLocks noChangeArrowheads="1"/>
          </p:cNvSpPr>
          <p:nvPr userDrawn="1"/>
        </p:nvSpPr>
        <p:spPr bwMode="auto">
          <a:xfrm>
            <a:off x="377825" y="385763"/>
            <a:ext cx="2530475" cy="457200"/>
          </a:xfrm>
          <a:prstGeom prst="rect">
            <a:avLst/>
          </a:prstGeom>
          <a:noFill/>
          <a:ln w="9525">
            <a:noFill/>
            <a:miter lim="800000"/>
            <a:headEnd/>
            <a:tailEnd/>
          </a:ln>
          <a:effectLst/>
        </p:spPr>
        <p:txBody>
          <a:bodyPr wrap="none">
            <a:spAutoFit/>
          </a:bodyPr>
          <a:lstStyle/>
          <a:p>
            <a:pPr>
              <a:defRPr/>
            </a:pPr>
            <a:r>
              <a:rPr lang="de-DE" sz="1200" b="1">
                <a:latin typeface="Arial" pitchFamily="34" charset="0"/>
                <a:cs typeface="+mn-cs"/>
              </a:rPr>
              <a:t>Prof. Dr. Joachim Schwalbach</a:t>
            </a:r>
          </a:p>
          <a:p>
            <a:pPr>
              <a:defRPr/>
            </a:pPr>
            <a:r>
              <a:rPr lang="de-DE" sz="1200" b="1">
                <a:latin typeface="Arial" pitchFamily="34" charset="0"/>
                <a:cs typeface="+mn-cs"/>
              </a:rPr>
              <a:t>Dr. Anja Schwerk, Daniel Smuda</a:t>
            </a:r>
          </a:p>
        </p:txBody>
      </p:sp>
      <p:pic>
        <p:nvPicPr>
          <p:cNvPr id="2" name="Picture 14" descr="logo3"/>
          <p:cNvPicPr>
            <a:picLocks noChangeAspect="1" noChangeArrowheads="1"/>
          </p:cNvPicPr>
          <p:nvPr userDrawn="1"/>
        </p:nvPicPr>
        <p:blipFill>
          <a:blip r:embed="rId14"/>
          <a:srcRect/>
          <a:stretch>
            <a:fillRect/>
          </a:stretch>
        </p:blipFill>
        <p:spPr bwMode="auto">
          <a:xfrm>
            <a:off x="8213725" y="157163"/>
            <a:ext cx="779463" cy="771525"/>
          </a:xfrm>
          <a:prstGeom prst="rect">
            <a:avLst/>
          </a:prstGeom>
          <a:noFill/>
          <a:ln w="9525">
            <a:noFill/>
            <a:miter lim="800000"/>
            <a:headEnd/>
            <a:tailEnd/>
          </a:ln>
        </p:spPr>
      </p:pic>
      <p:sp>
        <p:nvSpPr>
          <p:cNvPr id="1040" name="Text Box 16"/>
          <p:cNvSpPr txBox="1">
            <a:spLocks noChangeArrowheads="1"/>
          </p:cNvSpPr>
          <p:nvPr userDrawn="1"/>
        </p:nvSpPr>
        <p:spPr bwMode="auto">
          <a:xfrm>
            <a:off x="5461000" y="366713"/>
            <a:ext cx="2784475" cy="487362"/>
          </a:xfrm>
          <a:prstGeom prst="rect">
            <a:avLst/>
          </a:prstGeom>
          <a:noFill/>
          <a:ln w="9525">
            <a:noFill/>
            <a:miter lim="800000"/>
            <a:headEnd/>
            <a:tailEnd/>
          </a:ln>
          <a:effectLst/>
        </p:spPr>
        <p:txBody>
          <a:bodyPr wrap="none">
            <a:spAutoFit/>
          </a:bodyPr>
          <a:lstStyle/>
          <a:p>
            <a:pPr>
              <a:defRPr/>
            </a:pPr>
            <a:r>
              <a:rPr lang="de-DE" b="1">
                <a:latin typeface="Arial" pitchFamily="34" charset="0"/>
                <a:cs typeface="+mn-cs"/>
              </a:rPr>
              <a:t>Humboldt-Universität zu Berlin</a:t>
            </a:r>
          </a:p>
          <a:p>
            <a:pPr>
              <a:defRPr/>
            </a:pPr>
            <a:r>
              <a:rPr lang="de-DE" sz="1200" b="1">
                <a:latin typeface="Arial" pitchFamily="34" charset="0"/>
                <a:cs typeface="+mn-cs"/>
              </a:rPr>
              <a:t>Institut für Management</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sldNum="0" hdr="0" ftr="0"/>
  <p:txStyles>
    <p:titleStyle>
      <a:lvl1pPr algn="ctr" rtl="0" eaLnBrk="0" fontAlgn="base" hangingPunct="0">
        <a:spcBef>
          <a:spcPct val="0"/>
        </a:spcBef>
        <a:spcAft>
          <a:spcPct val="0"/>
        </a:spcAft>
        <a:defRPr sz="2400" b="1">
          <a:solidFill>
            <a:schemeClr val="accent2"/>
          </a:solidFill>
          <a:latin typeface="+mj-lt"/>
          <a:ea typeface="+mj-ea"/>
          <a:cs typeface="+mj-cs"/>
        </a:defRPr>
      </a:lvl1pPr>
      <a:lvl2pPr algn="ctr" rtl="0" eaLnBrk="0" fontAlgn="base" hangingPunct="0">
        <a:spcBef>
          <a:spcPct val="0"/>
        </a:spcBef>
        <a:spcAft>
          <a:spcPct val="0"/>
        </a:spcAft>
        <a:defRPr sz="2400" b="1">
          <a:solidFill>
            <a:schemeClr val="accent2"/>
          </a:solidFill>
          <a:latin typeface="Arial" pitchFamily="34" charset="0"/>
        </a:defRPr>
      </a:lvl2pPr>
      <a:lvl3pPr algn="ctr" rtl="0" eaLnBrk="0" fontAlgn="base" hangingPunct="0">
        <a:spcBef>
          <a:spcPct val="0"/>
        </a:spcBef>
        <a:spcAft>
          <a:spcPct val="0"/>
        </a:spcAft>
        <a:defRPr sz="2400" b="1">
          <a:solidFill>
            <a:schemeClr val="accent2"/>
          </a:solidFill>
          <a:latin typeface="Arial" pitchFamily="34" charset="0"/>
        </a:defRPr>
      </a:lvl3pPr>
      <a:lvl4pPr algn="ctr" rtl="0" eaLnBrk="0" fontAlgn="base" hangingPunct="0">
        <a:spcBef>
          <a:spcPct val="0"/>
        </a:spcBef>
        <a:spcAft>
          <a:spcPct val="0"/>
        </a:spcAft>
        <a:defRPr sz="2400" b="1">
          <a:solidFill>
            <a:schemeClr val="accent2"/>
          </a:solidFill>
          <a:latin typeface="Arial" pitchFamily="34" charset="0"/>
        </a:defRPr>
      </a:lvl4pPr>
      <a:lvl5pPr algn="ctr" rtl="0" eaLnBrk="0" fontAlgn="base" hangingPunct="0">
        <a:spcBef>
          <a:spcPct val="0"/>
        </a:spcBef>
        <a:spcAft>
          <a:spcPct val="0"/>
        </a:spcAft>
        <a:defRPr sz="2400" b="1">
          <a:solidFill>
            <a:schemeClr val="accent2"/>
          </a:solidFill>
          <a:latin typeface="Arial" pitchFamily="34" charset="0"/>
        </a:defRPr>
      </a:lvl5pPr>
      <a:lvl6pPr marL="457200" algn="ctr" rtl="0" fontAlgn="base">
        <a:spcBef>
          <a:spcPct val="0"/>
        </a:spcBef>
        <a:spcAft>
          <a:spcPct val="0"/>
        </a:spcAft>
        <a:defRPr sz="2400" b="1">
          <a:solidFill>
            <a:schemeClr val="accent2"/>
          </a:solidFill>
          <a:latin typeface="Arial" pitchFamily="34" charset="0"/>
        </a:defRPr>
      </a:lvl6pPr>
      <a:lvl7pPr marL="914400" algn="ctr" rtl="0" fontAlgn="base">
        <a:spcBef>
          <a:spcPct val="0"/>
        </a:spcBef>
        <a:spcAft>
          <a:spcPct val="0"/>
        </a:spcAft>
        <a:defRPr sz="2400" b="1">
          <a:solidFill>
            <a:schemeClr val="accent2"/>
          </a:solidFill>
          <a:latin typeface="Arial" pitchFamily="34" charset="0"/>
        </a:defRPr>
      </a:lvl7pPr>
      <a:lvl8pPr marL="1371600" algn="ctr" rtl="0" fontAlgn="base">
        <a:spcBef>
          <a:spcPct val="0"/>
        </a:spcBef>
        <a:spcAft>
          <a:spcPct val="0"/>
        </a:spcAft>
        <a:defRPr sz="2400" b="1">
          <a:solidFill>
            <a:schemeClr val="accent2"/>
          </a:solidFill>
          <a:latin typeface="Arial" pitchFamily="34" charset="0"/>
        </a:defRPr>
      </a:lvl8pPr>
      <a:lvl9pPr marL="1828800" algn="ctr" rtl="0" fontAlgn="base">
        <a:spcBef>
          <a:spcPct val="0"/>
        </a:spcBef>
        <a:spcAft>
          <a:spcPct val="0"/>
        </a:spcAft>
        <a:defRPr sz="2400" b="1">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b="1">
          <a:solidFill>
            <a:schemeClr val="tx1"/>
          </a:solidFill>
          <a:latin typeface="+mn-lt"/>
          <a:ea typeface="+mn-ea"/>
          <a:cs typeface="+mn-cs"/>
        </a:defRPr>
      </a:lvl1pPr>
      <a:lvl2pPr marL="990600" indent="-533400" algn="l" rtl="0" eaLnBrk="0" fontAlgn="base" hangingPunct="0">
        <a:spcBef>
          <a:spcPct val="20000"/>
        </a:spcBef>
        <a:spcAft>
          <a:spcPct val="0"/>
        </a:spcAft>
        <a:buChar char="–"/>
        <a:defRPr b="1">
          <a:solidFill>
            <a:schemeClr val="tx1"/>
          </a:solidFill>
          <a:latin typeface="+mn-lt"/>
        </a:defRPr>
      </a:lvl2pPr>
      <a:lvl3pPr marL="1371600" indent="-457200" algn="l" rtl="0" eaLnBrk="0" fontAlgn="base" hangingPunct="0">
        <a:spcBef>
          <a:spcPct val="20000"/>
        </a:spcBef>
        <a:spcAft>
          <a:spcPct val="0"/>
        </a:spcAft>
        <a:buChar char="•"/>
        <a:defRPr b="1">
          <a:solidFill>
            <a:schemeClr val="tx1"/>
          </a:solidFill>
          <a:latin typeface="+mn-lt"/>
        </a:defRPr>
      </a:lvl3pPr>
      <a:lvl4pPr marL="1752600" indent="-381000" algn="l" rtl="0" eaLnBrk="0" fontAlgn="base" hangingPunct="0">
        <a:spcBef>
          <a:spcPct val="20000"/>
        </a:spcBef>
        <a:spcAft>
          <a:spcPct val="0"/>
        </a:spcAft>
        <a:buChar char="–"/>
        <a:defRPr b="1">
          <a:solidFill>
            <a:schemeClr val="tx1"/>
          </a:solidFill>
          <a:latin typeface="+mn-lt"/>
        </a:defRPr>
      </a:lvl4pPr>
      <a:lvl5pPr marL="2209800" indent="-381000" algn="l" rtl="0" eaLnBrk="0" fontAlgn="base" hangingPunct="0">
        <a:spcBef>
          <a:spcPct val="20000"/>
        </a:spcBef>
        <a:spcAft>
          <a:spcPct val="0"/>
        </a:spcAft>
        <a:buChar char="»"/>
        <a:defRPr b="1">
          <a:solidFill>
            <a:schemeClr val="tx1"/>
          </a:solidFill>
          <a:latin typeface="+mn-lt"/>
        </a:defRPr>
      </a:lvl5pPr>
      <a:lvl6pPr marL="2667000" indent="-381000" algn="l" rtl="0" fontAlgn="base">
        <a:spcBef>
          <a:spcPct val="20000"/>
        </a:spcBef>
        <a:spcAft>
          <a:spcPct val="0"/>
        </a:spcAft>
        <a:buChar char="»"/>
        <a:defRPr b="1">
          <a:solidFill>
            <a:schemeClr val="tx1"/>
          </a:solidFill>
          <a:latin typeface="+mn-lt"/>
        </a:defRPr>
      </a:lvl6pPr>
      <a:lvl7pPr marL="3124200" indent="-381000" algn="l" rtl="0" fontAlgn="base">
        <a:spcBef>
          <a:spcPct val="20000"/>
        </a:spcBef>
        <a:spcAft>
          <a:spcPct val="0"/>
        </a:spcAft>
        <a:buChar char="»"/>
        <a:defRPr b="1">
          <a:solidFill>
            <a:schemeClr val="tx1"/>
          </a:solidFill>
          <a:latin typeface="+mn-lt"/>
        </a:defRPr>
      </a:lvl7pPr>
      <a:lvl8pPr marL="3581400" indent="-381000" algn="l" rtl="0" fontAlgn="base">
        <a:spcBef>
          <a:spcPct val="20000"/>
        </a:spcBef>
        <a:spcAft>
          <a:spcPct val="0"/>
        </a:spcAft>
        <a:buChar char="»"/>
        <a:defRPr b="1">
          <a:solidFill>
            <a:schemeClr val="tx1"/>
          </a:solidFill>
          <a:latin typeface="+mn-lt"/>
        </a:defRPr>
      </a:lvl8pPr>
      <a:lvl9pPr marL="4038600" indent="-381000" algn="l" rtl="0" fontAlgn="base">
        <a:spcBef>
          <a:spcPct val="20000"/>
        </a:spcBef>
        <a:spcAft>
          <a:spcPct val="0"/>
        </a:spcAft>
        <a:buChar char="»"/>
        <a:defRPr b="1">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Datumsplatzhalter 4"/>
          <p:cNvSpPr>
            <a:spLocks noGrp="1"/>
          </p:cNvSpPr>
          <p:nvPr>
            <p:ph type="dt" sz="quarter" idx="10"/>
          </p:nvPr>
        </p:nvSpPr>
        <p:spPr>
          <a:noFill/>
        </p:spPr>
        <p:txBody>
          <a:bodyPr/>
          <a:lstStyle/>
          <a:p>
            <a:r>
              <a:rPr lang="de-DE" smtClean="0">
                <a:latin typeface="Arial" charset="0"/>
                <a:cs typeface="Arial" charset="0"/>
              </a:rPr>
              <a:t>Projekt: Stadtrendite</a:t>
            </a:r>
          </a:p>
        </p:txBody>
      </p:sp>
      <p:grpSp>
        <p:nvGrpSpPr>
          <p:cNvPr id="16386" name="Group 2"/>
          <p:cNvGrpSpPr>
            <a:grpSpLocks/>
          </p:cNvGrpSpPr>
          <p:nvPr/>
        </p:nvGrpSpPr>
        <p:grpSpPr bwMode="auto">
          <a:xfrm>
            <a:off x="146050" y="836613"/>
            <a:ext cx="8836025" cy="5256212"/>
            <a:chOff x="92" y="615"/>
            <a:chExt cx="5566" cy="3311"/>
          </a:xfrm>
        </p:grpSpPr>
        <p:grpSp>
          <p:nvGrpSpPr>
            <p:cNvPr id="16388" name="Group 3"/>
            <p:cNvGrpSpPr>
              <a:grpSpLocks/>
            </p:cNvGrpSpPr>
            <p:nvPr/>
          </p:nvGrpSpPr>
          <p:grpSpPr bwMode="auto">
            <a:xfrm>
              <a:off x="2314" y="617"/>
              <a:ext cx="3344" cy="3080"/>
              <a:chOff x="2314" y="617"/>
              <a:chExt cx="3344" cy="3080"/>
            </a:xfrm>
          </p:grpSpPr>
          <p:grpSp>
            <p:nvGrpSpPr>
              <p:cNvPr id="16396" name="Group 4"/>
              <p:cNvGrpSpPr>
                <a:grpSpLocks/>
              </p:cNvGrpSpPr>
              <p:nvPr/>
            </p:nvGrpSpPr>
            <p:grpSpPr bwMode="auto">
              <a:xfrm>
                <a:off x="5166" y="2575"/>
                <a:ext cx="492" cy="1122"/>
                <a:chOff x="5166" y="2575"/>
                <a:chExt cx="492" cy="1122"/>
              </a:xfrm>
            </p:grpSpPr>
            <p:grpSp>
              <p:nvGrpSpPr>
                <p:cNvPr id="16420" name="Group 5"/>
                <p:cNvGrpSpPr>
                  <a:grpSpLocks/>
                </p:cNvGrpSpPr>
                <p:nvPr/>
              </p:nvGrpSpPr>
              <p:grpSpPr bwMode="auto">
                <a:xfrm>
                  <a:off x="5166" y="3367"/>
                  <a:ext cx="492" cy="330"/>
                  <a:chOff x="5166" y="3367"/>
                  <a:chExt cx="492" cy="330"/>
                </a:xfrm>
              </p:grpSpPr>
              <p:sp>
                <p:nvSpPr>
                  <p:cNvPr id="16422" name="Freeform 6"/>
                  <p:cNvSpPr>
                    <a:spLocks/>
                  </p:cNvSpPr>
                  <p:nvPr/>
                </p:nvSpPr>
                <p:spPr bwMode="auto">
                  <a:xfrm>
                    <a:off x="5579" y="3367"/>
                    <a:ext cx="79" cy="200"/>
                  </a:xfrm>
                  <a:custGeom>
                    <a:avLst/>
                    <a:gdLst>
                      <a:gd name="T0" fmla="*/ 25 w 79"/>
                      <a:gd name="T1" fmla="*/ 3 h 200"/>
                      <a:gd name="T2" fmla="*/ 33 w 79"/>
                      <a:gd name="T3" fmla="*/ 0 h 200"/>
                      <a:gd name="T4" fmla="*/ 47 w 79"/>
                      <a:gd name="T5" fmla="*/ 22 h 200"/>
                      <a:gd name="T6" fmla="*/ 45 w 79"/>
                      <a:gd name="T7" fmla="*/ 86 h 200"/>
                      <a:gd name="T8" fmla="*/ 55 w 79"/>
                      <a:gd name="T9" fmla="*/ 86 h 200"/>
                      <a:gd name="T10" fmla="*/ 57 w 79"/>
                      <a:gd name="T11" fmla="*/ 94 h 200"/>
                      <a:gd name="T12" fmla="*/ 60 w 79"/>
                      <a:gd name="T13" fmla="*/ 108 h 200"/>
                      <a:gd name="T14" fmla="*/ 62 w 79"/>
                      <a:gd name="T15" fmla="*/ 116 h 200"/>
                      <a:gd name="T16" fmla="*/ 70 w 79"/>
                      <a:gd name="T17" fmla="*/ 113 h 200"/>
                      <a:gd name="T18" fmla="*/ 76 w 79"/>
                      <a:gd name="T19" fmla="*/ 100 h 200"/>
                      <a:gd name="T20" fmla="*/ 78 w 79"/>
                      <a:gd name="T21" fmla="*/ 108 h 200"/>
                      <a:gd name="T22" fmla="*/ 74 w 79"/>
                      <a:gd name="T23" fmla="*/ 119 h 200"/>
                      <a:gd name="T24" fmla="*/ 70 w 79"/>
                      <a:gd name="T25" fmla="*/ 127 h 200"/>
                      <a:gd name="T26" fmla="*/ 68 w 79"/>
                      <a:gd name="T27" fmla="*/ 144 h 200"/>
                      <a:gd name="T28" fmla="*/ 59 w 79"/>
                      <a:gd name="T29" fmla="*/ 152 h 200"/>
                      <a:gd name="T30" fmla="*/ 53 w 79"/>
                      <a:gd name="T31" fmla="*/ 155 h 200"/>
                      <a:gd name="T32" fmla="*/ 45 w 79"/>
                      <a:gd name="T33" fmla="*/ 163 h 200"/>
                      <a:gd name="T34" fmla="*/ 43 w 79"/>
                      <a:gd name="T35" fmla="*/ 171 h 200"/>
                      <a:gd name="T36" fmla="*/ 45 w 79"/>
                      <a:gd name="T37" fmla="*/ 180 h 200"/>
                      <a:gd name="T38" fmla="*/ 47 w 79"/>
                      <a:gd name="T39" fmla="*/ 188 h 200"/>
                      <a:gd name="T40" fmla="*/ 37 w 79"/>
                      <a:gd name="T41" fmla="*/ 193 h 200"/>
                      <a:gd name="T42" fmla="*/ 31 w 79"/>
                      <a:gd name="T43" fmla="*/ 196 h 200"/>
                      <a:gd name="T44" fmla="*/ 25 w 79"/>
                      <a:gd name="T45" fmla="*/ 199 h 200"/>
                      <a:gd name="T46" fmla="*/ 21 w 79"/>
                      <a:gd name="T47" fmla="*/ 196 h 200"/>
                      <a:gd name="T48" fmla="*/ 12 w 79"/>
                      <a:gd name="T49" fmla="*/ 193 h 200"/>
                      <a:gd name="T50" fmla="*/ 8 w 79"/>
                      <a:gd name="T51" fmla="*/ 188 h 200"/>
                      <a:gd name="T52" fmla="*/ 12 w 79"/>
                      <a:gd name="T53" fmla="*/ 182 h 200"/>
                      <a:gd name="T54" fmla="*/ 20 w 79"/>
                      <a:gd name="T55" fmla="*/ 180 h 200"/>
                      <a:gd name="T56" fmla="*/ 25 w 79"/>
                      <a:gd name="T57" fmla="*/ 166 h 200"/>
                      <a:gd name="T58" fmla="*/ 25 w 79"/>
                      <a:gd name="T59" fmla="*/ 160 h 200"/>
                      <a:gd name="T60" fmla="*/ 20 w 79"/>
                      <a:gd name="T61" fmla="*/ 155 h 200"/>
                      <a:gd name="T62" fmla="*/ 12 w 79"/>
                      <a:gd name="T63" fmla="*/ 146 h 200"/>
                      <a:gd name="T64" fmla="*/ 6 w 79"/>
                      <a:gd name="T65" fmla="*/ 146 h 200"/>
                      <a:gd name="T66" fmla="*/ 2 w 79"/>
                      <a:gd name="T67" fmla="*/ 144 h 200"/>
                      <a:gd name="T68" fmla="*/ 0 w 79"/>
                      <a:gd name="T69" fmla="*/ 135 h 200"/>
                      <a:gd name="T70" fmla="*/ 2 w 79"/>
                      <a:gd name="T71" fmla="*/ 130 h 200"/>
                      <a:gd name="T72" fmla="*/ 6 w 79"/>
                      <a:gd name="T73" fmla="*/ 130 h 200"/>
                      <a:gd name="T74" fmla="*/ 12 w 79"/>
                      <a:gd name="T75" fmla="*/ 127 h 200"/>
                      <a:gd name="T76" fmla="*/ 20 w 79"/>
                      <a:gd name="T77" fmla="*/ 119 h 200"/>
                      <a:gd name="T78" fmla="*/ 23 w 79"/>
                      <a:gd name="T79" fmla="*/ 116 h 200"/>
                      <a:gd name="T80" fmla="*/ 27 w 79"/>
                      <a:gd name="T81" fmla="*/ 86 h 200"/>
                      <a:gd name="T82" fmla="*/ 23 w 79"/>
                      <a:gd name="T83" fmla="*/ 77 h 200"/>
                      <a:gd name="T84" fmla="*/ 18 w 79"/>
                      <a:gd name="T85" fmla="*/ 72 h 200"/>
                      <a:gd name="T86" fmla="*/ 16 w 79"/>
                      <a:gd name="T87" fmla="*/ 55 h 200"/>
                      <a:gd name="T88" fmla="*/ 18 w 79"/>
                      <a:gd name="T89" fmla="*/ 39 h 200"/>
                      <a:gd name="T90" fmla="*/ 20 w 79"/>
                      <a:gd name="T91" fmla="*/ 28 h 200"/>
                      <a:gd name="T92" fmla="*/ 25 w 79"/>
                      <a:gd name="T93" fmla="*/ 3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
                      <a:gd name="T142" fmla="*/ 0 h 200"/>
                      <a:gd name="T143" fmla="*/ 79 w 79"/>
                      <a:gd name="T144" fmla="*/ 200 h 2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 h="200">
                        <a:moveTo>
                          <a:pt x="25" y="3"/>
                        </a:moveTo>
                        <a:lnTo>
                          <a:pt x="33" y="0"/>
                        </a:lnTo>
                        <a:lnTo>
                          <a:pt x="47" y="22"/>
                        </a:lnTo>
                        <a:lnTo>
                          <a:pt x="45" y="86"/>
                        </a:lnTo>
                        <a:lnTo>
                          <a:pt x="55" y="86"/>
                        </a:lnTo>
                        <a:lnTo>
                          <a:pt x="57" y="94"/>
                        </a:lnTo>
                        <a:lnTo>
                          <a:pt x="60" y="108"/>
                        </a:lnTo>
                        <a:lnTo>
                          <a:pt x="62" y="116"/>
                        </a:lnTo>
                        <a:lnTo>
                          <a:pt x="70" y="113"/>
                        </a:lnTo>
                        <a:lnTo>
                          <a:pt x="76" y="100"/>
                        </a:lnTo>
                        <a:lnTo>
                          <a:pt x="78" y="108"/>
                        </a:lnTo>
                        <a:lnTo>
                          <a:pt x="74" y="119"/>
                        </a:lnTo>
                        <a:lnTo>
                          <a:pt x="70" y="127"/>
                        </a:lnTo>
                        <a:lnTo>
                          <a:pt x="68" y="144"/>
                        </a:lnTo>
                        <a:lnTo>
                          <a:pt x="59" y="152"/>
                        </a:lnTo>
                        <a:lnTo>
                          <a:pt x="53" y="155"/>
                        </a:lnTo>
                        <a:lnTo>
                          <a:pt x="45" y="163"/>
                        </a:lnTo>
                        <a:lnTo>
                          <a:pt x="43" y="171"/>
                        </a:lnTo>
                        <a:lnTo>
                          <a:pt x="45" y="180"/>
                        </a:lnTo>
                        <a:lnTo>
                          <a:pt x="47" y="188"/>
                        </a:lnTo>
                        <a:lnTo>
                          <a:pt x="37" y="193"/>
                        </a:lnTo>
                        <a:lnTo>
                          <a:pt x="31" y="196"/>
                        </a:lnTo>
                        <a:lnTo>
                          <a:pt x="25" y="199"/>
                        </a:lnTo>
                        <a:lnTo>
                          <a:pt x="21" y="196"/>
                        </a:lnTo>
                        <a:lnTo>
                          <a:pt x="12" y="193"/>
                        </a:lnTo>
                        <a:lnTo>
                          <a:pt x="8" y="188"/>
                        </a:lnTo>
                        <a:lnTo>
                          <a:pt x="12" y="182"/>
                        </a:lnTo>
                        <a:lnTo>
                          <a:pt x="20" y="180"/>
                        </a:lnTo>
                        <a:lnTo>
                          <a:pt x="25" y="166"/>
                        </a:lnTo>
                        <a:lnTo>
                          <a:pt x="25" y="160"/>
                        </a:lnTo>
                        <a:lnTo>
                          <a:pt x="20" y="155"/>
                        </a:lnTo>
                        <a:lnTo>
                          <a:pt x="12" y="146"/>
                        </a:lnTo>
                        <a:lnTo>
                          <a:pt x="6" y="146"/>
                        </a:lnTo>
                        <a:lnTo>
                          <a:pt x="2" y="144"/>
                        </a:lnTo>
                        <a:lnTo>
                          <a:pt x="0" y="135"/>
                        </a:lnTo>
                        <a:lnTo>
                          <a:pt x="2" y="130"/>
                        </a:lnTo>
                        <a:lnTo>
                          <a:pt x="6" y="130"/>
                        </a:lnTo>
                        <a:lnTo>
                          <a:pt x="12" y="127"/>
                        </a:lnTo>
                        <a:lnTo>
                          <a:pt x="20" y="119"/>
                        </a:lnTo>
                        <a:lnTo>
                          <a:pt x="23" y="116"/>
                        </a:lnTo>
                        <a:lnTo>
                          <a:pt x="27" y="86"/>
                        </a:lnTo>
                        <a:lnTo>
                          <a:pt x="23" y="77"/>
                        </a:lnTo>
                        <a:lnTo>
                          <a:pt x="18" y="72"/>
                        </a:lnTo>
                        <a:lnTo>
                          <a:pt x="16" y="55"/>
                        </a:lnTo>
                        <a:lnTo>
                          <a:pt x="18" y="39"/>
                        </a:lnTo>
                        <a:lnTo>
                          <a:pt x="20" y="28"/>
                        </a:lnTo>
                        <a:lnTo>
                          <a:pt x="25" y="3"/>
                        </a:lnTo>
                      </a:path>
                    </a:pathLst>
                  </a:custGeom>
                  <a:solidFill>
                    <a:srgbClr val="DDDDDD"/>
                  </a:solidFill>
                  <a:ln w="9525">
                    <a:noFill/>
                    <a:round/>
                    <a:headEnd/>
                    <a:tailEnd/>
                  </a:ln>
                </p:spPr>
                <p:txBody>
                  <a:bodyPr/>
                  <a:lstStyle/>
                  <a:p>
                    <a:endParaRPr lang="de-DE"/>
                  </a:p>
                </p:txBody>
              </p:sp>
              <p:sp>
                <p:nvSpPr>
                  <p:cNvPr id="16423" name="Freeform 7"/>
                  <p:cNvSpPr>
                    <a:spLocks/>
                  </p:cNvSpPr>
                  <p:nvPr/>
                </p:nvSpPr>
                <p:spPr bwMode="auto">
                  <a:xfrm>
                    <a:off x="5428" y="3527"/>
                    <a:ext cx="146" cy="170"/>
                  </a:xfrm>
                  <a:custGeom>
                    <a:avLst/>
                    <a:gdLst>
                      <a:gd name="T0" fmla="*/ 102 w 146"/>
                      <a:gd name="T1" fmla="*/ 0 h 170"/>
                      <a:gd name="T2" fmla="*/ 120 w 146"/>
                      <a:gd name="T3" fmla="*/ 0 h 170"/>
                      <a:gd name="T4" fmla="*/ 145 w 146"/>
                      <a:gd name="T5" fmla="*/ 44 h 170"/>
                      <a:gd name="T6" fmla="*/ 118 w 146"/>
                      <a:gd name="T7" fmla="*/ 83 h 170"/>
                      <a:gd name="T8" fmla="*/ 118 w 146"/>
                      <a:gd name="T9" fmla="*/ 100 h 170"/>
                      <a:gd name="T10" fmla="*/ 112 w 146"/>
                      <a:gd name="T11" fmla="*/ 105 h 170"/>
                      <a:gd name="T12" fmla="*/ 96 w 146"/>
                      <a:gd name="T13" fmla="*/ 105 h 170"/>
                      <a:gd name="T14" fmla="*/ 76 w 146"/>
                      <a:gd name="T15" fmla="*/ 127 h 170"/>
                      <a:gd name="T16" fmla="*/ 59 w 146"/>
                      <a:gd name="T17" fmla="*/ 150 h 170"/>
                      <a:gd name="T18" fmla="*/ 47 w 146"/>
                      <a:gd name="T19" fmla="*/ 169 h 170"/>
                      <a:gd name="T20" fmla="*/ 47 w 146"/>
                      <a:gd name="T21" fmla="*/ 152 h 170"/>
                      <a:gd name="T22" fmla="*/ 25 w 146"/>
                      <a:gd name="T23" fmla="*/ 155 h 170"/>
                      <a:gd name="T24" fmla="*/ 16 w 146"/>
                      <a:gd name="T25" fmla="*/ 155 h 170"/>
                      <a:gd name="T26" fmla="*/ 0 w 146"/>
                      <a:gd name="T27" fmla="*/ 155 h 170"/>
                      <a:gd name="T28" fmla="*/ 22 w 146"/>
                      <a:gd name="T29" fmla="*/ 127 h 170"/>
                      <a:gd name="T30" fmla="*/ 29 w 146"/>
                      <a:gd name="T31" fmla="*/ 114 h 170"/>
                      <a:gd name="T32" fmla="*/ 37 w 146"/>
                      <a:gd name="T33" fmla="*/ 114 h 170"/>
                      <a:gd name="T34" fmla="*/ 53 w 146"/>
                      <a:gd name="T35" fmla="*/ 91 h 170"/>
                      <a:gd name="T36" fmla="*/ 59 w 146"/>
                      <a:gd name="T37" fmla="*/ 91 h 170"/>
                      <a:gd name="T38" fmla="*/ 59 w 146"/>
                      <a:gd name="T39" fmla="*/ 89 h 170"/>
                      <a:gd name="T40" fmla="*/ 67 w 146"/>
                      <a:gd name="T41" fmla="*/ 80 h 170"/>
                      <a:gd name="T42" fmla="*/ 76 w 146"/>
                      <a:gd name="T43" fmla="*/ 80 h 170"/>
                      <a:gd name="T44" fmla="*/ 73 w 146"/>
                      <a:gd name="T45" fmla="*/ 55 h 170"/>
                      <a:gd name="T46" fmla="*/ 74 w 146"/>
                      <a:gd name="T47" fmla="*/ 55 h 170"/>
                      <a:gd name="T48" fmla="*/ 84 w 146"/>
                      <a:gd name="T49" fmla="*/ 42 h 170"/>
                      <a:gd name="T50" fmla="*/ 88 w 146"/>
                      <a:gd name="T51" fmla="*/ 53 h 170"/>
                      <a:gd name="T52" fmla="*/ 104 w 146"/>
                      <a:gd name="T53" fmla="*/ 33 h 170"/>
                      <a:gd name="T54" fmla="*/ 102 w 146"/>
                      <a:gd name="T55" fmla="*/ 0 h 17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6"/>
                      <a:gd name="T85" fmla="*/ 0 h 170"/>
                      <a:gd name="T86" fmla="*/ 146 w 146"/>
                      <a:gd name="T87" fmla="*/ 170 h 17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6" h="170">
                        <a:moveTo>
                          <a:pt x="102" y="0"/>
                        </a:moveTo>
                        <a:lnTo>
                          <a:pt x="120" y="0"/>
                        </a:lnTo>
                        <a:lnTo>
                          <a:pt x="145" y="44"/>
                        </a:lnTo>
                        <a:lnTo>
                          <a:pt x="118" y="83"/>
                        </a:lnTo>
                        <a:lnTo>
                          <a:pt x="118" y="100"/>
                        </a:lnTo>
                        <a:lnTo>
                          <a:pt x="112" y="105"/>
                        </a:lnTo>
                        <a:lnTo>
                          <a:pt x="96" y="105"/>
                        </a:lnTo>
                        <a:lnTo>
                          <a:pt x="76" y="127"/>
                        </a:lnTo>
                        <a:lnTo>
                          <a:pt x="59" y="150"/>
                        </a:lnTo>
                        <a:lnTo>
                          <a:pt x="47" y="169"/>
                        </a:lnTo>
                        <a:lnTo>
                          <a:pt x="47" y="152"/>
                        </a:lnTo>
                        <a:lnTo>
                          <a:pt x="25" y="155"/>
                        </a:lnTo>
                        <a:lnTo>
                          <a:pt x="16" y="155"/>
                        </a:lnTo>
                        <a:lnTo>
                          <a:pt x="0" y="155"/>
                        </a:lnTo>
                        <a:lnTo>
                          <a:pt x="22" y="127"/>
                        </a:lnTo>
                        <a:lnTo>
                          <a:pt x="29" y="114"/>
                        </a:lnTo>
                        <a:lnTo>
                          <a:pt x="37" y="114"/>
                        </a:lnTo>
                        <a:lnTo>
                          <a:pt x="53" y="91"/>
                        </a:lnTo>
                        <a:lnTo>
                          <a:pt x="59" y="91"/>
                        </a:lnTo>
                        <a:lnTo>
                          <a:pt x="59" y="89"/>
                        </a:lnTo>
                        <a:lnTo>
                          <a:pt x="67" y="80"/>
                        </a:lnTo>
                        <a:lnTo>
                          <a:pt x="76" y="80"/>
                        </a:lnTo>
                        <a:lnTo>
                          <a:pt x="73" y="55"/>
                        </a:lnTo>
                        <a:lnTo>
                          <a:pt x="74" y="55"/>
                        </a:lnTo>
                        <a:lnTo>
                          <a:pt x="84" y="42"/>
                        </a:lnTo>
                        <a:lnTo>
                          <a:pt x="88" y="53"/>
                        </a:lnTo>
                        <a:lnTo>
                          <a:pt x="104" y="33"/>
                        </a:lnTo>
                        <a:lnTo>
                          <a:pt x="102" y="0"/>
                        </a:lnTo>
                      </a:path>
                    </a:pathLst>
                  </a:custGeom>
                  <a:solidFill>
                    <a:srgbClr val="DDDDDD"/>
                  </a:solidFill>
                  <a:ln w="9525">
                    <a:noFill/>
                    <a:round/>
                    <a:headEnd/>
                    <a:tailEnd/>
                  </a:ln>
                </p:spPr>
                <p:txBody>
                  <a:bodyPr/>
                  <a:lstStyle/>
                  <a:p>
                    <a:endParaRPr lang="de-DE"/>
                  </a:p>
                </p:txBody>
              </p:sp>
              <p:sp>
                <p:nvSpPr>
                  <p:cNvPr id="16424" name="Freeform 8"/>
                  <p:cNvSpPr>
                    <a:spLocks/>
                  </p:cNvSpPr>
                  <p:nvPr/>
                </p:nvSpPr>
                <p:spPr bwMode="auto">
                  <a:xfrm>
                    <a:off x="5166" y="3537"/>
                    <a:ext cx="56" cy="90"/>
                  </a:xfrm>
                  <a:custGeom>
                    <a:avLst/>
                    <a:gdLst>
                      <a:gd name="T0" fmla="*/ 0 w 56"/>
                      <a:gd name="T1" fmla="*/ 0 h 90"/>
                      <a:gd name="T2" fmla="*/ 12 w 56"/>
                      <a:gd name="T3" fmla="*/ 0 h 90"/>
                      <a:gd name="T4" fmla="*/ 26 w 56"/>
                      <a:gd name="T5" fmla="*/ 11 h 90"/>
                      <a:gd name="T6" fmla="*/ 55 w 56"/>
                      <a:gd name="T7" fmla="*/ 11 h 90"/>
                      <a:gd name="T8" fmla="*/ 51 w 56"/>
                      <a:gd name="T9" fmla="*/ 25 h 90"/>
                      <a:gd name="T10" fmla="*/ 55 w 56"/>
                      <a:gd name="T11" fmla="*/ 42 h 90"/>
                      <a:gd name="T12" fmla="*/ 45 w 56"/>
                      <a:gd name="T13" fmla="*/ 42 h 90"/>
                      <a:gd name="T14" fmla="*/ 43 w 56"/>
                      <a:gd name="T15" fmla="*/ 45 h 90"/>
                      <a:gd name="T16" fmla="*/ 37 w 56"/>
                      <a:gd name="T17" fmla="*/ 47 h 90"/>
                      <a:gd name="T18" fmla="*/ 43 w 56"/>
                      <a:gd name="T19" fmla="*/ 89 h 90"/>
                      <a:gd name="T20" fmla="*/ 26 w 56"/>
                      <a:gd name="T21" fmla="*/ 86 h 90"/>
                      <a:gd name="T22" fmla="*/ 10 w 56"/>
                      <a:gd name="T23" fmla="*/ 72 h 90"/>
                      <a:gd name="T24" fmla="*/ 10 w 56"/>
                      <a:gd name="T25" fmla="*/ 45 h 90"/>
                      <a:gd name="T26" fmla="*/ 10 w 56"/>
                      <a:gd name="T27" fmla="*/ 33 h 90"/>
                      <a:gd name="T28" fmla="*/ 0 w 56"/>
                      <a:gd name="T29" fmla="*/ 25 h 90"/>
                      <a:gd name="T30" fmla="*/ 0 w 56"/>
                      <a:gd name="T31" fmla="*/ 0 h 9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6"/>
                      <a:gd name="T49" fmla="*/ 0 h 90"/>
                      <a:gd name="T50" fmla="*/ 56 w 56"/>
                      <a:gd name="T51" fmla="*/ 90 h 9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6" h="90">
                        <a:moveTo>
                          <a:pt x="0" y="0"/>
                        </a:moveTo>
                        <a:lnTo>
                          <a:pt x="12" y="0"/>
                        </a:lnTo>
                        <a:lnTo>
                          <a:pt x="26" y="11"/>
                        </a:lnTo>
                        <a:lnTo>
                          <a:pt x="55" y="11"/>
                        </a:lnTo>
                        <a:lnTo>
                          <a:pt x="51" y="25"/>
                        </a:lnTo>
                        <a:lnTo>
                          <a:pt x="55" y="42"/>
                        </a:lnTo>
                        <a:lnTo>
                          <a:pt x="45" y="42"/>
                        </a:lnTo>
                        <a:lnTo>
                          <a:pt x="43" y="45"/>
                        </a:lnTo>
                        <a:lnTo>
                          <a:pt x="37" y="47"/>
                        </a:lnTo>
                        <a:lnTo>
                          <a:pt x="43" y="89"/>
                        </a:lnTo>
                        <a:lnTo>
                          <a:pt x="26" y="86"/>
                        </a:lnTo>
                        <a:lnTo>
                          <a:pt x="10" y="72"/>
                        </a:lnTo>
                        <a:lnTo>
                          <a:pt x="10" y="45"/>
                        </a:lnTo>
                        <a:lnTo>
                          <a:pt x="10" y="33"/>
                        </a:lnTo>
                        <a:lnTo>
                          <a:pt x="0" y="25"/>
                        </a:lnTo>
                        <a:lnTo>
                          <a:pt x="0" y="0"/>
                        </a:lnTo>
                      </a:path>
                    </a:pathLst>
                  </a:custGeom>
                  <a:solidFill>
                    <a:srgbClr val="DDDDDD"/>
                  </a:solidFill>
                  <a:ln w="9525">
                    <a:noFill/>
                    <a:round/>
                    <a:headEnd/>
                    <a:tailEnd/>
                  </a:ln>
                </p:spPr>
                <p:txBody>
                  <a:bodyPr/>
                  <a:lstStyle/>
                  <a:p>
                    <a:endParaRPr lang="de-DE"/>
                  </a:p>
                </p:txBody>
              </p:sp>
            </p:grpSp>
            <p:sp>
              <p:nvSpPr>
                <p:cNvPr id="16421" name="Freeform 9"/>
                <p:cNvSpPr>
                  <a:spLocks/>
                </p:cNvSpPr>
                <p:nvPr/>
              </p:nvSpPr>
              <p:spPr bwMode="auto">
                <a:xfrm>
                  <a:off x="5266" y="2575"/>
                  <a:ext cx="89" cy="101"/>
                </a:xfrm>
                <a:custGeom>
                  <a:avLst/>
                  <a:gdLst>
                    <a:gd name="T0" fmla="*/ 16 w 89"/>
                    <a:gd name="T1" fmla="*/ 37 h 101"/>
                    <a:gd name="T2" fmla="*/ 0 w 89"/>
                    <a:gd name="T3" fmla="*/ 80 h 101"/>
                    <a:gd name="T4" fmla="*/ 6 w 89"/>
                    <a:gd name="T5" fmla="*/ 97 h 101"/>
                    <a:gd name="T6" fmla="*/ 31 w 89"/>
                    <a:gd name="T7" fmla="*/ 100 h 101"/>
                    <a:gd name="T8" fmla="*/ 53 w 89"/>
                    <a:gd name="T9" fmla="*/ 100 h 101"/>
                    <a:gd name="T10" fmla="*/ 61 w 89"/>
                    <a:gd name="T11" fmla="*/ 83 h 101"/>
                    <a:gd name="T12" fmla="*/ 65 w 89"/>
                    <a:gd name="T13" fmla="*/ 66 h 101"/>
                    <a:gd name="T14" fmla="*/ 88 w 89"/>
                    <a:gd name="T15" fmla="*/ 66 h 101"/>
                    <a:gd name="T16" fmla="*/ 84 w 89"/>
                    <a:gd name="T17" fmla="*/ 40 h 101"/>
                    <a:gd name="T18" fmla="*/ 84 w 89"/>
                    <a:gd name="T19" fmla="*/ 14 h 101"/>
                    <a:gd name="T20" fmla="*/ 61 w 89"/>
                    <a:gd name="T21" fmla="*/ 0 h 101"/>
                    <a:gd name="T22" fmla="*/ 59 w 89"/>
                    <a:gd name="T23" fmla="*/ 29 h 101"/>
                    <a:gd name="T24" fmla="*/ 72 w 89"/>
                    <a:gd name="T25" fmla="*/ 46 h 101"/>
                    <a:gd name="T26" fmla="*/ 51 w 89"/>
                    <a:gd name="T27" fmla="*/ 46 h 101"/>
                    <a:gd name="T28" fmla="*/ 43 w 89"/>
                    <a:gd name="T29" fmla="*/ 57 h 101"/>
                    <a:gd name="T30" fmla="*/ 16 w 89"/>
                    <a:gd name="T31" fmla="*/ 37 h 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9"/>
                    <a:gd name="T49" fmla="*/ 0 h 101"/>
                    <a:gd name="T50" fmla="*/ 89 w 89"/>
                    <a:gd name="T51" fmla="*/ 101 h 10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9" h="101">
                      <a:moveTo>
                        <a:pt x="16" y="37"/>
                      </a:moveTo>
                      <a:lnTo>
                        <a:pt x="0" y="80"/>
                      </a:lnTo>
                      <a:lnTo>
                        <a:pt x="6" y="97"/>
                      </a:lnTo>
                      <a:lnTo>
                        <a:pt x="31" y="100"/>
                      </a:lnTo>
                      <a:lnTo>
                        <a:pt x="53" y="100"/>
                      </a:lnTo>
                      <a:lnTo>
                        <a:pt x="61" y="83"/>
                      </a:lnTo>
                      <a:lnTo>
                        <a:pt x="65" y="66"/>
                      </a:lnTo>
                      <a:lnTo>
                        <a:pt x="88" y="66"/>
                      </a:lnTo>
                      <a:lnTo>
                        <a:pt x="84" y="40"/>
                      </a:lnTo>
                      <a:lnTo>
                        <a:pt x="84" y="14"/>
                      </a:lnTo>
                      <a:lnTo>
                        <a:pt x="61" y="0"/>
                      </a:lnTo>
                      <a:lnTo>
                        <a:pt x="59" y="29"/>
                      </a:lnTo>
                      <a:lnTo>
                        <a:pt x="72" y="46"/>
                      </a:lnTo>
                      <a:lnTo>
                        <a:pt x="51" y="46"/>
                      </a:lnTo>
                      <a:lnTo>
                        <a:pt x="43" y="57"/>
                      </a:lnTo>
                      <a:lnTo>
                        <a:pt x="16" y="37"/>
                      </a:lnTo>
                    </a:path>
                  </a:pathLst>
                </a:custGeom>
                <a:solidFill>
                  <a:srgbClr val="DDDDDD"/>
                </a:solidFill>
                <a:ln w="9525">
                  <a:noFill/>
                  <a:round/>
                  <a:headEnd/>
                  <a:tailEnd/>
                </a:ln>
              </p:spPr>
              <p:txBody>
                <a:bodyPr/>
                <a:lstStyle/>
                <a:p>
                  <a:endParaRPr lang="de-DE"/>
                </a:p>
              </p:txBody>
            </p:sp>
          </p:grpSp>
          <p:grpSp>
            <p:nvGrpSpPr>
              <p:cNvPr id="16397" name="Group 10"/>
              <p:cNvGrpSpPr>
                <a:grpSpLocks/>
              </p:cNvGrpSpPr>
              <p:nvPr/>
            </p:nvGrpSpPr>
            <p:grpSpPr bwMode="auto">
              <a:xfrm>
                <a:off x="4293" y="1104"/>
                <a:ext cx="1037" cy="2393"/>
                <a:chOff x="4293" y="1104"/>
                <a:chExt cx="1037" cy="2393"/>
              </a:xfrm>
            </p:grpSpPr>
            <p:grpSp>
              <p:nvGrpSpPr>
                <p:cNvPr id="16407" name="Group 11"/>
                <p:cNvGrpSpPr>
                  <a:grpSpLocks/>
                </p:cNvGrpSpPr>
                <p:nvPr/>
              </p:nvGrpSpPr>
              <p:grpSpPr bwMode="auto">
                <a:xfrm>
                  <a:off x="4460" y="1348"/>
                  <a:ext cx="232" cy="719"/>
                  <a:chOff x="4460" y="1348"/>
                  <a:chExt cx="232" cy="719"/>
                </a:xfrm>
              </p:grpSpPr>
              <p:sp>
                <p:nvSpPr>
                  <p:cNvPr id="16417" name="Freeform 12"/>
                  <p:cNvSpPr>
                    <a:spLocks/>
                  </p:cNvSpPr>
                  <p:nvPr/>
                </p:nvSpPr>
                <p:spPr bwMode="auto">
                  <a:xfrm>
                    <a:off x="4460" y="1993"/>
                    <a:ext cx="56" cy="74"/>
                  </a:xfrm>
                  <a:custGeom>
                    <a:avLst/>
                    <a:gdLst>
                      <a:gd name="T0" fmla="*/ 0 w 56"/>
                      <a:gd name="T1" fmla="*/ 56 h 74"/>
                      <a:gd name="T2" fmla="*/ 10 w 56"/>
                      <a:gd name="T3" fmla="*/ 70 h 74"/>
                      <a:gd name="T4" fmla="*/ 22 w 56"/>
                      <a:gd name="T5" fmla="*/ 67 h 74"/>
                      <a:gd name="T6" fmla="*/ 39 w 56"/>
                      <a:gd name="T7" fmla="*/ 73 h 74"/>
                      <a:gd name="T8" fmla="*/ 53 w 56"/>
                      <a:gd name="T9" fmla="*/ 73 h 74"/>
                      <a:gd name="T10" fmla="*/ 55 w 56"/>
                      <a:gd name="T11" fmla="*/ 48 h 74"/>
                      <a:gd name="T12" fmla="*/ 51 w 56"/>
                      <a:gd name="T13" fmla="*/ 31 h 74"/>
                      <a:gd name="T14" fmla="*/ 41 w 56"/>
                      <a:gd name="T15" fmla="*/ 11 h 74"/>
                      <a:gd name="T16" fmla="*/ 31 w 56"/>
                      <a:gd name="T17" fmla="*/ 11 h 74"/>
                      <a:gd name="T18" fmla="*/ 28 w 56"/>
                      <a:gd name="T19" fmla="*/ 0 h 74"/>
                      <a:gd name="T20" fmla="*/ 14 w 56"/>
                      <a:gd name="T21" fmla="*/ 0 h 74"/>
                      <a:gd name="T22" fmla="*/ 14 w 56"/>
                      <a:gd name="T23" fmla="*/ 22 h 74"/>
                      <a:gd name="T24" fmla="*/ 0 w 56"/>
                      <a:gd name="T25" fmla="*/ 5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6"/>
                      <a:gd name="T40" fmla="*/ 0 h 74"/>
                      <a:gd name="T41" fmla="*/ 56 w 56"/>
                      <a:gd name="T42" fmla="*/ 74 h 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6" h="74">
                        <a:moveTo>
                          <a:pt x="0" y="56"/>
                        </a:moveTo>
                        <a:lnTo>
                          <a:pt x="10" y="70"/>
                        </a:lnTo>
                        <a:lnTo>
                          <a:pt x="22" y="67"/>
                        </a:lnTo>
                        <a:lnTo>
                          <a:pt x="39" y="73"/>
                        </a:lnTo>
                        <a:lnTo>
                          <a:pt x="53" y="73"/>
                        </a:lnTo>
                        <a:lnTo>
                          <a:pt x="55" y="48"/>
                        </a:lnTo>
                        <a:lnTo>
                          <a:pt x="51" y="31"/>
                        </a:lnTo>
                        <a:lnTo>
                          <a:pt x="41" y="11"/>
                        </a:lnTo>
                        <a:lnTo>
                          <a:pt x="31" y="11"/>
                        </a:lnTo>
                        <a:lnTo>
                          <a:pt x="28" y="0"/>
                        </a:lnTo>
                        <a:lnTo>
                          <a:pt x="14" y="0"/>
                        </a:lnTo>
                        <a:lnTo>
                          <a:pt x="14" y="22"/>
                        </a:lnTo>
                        <a:lnTo>
                          <a:pt x="0" y="56"/>
                        </a:lnTo>
                      </a:path>
                    </a:pathLst>
                  </a:custGeom>
                  <a:solidFill>
                    <a:srgbClr val="DDDDDD"/>
                  </a:solidFill>
                  <a:ln w="9525">
                    <a:noFill/>
                    <a:round/>
                    <a:headEnd/>
                    <a:tailEnd/>
                  </a:ln>
                </p:spPr>
                <p:txBody>
                  <a:bodyPr/>
                  <a:lstStyle/>
                  <a:p>
                    <a:endParaRPr lang="de-DE"/>
                  </a:p>
                </p:txBody>
              </p:sp>
              <p:sp>
                <p:nvSpPr>
                  <p:cNvPr id="16418" name="Freeform 13"/>
                  <p:cNvSpPr>
                    <a:spLocks/>
                  </p:cNvSpPr>
                  <p:nvPr/>
                </p:nvSpPr>
                <p:spPr bwMode="auto">
                  <a:xfrm>
                    <a:off x="4607" y="1865"/>
                    <a:ext cx="54" cy="94"/>
                  </a:xfrm>
                  <a:custGeom>
                    <a:avLst/>
                    <a:gdLst>
                      <a:gd name="T0" fmla="*/ 12 w 54"/>
                      <a:gd name="T1" fmla="*/ 0 h 94"/>
                      <a:gd name="T2" fmla="*/ 35 w 54"/>
                      <a:gd name="T3" fmla="*/ 3 h 94"/>
                      <a:gd name="T4" fmla="*/ 43 w 54"/>
                      <a:gd name="T5" fmla="*/ 28 h 94"/>
                      <a:gd name="T6" fmla="*/ 53 w 54"/>
                      <a:gd name="T7" fmla="*/ 42 h 94"/>
                      <a:gd name="T8" fmla="*/ 45 w 54"/>
                      <a:gd name="T9" fmla="*/ 54 h 94"/>
                      <a:gd name="T10" fmla="*/ 53 w 54"/>
                      <a:gd name="T11" fmla="*/ 68 h 94"/>
                      <a:gd name="T12" fmla="*/ 49 w 54"/>
                      <a:gd name="T13" fmla="*/ 85 h 94"/>
                      <a:gd name="T14" fmla="*/ 41 w 54"/>
                      <a:gd name="T15" fmla="*/ 93 h 94"/>
                      <a:gd name="T16" fmla="*/ 26 w 54"/>
                      <a:gd name="T17" fmla="*/ 90 h 94"/>
                      <a:gd name="T18" fmla="*/ 16 w 54"/>
                      <a:gd name="T19" fmla="*/ 90 h 94"/>
                      <a:gd name="T20" fmla="*/ 10 w 54"/>
                      <a:gd name="T21" fmla="*/ 79 h 94"/>
                      <a:gd name="T22" fmla="*/ 4 w 54"/>
                      <a:gd name="T23" fmla="*/ 65 h 94"/>
                      <a:gd name="T24" fmla="*/ 4 w 54"/>
                      <a:gd name="T25" fmla="*/ 51 h 94"/>
                      <a:gd name="T26" fmla="*/ 0 w 54"/>
                      <a:gd name="T27" fmla="*/ 31 h 94"/>
                      <a:gd name="T28" fmla="*/ 12 w 54"/>
                      <a:gd name="T29" fmla="*/ 0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94"/>
                      <a:gd name="T47" fmla="*/ 54 w 54"/>
                      <a:gd name="T48" fmla="*/ 94 h 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94">
                        <a:moveTo>
                          <a:pt x="12" y="0"/>
                        </a:moveTo>
                        <a:lnTo>
                          <a:pt x="35" y="3"/>
                        </a:lnTo>
                        <a:lnTo>
                          <a:pt x="43" y="28"/>
                        </a:lnTo>
                        <a:lnTo>
                          <a:pt x="53" y="42"/>
                        </a:lnTo>
                        <a:lnTo>
                          <a:pt x="45" y="54"/>
                        </a:lnTo>
                        <a:lnTo>
                          <a:pt x="53" y="68"/>
                        </a:lnTo>
                        <a:lnTo>
                          <a:pt x="49" y="85"/>
                        </a:lnTo>
                        <a:lnTo>
                          <a:pt x="41" y="93"/>
                        </a:lnTo>
                        <a:lnTo>
                          <a:pt x="26" y="90"/>
                        </a:lnTo>
                        <a:lnTo>
                          <a:pt x="16" y="90"/>
                        </a:lnTo>
                        <a:lnTo>
                          <a:pt x="10" y="79"/>
                        </a:lnTo>
                        <a:lnTo>
                          <a:pt x="4" y="65"/>
                        </a:lnTo>
                        <a:lnTo>
                          <a:pt x="4" y="51"/>
                        </a:lnTo>
                        <a:lnTo>
                          <a:pt x="0" y="31"/>
                        </a:lnTo>
                        <a:lnTo>
                          <a:pt x="12" y="0"/>
                        </a:lnTo>
                      </a:path>
                    </a:pathLst>
                  </a:custGeom>
                  <a:solidFill>
                    <a:srgbClr val="DDDDDD"/>
                  </a:solidFill>
                  <a:ln w="9525">
                    <a:noFill/>
                    <a:round/>
                    <a:headEnd/>
                    <a:tailEnd/>
                  </a:ln>
                </p:spPr>
                <p:txBody>
                  <a:bodyPr/>
                  <a:lstStyle/>
                  <a:p>
                    <a:endParaRPr lang="de-DE"/>
                  </a:p>
                </p:txBody>
              </p:sp>
              <p:sp>
                <p:nvSpPr>
                  <p:cNvPr id="16419" name="Freeform 14"/>
                  <p:cNvSpPr>
                    <a:spLocks/>
                  </p:cNvSpPr>
                  <p:nvPr/>
                </p:nvSpPr>
                <p:spPr bwMode="auto">
                  <a:xfrm>
                    <a:off x="4597" y="1348"/>
                    <a:ext cx="95" cy="87"/>
                  </a:xfrm>
                  <a:custGeom>
                    <a:avLst/>
                    <a:gdLst>
                      <a:gd name="T0" fmla="*/ 14 w 95"/>
                      <a:gd name="T1" fmla="*/ 0 h 87"/>
                      <a:gd name="T2" fmla="*/ 25 w 95"/>
                      <a:gd name="T3" fmla="*/ 14 h 87"/>
                      <a:gd name="T4" fmla="*/ 37 w 95"/>
                      <a:gd name="T5" fmla="*/ 11 h 87"/>
                      <a:gd name="T6" fmla="*/ 55 w 95"/>
                      <a:gd name="T7" fmla="*/ 14 h 87"/>
                      <a:gd name="T8" fmla="*/ 71 w 95"/>
                      <a:gd name="T9" fmla="*/ 14 h 87"/>
                      <a:gd name="T10" fmla="*/ 78 w 95"/>
                      <a:gd name="T11" fmla="*/ 22 h 87"/>
                      <a:gd name="T12" fmla="*/ 88 w 95"/>
                      <a:gd name="T13" fmla="*/ 42 h 87"/>
                      <a:gd name="T14" fmla="*/ 94 w 95"/>
                      <a:gd name="T15" fmla="*/ 50 h 87"/>
                      <a:gd name="T16" fmla="*/ 72 w 95"/>
                      <a:gd name="T17" fmla="*/ 55 h 87"/>
                      <a:gd name="T18" fmla="*/ 67 w 95"/>
                      <a:gd name="T19" fmla="*/ 61 h 87"/>
                      <a:gd name="T20" fmla="*/ 72 w 95"/>
                      <a:gd name="T21" fmla="*/ 72 h 87"/>
                      <a:gd name="T22" fmla="*/ 72 w 95"/>
                      <a:gd name="T23" fmla="*/ 83 h 87"/>
                      <a:gd name="T24" fmla="*/ 51 w 95"/>
                      <a:gd name="T25" fmla="*/ 72 h 87"/>
                      <a:gd name="T26" fmla="*/ 33 w 95"/>
                      <a:gd name="T27" fmla="*/ 64 h 87"/>
                      <a:gd name="T28" fmla="*/ 25 w 95"/>
                      <a:gd name="T29" fmla="*/ 67 h 87"/>
                      <a:gd name="T30" fmla="*/ 25 w 95"/>
                      <a:gd name="T31" fmla="*/ 83 h 87"/>
                      <a:gd name="T32" fmla="*/ 14 w 95"/>
                      <a:gd name="T33" fmla="*/ 86 h 87"/>
                      <a:gd name="T34" fmla="*/ 8 w 95"/>
                      <a:gd name="T35" fmla="*/ 72 h 87"/>
                      <a:gd name="T36" fmla="*/ 6 w 95"/>
                      <a:gd name="T37" fmla="*/ 55 h 87"/>
                      <a:gd name="T38" fmla="*/ 0 w 95"/>
                      <a:gd name="T39" fmla="*/ 53 h 87"/>
                      <a:gd name="T40" fmla="*/ 6 w 95"/>
                      <a:gd name="T41" fmla="*/ 36 h 87"/>
                      <a:gd name="T42" fmla="*/ 16 w 95"/>
                      <a:gd name="T43" fmla="*/ 31 h 87"/>
                      <a:gd name="T44" fmla="*/ 14 w 95"/>
                      <a:gd name="T45" fmla="*/ 0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5"/>
                      <a:gd name="T70" fmla="*/ 0 h 87"/>
                      <a:gd name="T71" fmla="*/ 95 w 95"/>
                      <a:gd name="T72" fmla="*/ 87 h 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5" h="87">
                        <a:moveTo>
                          <a:pt x="14" y="0"/>
                        </a:moveTo>
                        <a:lnTo>
                          <a:pt x="25" y="14"/>
                        </a:lnTo>
                        <a:lnTo>
                          <a:pt x="37" y="11"/>
                        </a:lnTo>
                        <a:lnTo>
                          <a:pt x="55" y="14"/>
                        </a:lnTo>
                        <a:lnTo>
                          <a:pt x="71" y="14"/>
                        </a:lnTo>
                        <a:lnTo>
                          <a:pt x="78" y="22"/>
                        </a:lnTo>
                        <a:lnTo>
                          <a:pt x="88" y="42"/>
                        </a:lnTo>
                        <a:lnTo>
                          <a:pt x="94" y="50"/>
                        </a:lnTo>
                        <a:lnTo>
                          <a:pt x="72" y="55"/>
                        </a:lnTo>
                        <a:lnTo>
                          <a:pt x="67" y="61"/>
                        </a:lnTo>
                        <a:lnTo>
                          <a:pt x="72" y="72"/>
                        </a:lnTo>
                        <a:lnTo>
                          <a:pt x="72" y="83"/>
                        </a:lnTo>
                        <a:lnTo>
                          <a:pt x="51" y="72"/>
                        </a:lnTo>
                        <a:lnTo>
                          <a:pt x="33" y="64"/>
                        </a:lnTo>
                        <a:lnTo>
                          <a:pt x="25" y="67"/>
                        </a:lnTo>
                        <a:lnTo>
                          <a:pt x="25" y="83"/>
                        </a:lnTo>
                        <a:lnTo>
                          <a:pt x="14" y="86"/>
                        </a:lnTo>
                        <a:lnTo>
                          <a:pt x="8" y="72"/>
                        </a:lnTo>
                        <a:lnTo>
                          <a:pt x="6" y="55"/>
                        </a:lnTo>
                        <a:lnTo>
                          <a:pt x="0" y="53"/>
                        </a:lnTo>
                        <a:lnTo>
                          <a:pt x="6" y="36"/>
                        </a:lnTo>
                        <a:lnTo>
                          <a:pt x="16" y="31"/>
                        </a:lnTo>
                        <a:lnTo>
                          <a:pt x="14" y="0"/>
                        </a:lnTo>
                      </a:path>
                    </a:pathLst>
                  </a:custGeom>
                  <a:solidFill>
                    <a:srgbClr val="DDDDDD"/>
                  </a:solidFill>
                  <a:ln w="9525">
                    <a:noFill/>
                    <a:round/>
                    <a:headEnd/>
                    <a:tailEnd/>
                  </a:ln>
                </p:spPr>
                <p:txBody>
                  <a:bodyPr/>
                  <a:lstStyle/>
                  <a:p>
                    <a:endParaRPr lang="de-DE"/>
                  </a:p>
                </p:txBody>
              </p:sp>
            </p:grpSp>
            <p:sp>
              <p:nvSpPr>
                <p:cNvPr id="16408" name="Freeform 15"/>
                <p:cNvSpPr>
                  <a:spLocks/>
                </p:cNvSpPr>
                <p:nvPr/>
              </p:nvSpPr>
              <p:spPr bwMode="auto">
                <a:xfrm>
                  <a:off x="4676" y="2803"/>
                  <a:ext cx="654" cy="694"/>
                </a:xfrm>
                <a:custGeom>
                  <a:avLst/>
                  <a:gdLst>
                    <a:gd name="T0" fmla="*/ 505 w 654"/>
                    <a:gd name="T1" fmla="*/ 56 h 694"/>
                    <a:gd name="T2" fmla="*/ 531 w 654"/>
                    <a:gd name="T3" fmla="*/ 78 h 694"/>
                    <a:gd name="T4" fmla="*/ 558 w 654"/>
                    <a:gd name="T5" fmla="*/ 181 h 694"/>
                    <a:gd name="T6" fmla="*/ 618 w 654"/>
                    <a:gd name="T7" fmla="*/ 287 h 694"/>
                    <a:gd name="T8" fmla="*/ 653 w 654"/>
                    <a:gd name="T9" fmla="*/ 395 h 694"/>
                    <a:gd name="T10" fmla="*/ 628 w 654"/>
                    <a:gd name="T11" fmla="*/ 495 h 694"/>
                    <a:gd name="T12" fmla="*/ 602 w 654"/>
                    <a:gd name="T13" fmla="*/ 559 h 694"/>
                    <a:gd name="T14" fmla="*/ 587 w 654"/>
                    <a:gd name="T15" fmla="*/ 621 h 694"/>
                    <a:gd name="T16" fmla="*/ 571 w 654"/>
                    <a:gd name="T17" fmla="*/ 657 h 694"/>
                    <a:gd name="T18" fmla="*/ 540 w 654"/>
                    <a:gd name="T19" fmla="*/ 682 h 694"/>
                    <a:gd name="T20" fmla="*/ 490 w 654"/>
                    <a:gd name="T21" fmla="*/ 674 h 694"/>
                    <a:gd name="T22" fmla="*/ 439 w 654"/>
                    <a:gd name="T23" fmla="*/ 657 h 694"/>
                    <a:gd name="T24" fmla="*/ 412 w 654"/>
                    <a:gd name="T25" fmla="*/ 618 h 694"/>
                    <a:gd name="T26" fmla="*/ 404 w 654"/>
                    <a:gd name="T27" fmla="*/ 568 h 694"/>
                    <a:gd name="T28" fmla="*/ 387 w 654"/>
                    <a:gd name="T29" fmla="*/ 545 h 694"/>
                    <a:gd name="T30" fmla="*/ 360 w 654"/>
                    <a:gd name="T31" fmla="*/ 548 h 694"/>
                    <a:gd name="T32" fmla="*/ 334 w 654"/>
                    <a:gd name="T33" fmla="*/ 509 h 694"/>
                    <a:gd name="T34" fmla="*/ 313 w 654"/>
                    <a:gd name="T35" fmla="*/ 504 h 694"/>
                    <a:gd name="T36" fmla="*/ 278 w 654"/>
                    <a:gd name="T37" fmla="*/ 509 h 694"/>
                    <a:gd name="T38" fmla="*/ 249 w 654"/>
                    <a:gd name="T39" fmla="*/ 515 h 694"/>
                    <a:gd name="T40" fmla="*/ 223 w 654"/>
                    <a:gd name="T41" fmla="*/ 537 h 694"/>
                    <a:gd name="T42" fmla="*/ 187 w 654"/>
                    <a:gd name="T43" fmla="*/ 554 h 694"/>
                    <a:gd name="T44" fmla="*/ 150 w 654"/>
                    <a:gd name="T45" fmla="*/ 579 h 694"/>
                    <a:gd name="T46" fmla="*/ 130 w 654"/>
                    <a:gd name="T47" fmla="*/ 590 h 694"/>
                    <a:gd name="T48" fmla="*/ 76 w 654"/>
                    <a:gd name="T49" fmla="*/ 584 h 694"/>
                    <a:gd name="T50" fmla="*/ 64 w 654"/>
                    <a:gd name="T51" fmla="*/ 571 h 694"/>
                    <a:gd name="T52" fmla="*/ 64 w 654"/>
                    <a:gd name="T53" fmla="*/ 495 h 694"/>
                    <a:gd name="T54" fmla="*/ 47 w 654"/>
                    <a:gd name="T55" fmla="*/ 451 h 694"/>
                    <a:gd name="T56" fmla="*/ 29 w 654"/>
                    <a:gd name="T57" fmla="*/ 415 h 694"/>
                    <a:gd name="T58" fmla="*/ 6 w 654"/>
                    <a:gd name="T59" fmla="*/ 287 h 694"/>
                    <a:gd name="T60" fmla="*/ 8 w 654"/>
                    <a:gd name="T61" fmla="*/ 245 h 694"/>
                    <a:gd name="T62" fmla="*/ 54 w 654"/>
                    <a:gd name="T63" fmla="*/ 223 h 694"/>
                    <a:gd name="T64" fmla="*/ 89 w 654"/>
                    <a:gd name="T65" fmla="*/ 217 h 694"/>
                    <a:gd name="T66" fmla="*/ 109 w 654"/>
                    <a:gd name="T67" fmla="*/ 206 h 694"/>
                    <a:gd name="T68" fmla="*/ 120 w 654"/>
                    <a:gd name="T69" fmla="*/ 170 h 694"/>
                    <a:gd name="T70" fmla="*/ 117 w 654"/>
                    <a:gd name="T71" fmla="*/ 150 h 694"/>
                    <a:gd name="T72" fmla="*/ 163 w 654"/>
                    <a:gd name="T73" fmla="*/ 100 h 694"/>
                    <a:gd name="T74" fmla="*/ 200 w 654"/>
                    <a:gd name="T75" fmla="*/ 64 h 694"/>
                    <a:gd name="T76" fmla="*/ 233 w 654"/>
                    <a:gd name="T77" fmla="*/ 89 h 694"/>
                    <a:gd name="T78" fmla="*/ 258 w 654"/>
                    <a:gd name="T79" fmla="*/ 61 h 694"/>
                    <a:gd name="T80" fmla="*/ 284 w 654"/>
                    <a:gd name="T81" fmla="*/ 28 h 694"/>
                    <a:gd name="T82" fmla="*/ 311 w 654"/>
                    <a:gd name="T83" fmla="*/ 8 h 694"/>
                    <a:gd name="T84" fmla="*/ 354 w 654"/>
                    <a:gd name="T85" fmla="*/ 14 h 694"/>
                    <a:gd name="T86" fmla="*/ 369 w 654"/>
                    <a:gd name="T87" fmla="*/ 39 h 694"/>
                    <a:gd name="T88" fmla="*/ 369 w 654"/>
                    <a:gd name="T89" fmla="*/ 70 h 694"/>
                    <a:gd name="T90" fmla="*/ 406 w 654"/>
                    <a:gd name="T91" fmla="*/ 125 h 694"/>
                    <a:gd name="T92" fmla="*/ 437 w 654"/>
                    <a:gd name="T93" fmla="*/ 142 h 694"/>
                    <a:gd name="T94" fmla="*/ 463 w 654"/>
                    <a:gd name="T95" fmla="*/ 89 h 694"/>
                    <a:gd name="T96" fmla="*/ 470 w 654"/>
                    <a:gd name="T97" fmla="*/ 0 h 6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4"/>
                    <a:gd name="T148" fmla="*/ 0 h 694"/>
                    <a:gd name="T149" fmla="*/ 654 w 654"/>
                    <a:gd name="T150" fmla="*/ 694 h 6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4" h="694">
                      <a:moveTo>
                        <a:pt x="470" y="0"/>
                      </a:moveTo>
                      <a:lnTo>
                        <a:pt x="505" y="0"/>
                      </a:lnTo>
                      <a:lnTo>
                        <a:pt x="505" y="56"/>
                      </a:lnTo>
                      <a:lnTo>
                        <a:pt x="519" y="70"/>
                      </a:lnTo>
                      <a:lnTo>
                        <a:pt x="523" y="78"/>
                      </a:lnTo>
                      <a:lnTo>
                        <a:pt x="531" y="78"/>
                      </a:lnTo>
                      <a:lnTo>
                        <a:pt x="534" y="89"/>
                      </a:lnTo>
                      <a:lnTo>
                        <a:pt x="538" y="145"/>
                      </a:lnTo>
                      <a:lnTo>
                        <a:pt x="558" y="181"/>
                      </a:lnTo>
                      <a:lnTo>
                        <a:pt x="587" y="234"/>
                      </a:lnTo>
                      <a:lnTo>
                        <a:pt x="587" y="242"/>
                      </a:lnTo>
                      <a:lnTo>
                        <a:pt x="618" y="287"/>
                      </a:lnTo>
                      <a:lnTo>
                        <a:pt x="618" y="295"/>
                      </a:lnTo>
                      <a:lnTo>
                        <a:pt x="649" y="331"/>
                      </a:lnTo>
                      <a:lnTo>
                        <a:pt x="653" y="395"/>
                      </a:lnTo>
                      <a:lnTo>
                        <a:pt x="649" y="454"/>
                      </a:lnTo>
                      <a:lnTo>
                        <a:pt x="639" y="481"/>
                      </a:lnTo>
                      <a:lnTo>
                        <a:pt x="628" y="495"/>
                      </a:lnTo>
                      <a:lnTo>
                        <a:pt x="624" y="523"/>
                      </a:lnTo>
                      <a:lnTo>
                        <a:pt x="612" y="548"/>
                      </a:lnTo>
                      <a:lnTo>
                        <a:pt x="602" y="559"/>
                      </a:lnTo>
                      <a:lnTo>
                        <a:pt x="604" y="568"/>
                      </a:lnTo>
                      <a:lnTo>
                        <a:pt x="593" y="584"/>
                      </a:lnTo>
                      <a:lnTo>
                        <a:pt x="587" y="621"/>
                      </a:lnTo>
                      <a:lnTo>
                        <a:pt x="585" y="640"/>
                      </a:lnTo>
                      <a:lnTo>
                        <a:pt x="573" y="648"/>
                      </a:lnTo>
                      <a:lnTo>
                        <a:pt x="571" y="657"/>
                      </a:lnTo>
                      <a:lnTo>
                        <a:pt x="564" y="674"/>
                      </a:lnTo>
                      <a:lnTo>
                        <a:pt x="550" y="676"/>
                      </a:lnTo>
                      <a:lnTo>
                        <a:pt x="540" y="682"/>
                      </a:lnTo>
                      <a:lnTo>
                        <a:pt x="527" y="693"/>
                      </a:lnTo>
                      <a:lnTo>
                        <a:pt x="509" y="671"/>
                      </a:lnTo>
                      <a:lnTo>
                        <a:pt x="490" y="674"/>
                      </a:lnTo>
                      <a:lnTo>
                        <a:pt x="484" y="674"/>
                      </a:lnTo>
                      <a:lnTo>
                        <a:pt x="457" y="679"/>
                      </a:lnTo>
                      <a:lnTo>
                        <a:pt x="439" y="657"/>
                      </a:lnTo>
                      <a:lnTo>
                        <a:pt x="428" y="635"/>
                      </a:lnTo>
                      <a:lnTo>
                        <a:pt x="420" y="637"/>
                      </a:lnTo>
                      <a:lnTo>
                        <a:pt x="412" y="618"/>
                      </a:lnTo>
                      <a:lnTo>
                        <a:pt x="408" y="601"/>
                      </a:lnTo>
                      <a:lnTo>
                        <a:pt x="404" y="596"/>
                      </a:lnTo>
                      <a:lnTo>
                        <a:pt x="404" y="568"/>
                      </a:lnTo>
                      <a:lnTo>
                        <a:pt x="406" y="551"/>
                      </a:lnTo>
                      <a:lnTo>
                        <a:pt x="402" y="540"/>
                      </a:lnTo>
                      <a:lnTo>
                        <a:pt x="387" y="545"/>
                      </a:lnTo>
                      <a:lnTo>
                        <a:pt x="379" y="548"/>
                      </a:lnTo>
                      <a:lnTo>
                        <a:pt x="365" y="548"/>
                      </a:lnTo>
                      <a:lnTo>
                        <a:pt x="360" y="548"/>
                      </a:lnTo>
                      <a:lnTo>
                        <a:pt x="354" y="548"/>
                      </a:lnTo>
                      <a:lnTo>
                        <a:pt x="344" y="532"/>
                      </a:lnTo>
                      <a:lnTo>
                        <a:pt x="334" y="509"/>
                      </a:lnTo>
                      <a:lnTo>
                        <a:pt x="332" y="512"/>
                      </a:lnTo>
                      <a:lnTo>
                        <a:pt x="315" y="512"/>
                      </a:lnTo>
                      <a:lnTo>
                        <a:pt x="313" y="504"/>
                      </a:lnTo>
                      <a:lnTo>
                        <a:pt x="303" y="512"/>
                      </a:lnTo>
                      <a:lnTo>
                        <a:pt x="293" y="509"/>
                      </a:lnTo>
                      <a:lnTo>
                        <a:pt x="278" y="509"/>
                      </a:lnTo>
                      <a:lnTo>
                        <a:pt x="268" y="504"/>
                      </a:lnTo>
                      <a:lnTo>
                        <a:pt x="264" y="512"/>
                      </a:lnTo>
                      <a:lnTo>
                        <a:pt x="249" y="515"/>
                      </a:lnTo>
                      <a:lnTo>
                        <a:pt x="245" y="509"/>
                      </a:lnTo>
                      <a:lnTo>
                        <a:pt x="235" y="523"/>
                      </a:lnTo>
                      <a:lnTo>
                        <a:pt x="223" y="537"/>
                      </a:lnTo>
                      <a:lnTo>
                        <a:pt x="216" y="537"/>
                      </a:lnTo>
                      <a:lnTo>
                        <a:pt x="204" y="554"/>
                      </a:lnTo>
                      <a:lnTo>
                        <a:pt x="187" y="554"/>
                      </a:lnTo>
                      <a:lnTo>
                        <a:pt x="173" y="559"/>
                      </a:lnTo>
                      <a:lnTo>
                        <a:pt x="157" y="568"/>
                      </a:lnTo>
                      <a:lnTo>
                        <a:pt x="150" y="579"/>
                      </a:lnTo>
                      <a:lnTo>
                        <a:pt x="144" y="576"/>
                      </a:lnTo>
                      <a:lnTo>
                        <a:pt x="138" y="587"/>
                      </a:lnTo>
                      <a:lnTo>
                        <a:pt x="130" y="590"/>
                      </a:lnTo>
                      <a:lnTo>
                        <a:pt x="120" y="604"/>
                      </a:lnTo>
                      <a:lnTo>
                        <a:pt x="89" y="604"/>
                      </a:lnTo>
                      <a:lnTo>
                        <a:pt x="76" y="584"/>
                      </a:lnTo>
                      <a:lnTo>
                        <a:pt x="74" y="576"/>
                      </a:lnTo>
                      <a:lnTo>
                        <a:pt x="70" y="584"/>
                      </a:lnTo>
                      <a:lnTo>
                        <a:pt x="64" y="571"/>
                      </a:lnTo>
                      <a:lnTo>
                        <a:pt x="66" y="534"/>
                      </a:lnTo>
                      <a:lnTo>
                        <a:pt x="70" y="512"/>
                      </a:lnTo>
                      <a:lnTo>
                        <a:pt x="64" y="495"/>
                      </a:lnTo>
                      <a:lnTo>
                        <a:pt x="58" y="479"/>
                      </a:lnTo>
                      <a:lnTo>
                        <a:pt x="56" y="459"/>
                      </a:lnTo>
                      <a:lnTo>
                        <a:pt x="47" y="451"/>
                      </a:lnTo>
                      <a:lnTo>
                        <a:pt x="45" y="448"/>
                      </a:lnTo>
                      <a:lnTo>
                        <a:pt x="43" y="440"/>
                      </a:lnTo>
                      <a:lnTo>
                        <a:pt x="29" y="415"/>
                      </a:lnTo>
                      <a:lnTo>
                        <a:pt x="12" y="353"/>
                      </a:lnTo>
                      <a:lnTo>
                        <a:pt x="6" y="312"/>
                      </a:lnTo>
                      <a:lnTo>
                        <a:pt x="6" y="287"/>
                      </a:lnTo>
                      <a:lnTo>
                        <a:pt x="0" y="278"/>
                      </a:lnTo>
                      <a:lnTo>
                        <a:pt x="2" y="256"/>
                      </a:lnTo>
                      <a:lnTo>
                        <a:pt x="8" y="245"/>
                      </a:lnTo>
                      <a:lnTo>
                        <a:pt x="29" y="214"/>
                      </a:lnTo>
                      <a:lnTo>
                        <a:pt x="51" y="217"/>
                      </a:lnTo>
                      <a:lnTo>
                        <a:pt x="54" y="223"/>
                      </a:lnTo>
                      <a:lnTo>
                        <a:pt x="82" y="223"/>
                      </a:lnTo>
                      <a:lnTo>
                        <a:pt x="84" y="214"/>
                      </a:lnTo>
                      <a:lnTo>
                        <a:pt x="89" y="217"/>
                      </a:lnTo>
                      <a:lnTo>
                        <a:pt x="97" y="209"/>
                      </a:lnTo>
                      <a:lnTo>
                        <a:pt x="103" y="212"/>
                      </a:lnTo>
                      <a:lnTo>
                        <a:pt x="109" y="206"/>
                      </a:lnTo>
                      <a:lnTo>
                        <a:pt x="107" y="198"/>
                      </a:lnTo>
                      <a:lnTo>
                        <a:pt x="113" y="178"/>
                      </a:lnTo>
                      <a:lnTo>
                        <a:pt x="120" y="170"/>
                      </a:lnTo>
                      <a:lnTo>
                        <a:pt x="117" y="164"/>
                      </a:lnTo>
                      <a:lnTo>
                        <a:pt x="120" y="159"/>
                      </a:lnTo>
                      <a:lnTo>
                        <a:pt x="117" y="150"/>
                      </a:lnTo>
                      <a:lnTo>
                        <a:pt x="128" y="136"/>
                      </a:lnTo>
                      <a:lnTo>
                        <a:pt x="146" y="134"/>
                      </a:lnTo>
                      <a:lnTo>
                        <a:pt x="163" y="100"/>
                      </a:lnTo>
                      <a:lnTo>
                        <a:pt x="185" y="72"/>
                      </a:lnTo>
                      <a:lnTo>
                        <a:pt x="194" y="70"/>
                      </a:lnTo>
                      <a:lnTo>
                        <a:pt x="200" y="64"/>
                      </a:lnTo>
                      <a:lnTo>
                        <a:pt x="210" y="64"/>
                      </a:lnTo>
                      <a:lnTo>
                        <a:pt x="227" y="86"/>
                      </a:lnTo>
                      <a:lnTo>
                        <a:pt x="233" y="89"/>
                      </a:lnTo>
                      <a:lnTo>
                        <a:pt x="239" y="78"/>
                      </a:lnTo>
                      <a:lnTo>
                        <a:pt x="251" y="64"/>
                      </a:lnTo>
                      <a:lnTo>
                        <a:pt x="258" y="61"/>
                      </a:lnTo>
                      <a:lnTo>
                        <a:pt x="266" y="39"/>
                      </a:lnTo>
                      <a:lnTo>
                        <a:pt x="274" y="36"/>
                      </a:lnTo>
                      <a:lnTo>
                        <a:pt x="284" y="28"/>
                      </a:lnTo>
                      <a:lnTo>
                        <a:pt x="293" y="19"/>
                      </a:lnTo>
                      <a:lnTo>
                        <a:pt x="303" y="19"/>
                      </a:lnTo>
                      <a:lnTo>
                        <a:pt x="311" y="8"/>
                      </a:lnTo>
                      <a:lnTo>
                        <a:pt x="323" y="8"/>
                      </a:lnTo>
                      <a:lnTo>
                        <a:pt x="336" y="8"/>
                      </a:lnTo>
                      <a:lnTo>
                        <a:pt x="354" y="14"/>
                      </a:lnTo>
                      <a:lnTo>
                        <a:pt x="365" y="25"/>
                      </a:lnTo>
                      <a:lnTo>
                        <a:pt x="367" y="33"/>
                      </a:lnTo>
                      <a:lnTo>
                        <a:pt x="369" y="39"/>
                      </a:lnTo>
                      <a:lnTo>
                        <a:pt x="371" y="53"/>
                      </a:lnTo>
                      <a:lnTo>
                        <a:pt x="369" y="58"/>
                      </a:lnTo>
                      <a:lnTo>
                        <a:pt x="369" y="70"/>
                      </a:lnTo>
                      <a:lnTo>
                        <a:pt x="367" y="78"/>
                      </a:lnTo>
                      <a:lnTo>
                        <a:pt x="396" y="109"/>
                      </a:lnTo>
                      <a:lnTo>
                        <a:pt x="406" y="125"/>
                      </a:lnTo>
                      <a:lnTo>
                        <a:pt x="418" y="131"/>
                      </a:lnTo>
                      <a:lnTo>
                        <a:pt x="430" y="139"/>
                      </a:lnTo>
                      <a:lnTo>
                        <a:pt x="437" y="142"/>
                      </a:lnTo>
                      <a:lnTo>
                        <a:pt x="449" y="134"/>
                      </a:lnTo>
                      <a:lnTo>
                        <a:pt x="459" y="109"/>
                      </a:lnTo>
                      <a:lnTo>
                        <a:pt x="463" y="89"/>
                      </a:lnTo>
                      <a:lnTo>
                        <a:pt x="466" y="53"/>
                      </a:lnTo>
                      <a:lnTo>
                        <a:pt x="470" y="36"/>
                      </a:lnTo>
                      <a:lnTo>
                        <a:pt x="470" y="0"/>
                      </a:lnTo>
                    </a:path>
                  </a:pathLst>
                </a:custGeom>
                <a:solidFill>
                  <a:srgbClr val="DDDDDD"/>
                </a:solidFill>
                <a:ln w="9525">
                  <a:noFill/>
                  <a:round/>
                  <a:headEnd/>
                  <a:tailEnd/>
                </a:ln>
              </p:spPr>
              <p:txBody>
                <a:bodyPr/>
                <a:lstStyle/>
                <a:p>
                  <a:endParaRPr lang="de-DE"/>
                </a:p>
              </p:txBody>
            </p:sp>
            <p:sp>
              <p:nvSpPr>
                <p:cNvPr id="16409" name="Freeform 16"/>
                <p:cNvSpPr>
                  <a:spLocks/>
                </p:cNvSpPr>
                <p:nvPr/>
              </p:nvSpPr>
              <p:spPr bwMode="auto">
                <a:xfrm>
                  <a:off x="4523" y="2653"/>
                  <a:ext cx="363" cy="95"/>
                </a:xfrm>
                <a:custGeom>
                  <a:avLst/>
                  <a:gdLst>
                    <a:gd name="T0" fmla="*/ 27 w 363"/>
                    <a:gd name="T1" fmla="*/ 14 h 95"/>
                    <a:gd name="T2" fmla="*/ 72 w 363"/>
                    <a:gd name="T3" fmla="*/ 14 h 95"/>
                    <a:gd name="T4" fmla="*/ 99 w 363"/>
                    <a:gd name="T5" fmla="*/ 17 h 95"/>
                    <a:gd name="T6" fmla="*/ 123 w 363"/>
                    <a:gd name="T7" fmla="*/ 44 h 95"/>
                    <a:gd name="T8" fmla="*/ 144 w 363"/>
                    <a:gd name="T9" fmla="*/ 50 h 95"/>
                    <a:gd name="T10" fmla="*/ 177 w 363"/>
                    <a:gd name="T11" fmla="*/ 61 h 95"/>
                    <a:gd name="T12" fmla="*/ 197 w 363"/>
                    <a:gd name="T13" fmla="*/ 66 h 95"/>
                    <a:gd name="T14" fmla="*/ 204 w 363"/>
                    <a:gd name="T15" fmla="*/ 44 h 95"/>
                    <a:gd name="T16" fmla="*/ 247 w 363"/>
                    <a:gd name="T17" fmla="*/ 50 h 95"/>
                    <a:gd name="T18" fmla="*/ 278 w 363"/>
                    <a:gd name="T19" fmla="*/ 58 h 95"/>
                    <a:gd name="T20" fmla="*/ 300 w 363"/>
                    <a:gd name="T21" fmla="*/ 61 h 95"/>
                    <a:gd name="T22" fmla="*/ 315 w 363"/>
                    <a:gd name="T23" fmla="*/ 50 h 95"/>
                    <a:gd name="T24" fmla="*/ 341 w 363"/>
                    <a:gd name="T25" fmla="*/ 44 h 95"/>
                    <a:gd name="T26" fmla="*/ 362 w 363"/>
                    <a:gd name="T27" fmla="*/ 39 h 95"/>
                    <a:gd name="T28" fmla="*/ 356 w 363"/>
                    <a:gd name="T29" fmla="*/ 66 h 95"/>
                    <a:gd name="T30" fmla="*/ 341 w 363"/>
                    <a:gd name="T31" fmla="*/ 75 h 95"/>
                    <a:gd name="T32" fmla="*/ 329 w 363"/>
                    <a:gd name="T33" fmla="*/ 77 h 95"/>
                    <a:gd name="T34" fmla="*/ 313 w 363"/>
                    <a:gd name="T35" fmla="*/ 86 h 95"/>
                    <a:gd name="T36" fmla="*/ 298 w 363"/>
                    <a:gd name="T37" fmla="*/ 86 h 95"/>
                    <a:gd name="T38" fmla="*/ 284 w 363"/>
                    <a:gd name="T39" fmla="*/ 88 h 95"/>
                    <a:gd name="T40" fmla="*/ 263 w 363"/>
                    <a:gd name="T41" fmla="*/ 94 h 95"/>
                    <a:gd name="T42" fmla="*/ 249 w 363"/>
                    <a:gd name="T43" fmla="*/ 75 h 95"/>
                    <a:gd name="T44" fmla="*/ 234 w 363"/>
                    <a:gd name="T45" fmla="*/ 94 h 95"/>
                    <a:gd name="T46" fmla="*/ 212 w 363"/>
                    <a:gd name="T47" fmla="*/ 75 h 95"/>
                    <a:gd name="T48" fmla="*/ 200 w 363"/>
                    <a:gd name="T49" fmla="*/ 77 h 95"/>
                    <a:gd name="T50" fmla="*/ 183 w 363"/>
                    <a:gd name="T51" fmla="*/ 86 h 95"/>
                    <a:gd name="T52" fmla="*/ 165 w 363"/>
                    <a:gd name="T53" fmla="*/ 80 h 95"/>
                    <a:gd name="T54" fmla="*/ 146 w 363"/>
                    <a:gd name="T55" fmla="*/ 77 h 95"/>
                    <a:gd name="T56" fmla="*/ 127 w 363"/>
                    <a:gd name="T57" fmla="*/ 86 h 95"/>
                    <a:gd name="T58" fmla="*/ 101 w 363"/>
                    <a:gd name="T59" fmla="*/ 72 h 95"/>
                    <a:gd name="T60" fmla="*/ 66 w 363"/>
                    <a:gd name="T61" fmla="*/ 64 h 95"/>
                    <a:gd name="T62" fmla="*/ 41 w 363"/>
                    <a:gd name="T63" fmla="*/ 55 h 95"/>
                    <a:gd name="T64" fmla="*/ 16 w 363"/>
                    <a:gd name="T65" fmla="*/ 41 h 95"/>
                    <a:gd name="T66" fmla="*/ 2 w 363"/>
                    <a:gd name="T67" fmla="*/ 36 h 95"/>
                    <a:gd name="T68" fmla="*/ 0 w 363"/>
                    <a:gd name="T69" fmla="*/ 0 h 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3"/>
                    <a:gd name="T106" fmla="*/ 0 h 95"/>
                    <a:gd name="T107" fmla="*/ 363 w 363"/>
                    <a:gd name="T108" fmla="*/ 95 h 9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3" h="95">
                      <a:moveTo>
                        <a:pt x="0" y="0"/>
                      </a:moveTo>
                      <a:lnTo>
                        <a:pt x="27" y="14"/>
                      </a:lnTo>
                      <a:lnTo>
                        <a:pt x="51" y="14"/>
                      </a:lnTo>
                      <a:lnTo>
                        <a:pt x="72" y="14"/>
                      </a:lnTo>
                      <a:lnTo>
                        <a:pt x="88" y="14"/>
                      </a:lnTo>
                      <a:lnTo>
                        <a:pt x="99" y="17"/>
                      </a:lnTo>
                      <a:lnTo>
                        <a:pt x="115" y="25"/>
                      </a:lnTo>
                      <a:lnTo>
                        <a:pt x="123" y="44"/>
                      </a:lnTo>
                      <a:lnTo>
                        <a:pt x="130" y="53"/>
                      </a:lnTo>
                      <a:lnTo>
                        <a:pt x="144" y="50"/>
                      </a:lnTo>
                      <a:lnTo>
                        <a:pt x="160" y="50"/>
                      </a:lnTo>
                      <a:lnTo>
                        <a:pt x="177" y="61"/>
                      </a:lnTo>
                      <a:lnTo>
                        <a:pt x="189" y="66"/>
                      </a:lnTo>
                      <a:lnTo>
                        <a:pt x="197" y="66"/>
                      </a:lnTo>
                      <a:lnTo>
                        <a:pt x="199" y="53"/>
                      </a:lnTo>
                      <a:lnTo>
                        <a:pt x="204" y="44"/>
                      </a:lnTo>
                      <a:lnTo>
                        <a:pt x="228" y="50"/>
                      </a:lnTo>
                      <a:lnTo>
                        <a:pt x="247" y="50"/>
                      </a:lnTo>
                      <a:lnTo>
                        <a:pt x="265" y="50"/>
                      </a:lnTo>
                      <a:lnTo>
                        <a:pt x="278" y="58"/>
                      </a:lnTo>
                      <a:lnTo>
                        <a:pt x="286" y="64"/>
                      </a:lnTo>
                      <a:lnTo>
                        <a:pt x="300" y="61"/>
                      </a:lnTo>
                      <a:lnTo>
                        <a:pt x="309" y="55"/>
                      </a:lnTo>
                      <a:lnTo>
                        <a:pt x="315" y="50"/>
                      </a:lnTo>
                      <a:lnTo>
                        <a:pt x="331" y="50"/>
                      </a:lnTo>
                      <a:lnTo>
                        <a:pt x="341" y="44"/>
                      </a:lnTo>
                      <a:lnTo>
                        <a:pt x="354" y="39"/>
                      </a:lnTo>
                      <a:lnTo>
                        <a:pt x="362" y="39"/>
                      </a:lnTo>
                      <a:lnTo>
                        <a:pt x="360" y="58"/>
                      </a:lnTo>
                      <a:lnTo>
                        <a:pt x="356" y="66"/>
                      </a:lnTo>
                      <a:lnTo>
                        <a:pt x="348" y="75"/>
                      </a:lnTo>
                      <a:lnTo>
                        <a:pt x="341" y="75"/>
                      </a:lnTo>
                      <a:lnTo>
                        <a:pt x="339" y="75"/>
                      </a:lnTo>
                      <a:lnTo>
                        <a:pt x="329" y="77"/>
                      </a:lnTo>
                      <a:lnTo>
                        <a:pt x="321" y="88"/>
                      </a:lnTo>
                      <a:lnTo>
                        <a:pt x="313" y="86"/>
                      </a:lnTo>
                      <a:lnTo>
                        <a:pt x="306" y="80"/>
                      </a:lnTo>
                      <a:lnTo>
                        <a:pt x="298" y="86"/>
                      </a:lnTo>
                      <a:lnTo>
                        <a:pt x="290" y="88"/>
                      </a:lnTo>
                      <a:lnTo>
                        <a:pt x="284" y="88"/>
                      </a:lnTo>
                      <a:lnTo>
                        <a:pt x="278" y="94"/>
                      </a:lnTo>
                      <a:lnTo>
                        <a:pt x="263" y="94"/>
                      </a:lnTo>
                      <a:lnTo>
                        <a:pt x="257" y="86"/>
                      </a:lnTo>
                      <a:lnTo>
                        <a:pt x="249" y="75"/>
                      </a:lnTo>
                      <a:lnTo>
                        <a:pt x="239" y="86"/>
                      </a:lnTo>
                      <a:lnTo>
                        <a:pt x="234" y="94"/>
                      </a:lnTo>
                      <a:lnTo>
                        <a:pt x="226" y="94"/>
                      </a:lnTo>
                      <a:lnTo>
                        <a:pt x="212" y="75"/>
                      </a:lnTo>
                      <a:lnTo>
                        <a:pt x="208" y="77"/>
                      </a:lnTo>
                      <a:lnTo>
                        <a:pt x="200" y="77"/>
                      </a:lnTo>
                      <a:lnTo>
                        <a:pt x="195" y="88"/>
                      </a:lnTo>
                      <a:lnTo>
                        <a:pt x="183" y="86"/>
                      </a:lnTo>
                      <a:lnTo>
                        <a:pt x="171" y="86"/>
                      </a:lnTo>
                      <a:lnTo>
                        <a:pt x="165" y="80"/>
                      </a:lnTo>
                      <a:lnTo>
                        <a:pt x="158" y="75"/>
                      </a:lnTo>
                      <a:lnTo>
                        <a:pt x="146" y="77"/>
                      </a:lnTo>
                      <a:lnTo>
                        <a:pt x="134" y="88"/>
                      </a:lnTo>
                      <a:lnTo>
                        <a:pt x="127" y="86"/>
                      </a:lnTo>
                      <a:lnTo>
                        <a:pt x="115" y="80"/>
                      </a:lnTo>
                      <a:lnTo>
                        <a:pt x="101" y="72"/>
                      </a:lnTo>
                      <a:lnTo>
                        <a:pt x="90" y="72"/>
                      </a:lnTo>
                      <a:lnTo>
                        <a:pt x="66" y="64"/>
                      </a:lnTo>
                      <a:lnTo>
                        <a:pt x="51" y="58"/>
                      </a:lnTo>
                      <a:lnTo>
                        <a:pt x="41" y="55"/>
                      </a:lnTo>
                      <a:lnTo>
                        <a:pt x="25" y="53"/>
                      </a:lnTo>
                      <a:lnTo>
                        <a:pt x="16" y="41"/>
                      </a:lnTo>
                      <a:lnTo>
                        <a:pt x="6" y="39"/>
                      </a:lnTo>
                      <a:lnTo>
                        <a:pt x="2" y="36"/>
                      </a:lnTo>
                      <a:lnTo>
                        <a:pt x="0" y="30"/>
                      </a:lnTo>
                      <a:lnTo>
                        <a:pt x="0" y="0"/>
                      </a:lnTo>
                    </a:path>
                  </a:pathLst>
                </a:custGeom>
                <a:solidFill>
                  <a:srgbClr val="DDDDDD"/>
                </a:solidFill>
                <a:ln w="9525">
                  <a:noFill/>
                  <a:round/>
                  <a:headEnd/>
                  <a:tailEnd/>
                </a:ln>
              </p:spPr>
              <p:txBody>
                <a:bodyPr/>
                <a:lstStyle/>
                <a:p>
                  <a:endParaRPr lang="de-DE"/>
                </a:p>
              </p:txBody>
            </p:sp>
            <p:sp>
              <p:nvSpPr>
                <p:cNvPr id="16410" name="Freeform 17"/>
                <p:cNvSpPr>
                  <a:spLocks/>
                </p:cNvSpPr>
                <p:nvPr/>
              </p:nvSpPr>
              <p:spPr bwMode="auto">
                <a:xfrm>
                  <a:off x="4721" y="2468"/>
                  <a:ext cx="165" cy="182"/>
                </a:xfrm>
                <a:custGeom>
                  <a:avLst/>
                  <a:gdLst>
                    <a:gd name="T0" fmla="*/ 80 w 165"/>
                    <a:gd name="T1" fmla="*/ 3 h 182"/>
                    <a:gd name="T2" fmla="*/ 137 w 165"/>
                    <a:gd name="T3" fmla="*/ 0 h 182"/>
                    <a:gd name="T4" fmla="*/ 146 w 165"/>
                    <a:gd name="T5" fmla="*/ 22 h 182"/>
                    <a:gd name="T6" fmla="*/ 131 w 165"/>
                    <a:gd name="T7" fmla="*/ 36 h 182"/>
                    <a:gd name="T8" fmla="*/ 127 w 165"/>
                    <a:gd name="T9" fmla="*/ 47 h 182"/>
                    <a:gd name="T10" fmla="*/ 115 w 165"/>
                    <a:gd name="T11" fmla="*/ 61 h 182"/>
                    <a:gd name="T12" fmla="*/ 102 w 165"/>
                    <a:gd name="T13" fmla="*/ 64 h 182"/>
                    <a:gd name="T14" fmla="*/ 88 w 165"/>
                    <a:gd name="T15" fmla="*/ 56 h 182"/>
                    <a:gd name="T16" fmla="*/ 72 w 165"/>
                    <a:gd name="T17" fmla="*/ 36 h 182"/>
                    <a:gd name="T18" fmla="*/ 53 w 165"/>
                    <a:gd name="T19" fmla="*/ 36 h 182"/>
                    <a:gd name="T20" fmla="*/ 51 w 165"/>
                    <a:gd name="T21" fmla="*/ 64 h 182"/>
                    <a:gd name="T22" fmla="*/ 53 w 165"/>
                    <a:gd name="T23" fmla="*/ 81 h 182"/>
                    <a:gd name="T24" fmla="*/ 72 w 165"/>
                    <a:gd name="T25" fmla="*/ 70 h 182"/>
                    <a:gd name="T26" fmla="*/ 86 w 165"/>
                    <a:gd name="T27" fmla="*/ 75 h 182"/>
                    <a:gd name="T28" fmla="*/ 82 w 165"/>
                    <a:gd name="T29" fmla="*/ 92 h 182"/>
                    <a:gd name="T30" fmla="*/ 80 w 165"/>
                    <a:gd name="T31" fmla="*/ 103 h 182"/>
                    <a:gd name="T32" fmla="*/ 82 w 165"/>
                    <a:gd name="T33" fmla="*/ 120 h 182"/>
                    <a:gd name="T34" fmla="*/ 92 w 165"/>
                    <a:gd name="T35" fmla="*/ 128 h 182"/>
                    <a:gd name="T36" fmla="*/ 88 w 165"/>
                    <a:gd name="T37" fmla="*/ 148 h 182"/>
                    <a:gd name="T38" fmla="*/ 82 w 165"/>
                    <a:gd name="T39" fmla="*/ 170 h 182"/>
                    <a:gd name="T40" fmla="*/ 68 w 165"/>
                    <a:gd name="T41" fmla="*/ 175 h 182"/>
                    <a:gd name="T42" fmla="*/ 62 w 165"/>
                    <a:gd name="T43" fmla="*/ 164 h 182"/>
                    <a:gd name="T44" fmla="*/ 55 w 165"/>
                    <a:gd name="T45" fmla="*/ 139 h 182"/>
                    <a:gd name="T46" fmla="*/ 55 w 165"/>
                    <a:gd name="T47" fmla="*/ 114 h 182"/>
                    <a:gd name="T48" fmla="*/ 35 w 165"/>
                    <a:gd name="T49" fmla="*/ 114 h 182"/>
                    <a:gd name="T50" fmla="*/ 23 w 165"/>
                    <a:gd name="T51" fmla="*/ 117 h 182"/>
                    <a:gd name="T52" fmla="*/ 39 w 165"/>
                    <a:gd name="T53" fmla="*/ 128 h 182"/>
                    <a:gd name="T54" fmla="*/ 47 w 165"/>
                    <a:gd name="T55" fmla="*/ 145 h 182"/>
                    <a:gd name="T56" fmla="*/ 41 w 165"/>
                    <a:gd name="T57" fmla="*/ 167 h 182"/>
                    <a:gd name="T58" fmla="*/ 29 w 165"/>
                    <a:gd name="T59" fmla="*/ 181 h 182"/>
                    <a:gd name="T60" fmla="*/ 29 w 165"/>
                    <a:gd name="T61" fmla="*/ 164 h 182"/>
                    <a:gd name="T62" fmla="*/ 21 w 165"/>
                    <a:gd name="T63" fmla="*/ 145 h 182"/>
                    <a:gd name="T64" fmla="*/ 10 w 165"/>
                    <a:gd name="T65" fmla="*/ 128 h 182"/>
                    <a:gd name="T66" fmla="*/ 2 w 165"/>
                    <a:gd name="T67" fmla="*/ 109 h 182"/>
                    <a:gd name="T68" fmla="*/ 16 w 165"/>
                    <a:gd name="T69" fmla="*/ 86 h 182"/>
                    <a:gd name="T70" fmla="*/ 23 w 165"/>
                    <a:gd name="T71" fmla="*/ 58 h 182"/>
                    <a:gd name="T72" fmla="*/ 25 w 165"/>
                    <a:gd name="T73" fmla="*/ 39 h 182"/>
                    <a:gd name="T74" fmla="*/ 23 w 165"/>
                    <a:gd name="T75" fmla="*/ 22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5"/>
                    <a:gd name="T115" fmla="*/ 0 h 182"/>
                    <a:gd name="T116" fmla="*/ 165 w 165"/>
                    <a:gd name="T117" fmla="*/ 182 h 1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5" h="182">
                      <a:moveTo>
                        <a:pt x="41" y="0"/>
                      </a:moveTo>
                      <a:lnTo>
                        <a:pt x="80" y="3"/>
                      </a:lnTo>
                      <a:lnTo>
                        <a:pt x="117" y="3"/>
                      </a:lnTo>
                      <a:lnTo>
                        <a:pt x="137" y="0"/>
                      </a:lnTo>
                      <a:lnTo>
                        <a:pt x="164" y="17"/>
                      </a:lnTo>
                      <a:lnTo>
                        <a:pt x="146" y="22"/>
                      </a:lnTo>
                      <a:lnTo>
                        <a:pt x="137" y="31"/>
                      </a:lnTo>
                      <a:lnTo>
                        <a:pt x="131" y="36"/>
                      </a:lnTo>
                      <a:lnTo>
                        <a:pt x="127" y="42"/>
                      </a:lnTo>
                      <a:lnTo>
                        <a:pt x="127" y="47"/>
                      </a:lnTo>
                      <a:lnTo>
                        <a:pt x="127" y="56"/>
                      </a:lnTo>
                      <a:lnTo>
                        <a:pt x="115" y="61"/>
                      </a:lnTo>
                      <a:lnTo>
                        <a:pt x="105" y="61"/>
                      </a:lnTo>
                      <a:lnTo>
                        <a:pt x="102" y="64"/>
                      </a:lnTo>
                      <a:lnTo>
                        <a:pt x="92" y="64"/>
                      </a:lnTo>
                      <a:lnTo>
                        <a:pt x="88" y="56"/>
                      </a:lnTo>
                      <a:lnTo>
                        <a:pt x="80" y="45"/>
                      </a:lnTo>
                      <a:lnTo>
                        <a:pt x="72" y="36"/>
                      </a:lnTo>
                      <a:lnTo>
                        <a:pt x="57" y="36"/>
                      </a:lnTo>
                      <a:lnTo>
                        <a:pt x="53" y="36"/>
                      </a:lnTo>
                      <a:lnTo>
                        <a:pt x="49" y="50"/>
                      </a:lnTo>
                      <a:lnTo>
                        <a:pt x="51" y="64"/>
                      </a:lnTo>
                      <a:lnTo>
                        <a:pt x="51" y="72"/>
                      </a:lnTo>
                      <a:lnTo>
                        <a:pt x="53" y="81"/>
                      </a:lnTo>
                      <a:lnTo>
                        <a:pt x="61" y="78"/>
                      </a:lnTo>
                      <a:lnTo>
                        <a:pt x="72" y="70"/>
                      </a:lnTo>
                      <a:lnTo>
                        <a:pt x="80" y="70"/>
                      </a:lnTo>
                      <a:lnTo>
                        <a:pt x="86" y="75"/>
                      </a:lnTo>
                      <a:lnTo>
                        <a:pt x="86" y="81"/>
                      </a:lnTo>
                      <a:lnTo>
                        <a:pt x="82" y="92"/>
                      </a:lnTo>
                      <a:lnTo>
                        <a:pt x="80" y="97"/>
                      </a:lnTo>
                      <a:lnTo>
                        <a:pt x="80" y="103"/>
                      </a:lnTo>
                      <a:lnTo>
                        <a:pt x="78" y="111"/>
                      </a:lnTo>
                      <a:lnTo>
                        <a:pt x="82" y="120"/>
                      </a:lnTo>
                      <a:lnTo>
                        <a:pt x="90" y="131"/>
                      </a:lnTo>
                      <a:lnTo>
                        <a:pt x="92" y="128"/>
                      </a:lnTo>
                      <a:lnTo>
                        <a:pt x="92" y="139"/>
                      </a:lnTo>
                      <a:lnTo>
                        <a:pt x="88" y="148"/>
                      </a:lnTo>
                      <a:lnTo>
                        <a:pt x="84" y="156"/>
                      </a:lnTo>
                      <a:lnTo>
                        <a:pt x="82" y="170"/>
                      </a:lnTo>
                      <a:lnTo>
                        <a:pt x="74" y="175"/>
                      </a:lnTo>
                      <a:lnTo>
                        <a:pt x="68" y="175"/>
                      </a:lnTo>
                      <a:lnTo>
                        <a:pt x="62" y="175"/>
                      </a:lnTo>
                      <a:lnTo>
                        <a:pt x="62" y="164"/>
                      </a:lnTo>
                      <a:lnTo>
                        <a:pt x="61" y="145"/>
                      </a:lnTo>
                      <a:lnTo>
                        <a:pt x="55" y="139"/>
                      </a:lnTo>
                      <a:lnTo>
                        <a:pt x="53" y="131"/>
                      </a:lnTo>
                      <a:lnTo>
                        <a:pt x="55" y="114"/>
                      </a:lnTo>
                      <a:lnTo>
                        <a:pt x="49" y="109"/>
                      </a:lnTo>
                      <a:lnTo>
                        <a:pt x="35" y="114"/>
                      </a:lnTo>
                      <a:lnTo>
                        <a:pt x="29" y="109"/>
                      </a:lnTo>
                      <a:lnTo>
                        <a:pt x="23" y="117"/>
                      </a:lnTo>
                      <a:lnTo>
                        <a:pt x="29" y="123"/>
                      </a:lnTo>
                      <a:lnTo>
                        <a:pt x="39" y="128"/>
                      </a:lnTo>
                      <a:lnTo>
                        <a:pt x="41" y="134"/>
                      </a:lnTo>
                      <a:lnTo>
                        <a:pt x="47" y="145"/>
                      </a:lnTo>
                      <a:lnTo>
                        <a:pt x="47" y="153"/>
                      </a:lnTo>
                      <a:lnTo>
                        <a:pt x="41" y="167"/>
                      </a:lnTo>
                      <a:lnTo>
                        <a:pt x="33" y="178"/>
                      </a:lnTo>
                      <a:lnTo>
                        <a:pt x="29" y="181"/>
                      </a:lnTo>
                      <a:lnTo>
                        <a:pt x="29" y="173"/>
                      </a:lnTo>
                      <a:lnTo>
                        <a:pt x="29" y="164"/>
                      </a:lnTo>
                      <a:lnTo>
                        <a:pt x="31" y="153"/>
                      </a:lnTo>
                      <a:lnTo>
                        <a:pt x="21" y="145"/>
                      </a:lnTo>
                      <a:lnTo>
                        <a:pt x="12" y="136"/>
                      </a:lnTo>
                      <a:lnTo>
                        <a:pt x="10" y="128"/>
                      </a:lnTo>
                      <a:lnTo>
                        <a:pt x="0" y="123"/>
                      </a:lnTo>
                      <a:lnTo>
                        <a:pt x="2" y="109"/>
                      </a:lnTo>
                      <a:lnTo>
                        <a:pt x="10" y="100"/>
                      </a:lnTo>
                      <a:lnTo>
                        <a:pt x="16" y="86"/>
                      </a:lnTo>
                      <a:lnTo>
                        <a:pt x="21" y="72"/>
                      </a:lnTo>
                      <a:lnTo>
                        <a:pt x="23" y="58"/>
                      </a:lnTo>
                      <a:lnTo>
                        <a:pt x="21" y="45"/>
                      </a:lnTo>
                      <a:lnTo>
                        <a:pt x="25" y="39"/>
                      </a:lnTo>
                      <a:lnTo>
                        <a:pt x="29" y="33"/>
                      </a:lnTo>
                      <a:lnTo>
                        <a:pt x="23" y="22"/>
                      </a:lnTo>
                      <a:lnTo>
                        <a:pt x="41" y="0"/>
                      </a:lnTo>
                    </a:path>
                  </a:pathLst>
                </a:custGeom>
                <a:solidFill>
                  <a:srgbClr val="DDDDDD"/>
                </a:solidFill>
                <a:ln w="9525">
                  <a:noFill/>
                  <a:round/>
                  <a:headEnd/>
                  <a:tailEnd/>
                </a:ln>
              </p:spPr>
              <p:txBody>
                <a:bodyPr/>
                <a:lstStyle/>
                <a:p>
                  <a:endParaRPr lang="de-DE"/>
                </a:p>
              </p:txBody>
            </p:sp>
            <p:sp>
              <p:nvSpPr>
                <p:cNvPr id="16411" name="Freeform 18"/>
                <p:cNvSpPr>
                  <a:spLocks/>
                </p:cNvSpPr>
                <p:nvPr/>
              </p:nvSpPr>
              <p:spPr bwMode="auto">
                <a:xfrm>
                  <a:off x="4549" y="2387"/>
                  <a:ext cx="182" cy="249"/>
                </a:xfrm>
                <a:custGeom>
                  <a:avLst/>
                  <a:gdLst>
                    <a:gd name="T0" fmla="*/ 0 w 182"/>
                    <a:gd name="T1" fmla="*/ 83 h 249"/>
                    <a:gd name="T2" fmla="*/ 37 w 182"/>
                    <a:gd name="T3" fmla="*/ 44 h 249"/>
                    <a:gd name="T4" fmla="*/ 56 w 182"/>
                    <a:gd name="T5" fmla="*/ 28 h 249"/>
                    <a:gd name="T6" fmla="*/ 66 w 182"/>
                    <a:gd name="T7" fmla="*/ 14 h 249"/>
                    <a:gd name="T8" fmla="*/ 95 w 182"/>
                    <a:gd name="T9" fmla="*/ 0 h 249"/>
                    <a:gd name="T10" fmla="*/ 111 w 182"/>
                    <a:gd name="T11" fmla="*/ 30 h 249"/>
                    <a:gd name="T12" fmla="*/ 127 w 182"/>
                    <a:gd name="T13" fmla="*/ 17 h 249"/>
                    <a:gd name="T14" fmla="*/ 132 w 182"/>
                    <a:gd name="T15" fmla="*/ 8 h 249"/>
                    <a:gd name="T16" fmla="*/ 146 w 182"/>
                    <a:gd name="T17" fmla="*/ 0 h 249"/>
                    <a:gd name="T18" fmla="*/ 154 w 182"/>
                    <a:gd name="T19" fmla="*/ 0 h 249"/>
                    <a:gd name="T20" fmla="*/ 156 w 182"/>
                    <a:gd name="T21" fmla="*/ 11 h 249"/>
                    <a:gd name="T22" fmla="*/ 156 w 182"/>
                    <a:gd name="T23" fmla="*/ 19 h 249"/>
                    <a:gd name="T24" fmla="*/ 148 w 182"/>
                    <a:gd name="T25" fmla="*/ 33 h 249"/>
                    <a:gd name="T26" fmla="*/ 148 w 182"/>
                    <a:gd name="T27" fmla="*/ 41 h 249"/>
                    <a:gd name="T28" fmla="*/ 169 w 182"/>
                    <a:gd name="T29" fmla="*/ 77 h 249"/>
                    <a:gd name="T30" fmla="*/ 173 w 182"/>
                    <a:gd name="T31" fmla="*/ 99 h 249"/>
                    <a:gd name="T32" fmla="*/ 179 w 182"/>
                    <a:gd name="T33" fmla="*/ 99 h 249"/>
                    <a:gd name="T34" fmla="*/ 181 w 182"/>
                    <a:gd name="T35" fmla="*/ 110 h 249"/>
                    <a:gd name="T36" fmla="*/ 173 w 182"/>
                    <a:gd name="T37" fmla="*/ 121 h 249"/>
                    <a:gd name="T38" fmla="*/ 167 w 182"/>
                    <a:gd name="T39" fmla="*/ 116 h 249"/>
                    <a:gd name="T40" fmla="*/ 154 w 182"/>
                    <a:gd name="T41" fmla="*/ 124 h 249"/>
                    <a:gd name="T42" fmla="*/ 156 w 182"/>
                    <a:gd name="T43" fmla="*/ 146 h 249"/>
                    <a:gd name="T44" fmla="*/ 140 w 182"/>
                    <a:gd name="T45" fmla="*/ 160 h 249"/>
                    <a:gd name="T46" fmla="*/ 140 w 182"/>
                    <a:gd name="T47" fmla="*/ 196 h 249"/>
                    <a:gd name="T48" fmla="*/ 140 w 182"/>
                    <a:gd name="T49" fmla="*/ 220 h 249"/>
                    <a:gd name="T50" fmla="*/ 132 w 182"/>
                    <a:gd name="T51" fmla="*/ 231 h 249"/>
                    <a:gd name="T52" fmla="*/ 127 w 182"/>
                    <a:gd name="T53" fmla="*/ 248 h 249"/>
                    <a:gd name="T54" fmla="*/ 119 w 182"/>
                    <a:gd name="T55" fmla="*/ 245 h 249"/>
                    <a:gd name="T56" fmla="*/ 107 w 182"/>
                    <a:gd name="T57" fmla="*/ 237 h 249"/>
                    <a:gd name="T58" fmla="*/ 97 w 182"/>
                    <a:gd name="T59" fmla="*/ 229 h 249"/>
                    <a:gd name="T60" fmla="*/ 90 w 182"/>
                    <a:gd name="T61" fmla="*/ 215 h 249"/>
                    <a:gd name="T62" fmla="*/ 62 w 182"/>
                    <a:gd name="T63" fmla="*/ 218 h 249"/>
                    <a:gd name="T64" fmla="*/ 39 w 182"/>
                    <a:gd name="T65" fmla="*/ 209 h 249"/>
                    <a:gd name="T66" fmla="*/ 23 w 182"/>
                    <a:gd name="T67" fmla="*/ 187 h 249"/>
                    <a:gd name="T68" fmla="*/ 14 w 182"/>
                    <a:gd name="T69" fmla="*/ 171 h 249"/>
                    <a:gd name="T70" fmla="*/ 6 w 182"/>
                    <a:gd name="T71" fmla="*/ 157 h 249"/>
                    <a:gd name="T72" fmla="*/ 6 w 182"/>
                    <a:gd name="T73" fmla="*/ 130 h 249"/>
                    <a:gd name="T74" fmla="*/ 0 w 182"/>
                    <a:gd name="T75" fmla="*/ 83 h 2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2"/>
                    <a:gd name="T115" fmla="*/ 0 h 249"/>
                    <a:gd name="T116" fmla="*/ 182 w 182"/>
                    <a:gd name="T117" fmla="*/ 249 h 2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2" h="249">
                      <a:moveTo>
                        <a:pt x="0" y="83"/>
                      </a:moveTo>
                      <a:lnTo>
                        <a:pt x="37" y="44"/>
                      </a:lnTo>
                      <a:lnTo>
                        <a:pt x="56" y="28"/>
                      </a:lnTo>
                      <a:lnTo>
                        <a:pt x="66" y="14"/>
                      </a:lnTo>
                      <a:lnTo>
                        <a:pt x="95" y="0"/>
                      </a:lnTo>
                      <a:lnTo>
                        <a:pt x="111" y="30"/>
                      </a:lnTo>
                      <a:lnTo>
                        <a:pt x="127" y="17"/>
                      </a:lnTo>
                      <a:lnTo>
                        <a:pt x="132" y="8"/>
                      </a:lnTo>
                      <a:lnTo>
                        <a:pt x="146" y="0"/>
                      </a:lnTo>
                      <a:lnTo>
                        <a:pt x="154" y="0"/>
                      </a:lnTo>
                      <a:lnTo>
                        <a:pt x="156" y="11"/>
                      </a:lnTo>
                      <a:lnTo>
                        <a:pt x="156" y="19"/>
                      </a:lnTo>
                      <a:lnTo>
                        <a:pt x="148" y="33"/>
                      </a:lnTo>
                      <a:lnTo>
                        <a:pt x="148" y="41"/>
                      </a:lnTo>
                      <a:lnTo>
                        <a:pt x="169" y="77"/>
                      </a:lnTo>
                      <a:lnTo>
                        <a:pt x="173" y="99"/>
                      </a:lnTo>
                      <a:lnTo>
                        <a:pt x="179" y="99"/>
                      </a:lnTo>
                      <a:lnTo>
                        <a:pt x="181" y="110"/>
                      </a:lnTo>
                      <a:lnTo>
                        <a:pt x="173" y="121"/>
                      </a:lnTo>
                      <a:lnTo>
                        <a:pt x="167" y="116"/>
                      </a:lnTo>
                      <a:lnTo>
                        <a:pt x="154" y="124"/>
                      </a:lnTo>
                      <a:lnTo>
                        <a:pt x="156" y="146"/>
                      </a:lnTo>
                      <a:lnTo>
                        <a:pt x="140" y="160"/>
                      </a:lnTo>
                      <a:lnTo>
                        <a:pt x="140" y="196"/>
                      </a:lnTo>
                      <a:lnTo>
                        <a:pt x="140" y="220"/>
                      </a:lnTo>
                      <a:lnTo>
                        <a:pt x="132" y="231"/>
                      </a:lnTo>
                      <a:lnTo>
                        <a:pt x="127" y="248"/>
                      </a:lnTo>
                      <a:lnTo>
                        <a:pt x="119" y="245"/>
                      </a:lnTo>
                      <a:lnTo>
                        <a:pt x="107" y="237"/>
                      </a:lnTo>
                      <a:lnTo>
                        <a:pt x="97" y="229"/>
                      </a:lnTo>
                      <a:lnTo>
                        <a:pt x="90" y="215"/>
                      </a:lnTo>
                      <a:lnTo>
                        <a:pt x="62" y="218"/>
                      </a:lnTo>
                      <a:lnTo>
                        <a:pt x="39" y="209"/>
                      </a:lnTo>
                      <a:lnTo>
                        <a:pt x="23" y="187"/>
                      </a:lnTo>
                      <a:lnTo>
                        <a:pt x="14" y="171"/>
                      </a:lnTo>
                      <a:lnTo>
                        <a:pt x="6" y="157"/>
                      </a:lnTo>
                      <a:lnTo>
                        <a:pt x="6" y="130"/>
                      </a:lnTo>
                      <a:lnTo>
                        <a:pt x="0" y="83"/>
                      </a:lnTo>
                    </a:path>
                  </a:pathLst>
                </a:custGeom>
                <a:solidFill>
                  <a:srgbClr val="DDDDDD"/>
                </a:solidFill>
                <a:ln w="9525">
                  <a:noFill/>
                  <a:round/>
                  <a:headEnd/>
                  <a:tailEnd/>
                </a:ln>
              </p:spPr>
              <p:txBody>
                <a:bodyPr/>
                <a:lstStyle/>
                <a:p>
                  <a:endParaRPr lang="de-DE"/>
                </a:p>
              </p:txBody>
            </p:sp>
            <p:sp>
              <p:nvSpPr>
                <p:cNvPr id="16412" name="Freeform 19"/>
                <p:cNvSpPr>
                  <a:spLocks/>
                </p:cNvSpPr>
                <p:nvPr/>
              </p:nvSpPr>
              <p:spPr bwMode="auto">
                <a:xfrm>
                  <a:off x="4934" y="2529"/>
                  <a:ext cx="348" cy="235"/>
                </a:xfrm>
                <a:custGeom>
                  <a:avLst/>
                  <a:gdLst>
                    <a:gd name="T0" fmla="*/ 31 w 348"/>
                    <a:gd name="T1" fmla="*/ 3 h 235"/>
                    <a:gd name="T2" fmla="*/ 68 w 348"/>
                    <a:gd name="T3" fmla="*/ 39 h 235"/>
                    <a:gd name="T4" fmla="*/ 74 w 348"/>
                    <a:gd name="T5" fmla="*/ 56 h 235"/>
                    <a:gd name="T6" fmla="*/ 96 w 348"/>
                    <a:gd name="T7" fmla="*/ 47 h 235"/>
                    <a:gd name="T8" fmla="*/ 107 w 348"/>
                    <a:gd name="T9" fmla="*/ 53 h 235"/>
                    <a:gd name="T10" fmla="*/ 121 w 348"/>
                    <a:gd name="T11" fmla="*/ 39 h 235"/>
                    <a:gd name="T12" fmla="*/ 140 w 348"/>
                    <a:gd name="T13" fmla="*/ 31 h 235"/>
                    <a:gd name="T14" fmla="*/ 185 w 348"/>
                    <a:gd name="T15" fmla="*/ 47 h 235"/>
                    <a:gd name="T16" fmla="*/ 212 w 348"/>
                    <a:gd name="T17" fmla="*/ 67 h 235"/>
                    <a:gd name="T18" fmla="*/ 234 w 348"/>
                    <a:gd name="T19" fmla="*/ 81 h 235"/>
                    <a:gd name="T20" fmla="*/ 271 w 348"/>
                    <a:gd name="T21" fmla="*/ 111 h 235"/>
                    <a:gd name="T22" fmla="*/ 275 w 348"/>
                    <a:gd name="T23" fmla="*/ 128 h 235"/>
                    <a:gd name="T24" fmla="*/ 292 w 348"/>
                    <a:gd name="T25" fmla="*/ 142 h 235"/>
                    <a:gd name="T26" fmla="*/ 306 w 348"/>
                    <a:gd name="T27" fmla="*/ 148 h 235"/>
                    <a:gd name="T28" fmla="*/ 322 w 348"/>
                    <a:gd name="T29" fmla="*/ 176 h 235"/>
                    <a:gd name="T30" fmla="*/ 333 w 348"/>
                    <a:gd name="T31" fmla="*/ 192 h 235"/>
                    <a:gd name="T32" fmla="*/ 335 w 348"/>
                    <a:gd name="T33" fmla="*/ 234 h 235"/>
                    <a:gd name="T34" fmla="*/ 320 w 348"/>
                    <a:gd name="T35" fmla="*/ 234 h 235"/>
                    <a:gd name="T36" fmla="*/ 310 w 348"/>
                    <a:gd name="T37" fmla="*/ 226 h 235"/>
                    <a:gd name="T38" fmla="*/ 275 w 348"/>
                    <a:gd name="T39" fmla="*/ 184 h 235"/>
                    <a:gd name="T40" fmla="*/ 240 w 348"/>
                    <a:gd name="T41" fmla="*/ 184 h 235"/>
                    <a:gd name="T42" fmla="*/ 228 w 348"/>
                    <a:gd name="T43" fmla="*/ 198 h 235"/>
                    <a:gd name="T44" fmla="*/ 218 w 348"/>
                    <a:gd name="T45" fmla="*/ 206 h 235"/>
                    <a:gd name="T46" fmla="*/ 197 w 348"/>
                    <a:gd name="T47" fmla="*/ 217 h 235"/>
                    <a:gd name="T48" fmla="*/ 177 w 348"/>
                    <a:gd name="T49" fmla="*/ 212 h 235"/>
                    <a:gd name="T50" fmla="*/ 160 w 348"/>
                    <a:gd name="T51" fmla="*/ 212 h 235"/>
                    <a:gd name="T52" fmla="*/ 138 w 348"/>
                    <a:gd name="T53" fmla="*/ 159 h 235"/>
                    <a:gd name="T54" fmla="*/ 113 w 348"/>
                    <a:gd name="T55" fmla="*/ 111 h 235"/>
                    <a:gd name="T56" fmla="*/ 82 w 348"/>
                    <a:gd name="T57" fmla="*/ 95 h 235"/>
                    <a:gd name="T58" fmla="*/ 53 w 348"/>
                    <a:gd name="T59" fmla="*/ 92 h 235"/>
                    <a:gd name="T60" fmla="*/ 23 w 348"/>
                    <a:gd name="T61" fmla="*/ 75 h 235"/>
                    <a:gd name="T62" fmla="*/ 25 w 348"/>
                    <a:gd name="T63" fmla="*/ 25 h 2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8"/>
                    <a:gd name="T97" fmla="*/ 0 h 235"/>
                    <a:gd name="T98" fmla="*/ 348 w 348"/>
                    <a:gd name="T99" fmla="*/ 235 h 23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8" h="235">
                      <a:moveTo>
                        <a:pt x="0" y="0"/>
                      </a:moveTo>
                      <a:lnTo>
                        <a:pt x="31" y="3"/>
                      </a:lnTo>
                      <a:lnTo>
                        <a:pt x="57" y="6"/>
                      </a:lnTo>
                      <a:lnTo>
                        <a:pt x="68" y="39"/>
                      </a:lnTo>
                      <a:lnTo>
                        <a:pt x="70" y="50"/>
                      </a:lnTo>
                      <a:lnTo>
                        <a:pt x="74" y="56"/>
                      </a:lnTo>
                      <a:lnTo>
                        <a:pt x="82" y="47"/>
                      </a:lnTo>
                      <a:lnTo>
                        <a:pt x="96" y="47"/>
                      </a:lnTo>
                      <a:lnTo>
                        <a:pt x="103" y="56"/>
                      </a:lnTo>
                      <a:lnTo>
                        <a:pt x="107" y="53"/>
                      </a:lnTo>
                      <a:lnTo>
                        <a:pt x="119" y="39"/>
                      </a:lnTo>
                      <a:lnTo>
                        <a:pt x="121" y="39"/>
                      </a:lnTo>
                      <a:lnTo>
                        <a:pt x="131" y="31"/>
                      </a:lnTo>
                      <a:lnTo>
                        <a:pt x="140" y="31"/>
                      </a:lnTo>
                      <a:lnTo>
                        <a:pt x="172" y="47"/>
                      </a:lnTo>
                      <a:lnTo>
                        <a:pt x="185" y="47"/>
                      </a:lnTo>
                      <a:lnTo>
                        <a:pt x="199" y="61"/>
                      </a:lnTo>
                      <a:lnTo>
                        <a:pt x="212" y="67"/>
                      </a:lnTo>
                      <a:lnTo>
                        <a:pt x="224" y="78"/>
                      </a:lnTo>
                      <a:lnTo>
                        <a:pt x="234" y="81"/>
                      </a:lnTo>
                      <a:lnTo>
                        <a:pt x="259" y="92"/>
                      </a:lnTo>
                      <a:lnTo>
                        <a:pt x="271" y="111"/>
                      </a:lnTo>
                      <a:lnTo>
                        <a:pt x="277" y="123"/>
                      </a:lnTo>
                      <a:lnTo>
                        <a:pt x="275" y="128"/>
                      </a:lnTo>
                      <a:lnTo>
                        <a:pt x="285" y="139"/>
                      </a:lnTo>
                      <a:lnTo>
                        <a:pt x="292" y="142"/>
                      </a:lnTo>
                      <a:lnTo>
                        <a:pt x="296" y="145"/>
                      </a:lnTo>
                      <a:lnTo>
                        <a:pt x="306" y="148"/>
                      </a:lnTo>
                      <a:lnTo>
                        <a:pt x="322" y="164"/>
                      </a:lnTo>
                      <a:lnTo>
                        <a:pt x="322" y="176"/>
                      </a:lnTo>
                      <a:lnTo>
                        <a:pt x="331" y="187"/>
                      </a:lnTo>
                      <a:lnTo>
                        <a:pt x="333" y="192"/>
                      </a:lnTo>
                      <a:lnTo>
                        <a:pt x="347" y="215"/>
                      </a:lnTo>
                      <a:lnTo>
                        <a:pt x="335" y="234"/>
                      </a:lnTo>
                      <a:lnTo>
                        <a:pt x="331" y="234"/>
                      </a:lnTo>
                      <a:lnTo>
                        <a:pt x="320" y="234"/>
                      </a:lnTo>
                      <a:lnTo>
                        <a:pt x="316" y="226"/>
                      </a:lnTo>
                      <a:lnTo>
                        <a:pt x="310" y="226"/>
                      </a:lnTo>
                      <a:lnTo>
                        <a:pt x="304" y="228"/>
                      </a:lnTo>
                      <a:lnTo>
                        <a:pt x="275" y="184"/>
                      </a:lnTo>
                      <a:lnTo>
                        <a:pt x="257" y="187"/>
                      </a:lnTo>
                      <a:lnTo>
                        <a:pt x="240" y="184"/>
                      </a:lnTo>
                      <a:lnTo>
                        <a:pt x="234" y="189"/>
                      </a:lnTo>
                      <a:lnTo>
                        <a:pt x="228" y="198"/>
                      </a:lnTo>
                      <a:lnTo>
                        <a:pt x="226" y="192"/>
                      </a:lnTo>
                      <a:lnTo>
                        <a:pt x="218" y="206"/>
                      </a:lnTo>
                      <a:lnTo>
                        <a:pt x="207" y="226"/>
                      </a:lnTo>
                      <a:lnTo>
                        <a:pt x="197" y="217"/>
                      </a:lnTo>
                      <a:lnTo>
                        <a:pt x="185" y="212"/>
                      </a:lnTo>
                      <a:lnTo>
                        <a:pt x="177" y="212"/>
                      </a:lnTo>
                      <a:lnTo>
                        <a:pt x="166" y="206"/>
                      </a:lnTo>
                      <a:lnTo>
                        <a:pt x="160" y="212"/>
                      </a:lnTo>
                      <a:lnTo>
                        <a:pt x="152" y="184"/>
                      </a:lnTo>
                      <a:lnTo>
                        <a:pt x="138" y="159"/>
                      </a:lnTo>
                      <a:lnTo>
                        <a:pt x="125" y="128"/>
                      </a:lnTo>
                      <a:lnTo>
                        <a:pt x="113" y="111"/>
                      </a:lnTo>
                      <a:lnTo>
                        <a:pt x="103" y="95"/>
                      </a:lnTo>
                      <a:lnTo>
                        <a:pt x="82" y="95"/>
                      </a:lnTo>
                      <a:lnTo>
                        <a:pt x="62" y="103"/>
                      </a:lnTo>
                      <a:lnTo>
                        <a:pt x="53" y="92"/>
                      </a:lnTo>
                      <a:lnTo>
                        <a:pt x="33" y="84"/>
                      </a:lnTo>
                      <a:lnTo>
                        <a:pt x="23" y="75"/>
                      </a:lnTo>
                      <a:lnTo>
                        <a:pt x="23" y="42"/>
                      </a:lnTo>
                      <a:lnTo>
                        <a:pt x="25" y="25"/>
                      </a:lnTo>
                      <a:lnTo>
                        <a:pt x="0" y="0"/>
                      </a:lnTo>
                    </a:path>
                  </a:pathLst>
                </a:custGeom>
                <a:solidFill>
                  <a:srgbClr val="DDDDDD"/>
                </a:solidFill>
                <a:ln w="9525">
                  <a:noFill/>
                  <a:round/>
                  <a:headEnd/>
                  <a:tailEnd/>
                </a:ln>
              </p:spPr>
              <p:txBody>
                <a:bodyPr/>
                <a:lstStyle/>
                <a:p>
                  <a:endParaRPr lang="de-DE"/>
                </a:p>
              </p:txBody>
            </p:sp>
            <p:sp>
              <p:nvSpPr>
                <p:cNvPr id="16413" name="Freeform 20"/>
                <p:cNvSpPr>
                  <a:spLocks/>
                </p:cNvSpPr>
                <p:nvPr/>
              </p:nvSpPr>
              <p:spPr bwMode="auto">
                <a:xfrm>
                  <a:off x="4293" y="2362"/>
                  <a:ext cx="209" cy="310"/>
                </a:xfrm>
                <a:custGeom>
                  <a:avLst/>
                  <a:gdLst>
                    <a:gd name="T0" fmla="*/ 0 w 209"/>
                    <a:gd name="T1" fmla="*/ 8 h 310"/>
                    <a:gd name="T2" fmla="*/ 21 w 209"/>
                    <a:gd name="T3" fmla="*/ 0 h 310"/>
                    <a:gd name="T4" fmla="*/ 46 w 209"/>
                    <a:gd name="T5" fmla="*/ 14 h 310"/>
                    <a:gd name="T6" fmla="*/ 50 w 209"/>
                    <a:gd name="T7" fmla="*/ 28 h 310"/>
                    <a:gd name="T8" fmla="*/ 50 w 209"/>
                    <a:gd name="T9" fmla="*/ 33 h 310"/>
                    <a:gd name="T10" fmla="*/ 56 w 209"/>
                    <a:gd name="T11" fmla="*/ 36 h 310"/>
                    <a:gd name="T12" fmla="*/ 56 w 209"/>
                    <a:gd name="T13" fmla="*/ 42 h 310"/>
                    <a:gd name="T14" fmla="*/ 64 w 209"/>
                    <a:gd name="T15" fmla="*/ 45 h 310"/>
                    <a:gd name="T16" fmla="*/ 64 w 209"/>
                    <a:gd name="T17" fmla="*/ 56 h 310"/>
                    <a:gd name="T18" fmla="*/ 89 w 209"/>
                    <a:gd name="T19" fmla="*/ 89 h 310"/>
                    <a:gd name="T20" fmla="*/ 92 w 209"/>
                    <a:gd name="T21" fmla="*/ 89 h 310"/>
                    <a:gd name="T22" fmla="*/ 96 w 209"/>
                    <a:gd name="T23" fmla="*/ 97 h 310"/>
                    <a:gd name="T24" fmla="*/ 100 w 209"/>
                    <a:gd name="T25" fmla="*/ 106 h 310"/>
                    <a:gd name="T26" fmla="*/ 104 w 209"/>
                    <a:gd name="T27" fmla="*/ 106 h 310"/>
                    <a:gd name="T28" fmla="*/ 121 w 209"/>
                    <a:gd name="T29" fmla="*/ 117 h 310"/>
                    <a:gd name="T30" fmla="*/ 154 w 209"/>
                    <a:gd name="T31" fmla="*/ 122 h 310"/>
                    <a:gd name="T32" fmla="*/ 156 w 209"/>
                    <a:gd name="T33" fmla="*/ 161 h 310"/>
                    <a:gd name="T34" fmla="*/ 164 w 209"/>
                    <a:gd name="T35" fmla="*/ 167 h 310"/>
                    <a:gd name="T36" fmla="*/ 162 w 209"/>
                    <a:gd name="T37" fmla="*/ 181 h 310"/>
                    <a:gd name="T38" fmla="*/ 181 w 209"/>
                    <a:gd name="T39" fmla="*/ 200 h 310"/>
                    <a:gd name="T40" fmla="*/ 198 w 209"/>
                    <a:gd name="T41" fmla="*/ 209 h 310"/>
                    <a:gd name="T42" fmla="*/ 198 w 209"/>
                    <a:gd name="T43" fmla="*/ 273 h 310"/>
                    <a:gd name="T44" fmla="*/ 208 w 209"/>
                    <a:gd name="T45" fmla="*/ 298 h 310"/>
                    <a:gd name="T46" fmla="*/ 202 w 209"/>
                    <a:gd name="T47" fmla="*/ 306 h 310"/>
                    <a:gd name="T48" fmla="*/ 191 w 209"/>
                    <a:gd name="T49" fmla="*/ 309 h 310"/>
                    <a:gd name="T50" fmla="*/ 189 w 209"/>
                    <a:gd name="T51" fmla="*/ 287 h 310"/>
                    <a:gd name="T52" fmla="*/ 169 w 209"/>
                    <a:gd name="T53" fmla="*/ 309 h 310"/>
                    <a:gd name="T54" fmla="*/ 156 w 209"/>
                    <a:gd name="T55" fmla="*/ 276 h 310"/>
                    <a:gd name="T56" fmla="*/ 148 w 209"/>
                    <a:gd name="T57" fmla="*/ 253 h 310"/>
                    <a:gd name="T58" fmla="*/ 125 w 209"/>
                    <a:gd name="T59" fmla="*/ 223 h 310"/>
                    <a:gd name="T60" fmla="*/ 119 w 209"/>
                    <a:gd name="T61" fmla="*/ 223 h 310"/>
                    <a:gd name="T62" fmla="*/ 98 w 209"/>
                    <a:gd name="T63" fmla="*/ 206 h 310"/>
                    <a:gd name="T64" fmla="*/ 94 w 209"/>
                    <a:gd name="T65" fmla="*/ 189 h 310"/>
                    <a:gd name="T66" fmla="*/ 94 w 209"/>
                    <a:gd name="T67" fmla="*/ 178 h 310"/>
                    <a:gd name="T68" fmla="*/ 77 w 209"/>
                    <a:gd name="T69" fmla="*/ 134 h 310"/>
                    <a:gd name="T70" fmla="*/ 69 w 209"/>
                    <a:gd name="T71" fmla="*/ 106 h 310"/>
                    <a:gd name="T72" fmla="*/ 48 w 209"/>
                    <a:gd name="T73" fmla="*/ 81 h 310"/>
                    <a:gd name="T74" fmla="*/ 19 w 209"/>
                    <a:gd name="T75" fmla="*/ 42 h 310"/>
                    <a:gd name="T76" fmla="*/ 0 w 209"/>
                    <a:gd name="T77" fmla="*/ 8 h 3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09"/>
                    <a:gd name="T118" fmla="*/ 0 h 310"/>
                    <a:gd name="T119" fmla="*/ 209 w 209"/>
                    <a:gd name="T120" fmla="*/ 310 h 3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09" h="310">
                      <a:moveTo>
                        <a:pt x="0" y="8"/>
                      </a:moveTo>
                      <a:lnTo>
                        <a:pt x="21" y="0"/>
                      </a:lnTo>
                      <a:lnTo>
                        <a:pt x="46" y="14"/>
                      </a:lnTo>
                      <a:lnTo>
                        <a:pt x="50" y="28"/>
                      </a:lnTo>
                      <a:lnTo>
                        <a:pt x="50" y="33"/>
                      </a:lnTo>
                      <a:lnTo>
                        <a:pt x="56" y="36"/>
                      </a:lnTo>
                      <a:lnTo>
                        <a:pt x="56" y="42"/>
                      </a:lnTo>
                      <a:lnTo>
                        <a:pt x="64" y="45"/>
                      </a:lnTo>
                      <a:lnTo>
                        <a:pt x="64" y="56"/>
                      </a:lnTo>
                      <a:lnTo>
                        <a:pt x="89" y="89"/>
                      </a:lnTo>
                      <a:lnTo>
                        <a:pt x="92" y="89"/>
                      </a:lnTo>
                      <a:lnTo>
                        <a:pt x="96" y="97"/>
                      </a:lnTo>
                      <a:lnTo>
                        <a:pt x="100" y="106"/>
                      </a:lnTo>
                      <a:lnTo>
                        <a:pt x="104" y="106"/>
                      </a:lnTo>
                      <a:lnTo>
                        <a:pt x="121" y="117"/>
                      </a:lnTo>
                      <a:lnTo>
                        <a:pt x="154" y="122"/>
                      </a:lnTo>
                      <a:lnTo>
                        <a:pt x="156" y="161"/>
                      </a:lnTo>
                      <a:lnTo>
                        <a:pt x="164" y="167"/>
                      </a:lnTo>
                      <a:lnTo>
                        <a:pt x="162" y="181"/>
                      </a:lnTo>
                      <a:lnTo>
                        <a:pt x="181" y="200"/>
                      </a:lnTo>
                      <a:lnTo>
                        <a:pt x="198" y="209"/>
                      </a:lnTo>
                      <a:lnTo>
                        <a:pt x="198" y="273"/>
                      </a:lnTo>
                      <a:lnTo>
                        <a:pt x="208" y="298"/>
                      </a:lnTo>
                      <a:lnTo>
                        <a:pt x="202" y="306"/>
                      </a:lnTo>
                      <a:lnTo>
                        <a:pt x="191" y="309"/>
                      </a:lnTo>
                      <a:lnTo>
                        <a:pt x="189" y="287"/>
                      </a:lnTo>
                      <a:lnTo>
                        <a:pt x="169" y="309"/>
                      </a:lnTo>
                      <a:lnTo>
                        <a:pt x="156" y="276"/>
                      </a:lnTo>
                      <a:lnTo>
                        <a:pt x="148" y="253"/>
                      </a:lnTo>
                      <a:lnTo>
                        <a:pt x="125" y="223"/>
                      </a:lnTo>
                      <a:lnTo>
                        <a:pt x="119" y="223"/>
                      </a:lnTo>
                      <a:lnTo>
                        <a:pt x="98" y="206"/>
                      </a:lnTo>
                      <a:lnTo>
                        <a:pt x="94" y="189"/>
                      </a:lnTo>
                      <a:lnTo>
                        <a:pt x="94" y="178"/>
                      </a:lnTo>
                      <a:lnTo>
                        <a:pt x="77" y="134"/>
                      </a:lnTo>
                      <a:lnTo>
                        <a:pt x="69" y="106"/>
                      </a:lnTo>
                      <a:lnTo>
                        <a:pt x="48" y="81"/>
                      </a:lnTo>
                      <a:lnTo>
                        <a:pt x="19" y="42"/>
                      </a:lnTo>
                      <a:lnTo>
                        <a:pt x="0" y="8"/>
                      </a:lnTo>
                    </a:path>
                  </a:pathLst>
                </a:custGeom>
                <a:solidFill>
                  <a:srgbClr val="DDDDDD"/>
                </a:solidFill>
                <a:ln w="9525">
                  <a:noFill/>
                  <a:round/>
                  <a:headEnd/>
                  <a:tailEnd/>
                </a:ln>
              </p:spPr>
              <p:txBody>
                <a:bodyPr/>
                <a:lstStyle/>
                <a:p>
                  <a:endParaRPr lang="de-DE"/>
                </a:p>
              </p:txBody>
            </p:sp>
            <p:sp>
              <p:nvSpPr>
                <p:cNvPr id="16414" name="Freeform 21"/>
                <p:cNvSpPr>
                  <a:spLocks/>
                </p:cNvSpPr>
                <p:nvPr/>
              </p:nvSpPr>
              <p:spPr bwMode="auto">
                <a:xfrm>
                  <a:off x="4664" y="2029"/>
                  <a:ext cx="205" cy="341"/>
                </a:xfrm>
                <a:custGeom>
                  <a:avLst/>
                  <a:gdLst>
                    <a:gd name="T0" fmla="*/ 14 w 205"/>
                    <a:gd name="T1" fmla="*/ 0 h 341"/>
                    <a:gd name="T2" fmla="*/ 31 w 205"/>
                    <a:gd name="T3" fmla="*/ 0 h 341"/>
                    <a:gd name="T4" fmla="*/ 51 w 205"/>
                    <a:gd name="T5" fmla="*/ 36 h 341"/>
                    <a:gd name="T6" fmla="*/ 47 w 205"/>
                    <a:gd name="T7" fmla="*/ 70 h 341"/>
                    <a:gd name="T8" fmla="*/ 59 w 205"/>
                    <a:gd name="T9" fmla="*/ 81 h 341"/>
                    <a:gd name="T10" fmla="*/ 65 w 205"/>
                    <a:gd name="T11" fmla="*/ 103 h 341"/>
                    <a:gd name="T12" fmla="*/ 78 w 205"/>
                    <a:gd name="T13" fmla="*/ 114 h 341"/>
                    <a:gd name="T14" fmla="*/ 94 w 205"/>
                    <a:gd name="T15" fmla="*/ 117 h 341"/>
                    <a:gd name="T16" fmla="*/ 118 w 205"/>
                    <a:gd name="T17" fmla="*/ 134 h 341"/>
                    <a:gd name="T18" fmla="*/ 133 w 205"/>
                    <a:gd name="T19" fmla="*/ 153 h 341"/>
                    <a:gd name="T20" fmla="*/ 137 w 205"/>
                    <a:gd name="T21" fmla="*/ 153 h 341"/>
                    <a:gd name="T22" fmla="*/ 157 w 205"/>
                    <a:gd name="T23" fmla="*/ 170 h 341"/>
                    <a:gd name="T24" fmla="*/ 157 w 205"/>
                    <a:gd name="T25" fmla="*/ 212 h 341"/>
                    <a:gd name="T26" fmla="*/ 163 w 205"/>
                    <a:gd name="T27" fmla="*/ 231 h 341"/>
                    <a:gd name="T28" fmla="*/ 169 w 205"/>
                    <a:gd name="T29" fmla="*/ 242 h 341"/>
                    <a:gd name="T30" fmla="*/ 177 w 205"/>
                    <a:gd name="T31" fmla="*/ 254 h 341"/>
                    <a:gd name="T32" fmla="*/ 184 w 205"/>
                    <a:gd name="T33" fmla="*/ 268 h 341"/>
                    <a:gd name="T34" fmla="*/ 188 w 205"/>
                    <a:gd name="T35" fmla="*/ 284 h 341"/>
                    <a:gd name="T36" fmla="*/ 204 w 205"/>
                    <a:gd name="T37" fmla="*/ 298 h 341"/>
                    <a:gd name="T38" fmla="*/ 202 w 205"/>
                    <a:gd name="T39" fmla="*/ 315 h 341"/>
                    <a:gd name="T40" fmla="*/ 186 w 205"/>
                    <a:gd name="T41" fmla="*/ 318 h 341"/>
                    <a:gd name="T42" fmla="*/ 180 w 205"/>
                    <a:gd name="T43" fmla="*/ 304 h 341"/>
                    <a:gd name="T44" fmla="*/ 169 w 205"/>
                    <a:gd name="T45" fmla="*/ 304 h 341"/>
                    <a:gd name="T46" fmla="*/ 169 w 205"/>
                    <a:gd name="T47" fmla="*/ 340 h 341"/>
                    <a:gd name="T48" fmla="*/ 159 w 205"/>
                    <a:gd name="T49" fmla="*/ 340 h 341"/>
                    <a:gd name="T50" fmla="*/ 147 w 205"/>
                    <a:gd name="T51" fmla="*/ 323 h 341"/>
                    <a:gd name="T52" fmla="*/ 139 w 205"/>
                    <a:gd name="T53" fmla="*/ 315 h 341"/>
                    <a:gd name="T54" fmla="*/ 139 w 205"/>
                    <a:gd name="T55" fmla="*/ 295 h 341"/>
                    <a:gd name="T56" fmla="*/ 122 w 205"/>
                    <a:gd name="T57" fmla="*/ 295 h 341"/>
                    <a:gd name="T58" fmla="*/ 116 w 205"/>
                    <a:gd name="T59" fmla="*/ 315 h 341"/>
                    <a:gd name="T60" fmla="*/ 110 w 205"/>
                    <a:gd name="T61" fmla="*/ 295 h 341"/>
                    <a:gd name="T62" fmla="*/ 108 w 205"/>
                    <a:gd name="T63" fmla="*/ 276 h 341"/>
                    <a:gd name="T64" fmla="*/ 129 w 205"/>
                    <a:gd name="T65" fmla="*/ 268 h 341"/>
                    <a:gd name="T66" fmla="*/ 141 w 205"/>
                    <a:gd name="T67" fmla="*/ 273 h 341"/>
                    <a:gd name="T68" fmla="*/ 143 w 205"/>
                    <a:gd name="T69" fmla="*/ 240 h 341"/>
                    <a:gd name="T70" fmla="*/ 131 w 205"/>
                    <a:gd name="T71" fmla="*/ 229 h 341"/>
                    <a:gd name="T72" fmla="*/ 124 w 205"/>
                    <a:gd name="T73" fmla="*/ 201 h 341"/>
                    <a:gd name="T74" fmla="*/ 118 w 205"/>
                    <a:gd name="T75" fmla="*/ 167 h 341"/>
                    <a:gd name="T76" fmla="*/ 96 w 205"/>
                    <a:gd name="T77" fmla="*/ 156 h 341"/>
                    <a:gd name="T78" fmla="*/ 86 w 205"/>
                    <a:gd name="T79" fmla="*/ 142 h 341"/>
                    <a:gd name="T80" fmla="*/ 69 w 205"/>
                    <a:gd name="T81" fmla="*/ 134 h 341"/>
                    <a:gd name="T82" fmla="*/ 78 w 205"/>
                    <a:gd name="T83" fmla="*/ 164 h 341"/>
                    <a:gd name="T84" fmla="*/ 59 w 205"/>
                    <a:gd name="T85" fmla="*/ 178 h 341"/>
                    <a:gd name="T86" fmla="*/ 47 w 205"/>
                    <a:gd name="T87" fmla="*/ 145 h 341"/>
                    <a:gd name="T88" fmla="*/ 37 w 205"/>
                    <a:gd name="T89" fmla="*/ 137 h 341"/>
                    <a:gd name="T90" fmla="*/ 37 w 205"/>
                    <a:gd name="T91" fmla="*/ 117 h 341"/>
                    <a:gd name="T92" fmla="*/ 24 w 205"/>
                    <a:gd name="T93" fmla="*/ 95 h 341"/>
                    <a:gd name="T94" fmla="*/ 8 w 205"/>
                    <a:gd name="T95" fmla="*/ 81 h 341"/>
                    <a:gd name="T96" fmla="*/ 0 w 205"/>
                    <a:gd name="T97" fmla="*/ 67 h 341"/>
                    <a:gd name="T98" fmla="*/ 4 w 205"/>
                    <a:gd name="T99" fmla="*/ 56 h 341"/>
                    <a:gd name="T100" fmla="*/ 16 w 205"/>
                    <a:gd name="T101" fmla="*/ 61 h 341"/>
                    <a:gd name="T102" fmla="*/ 20 w 205"/>
                    <a:gd name="T103" fmla="*/ 47 h 341"/>
                    <a:gd name="T104" fmla="*/ 16 w 205"/>
                    <a:gd name="T105" fmla="*/ 28 h 341"/>
                    <a:gd name="T106" fmla="*/ 14 w 205"/>
                    <a:gd name="T107" fmla="*/ 0 h 3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5"/>
                    <a:gd name="T163" fmla="*/ 0 h 341"/>
                    <a:gd name="T164" fmla="*/ 205 w 205"/>
                    <a:gd name="T165" fmla="*/ 341 h 34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5" h="341">
                      <a:moveTo>
                        <a:pt x="14" y="0"/>
                      </a:moveTo>
                      <a:lnTo>
                        <a:pt x="31" y="0"/>
                      </a:lnTo>
                      <a:lnTo>
                        <a:pt x="51" y="36"/>
                      </a:lnTo>
                      <a:lnTo>
                        <a:pt x="47" y="70"/>
                      </a:lnTo>
                      <a:lnTo>
                        <a:pt x="59" y="81"/>
                      </a:lnTo>
                      <a:lnTo>
                        <a:pt x="65" y="103"/>
                      </a:lnTo>
                      <a:lnTo>
                        <a:pt x="78" y="114"/>
                      </a:lnTo>
                      <a:lnTo>
                        <a:pt x="94" y="117"/>
                      </a:lnTo>
                      <a:lnTo>
                        <a:pt x="118" y="134"/>
                      </a:lnTo>
                      <a:lnTo>
                        <a:pt x="133" y="153"/>
                      </a:lnTo>
                      <a:lnTo>
                        <a:pt x="137" y="153"/>
                      </a:lnTo>
                      <a:lnTo>
                        <a:pt x="157" y="170"/>
                      </a:lnTo>
                      <a:lnTo>
                        <a:pt x="157" y="212"/>
                      </a:lnTo>
                      <a:lnTo>
                        <a:pt x="163" y="231"/>
                      </a:lnTo>
                      <a:lnTo>
                        <a:pt x="169" y="242"/>
                      </a:lnTo>
                      <a:lnTo>
                        <a:pt x="177" y="254"/>
                      </a:lnTo>
                      <a:lnTo>
                        <a:pt x="184" y="268"/>
                      </a:lnTo>
                      <a:lnTo>
                        <a:pt x="188" y="284"/>
                      </a:lnTo>
                      <a:lnTo>
                        <a:pt x="204" y="298"/>
                      </a:lnTo>
                      <a:lnTo>
                        <a:pt x="202" y="315"/>
                      </a:lnTo>
                      <a:lnTo>
                        <a:pt x="186" y="318"/>
                      </a:lnTo>
                      <a:lnTo>
                        <a:pt x="180" y="304"/>
                      </a:lnTo>
                      <a:lnTo>
                        <a:pt x="169" y="304"/>
                      </a:lnTo>
                      <a:lnTo>
                        <a:pt x="169" y="340"/>
                      </a:lnTo>
                      <a:lnTo>
                        <a:pt x="159" y="340"/>
                      </a:lnTo>
                      <a:lnTo>
                        <a:pt x="147" y="323"/>
                      </a:lnTo>
                      <a:lnTo>
                        <a:pt x="139" y="315"/>
                      </a:lnTo>
                      <a:lnTo>
                        <a:pt x="139" y="295"/>
                      </a:lnTo>
                      <a:lnTo>
                        <a:pt x="122" y="295"/>
                      </a:lnTo>
                      <a:lnTo>
                        <a:pt x="116" y="315"/>
                      </a:lnTo>
                      <a:lnTo>
                        <a:pt x="110" y="295"/>
                      </a:lnTo>
                      <a:lnTo>
                        <a:pt x="108" y="276"/>
                      </a:lnTo>
                      <a:lnTo>
                        <a:pt x="129" y="268"/>
                      </a:lnTo>
                      <a:lnTo>
                        <a:pt x="141" y="273"/>
                      </a:lnTo>
                      <a:lnTo>
                        <a:pt x="143" y="240"/>
                      </a:lnTo>
                      <a:lnTo>
                        <a:pt x="131" y="229"/>
                      </a:lnTo>
                      <a:lnTo>
                        <a:pt x="124" y="201"/>
                      </a:lnTo>
                      <a:lnTo>
                        <a:pt x="118" y="167"/>
                      </a:lnTo>
                      <a:lnTo>
                        <a:pt x="96" y="156"/>
                      </a:lnTo>
                      <a:lnTo>
                        <a:pt x="86" y="142"/>
                      </a:lnTo>
                      <a:lnTo>
                        <a:pt x="69" y="134"/>
                      </a:lnTo>
                      <a:lnTo>
                        <a:pt x="78" y="164"/>
                      </a:lnTo>
                      <a:lnTo>
                        <a:pt x="59" y="178"/>
                      </a:lnTo>
                      <a:lnTo>
                        <a:pt x="47" y="145"/>
                      </a:lnTo>
                      <a:lnTo>
                        <a:pt x="37" y="137"/>
                      </a:lnTo>
                      <a:lnTo>
                        <a:pt x="37" y="117"/>
                      </a:lnTo>
                      <a:lnTo>
                        <a:pt x="24" y="95"/>
                      </a:lnTo>
                      <a:lnTo>
                        <a:pt x="8" y="81"/>
                      </a:lnTo>
                      <a:lnTo>
                        <a:pt x="0" y="67"/>
                      </a:lnTo>
                      <a:lnTo>
                        <a:pt x="4" y="56"/>
                      </a:lnTo>
                      <a:lnTo>
                        <a:pt x="16" y="61"/>
                      </a:lnTo>
                      <a:lnTo>
                        <a:pt x="20" y="47"/>
                      </a:lnTo>
                      <a:lnTo>
                        <a:pt x="16" y="28"/>
                      </a:lnTo>
                      <a:lnTo>
                        <a:pt x="14" y="0"/>
                      </a:lnTo>
                    </a:path>
                  </a:pathLst>
                </a:custGeom>
                <a:solidFill>
                  <a:srgbClr val="DDDDDD"/>
                </a:solidFill>
                <a:ln w="9525">
                  <a:noFill/>
                  <a:round/>
                  <a:headEnd/>
                  <a:tailEnd/>
                </a:ln>
              </p:spPr>
              <p:txBody>
                <a:bodyPr/>
                <a:lstStyle/>
                <a:p>
                  <a:endParaRPr lang="de-DE"/>
                </a:p>
              </p:txBody>
            </p:sp>
            <p:sp>
              <p:nvSpPr>
                <p:cNvPr id="16415" name="Freeform 22"/>
                <p:cNvSpPr>
                  <a:spLocks/>
                </p:cNvSpPr>
                <p:nvPr/>
              </p:nvSpPr>
              <p:spPr bwMode="auto">
                <a:xfrm>
                  <a:off x="4619" y="1452"/>
                  <a:ext cx="150" cy="289"/>
                </a:xfrm>
                <a:custGeom>
                  <a:avLst/>
                  <a:gdLst>
                    <a:gd name="T0" fmla="*/ 31 w 150"/>
                    <a:gd name="T1" fmla="*/ 0 h 289"/>
                    <a:gd name="T2" fmla="*/ 60 w 150"/>
                    <a:gd name="T3" fmla="*/ 20 h 289"/>
                    <a:gd name="T4" fmla="*/ 77 w 150"/>
                    <a:gd name="T5" fmla="*/ 36 h 289"/>
                    <a:gd name="T6" fmla="*/ 89 w 150"/>
                    <a:gd name="T7" fmla="*/ 62 h 289"/>
                    <a:gd name="T8" fmla="*/ 99 w 150"/>
                    <a:gd name="T9" fmla="*/ 62 h 289"/>
                    <a:gd name="T10" fmla="*/ 97 w 150"/>
                    <a:gd name="T11" fmla="*/ 78 h 289"/>
                    <a:gd name="T12" fmla="*/ 108 w 150"/>
                    <a:gd name="T13" fmla="*/ 89 h 289"/>
                    <a:gd name="T14" fmla="*/ 116 w 150"/>
                    <a:gd name="T15" fmla="*/ 106 h 289"/>
                    <a:gd name="T16" fmla="*/ 135 w 150"/>
                    <a:gd name="T17" fmla="*/ 140 h 289"/>
                    <a:gd name="T18" fmla="*/ 149 w 150"/>
                    <a:gd name="T19" fmla="*/ 179 h 289"/>
                    <a:gd name="T20" fmla="*/ 124 w 150"/>
                    <a:gd name="T21" fmla="*/ 176 h 289"/>
                    <a:gd name="T22" fmla="*/ 104 w 150"/>
                    <a:gd name="T23" fmla="*/ 171 h 289"/>
                    <a:gd name="T24" fmla="*/ 118 w 150"/>
                    <a:gd name="T25" fmla="*/ 199 h 289"/>
                    <a:gd name="T26" fmla="*/ 118 w 150"/>
                    <a:gd name="T27" fmla="*/ 215 h 289"/>
                    <a:gd name="T28" fmla="*/ 118 w 150"/>
                    <a:gd name="T29" fmla="*/ 232 h 289"/>
                    <a:gd name="T30" fmla="*/ 110 w 150"/>
                    <a:gd name="T31" fmla="*/ 224 h 289"/>
                    <a:gd name="T32" fmla="*/ 101 w 150"/>
                    <a:gd name="T33" fmla="*/ 210 h 289"/>
                    <a:gd name="T34" fmla="*/ 83 w 150"/>
                    <a:gd name="T35" fmla="*/ 193 h 289"/>
                    <a:gd name="T36" fmla="*/ 74 w 150"/>
                    <a:gd name="T37" fmla="*/ 185 h 289"/>
                    <a:gd name="T38" fmla="*/ 58 w 150"/>
                    <a:gd name="T39" fmla="*/ 193 h 289"/>
                    <a:gd name="T40" fmla="*/ 48 w 150"/>
                    <a:gd name="T41" fmla="*/ 199 h 289"/>
                    <a:gd name="T42" fmla="*/ 54 w 150"/>
                    <a:gd name="T43" fmla="*/ 213 h 289"/>
                    <a:gd name="T44" fmla="*/ 70 w 150"/>
                    <a:gd name="T45" fmla="*/ 224 h 289"/>
                    <a:gd name="T46" fmla="*/ 85 w 150"/>
                    <a:gd name="T47" fmla="*/ 235 h 289"/>
                    <a:gd name="T48" fmla="*/ 91 w 150"/>
                    <a:gd name="T49" fmla="*/ 254 h 289"/>
                    <a:gd name="T50" fmla="*/ 89 w 150"/>
                    <a:gd name="T51" fmla="*/ 280 h 289"/>
                    <a:gd name="T52" fmla="*/ 89 w 150"/>
                    <a:gd name="T53" fmla="*/ 288 h 289"/>
                    <a:gd name="T54" fmla="*/ 83 w 150"/>
                    <a:gd name="T55" fmla="*/ 288 h 289"/>
                    <a:gd name="T56" fmla="*/ 74 w 150"/>
                    <a:gd name="T57" fmla="*/ 280 h 289"/>
                    <a:gd name="T58" fmla="*/ 70 w 150"/>
                    <a:gd name="T59" fmla="*/ 277 h 289"/>
                    <a:gd name="T60" fmla="*/ 64 w 150"/>
                    <a:gd name="T61" fmla="*/ 271 h 289"/>
                    <a:gd name="T62" fmla="*/ 58 w 150"/>
                    <a:gd name="T63" fmla="*/ 285 h 289"/>
                    <a:gd name="T64" fmla="*/ 48 w 150"/>
                    <a:gd name="T65" fmla="*/ 288 h 289"/>
                    <a:gd name="T66" fmla="*/ 41 w 150"/>
                    <a:gd name="T67" fmla="*/ 277 h 289"/>
                    <a:gd name="T68" fmla="*/ 41 w 150"/>
                    <a:gd name="T69" fmla="*/ 252 h 289"/>
                    <a:gd name="T70" fmla="*/ 39 w 150"/>
                    <a:gd name="T71" fmla="*/ 238 h 289"/>
                    <a:gd name="T72" fmla="*/ 29 w 150"/>
                    <a:gd name="T73" fmla="*/ 229 h 289"/>
                    <a:gd name="T74" fmla="*/ 19 w 150"/>
                    <a:gd name="T75" fmla="*/ 243 h 289"/>
                    <a:gd name="T76" fmla="*/ 4 w 150"/>
                    <a:gd name="T77" fmla="*/ 243 h 289"/>
                    <a:gd name="T78" fmla="*/ 0 w 150"/>
                    <a:gd name="T79" fmla="*/ 232 h 289"/>
                    <a:gd name="T80" fmla="*/ 4 w 150"/>
                    <a:gd name="T81" fmla="*/ 204 h 289"/>
                    <a:gd name="T82" fmla="*/ 15 w 150"/>
                    <a:gd name="T83" fmla="*/ 187 h 289"/>
                    <a:gd name="T84" fmla="*/ 14 w 150"/>
                    <a:gd name="T85" fmla="*/ 143 h 289"/>
                    <a:gd name="T86" fmla="*/ 14 w 150"/>
                    <a:gd name="T87" fmla="*/ 131 h 289"/>
                    <a:gd name="T88" fmla="*/ 25 w 150"/>
                    <a:gd name="T89" fmla="*/ 129 h 289"/>
                    <a:gd name="T90" fmla="*/ 35 w 150"/>
                    <a:gd name="T91" fmla="*/ 140 h 289"/>
                    <a:gd name="T92" fmla="*/ 52 w 150"/>
                    <a:gd name="T93" fmla="*/ 145 h 289"/>
                    <a:gd name="T94" fmla="*/ 52 w 150"/>
                    <a:gd name="T95" fmla="*/ 126 h 289"/>
                    <a:gd name="T96" fmla="*/ 45 w 150"/>
                    <a:gd name="T97" fmla="*/ 115 h 289"/>
                    <a:gd name="T98" fmla="*/ 41 w 150"/>
                    <a:gd name="T99" fmla="*/ 106 h 289"/>
                    <a:gd name="T100" fmla="*/ 46 w 150"/>
                    <a:gd name="T101" fmla="*/ 106 h 289"/>
                    <a:gd name="T102" fmla="*/ 50 w 150"/>
                    <a:gd name="T103" fmla="*/ 106 h 289"/>
                    <a:gd name="T104" fmla="*/ 54 w 150"/>
                    <a:gd name="T105" fmla="*/ 106 h 289"/>
                    <a:gd name="T106" fmla="*/ 58 w 150"/>
                    <a:gd name="T107" fmla="*/ 106 h 289"/>
                    <a:gd name="T108" fmla="*/ 64 w 150"/>
                    <a:gd name="T109" fmla="*/ 98 h 289"/>
                    <a:gd name="T110" fmla="*/ 62 w 150"/>
                    <a:gd name="T111" fmla="*/ 89 h 289"/>
                    <a:gd name="T112" fmla="*/ 56 w 150"/>
                    <a:gd name="T113" fmla="*/ 70 h 289"/>
                    <a:gd name="T114" fmla="*/ 45 w 150"/>
                    <a:gd name="T115" fmla="*/ 50 h 289"/>
                    <a:gd name="T116" fmla="*/ 29 w 150"/>
                    <a:gd name="T117" fmla="*/ 39 h 289"/>
                    <a:gd name="T118" fmla="*/ 23 w 150"/>
                    <a:gd name="T119" fmla="*/ 28 h 289"/>
                    <a:gd name="T120" fmla="*/ 31 w 150"/>
                    <a:gd name="T121" fmla="*/ 0 h 2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0"/>
                    <a:gd name="T184" fmla="*/ 0 h 289"/>
                    <a:gd name="T185" fmla="*/ 150 w 150"/>
                    <a:gd name="T186" fmla="*/ 289 h 2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0" h="289">
                      <a:moveTo>
                        <a:pt x="31" y="0"/>
                      </a:moveTo>
                      <a:lnTo>
                        <a:pt x="60" y="20"/>
                      </a:lnTo>
                      <a:lnTo>
                        <a:pt x="77" y="36"/>
                      </a:lnTo>
                      <a:lnTo>
                        <a:pt x="89" y="62"/>
                      </a:lnTo>
                      <a:lnTo>
                        <a:pt x="99" y="62"/>
                      </a:lnTo>
                      <a:lnTo>
                        <a:pt x="97" y="78"/>
                      </a:lnTo>
                      <a:lnTo>
                        <a:pt x="108" y="89"/>
                      </a:lnTo>
                      <a:lnTo>
                        <a:pt x="116" y="106"/>
                      </a:lnTo>
                      <a:lnTo>
                        <a:pt x="135" y="140"/>
                      </a:lnTo>
                      <a:lnTo>
                        <a:pt x="149" y="179"/>
                      </a:lnTo>
                      <a:lnTo>
                        <a:pt x="124" y="176"/>
                      </a:lnTo>
                      <a:lnTo>
                        <a:pt x="104" y="171"/>
                      </a:lnTo>
                      <a:lnTo>
                        <a:pt x="118" y="199"/>
                      </a:lnTo>
                      <a:lnTo>
                        <a:pt x="118" y="215"/>
                      </a:lnTo>
                      <a:lnTo>
                        <a:pt x="118" y="232"/>
                      </a:lnTo>
                      <a:lnTo>
                        <a:pt x="110" y="224"/>
                      </a:lnTo>
                      <a:lnTo>
                        <a:pt x="101" y="210"/>
                      </a:lnTo>
                      <a:lnTo>
                        <a:pt x="83" y="193"/>
                      </a:lnTo>
                      <a:lnTo>
                        <a:pt x="74" y="185"/>
                      </a:lnTo>
                      <a:lnTo>
                        <a:pt x="58" y="193"/>
                      </a:lnTo>
                      <a:lnTo>
                        <a:pt x="48" y="199"/>
                      </a:lnTo>
                      <a:lnTo>
                        <a:pt x="54" y="213"/>
                      </a:lnTo>
                      <a:lnTo>
                        <a:pt x="70" y="224"/>
                      </a:lnTo>
                      <a:lnTo>
                        <a:pt x="85" y="235"/>
                      </a:lnTo>
                      <a:lnTo>
                        <a:pt x="91" y="254"/>
                      </a:lnTo>
                      <a:lnTo>
                        <a:pt x="89" y="280"/>
                      </a:lnTo>
                      <a:lnTo>
                        <a:pt x="89" y="288"/>
                      </a:lnTo>
                      <a:lnTo>
                        <a:pt x="83" y="288"/>
                      </a:lnTo>
                      <a:lnTo>
                        <a:pt x="74" y="280"/>
                      </a:lnTo>
                      <a:lnTo>
                        <a:pt x="70" y="277"/>
                      </a:lnTo>
                      <a:lnTo>
                        <a:pt x="64" y="271"/>
                      </a:lnTo>
                      <a:lnTo>
                        <a:pt x="58" y="285"/>
                      </a:lnTo>
                      <a:lnTo>
                        <a:pt x="48" y="288"/>
                      </a:lnTo>
                      <a:lnTo>
                        <a:pt x="41" y="277"/>
                      </a:lnTo>
                      <a:lnTo>
                        <a:pt x="41" y="252"/>
                      </a:lnTo>
                      <a:lnTo>
                        <a:pt x="39" y="238"/>
                      </a:lnTo>
                      <a:lnTo>
                        <a:pt x="29" y="229"/>
                      </a:lnTo>
                      <a:lnTo>
                        <a:pt x="19" y="243"/>
                      </a:lnTo>
                      <a:lnTo>
                        <a:pt x="4" y="243"/>
                      </a:lnTo>
                      <a:lnTo>
                        <a:pt x="0" y="232"/>
                      </a:lnTo>
                      <a:lnTo>
                        <a:pt x="4" y="204"/>
                      </a:lnTo>
                      <a:lnTo>
                        <a:pt x="15" y="187"/>
                      </a:lnTo>
                      <a:lnTo>
                        <a:pt x="14" y="143"/>
                      </a:lnTo>
                      <a:lnTo>
                        <a:pt x="14" y="131"/>
                      </a:lnTo>
                      <a:lnTo>
                        <a:pt x="25" y="129"/>
                      </a:lnTo>
                      <a:lnTo>
                        <a:pt x="35" y="140"/>
                      </a:lnTo>
                      <a:lnTo>
                        <a:pt x="52" y="145"/>
                      </a:lnTo>
                      <a:lnTo>
                        <a:pt x="52" y="126"/>
                      </a:lnTo>
                      <a:lnTo>
                        <a:pt x="45" y="115"/>
                      </a:lnTo>
                      <a:lnTo>
                        <a:pt x="41" y="106"/>
                      </a:lnTo>
                      <a:lnTo>
                        <a:pt x="46" y="106"/>
                      </a:lnTo>
                      <a:lnTo>
                        <a:pt x="50" y="106"/>
                      </a:lnTo>
                      <a:lnTo>
                        <a:pt x="54" y="106"/>
                      </a:lnTo>
                      <a:lnTo>
                        <a:pt x="58" y="106"/>
                      </a:lnTo>
                      <a:lnTo>
                        <a:pt x="64" y="98"/>
                      </a:lnTo>
                      <a:lnTo>
                        <a:pt x="62" y="89"/>
                      </a:lnTo>
                      <a:lnTo>
                        <a:pt x="56" y="70"/>
                      </a:lnTo>
                      <a:lnTo>
                        <a:pt x="45" y="50"/>
                      </a:lnTo>
                      <a:lnTo>
                        <a:pt x="29" y="39"/>
                      </a:lnTo>
                      <a:lnTo>
                        <a:pt x="23" y="28"/>
                      </a:lnTo>
                      <a:lnTo>
                        <a:pt x="31" y="0"/>
                      </a:lnTo>
                    </a:path>
                  </a:pathLst>
                </a:custGeom>
                <a:solidFill>
                  <a:srgbClr val="DDDDDD"/>
                </a:solidFill>
                <a:ln w="9525">
                  <a:noFill/>
                  <a:round/>
                  <a:headEnd/>
                  <a:tailEnd/>
                </a:ln>
              </p:spPr>
              <p:txBody>
                <a:bodyPr/>
                <a:lstStyle/>
                <a:p>
                  <a:endParaRPr lang="de-DE"/>
                </a:p>
              </p:txBody>
            </p:sp>
            <p:sp>
              <p:nvSpPr>
                <p:cNvPr id="16416" name="Freeform 23"/>
                <p:cNvSpPr>
                  <a:spLocks/>
                </p:cNvSpPr>
                <p:nvPr/>
              </p:nvSpPr>
              <p:spPr bwMode="auto">
                <a:xfrm>
                  <a:off x="4448" y="1104"/>
                  <a:ext cx="165" cy="237"/>
                </a:xfrm>
                <a:custGeom>
                  <a:avLst/>
                  <a:gdLst>
                    <a:gd name="T0" fmla="*/ 0 w 165"/>
                    <a:gd name="T1" fmla="*/ 0 h 237"/>
                    <a:gd name="T2" fmla="*/ 16 w 165"/>
                    <a:gd name="T3" fmla="*/ 0 h 237"/>
                    <a:gd name="T4" fmla="*/ 21 w 165"/>
                    <a:gd name="T5" fmla="*/ 17 h 237"/>
                    <a:gd name="T6" fmla="*/ 43 w 165"/>
                    <a:gd name="T7" fmla="*/ 42 h 237"/>
                    <a:gd name="T8" fmla="*/ 53 w 165"/>
                    <a:gd name="T9" fmla="*/ 69 h 237"/>
                    <a:gd name="T10" fmla="*/ 68 w 165"/>
                    <a:gd name="T11" fmla="*/ 72 h 237"/>
                    <a:gd name="T12" fmla="*/ 80 w 165"/>
                    <a:gd name="T13" fmla="*/ 78 h 237"/>
                    <a:gd name="T14" fmla="*/ 90 w 165"/>
                    <a:gd name="T15" fmla="*/ 89 h 237"/>
                    <a:gd name="T16" fmla="*/ 102 w 165"/>
                    <a:gd name="T17" fmla="*/ 89 h 237"/>
                    <a:gd name="T18" fmla="*/ 115 w 165"/>
                    <a:gd name="T19" fmla="*/ 106 h 237"/>
                    <a:gd name="T20" fmla="*/ 127 w 165"/>
                    <a:gd name="T21" fmla="*/ 119 h 237"/>
                    <a:gd name="T22" fmla="*/ 141 w 165"/>
                    <a:gd name="T23" fmla="*/ 128 h 237"/>
                    <a:gd name="T24" fmla="*/ 139 w 165"/>
                    <a:gd name="T25" fmla="*/ 136 h 237"/>
                    <a:gd name="T26" fmla="*/ 131 w 165"/>
                    <a:gd name="T27" fmla="*/ 142 h 237"/>
                    <a:gd name="T28" fmla="*/ 123 w 165"/>
                    <a:gd name="T29" fmla="*/ 142 h 237"/>
                    <a:gd name="T30" fmla="*/ 119 w 165"/>
                    <a:gd name="T31" fmla="*/ 150 h 237"/>
                    <a:gd name="T32" fmla="*/ 135 w 165"/>
                    <a:gd name="T33" fmla="*/ 167 h 237"/>
                    <a:gd name="T34" fmla="*/ 146 w 165"/>
                    <a:gd name="T35" fmla="*/ 183 h 237"/>
                    <a:gd name="T36" fmla="*/ 164 w 165"/>
                    <a:gd name="T37" fmla="*/ 200 h 237"/>
                    <a:gd name="T38" fmla="*/ 152 w 165"/>
                    <a:gd name="T39" fmla="*/ 219 h 237"/>
                    <a:gd name="T40" fmla="*/ 143 w 165"/>
                    <a:gd name="T41" fmla="*/ 225 h 237"/>
                    <a:gd name="T42" fmla="*/ 144 w 165"/>
                    <a:gd name="T43" fmla="*/ 236 h 237"/>
                    <a:gd name="T44" fmla="*/ 127 w 165"/>
                    <a:gd name="T45" fmla="*/ 236 h 237"/>
                    <a:gd name="T46" fmla="*/ 121 w 165"/>
                    <a:gd name="T47" fmla="*/ 228 h 237"/>
                    <a:gd name="T48" fmla="*/ 107 w 165"/>
                    <a:gd name="T49" fmla="*/ 205 h 237"/>
                    <a:gd name="T50" fmla="*/ 98 w 165"/>
                    <a:gd name="T51" fmla="*/ 186 h 237"/>
                    <a:gd name="T52" fmla="*/ 82 w 165"/>
                    <a:gd name="T53" fmla="*/ 153 h 237"/>
                    <a:gd name="T54" fmla="*/ 64 w 165"/>
                    <a:gd name="T55" fmla="*/ 128 h 237"/>
                    <a:gd name="T56" fmla="*/ 45 w 165"/>
                    <a:gd name="T57" fmla="*/ 92 h 237"/>
                    <a:gd name="T58" fmla="*/ 33 w 165"/>
                    <a:gd name="T59" fmla="*/ 81 h 237"/>
                    <a:gd name="T60" fmla="*/ 23 w 165"/>
                    <a:gd name="T61" fmla="*/ 72 h 237"/>
                    <a:gd name="T62" fmla="*/ 20 w 165"/>
                    <a:gd name="T63" fmla="*/ 53 h 237"/>
                    <a:gd name="T64" fmla="*/ 2 w 165"/>
                    <a:gd name="T65" fmla="*/ 36 h 237"/>
                    <a:gd name="T66" fmla="*/ 2 w 165"/>
                    <a:gd name="T67" fmla="*/ 25 h 237"/>
                    <a:gd name="T68" fmla="*/ 0 w 165"/>
                    <a:gd name="T69" fmla="*/ 0 h 2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237"/>
                    <a:gd name="T107" fmla="*/ 165 w 165"/>
                    <a:gd name="T108" fmla="*/ 237 h 2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237">
                      <a:moveTo>
                        <a:pt x="0" y="0"/>
                      </a:moveTo>
                      <a:lnTo>
                        <a:pt x="16" y="0"/>
                      </a:lnTo>
                      <a:lnTo>
                        <a:pt x="21" y="17"/>
                      </a:lnTo>
                      <a:lnTo>
                        <a:pt x="43" y="42"/>
                      </a:lnTo>
                      <a:lnTo>
                        <a:pt x="53" y="69"/>
                      </a:lnTo>
                      <a:lnTo>
                        <a:pt x="68" y="72"/>
                      </a:lnTo>
                      <a:lnTo>
                        <a:pt x="80" y="78"/>
                      </a:lnTo>
                      <a:lnTo>
                        <a:pt x="90" y="89"/>
                      </a:lnTo>
                      <a:lnTo>
                        <a:pt x="102" y="89"/>
                      </a:lnTo>
                      <a:lnTo>
                        <a:pt x="115" y="106"/>
                      </a:lnTo>
                      <a:lnTo>
                        <a:pt x="127" y="119"/>
                      </a:lnTo>
                      <a:lnTo>
                        <a:pt x="141" y="128"/>
                      </a:lnTo>
                      <a:lnTo>
                        <a:pt x="139" y="136"/>
                      </a:lnTo>
                      <a:lnTo>
                        <a:pt x="131" y="142"/>
                      </a:lnTo>
                      <a:lnTo>
                        <a:pt x="123" y="142"/>
                      </a:lnTo>
                      <a:lnTo>
                        <a:pt x="119" y="150"/>
                      </a:lnTo>
                      <a:lnTo>
                        <a:pt x="135" y="167"/>
                      </a:lnTo>
                      <a:lnTo>
                        <a:pt x="146" y="183"/>
                      </a:lnTo>
                      <a:lnTo>
                        <a:pt x="164" y="200"/>
                      </a:lnTo>
                      <a:lnTo>
                        <a:pt x="152" y="219"/>
                      </a:lnTo>
                      <a:lnTo>
                        <a:pt x="143" y="225"/>
                      </a:lnTo>
                      <a:lnTo>
                        <a:pt x="144" y="236"/>
                      </a:lnTo>
                      <a:lnTo>
                        <a:pt x="127" y="236"/>
                      </a:lnTo>
                      <a:lnTo>
                        <a:pt x="121" y="228"/>
                      </a:lnTo>
                      <a:lnTo>
                        <a:pt x="107" y="205"/>
                      </a:lnTo>
                      <a:lnTo>
                        <a:pt x="98" y="186"/>
                      </a:lnTo>
                      <a:lnTo>
                        <a:pt x="82" y="153"/>
                      </a:lnTo>
                      <a:lnTo>
                        <a:pt x="64" y="128"/>
                      </a:lnTo>
                      <a:lnTo>
                        <a:pt x="45" y="92"/>
                      </a:lnTo>
                      <a:lnTo>
                        <a:pt x="33" y="81"/>
                      </a:lnTo>
                      <a:lnTo>
                        <a:pt x="23" y="72"/>
                      </a:lnTo>
                      <a:lnTo>
                        <a:pt x="20" y="53"/>
                      </a:lnTo>
                      <a:lnTo>
                        <a:pt x="2" y="36"/>
                      </a:lnTo>
                      <a:lnTo>
                        <a:pt x="2" y="25"/>
                      </a:lnTo>
                      <a:lnTo>
                        <a:pt x="0" y="0"/>
                      </a:lnTo>
                    </a:path>
                  </a:pathLst>
                </a:custGeom>
                <a:solidFill>
                  <a:srgbClr val="DDDDDD"/>
                </a:solidFill>
                <a:ln w="9525">
                  <a:noFill/>
                  <a:round/>
                  <a:headEnd/>
                  <a:tailEnd/>
                </a:ln>
              </p:spPr>
              <p:txBody>
                <a:bodyPr/>
                <a:lstStyle/>
                <a:p>
                  <a:endParaRPr lang="de-DE"/>
                </a:p>
              </p:txBody>
            </p:sp>
          </p:grpSp>
          <p:grpSp>
            <p:nvGrpSpPr>
              <p:cNvPr id="16398" name="Group 24"/>
              <p:cNvGrpSpPr>
                <a:grpSpLocks/>
              </p:cNvGrpSpPr>
              <p:nvPr/>
            </p:nvGrpSpPr>
            <p:grpSpPr bwMode="auto">
              <a:xfrm>
                <a:off x="2314" y="617"/>
                <a:ext cx="2387" cy="2766"/>
                <a:chOff x="2314" y="617"/>
                <a:chExt cx="2387" cy="2766"/>
              </a:xfrm>
            </p:grpSpPr>
            <p:sp>
              <p:nvSpPr>
                <p:cNvPr id="16399" name="Freeform 25"/>
                <p:cNvSpPr>
                  <a:spLocks/>
                </p:cNvSpPr>
                <p:nvPr/>
              </p:nvSpPr>
              <p:spPr bwMode="auto">
                <a:xfrm>
                  <a:off x="2314" y="1584"/>
                  <a:ext cx="1187" cy="1799"/>
                </a:xfrm>
                <a:custGeom>
                  <a:avLst/>
                  <a:gdLst>
                    <a:gd name="T0" fmla="*/ 906 w 1187"/>
                    <a:gd name="T1" fmla="*/ 290 h 1799"/>
                    <a:gd name="T2" fmla="*/ 1017 w 1187"/>
                    <a:gd name="T3" fmla="*/ 589 h 1799"/>
                    <a:gd name="T4" fmla="*/ 1062 w 1187"/>
                    <a:gd name="T5" fmla="*/ 664 h 1799"/>
                    <a:gd name="T6" fmla="*/ 1159 w 1187"/>
                    <a:gd name="T7" fmla="*/ 645 h 1799"/>
                    <a:gd name="T8" fmla="*/ 1184 w 1187"/>
                    <a:gd name="T9" fmla="*/ 718 h 1799"/>
                    <a:gd name="T10" fmla="*/ 1067 w 1187"/>
                    <a:gd name="T11" fmla="*/ 919 h 1799"/>
                    <a:gd name="T12" fmla="*/ 972 w 1187"/>
                    <a:gd name="T13" fmla="*/ 1150 h 1799"/>
                    <a:gd name="T14" fmla="*/ 986 w 1187"/>
                    <a:gd name="T15" fmla="*/ 1234 h 1799"/>
                    <a:gd name="T16" fmla="*/ 986 w 1187"/>
                    <a:gd name="T17" fmla="*/ 1318 h 1799"/>
                    <a:gd name="T18" fmla="*/ 943 w 1187"/>
                    <a:gd name="T19" fmla="*/ 1349 h 1799"/>
                    <a:gd name="T20" fmla="*/ 881 w 1187"/>
                    <a:gd name="T21" fmla="*/ 1463 h 1799"/>
                    <a:gd name="T22" fmla="*/ 857 w 1187"/>
                    <a:gd name="T23" fmla="*/ 1561 h 1799"/>
                    <a:gd name="T24" fmla="*/ 799 w 1187"/>
                    <a:gd name="T25" fmla="*/ 1695 h 1799"/>
                    <a:gd name="T26" fmla="*/ 766 w 1187"/>
                    <a:gd name="T27" fmla="*/ 1725 h 1799"/>
                    <a:gd name="T28" fmla="*/ 694 w 1187"/>
                    <a:gd name="T29" fmla="*/ 1792 h 1799"/>
                    <a:gd name="T30" fmla="*/ 607 w 1187"/>
                    <a:gd name="T31" fmla="*/ 1770 h 1799"/>
                    <a:gd name="T32" fmla="*/ 597 w 1187"/>
                    <a:gd name="T33" fmla="*/ 1706 h 1799"/>
                    <a:gd name="T34" fmla="*/ 558 w 1187"/>
                    <a:gd name="T35" fmla="*/ 1617 h 1799"/>
                    <a:gd name="T36" fmla="*/ 550 w 1187"/>
                    <a:gd name="T37" fmla="*/ 1541 h 1799"/>
                    <a:gd name="T38" fmla="*/ 539 w 1187"/>
                    <a:gd name="T39" fmla="*/ 1491 h 1799"/>
                    <a:gd name="T40" fmla="*/ 502 w 1187"/>
                    <a:gd name="T41" fmla="*/ 1435 h 1799"/>
                    <a:gd name="T42" fmla="*/ 478 w 1187"/>
                    <a:gd name="T43" fmla="*/ 1362 h 1799"/>
                    <a:gd name="T44" fmla="*/ 511 w 1187"/>
                    <a:gd name="T45" fmla="*/ 1240 h 1799"/>
                    <a:gd name="T46" fmla="*/ 496 w 1187"/>
                    <a:gd name="T47" fmla="*/ 1067 h 1799"/>
                    <a:gd name="T48" fmla="*/ 443 w 1187"/>
                    <a:gd name="T49" fmla="*/ 980 h 1799"/>
                    <a:gd name="T50" fmla="*/ 436 w 1187"/>
                    <a:gd name="T51" fmla="*/ 843 h 1799"/>
                    <a:gd name="T52" fmla="*/ 360 w 1187"/>
                    <a:gd name="T53" fmla="*/ 793 h 1799"/>
                    <a:gd name="T54" fmla="*/ 261 w 1187"/>
                    <a:gd name="T55" fmla="*/ 807 h 1799"/>
                    <a:gd name="T56" fmla="*/ 56 w 1187"/>
                    <a:gd name="T57" fmla="*/ 698 h 1799"/>
                    <a:gd name="T58" fmla="*/ 10 w 1187"/>
                    <a:gd name="T59" fmla="*/ 522 h 1799"/>
                    <a:gd name="T60" fmla="*/ 47 w 1187"/>
                    <a:gd name="T61" fmla="*/ 396 h 1799"/>
                    <a:gd name="T62" fmla="*/ 115 w 1187"/>
                    <a:gd name="T63" fmla="*/ 260 h 1799"/>
                    <a:gd name="T64" fmla="*/ 216 w 1187"/>
                    <a:gd name="T65" fmla="*/ 156 h 1799"/>
                    <a:gd name="T66" fmla="*/ 292 w 1187"/>
                    <a:gd name="T67" fmla="*/ 47 h 1799"/>
                    <a:gd name="T68" fmla="*/ 362 w 1187"/>
                    <a:gd name="T69" fmla="*/ 75 h 1799"/>
                    <a:gd name="T70" fmla="*/ 437 w 1187"/>
                    <a:gd name="T71" fmla="*/ 28 h 1799"/>
                    <a:gd name="T72" fmla="*/ 490 w 1187"/>
                    <a:gd name="T73" fmla="*/ 6 h 1799"/>
                    <a:gd name="T74" fmla="*/ 531 w 1187"/>
                    <a:gd name="T75" fmla="*/ 61 h 1799"/>
                    <a:gd name="T76" fmla="*/ 612 w 1187"/>
                    <a:gd name="T77" fmla="*/ 151 h 1799"/>
                    <a:gd name="T78" fmla="*/ 669 w 1187"/>
                    <a:gd name="T79" fmla="*/ 109 h 1799"/>
                    <a:gd name="T80" fmla="*/ 754 w 1187"/>
                    <a:gd name="T81" fmla="*/ 140 h 1799"/>
                    <a:gd name="T82" fmla="*/ 848 w 1187"/>
                    <a:gd name="T83" fmla="*/ 137 h 17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87"/>
                    <a:gd name="T127" fmla="*/ 0 h 1799"/>
                    <a:gd name="T128" fmla="*/ 1187 w 1187"/>
                    <a:gd name="T129" fmla="*/ 1799 h 179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87" h="1799">
                      <a:moveTo>
                        <a:pt x="887" y="215"/>
                      </a:moveTo>
                      <a:lnTo>
                        <a:pt x="906" y="290"/>
                      </a:lnTo>
                      <a:lnTo>
                        <a:pt x="943" y="405"/>
                      </a:lnTo>
                      <a:lnTo>
                        <a:pt x="1017" y="589"/>
                      </a:lnTo>
                      <a:lnTo>
                        <a:pt x="1044" y="611"/>
                      </a:lnTo>
                      <a:lnTo>
                        <a:pt x="1062" y="664"/>
                      </a:lnTo>
                      <a:lnTo>
                        <a:pt x="1120" y="662"/>
                      </a:lnTo>
                      <a:lnTo>
                        <a:pt x="1159" y="645"/>
                      </a:lnTo>
                      <a:lnTo>
                        <a:pt x="1186" y="645"/>
                      </a:lnTo>
                      <a:lnTo>
                        <a:pt x="1184" y="718"/>
                      </a:lnTo>
                      <a:lnTo>
                        <a:pt x="1174" y="757"/>
                      </a:lnTo>
                      <a:lnTo>
                        <a:pt x="1067" y="919"/>
                      </a:lnTo>
                      <a:lnTo>
                        <a:pt x="970" y="1086"/>
                      </a:lnTo>
                      <a:lnTo>
                        <a:pt x="972" y="1150"/>
                      </a:lnTo>
                      <a:lnTo>
                        <a:pt x="999" y="1198"/>
                      </a:lnTo>
                      <a:lnTo>
                        <a:pt x="986" y="1234"/>
                      </a:lnTo>
                      <a:lnTo>
                        <a:pt x="994" y="1281"/>
                      </a:lnTo>
                      <a:lnTo>
                        <a:pt x="986" y="1318"/>
                      </a:lnTo>
                      <a:lnTo>
                        <a:pt x="962" y="1349"/>
                      </a:lnTo>
                      <a:lnTo>
                        <a:pt x="943" y="1349"/>
                      </a:lnTo>
                      <a:lnTo>
                        <a:pt x="910" y="1402"/>
                      </a:lnTo>
                      <a:lnTo>
                        <a:pt x="881" y="1463"/>
                      </a:lnTo>
                      <a:lnTo>
                        <a:pt x="887" y="1530"/>
                      </a:lnTo>
                      <a:lnTo>
                        <a:pt x="857" y="1561"/>
                      </a:lnTo>
                      <a:lnTo>
                        <a:pt x="830" y="1630"/>
                      </a:lnTo>
                      <a:lnTo>
                        <a:pt x="799" y="1695"/>
                      </a:lnTo>
                      <a:lnTo>
                        <a:pt x="782" y="1720"/>
                      </a:lnTo>
                      <a:lnTo>
                        <a:pt x="766" y="1725"/>
                      </a:lnTo>
                      <a:lnTo>
                        <a:pt x="739" y="1767"/>
                      </a:lnTo>
                      <a:lnTo>
                        <a:pt x="694" y="1792"/>
                      </a:lnTo>
                      <a:lnTo>
                        <a:pt x="638" y="1798"/>
                      </a:lnTo>
                      <a:lnTo>
                        <a:pt x="607" y="1770"/>
                      </a:lnTo>
                      <a:lnTo>
                        <a:pt x="603" y="1742"/>
                      </a:lnTo>
                      <a:lnTo>
                        <a:pt x="597" y="1706"/>
                      </a:lnTo>
                      <a:lnTo>
                        <a:pt x="576" y="1686"/>
                      </a:lnTo>
                      <a:lnTo>
                        <a:pt x="558" y="1617"/>
                      </a:lnTo>
                      <a:lnTo>
                        <a:pt x="552" y="1583"/>
                      </a:lnTo>
                      <a:lnTo>
                        <a:pt x="550" y="1541"/>
                      </a:lnTo>
                      <a:lnTo>
                        <a:pt x="541" y="1510"/>
                      </a:lnTo>
                      <a:lnTo>
                        <a:pt x="539" y="1491"/>
                      </a:lnTo>
                      <a:lnTo>
                        <a:pt x="521" y="1460"/>
                      </a:lnTo>
                      <a:lnTo>
                        <a:pt x="502" y="1435"/>
                      </a:lnTo>
                      <a:lnTo>
                        <a:pt x="488" y="1393"/>
                      </a:lnTo>
                      <a:lnTo>
                        <a:pt x="478" y="1362"/>
                      </a:lnTo>
                      <a:lnTo>
                        <a:pt x="482" y="1312"/>
                      </a:lnTo>
                      <a:lnTo>
                        <a:pt x="511" y="1240"/>
                      </a:lnTo>
                      <a:lnTo>
                        <a:pt x="517" y="1159"/>
                      </a:lnTo>
                      <a:lnTo>
                        <a:pt x="496" y="1067"/>
                      </a:lnTo>
                      <a:lnTo>
                        <a:pt x="465" y="1030"/>
                      </a:lnTo>
                      <a:lnTo>
                        <a:pt x="443" y="980"/>
                      </a:lnTo>
                      <a:lnTo>
                        <a:pt x="451" y="902"/>
                      </a:lnTo>
                      <a:lnTo>
                        <a:pt x="436" y="843"/>
                      </a:lnTo>
                      <a:lnTo>
                        <a:pt x="399" y="838"/>
                      </a:lnTo>
                      <a:lnTo>
                        <a:pt x="360" y="793"/>
                      </a:lnTo>
                      <a:lnTo>
                        <a:pt x="311" y="768"/>
                      </a:lnTo>
                      <a:lnTo>
                        <a:pt x="261" y="807"/>
                      </a:lnTo>
                      <a:lnTo>
                        <a:pt x="128" y="796"/>
                      </a:lnTo>
                      <a:lnTo>
                        <a:pt x="56" y="698"/>
                      </a:lnTo>
                      <a:lnTo>
                        <a:pt x="0" y="567"/>
                      </a:lnTo>
                      <a:lnTo>
                        <a:pt x="10" y="522"/>
                      </a:lnTo>
                      <a:lnTo>
                        <a:pt x="35" y="489"/>
                      </a:lnTo>
                      <a:lnTo>
                        <a:pt x="47" y="396"/>
                      </a:lnTo>
                      <a:lnTo>
                        <a:pt x="64" y="329"/>
                      </a:lnTo>
                      <a:lnTo>
                        <a:pt x="115" y="260"/>
                      </a:lnTo>
                      <a:lnTo>
                        <a:pt x="167" y="229"/>
                      </a:lnTo>
                      <a:lnTo>
                        <a:pt x="216" y="156"/>
                      </a:lnTo>
                      <a:lnTo>
                        <a:pt x="227" y="126"/>
                      </a:lnTo>
                      <a:lnTo>
                        <a:pt x="292" y="47"/>
                      </a:lnTo>
                      <a:lnTo>
                        <a:pt x="332" y="78"/>
                      </a:lnTo>
                      <a:lnTo>
                        <a:pt x="362" y="75"/>
                      </a:lnTo>
                      <a:lnTo>
                        <a:pt x="397" y="34"/>
                      </a:lnTo>
                      <a:lnTo>
                        <a:pt x="437" y="28"/>
                      </a:lnTo>
                      <a:lnTo>
                        <a:pt x="465" y="39"/>
                      </a:lnTo>
                      <a:lnTo>
                        <a:pt x="490" y="6"/>
                      </a:lnTo>
                      <a:lnTo>
                        <a:pt x="523" y="0"/>
                      </a:lnTo>
                      <a:lnTo>
                        <a:pt x="531" y="61"/>
                      </a:lnTo>
                      <a:lnTo>
                        <a:pt x="552" y="106"/>
                      </a:lnTo>
                      <a:lnTo>
                        <a:pt x="612" y="151"/>
                      </a:lnTo>
                      <a:lnTo>
                        <a:pt x="663" y="159"/>
                      </a:lnTo>
                      <a:lnTo>
                        <a:pt x="669" y="109"/>
                      </a:lnTo>
                      <a:lnTo>
                        <a:pt x="708" y="109"/>
                      </a:lnTo>
                      <a:lnTo>
                        <a:pt x="754" y="140"/>
                      </a:lnTo>
                      <a:lnTo>
                        <a:pt x="805" y="156"/>
                      </a:lnTo>
                      <a:lnTo>
                        <a:pt x="848" y="137"/>
                      </a:lnTo>
                      <a:lnTo>
                        <a:pt x="887" y="215"/>
                      </a:lnTo>
                    </a:path>
                  </a:pathLst>
                </a:custGeom>
                <a:solidFill>
                  <a:srgbClr val="DDDDDD"/>
                </a:solidFill>
                <a:ln w="9525">
                  <a:noFill/>
                  <a:round/>
                  <a:headEnd/>
                  <a:tailEnd/>
                </a:ln>
              </p:spPr>
              <p:txBody>
                <a:bodyPr/>
                <a:lstStyle/>
                <a:p>
                  <a:endParaRPr lang="de-DE"/>
                </a:p>
              </p:txBody>
            </p:sp>
            <p:grpSp>
              <p:nvGrpSpPr>
                <p:cNvPr id="16400" name="Group 26"/>
                <p:cNvGrpSpPr>
                  <a:grpSpLocks/>
                </p:cNvGrpSpPr>
                <p:nvPr/>
              </p:nvGrpSpPr>
              <p:grpSpPr bwMode="auto">
                <a:xfrm>
                  <a:off x="2395" y="617"/>
                  <a:ext cx="526" cy="620"/>
                  <a:chOff x="2395" y="617"/>
                  <a:chExt cx="526" cy="620"/>
                </a:xfrm>
              </p:grpSpPr>
              <p:grpSp>
                <p:nvGrpSpPr>
                  <p:cNvPr id="16403" name="Group 27"/>
                  <p:cNvGrpSpPr>
                    <a:grpSpLocks/>
                  </p:cNvGrpSpPr>
                  <p:nvPr/>
                </p:nvGrpSpPr>
                <p:grpSpPr bwMode="auto">
                  <a:xfrm>
                    <a:off x="2603" y="1004"/>
                    <a:ext cx="165" cy="233"/>
                    <a:chOff x="2603" y="1004"/>
                    <a:chExt cx="165" cy="233"/>
                  </a:xfrm>
                </p:grpSpPr>
                <p:sp>
                  <p:nvSpPr>
                    <p:cNvPr id="16405" name="Freeform 28"/>
                    <p:cNvSpPr>
                      <a:spLocks/>
                    </p:cNvSpPr>
                    <p:nvPr/>
                  </p:nvSpPr>
                  <p:spPr bwMode="auto">
                    <a:xfrm>
                      <a:off x="2603" y="1089"/>
                      <a:ext cx="78" cy="132"/>
                    </a:xfrm>
                    <a:custGeom>
                      <a:avLst/>
                      <a:gdLst>
                        <a:gd name="T0" fmla="*/ 18 w 78"/>
                        <a:gd name="T1" fmla="*/ 40 h 132"/>
                        <a:gd name="T2" fmla="*/ 24 w 78"/>
                        <a:gd name="T3" fmla="*/ 26 h 132"/>
                        <a:gd name="T4" fmla="*/ 38 w 78"/>
                        <a:gd name="T5" fmla="*/ 26 h 132"/>
                        <a:gd name="T6" fmla="*/ 57 w 78"/>
                        <a:gd name="T7" fmla="*/ 0 h 132"/>
                        <a:gd name="T8" fmla="*/ 63 w 78"/>
                        <a:gd name="T9" fmla="*/ 17 h 132"/>
                        <a:gd name="T10" fmla="*/ 73 w 78"/>
                        <a:gd name="T11" fmla="*/ 17 h 132"/>
                        <a:gd name="T12" fmla="*/ 77 w 78"/>
                        <a:gd name="T13" fmla="*/ 26 h 132"/>
                        <a:gd name="T14" fmla="*/ 71 w 78"/>
                        <a:gd name="T15" fmla="*/ 40 h 132"/>
                        <a:gd name="T16" fmla="*/ 63 w 78"/>
                        <a:gd name="T17" fmla="*/ 46 h 132"/>
                        <a:gd name="T18" fmla="*/ 63 w 78"/>
                        <a:gd name="T19" fmla="*/ 57 h 132"/>
                        <a:gd name="T20" fmla="*/ 61 w 78"/>
                        <a:gd name="T21" fmla="*/ 63 h 132"/>
                        <a:gd name="T22" fmla="*/ 59 w 78"/>
                        <a:gd name="T23" fmla="*/ 71 h 132"/>
                        <a:gd name="T24" fmla="*/ 63 w 78"/>
                        <a:gd name="T25" fmla="*/ 83 h 132"/>
                        <a:gd name="T26" fmla="*/ 57 w 78"/>
                        <a:gd name="T27" fmla="*/ 94 h 132"/>
                        <a:gd name="T28" fmla="*/ 51 w 78"/>
                        <a:gd name="T29" fmla="*/ 100 h 132"/>
                        <a:gd name="T30" fmla="*/ 45 w 78"/>
                        <a:gd name="T31" fmla="*/ 100 h 132"/>
                        <a:gd name="T32" fmla="*/ 43 w 78"/>
                        <a:gd name="T33" fmla="*/ 103 h 132"/>
                        <a:gd name="T34" fmla="*/ 41 w 78"/>
                        <a:gd name="T35" fmla="*/ 111 h 132"/>
                        <a:gd name="T36" fmla="*/ 32 w 78"/>
                        <a:gd name="T37" fmla="*/ 114 h 132"/>
                        <a:gd name="T38" fmla="*/ 30 w 78"/>
                        <a:gd name="T39" fmla="*/ 111 h 132"/>
                        <a:gd name="T40" fmla="*/ 22 w 78"/>
                        <a:gd name="T41" fmla="*/ 120 h 132"/>
                        <a:gd name="T42" fmla="*/ 20 w 78"/>
                        <a:gd name="T43" fmla="*/ 122 h 132"/>
                        <a:gd name="T44" fmla="*/ 10 w 78"/>
                        <a:gd name="T45" fmla="*/ 131 h 132"/>
                        <a:gd name="T46" fmla="*/ 6 w 78"/>
                        <a:gd name="T47" fmla="*/ 131 h 132"/>
                        <a:gd name="T48" fmla="*/ 4 w 78"/>
                        <a:gd name="T49" fmla="*/ 125 h 132"/>
                        <a:gd name="T50" fmla="*/ 2 w 78"/>
                        <a:gd name="T51" fmla="*/ 111 h 132"/>
                        <a:gd name="T52" fmla="*/ 0 w 78"/>
                        <a:gd name="T53" fmla="*/ 108 h 132"/>
                        <a:gd name="T54" fmla="*/ 0 w 78"/>
                        <a:gd name="T55" fmla="*/ 97 h 132"/>
                        <a:gd name="T56" fmla="*/ 6 w 78"/>
                        <a:gd name="T57" fmla="*/ 91 h 132"/>
                        <a:gd name="T58" fmla="*/ 12 w 78"/>
                        <a:gd name="T59" fmla="*/ 85 h 132"/>
                        <a:gd name="T60" fmla="*/ 16 w 78"/>
                        <a:gd name="T61" fmla="*/ 74 h 132"/>
                        <a:gd name="T62" fmla="*/ 22 w 78"/>
                        <a:gd name="T63" fmla="*/ 74 h 132"/>
                        <a:gd name="T64" fmla="*/ 26 w 78"/>
                        <a:gd name="T65" fmla="*/ 77 h 132"/>
                        <a:gd name="T66" fmla="*/ 32 w 78"/>
                        <a:gd name="T67" fmla="*/ 74 h 132"/>
                        <a:gd name="T68" fmla="*/ 26 w 78"/>
                        <a:gd name="T69" fmla="*/ 71 h 132"/>
                        <a:gd name="T70" fmla="*/ 18 w 78"/>
                        <a:gd name="T71" fmla="*/ 40 h 1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
                        <a:gd name="T109" fmla="*/ 0 h 132"/>
                        <a:gd name="T110" fmla="*/ 78 w 78"/>
                        <a:gd name="T111" fmla="*/ 132 h 13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 h="132">
                          <a:moveTo>
                            <a:pt x="18" y="40"/>
                          </a:moveTo>
                          <a:lnTo>
                            <a:pt x="24" y="26"/>
                          </a:lnTo>
                          <a:lnTo>
                            <a:pt x="38" y="26"/>
                          </a:lnTo>
                          <a:lnTo>
                            <a:pt x="57" y="0"/>
                          </a:lnTo>
                          <a:lnTo>
                            <a:pt x="63" y="17"/>
                          </a:lnTo>
                          <a:lnTo>
                            <a:pt x="73" y="17"/>
                          </a:lnTo>
                          <a:lnTo>
                            <a:pt x="77" y="26"/>
                          </a:lnTo>
                          <a:lnTo>
                            <a:pt x="71" y="40"/>
                          </a:lnTo>
                          <a:lnTo>
                            <a:pt x="63" y="46"/>
                          </a:lnTo>
                          <a:lnTo>
                            <a:pt x="63" y="57"/>
                          </a:lnTo>
                          <a:lnTo>
                            <a:pt x="61" y="63"/>
                          </a:lnTo>
                          <a:lnTo>
                            <a:pt x="59" y="71"/>
                          </a:lnTo>
                          <a:lnTo>
                            <a:pt x="63" y="83"/>
                          </a:lnTo>
                          <a:lnTo>
                            <a:pt x="57" y="94"/>
                          </a:lnTo>
                          <a:lnTo>
                            <a:pt x="51" y="100"/>
                          </a:lnTo>
                          <a:lnTo>
                            <a:pt x="45" y="100"/>
                          </a:lnTo>
                          <a:lnTo>
                            <a:pt x="43" y="103"/>
                          </a:lnTo>
                          <a:lnTo>
                            <a:pt x="41" y="111"/>
                          </a:lnTo>
                          <a:lnTo>
                            <a:pt x="32" y="114"/>
                          </a:lnTo>
                          <a:lnTo>
                            <a:pt x="30" y="111"/>
                          </a:lnTo>
                          <a:lnTo>
                            <a:pt x="22" y="120"/>
                          </a:lnTo>
                          <a:lnTo>
                            <a:pt x="20" y="122"/>
                          </a:lnTo>
                          <a:lnTo>
                            <a:pt x="10" y="131"/>
                          </a:lnTo>
                          <a:lnTo>
                            <a:pt x="6" y="131"/>
                          </a:lnTo>
                          <a:lnTo>
                            <a:pt x="4" y="125"/>
                          </a:lnTo>
                          <a:lnTo>
                            <a:pt x="2" y="111"/>
                          </a:lnTo>
                          <a:lnTo>
                            <a:pt x="0" y="108"/>
                          </a:lnTo>
                          <a:lnTo>
                            <a:pt x="0" y="97"/>
                          </a:lnTo>
                          <a:lnTo>
                            <a:pt x="6" y="91"/>
                          </a:lnTo>
                          <a:lnTo>
                            <a:pt x="12" y="85"/>
                          </a:lnTo>
                          <a:lnTo>
                            <a:pt x="16" y="74"/>
                          </a:lnTo>
                          <a:lnTo>
                            <a:pt x="22" y="74"/>
                          </a:lnTo>
                          <a:lnTo>
                            <a:pt x="26" y="77"/>
                          </a:lnTo>
                          <a:lnTo>
                            <a:pt x="32" y="74"/>
                          </a:lnTo>
                          <a:lnTo>
                            <a:pt x="26" y="71"/>
                          </a:lnTo>
                          <a:lnTo>
                            <a:pt x="18" y="40"/>
                          </a:lnTo>
                        </a:path>
                      </a:pathLst>
                    </a:custGeom>
                    <a:solidFill>
                      <a:srgbClr val="DDDDDD"/>
                    </a:solidFill>
                    <a:ln w="9525">
                      <a:noFill/>
                      <a:round/>
                      <a:headEnd/>
                      <a:tailEnd/>
                    </a:ln>
                  </p:spPr>
                  <p:txBody>
                    <a:bodyPr/>
                    <a:lstStyle/>
                    <a:p>
                      <a:endParaRPr lang="de-DE"/>
                    </a:p>
                  </p:txBody>
                </p:sp>
                <p:sp>
                  <p:nvSpPr>
                    <p:cNvPr id="16406" name="Freeform 29"/>
                    <p:cNvSpPr>
                      <a:spLocks/>
                    </p:cNvSpPr>
                    <p:nvPr/>
                  </p:nvSpPr>
                  <p:spPr bwMode="auto">
                    <a:xfrm>
                      <a:off x="2674" y="1004"/>
                      <a:ext cx="94" cy="233"/>
                    </a:xfrm>
                    <a:custGeom>
                      <a:avLst/>
                      <a:gdLst>
                        <a:gd name="T0" fmla="*/ 36 w 94"/>
                        <a:gd name="T1" fmla="*/ 25 h 233"/>
                        <a:gd name="T2" fmla="*/ 57 w 94"/>
                        <a:gd name="T3" fmla="*/ 22 h 233"/>
                        <a:gd name="T4" fmla="*/ 65 w 94"/>
                        <a:gd name="T5" fmla="*/ 14 h 233"/>
                        <a:gd name="T6" fmla="*/ 75 w 94"/>
                        <a:gd name="T7" fmla="*/ 6 h 233"/>
                        <a:gd name="T8" fmla="*/ 93 w 94"/>
                        <a:gd name="T9" fmla="*/ 3 h 233"/>
                        <a:gd name="T10" fmla="*/ 87 w 94"/>
                        <a:gd name="T11" fmla="*/ 22 h 233"/>
                        <a:gd name="T12" fmla="*/ 79 w 94"/>
                        <a:gd name="T13" fmla="*/ 28 h 233"/>
                        <a:gd name="T14" fmla="*/ 67 w 94"/>
                        <a:gd name="T15" fmla="*/ 45 h 233"/>
                        <a:gd name="T16" fmla="*/ 81 w 94"/>
                        <a:gd name="T17" fmla="*/ 45 h 233"/>
                        <a:gd name="T18" fmla="*/ 93 w 94"/>
                        <a:gd name="T19" fmla="*/ 45 h 233"/>
                        <a:gd name="T20" fmla="*/ 85 w 94"/>
                        <a:gd name="T21" fmla="*/ 64 h 233"/>
                        <a:gd name="T22" fmla="*/ 71 w 94"/>
                        <a:gd name="T23" fmla="*/ 73 h 233"/>
                        <a:gd name="T24" fmla="*/ 69 w 94"/>
                        <a:gd name="T25" fmla="*/ 87 h 233"/>
                        <a:gd name="T26" fmla="*/ 81 w 94"/>
                        <a:gd name="T27" fmla="*/ 106 h 233"/>
                        <a:gd name="T28" fmla="*/ 87 w 94"/>
                        <a:gd name="T29" fmla="*/ 126 h 233"/>
                        <a:gd name="T30" fmla="*/ 93 w 94"/>
                        <a:gd name="T31" fmla="*/ 151 h 233"/>
                        <a:gd name="T32" fmla="*/ 89 w 94"/>
                        <a:gd name="T33" fmla="*/ 182 h 233"/>
                        <a:gd name="T34" fmla="*/ 79 w 94"/>
                        <a:gd name="T35" fmla="*/ 196 h 233"/>
                        <a:gd name="T36" fmla="*/ 87 w 94"/>
                        <a:gd name="T37" fmla="*/ 218 h 233"/>
                        <a:gd name="T38" fmla="*/ 65 w 94"/>
                        <a:gd name="T39" fmla="*/ 218 h 233"/>
                        <a:gd name="T40" fmla="*/ 53 w 94"/>
                        <a:gd name="T41" fmla="*/ 215 h 233"/>
                        <a:gd name="T42" fmla="*/ 36 w 94"/>
                        <a:gd name="T43" fmla="*/ 224 h 233"/>
                        <a:gd name="T44" fmla="*/ 26 w 94"/>
                        <a:gd name="T45" fmla="*/ 226 h 233"/>
                        <a:gd name="T46" fmla="*/ 14 w 94"/>
                        <a:gd name="T47" fmla="*/ 229 h 233"/>
                        <a:gd name="T48" fmla="*/ 4 w 94"/>
                        <a:gd name="T49" fmla="*/ 221 h 233"/>
                        <a:gd name="T50" fmla="*/ 0 w 94"/>
                        <a:gd name="T51" fmla="*/ 207 h 233"/>
                        <a:gd name="T52" fmla="*/ 10 w 94"/>
                        <a:gd name="T53" fmla="*/ 193 h 233"/>
                        <a:gd name="T54" fmla="*/ 24 w 94"/>
                        <a:gd name="T55" fmla="*/ 190 h 233"/>
                        <a:gd name="T56" fmla="*/ 16 w 94"/>
                        <a:gd name="T57" fmla="*/ 182 h 233"/>
                        <a:gd name="T58" fmla="*/ 16 w 94"/>
                        <a:gd name="T59" fmla="*/ 168 h 233"/>
                        <a:gd name="T60" fmla="*/ 28 w 94"/>
                        <a:gd name="T61" fmla="*/ 159 h 233"/>
                        <a:gd name="T62" fmla="*/ 38 w 94"/>
                        <a:gd name="T63" fmla="*/ 157 h 233"/>
                        <a:gd name="T64" fmla="*/ 44 w 94"/>
                        <a:gd name="T65" fmla="*/ 131 h 233"/>
                        <a:gd name="T66" fmla="*/ 49 w 94"/>
                        <a:gd name="T67" fmla="*/ 106 h 233"/>
                        <a:gd name="T68" fmla="*/ 40 w 94"/>
                        <a:gd name="T69" fmla="*/ 89 h 233"/>
                        <a:gd name="T70" fmla="*/ 20 w 94"/>
                        <a:gd name="T71" fmla="*/ 84 h 233"/>
                        <a:gd name="T72" fmla="*/ 30 w 94"/>
                        <a:gd name="T73" fmla="*/ 34 h 2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233"/>
                        <a:gd name="T113" fmla="*/ 94 w 94"/>
                        <a:gd name="T114" fmla="*/ 233 h 23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233">
                          <a:moveTo>
                            <a:pt x="30" y="34"/>
                          </a:moveTo>
                          <a:lnTo>
                            <a:pt x="36" y="25"/>
                          </a:lnTo>
                          <a:lnTo>
                            <a:pt x="53" y="28"/>
                          </a:lnTo>
                          <a:lnTo>
                            <a:pt x="57" y="22"/>
                          </a:lnTo>
                          <a:lnTo>
                            <a:pt x="61" y="14"/>
                          </a:lnTo>
                          <a:lnTo>
                            <a:pt x="65" y="14"/>
                          </a:lnTo>
                          <a:lnTo>
                            <a:pt x="69" y="11"/>
                          </a:lnTo>
                          <a:lnTo>
                            <a:pt x="75" y="6"/>
                          </a:lnTo>
                          <a:lnTo>
                            <a:pt x="83" y="0"/>
                          </a:lnTo>
                          <a:lnTo>
                            <a:pt x="93" y="3"/>
                          </a:lnTo>
                          <a:lnTo>
                            <a:pt x="91" y="14"/>
                          </a:lnTo>
                          <a:lnTo>
                            <a:pt x="87" y="22"/>
                          </a:lnTo>
                          <a:lnTo>
                            <a:pt x="83" y="25"/>
                          </a:lnTo>
                          <a:lnTo>
                            <a:pt x="79" y="28"/>
                          </a:lnTo>
                          <a:lnTo>
                            <a:pt x="67" y="34"/>
                          </a:lnTo>
                          <a:lnTo>
                            <a:pt x="67" y="45"/>
                          </a:lnTo>
                          <a:lnTo>
                            <a:pt x="69" y="50"/>
                          </a:lnTo>
                          <a:lnTo>
                            <a:pt x="81" y="45"/>
                          </a:lnTo>
                          <a:lnTo>
                            <a:pt x="91" y="39"/>
                          </a:lnTo>
                          <a:lnTo>
                            <a:pt x="93" y="45"/>
                          </a:lnTo>
                          <a:lnTo>
                            <a:pt x="93" y="61"/>
                          </a:lnTo>
                          <a:lnTo>
                            <a:pt x="85" y="64"/>
                          </a:lnTo>
                          <a:lnTo>
                            <a:pt x="77" y="64"/>
                          </a:lnTo>
                          <a:lnTo>
                            <a:pt x="71" y="73"/>
                          </a:lnTo>
                          <a:lnTo>
                            <a:pt x="69" y="78"/>
                          </a:lnTo>
                          <a:lnTo>
                            <a:pt x="69" y="87"/>
                          </a:lnTo>
                          <a:lnTo>
                            <a:pt x="75" y="98"/>
                          </a:lnTo>
                          <a:lnTo>
                            <a:pt x="81" y="106"/>
                          </a:lnTo>
                          <a:lnTo>
                            <a:pt x="85" y="115"/>
                          </a:lnTo>
                          <a:lnTo>
                            <a:pt x="87" y="126"/>
                          </a:lnTo>
                          <a:lnTo>
                            <a:pt x="89" y="137"/>
                          </a:lnTo>
                          <a:lnTo>
                            <a:pt x="93" y="151"/>
                          </a:lnTo>
                          <a:lnTo>
                            <a:pt x="93" y="171"/>
                          </a:lnTo>
                          <a:lnTo>
                            <a:pt x="89" y="182"/>
                          </a:lnTo>
                          <a:lnTo>
                            <a:pt x="81" y="190"/>
                          </a:lnTo>
                          <a:lnTo>
                            <a:pt x="79" y="196"/>
                          </a:lnTo>
                          <a:lnTo>
                            <a:pt x="83" y="207"/>
                          </a:lnTo>
                          <a:lnTo>
                            <a:pt x="87" y="218"/>
                          </a:lnTo>
                          <a:lnTo>
                            <a:pt x="75" y="218"/>
                          </a:lnTo>
                          <a:lnTo>
                            <a:pt x="65" y="218"/>
                          </a:lnTo>
                          <a:lnTo>
                            <a:pt x="61" y="215"/>
                          </a:lnTo>
                          <a:lnTo>
                            <a:pt x="53" y="215"/>
                          </a:lnTo>
                          <a:lnTo>
                            <a:pt x="44" y="218"/>
                          </a:lnTo>
                          <a:lnTo>
                            <a:pt x="36" y="224"/>
                          </a:lnTo>
                          <a:lnTo>
                            <a:pt x="30" y="224"/>
                          </a:lnTo>
                          <a:lnTo>
                            <a:pt x="26" y="226"/>
                          </a:lnTo>
                          <a:lnTo>
                            <a:pt x="16" y="232"/>
                          </a:lnTo>
                          <a:lnTo>
                            <a:pt x="14" y="229"/>
                          </a:lnTo>
                          <a:lnTo>
                            <a:pt x="10" y="224"/>
                          </a:lnTo>
                          <a:lnTo>
                            <a:pt x="4" y="221"/>
                          </a:lnTo>
                          <a:lnTo>
                            <a:pt x="0" y="218"/>
                          </a:lnTo>
                          <a:lnTo>
                            <a:pt x="0" y="207"/>
                          </a:lnTo>
                          <a:lnTo>
                            <a:pt x="4" y="193"/>
                          </a:lnTo>
                          <a:lnTo>
                            <a:pt x="10" y="193"/>
                          </a:lnTo>
                          <a:lnTo>
                            <a:pt x="16" y="190"/>
                          </a:lnTo>
                          <a:lnTo>
                            <a:pt x="24" y="190"/>
                          </a:lnTo>
                          <a:lnTo>
                            <a:pt x="24" y="187"/>
                          </a:lnTo>
                          <a:lnTo>
                            <a:pt x="16" y="182"/>
                          </a:lnTo>
                          <a:lnTo>
                            <a:pt x="16" y="173"/>
                          </a:lnTo>
                          <a:lnTo>
                            <a:pt x="16" y="168"/>
                          </a:lnTo>
                          <a:lnTo>
                            <a:pt x="24" y="162"/>
                          </a:lnTo>
                          <a:lnTo>
                            <a:pt x="28" y="159"/>
                          </a:lnTo>
                          <a:lnTo>
                            <a:pt x="32" y="157"/>
                          </a:lnTo>
                          <a:lnTo>
                            <a:pt x="38" y="157"/>
                          </a:lnTo>
                          <a:lnTo>
                            <a:pt x="42" y="154"/>
                          </a:lnTo>
                          <a:lnTo>
                            <a:pt x="44" y="131"/>
                          </a:lnTo>
                          <a:lnTo>
                            <a:pt x="49" y="115"/>
                          </a:lnTo>
                          <a:lnTo>
                            <a:pt x="49" y="106"/>
                          </a:lnTo>
                          <a:lnTo>
                            <a:pt x="36" y="103"/>
                          </a:lnTo>
                          <a:lnTo>
                            <a:pt x="40" y="89"/>
                          </a:lnTo>
                          <a:lnTo>
                            <a:pt x="30" y="81"/>
                          </a:lnTo>
                          <a:lnTo>
                            <a:pt x="20" y="84"/>
                          </a:lnTo>
                          <a:lnTo>
                            <a:pt x="32" y="64"/>
                          </a:lnTo>
                          <a:lnTo>
                            <a:pt x="30" y="34"/>
                          </a:lnTo>
                        </a:path>
                      </a:pathLst>
                    </a:custGeom>
                    <a:solidFill>
                      <a:srgbClr val="DDDDDD"/>
                    </a:solidFill>
                    <a:ln w="9525">
                      <a:noFill/>
                      <a:round/>
                      <a:headEnd/>
                      <a:tailEnd/>
                    </a:ln>
                  </p:spPr>
                  <p:txBody>
                    <a:bodyPr/>
                    <a:lstStyle/>
                    <a:p>
                      <a:endParaRPr lang="de-DE"/>
                    </a:p>
                  </p:txBody>
                </p:sp>
              </p:grpSp>
              <p:sp>
                <p:nvSpPr>
                  <p:cNvPr id="16404" name="Freeform 30"/>
                  <p:cNvSpPr>
                    <a:spLocks/>
                  </p:cNvSpPr>
                  <p:nvPr/>
                </p:nvSpPr>
                <p:spPr bwMode="auto">
                  <a:xfrm>
                    <a:off x="2395" y="617"/>
                    <a:ext cx="526" cy="390"/>
                  </a:xfrm>
                  <a:custGeom>
                    <a:avLst/>
                    <a:gdLst>
                      <a:gd name="T0" fmla="*/ 33 w 526"/>
                      <a:gd name="T1" fmla="*/ 381 h 390"/>
                      <a:gd name="T2" fmla="*/ 53 w 526"/>
                      <a:gd name="T3" fmla="*/ 353 h 390"/>
                      <a:gd name="T4" fmla="*/ 64 w 526"/>
                      <a:gd name="T5" fmla="*/ 344 h 390"/>
                      <a:gd name="T6" fmla="*/ 82 w 526"/>
                      <a:gd name="T7" fmla="*/ 336 h 390"/>
                      <a:gd name="T8" fmla="*/ 95 w 526"/>
                      <a:gd name="T9" fmla="*/ 336 h 390"/>
                      <a:gd name="T10" fmla="*/ 107 w 526"/>
                      <a:gd name="T11" fmla="*/ 325 h 390"/>
                      <a:gd name="T12" fmla="*/ 121 w 526"/>
                      <a:gd name="T13" fmla="*/ 308 h 390"/>
                      <a:gd name="T14" fmla="*/ 134 w 526"/>
                      <a:gd name="T15" fmla="*/ 299 h 390"/>
                      <a:gd name="T16" fmla="*/ 148 w 526"/>
                      <a:gd name="T17" fmla="*/ 291 h 390"/>
                      <a:gd name="T18" fmla="*/ 163 w 526"/>
                      <a:gd name="T19" fmla="*/ 280 h 390"/>
                      <a:gd name="T20" fmla="*/ 183 w 526"/>
                      <a:gd name="T21" fmla="*/ 274 h 390"/>
                      <a:gd name="T22" fmla="*/ 214 w 526"/>
                      <a:gd name="T23" fmla="*/ 280 h 390"/>
                      <a:gd name="T24" fmla="*/ 239 w 526"/>
                      <a:gd name="T25" fmla="*/ 269 h 390"/>
                      <a:gd name="T26" fmla="*/ 253 w 526"/>
                      <a:gd name="T27" fmla="*/ 241 h 390"/>
                      <a:gd name="T28" fmla="*/ 270 w 526"/>
                      <a:gd name="T29" fmla="*/ 218 h 390"/>
                      <a:gd name="T30" fmla="*/ 282 w 526"/>
                      <a:gd name="T31" fmla="*/ 199 h 390"/>
                      <a:gd name="T32" fmla="*/ 292 w 526"/>
                      <a:gd name="T33" fmla="*/ 182 h 390"/>
                      <a:gd name="T34" fmla="*/ 315 w 526"/>
                      <a:gd name="T35" fmla="*/ 165 h 390"/>
                      <a:gd name="T36" fmla="*/ 311 w 526"/>
                      <a:gd name="T37" fmla="*/ 188 h 390"/>
                      <a:gd name="T38" fmla="*/ 329 w 526"/>
                      <a:gd name="T39" fmla="*/ 199 h 390"/>
                      <a:gd name="T40" fmla="*/ 344 w 526"/>
                      <a:gd name="T41" fmla="*/ 190 h 390"/>
                      <a:gd name="T42" fmla="*/ 350 w 526"/>
                      <a:gd name="T43" fmla="*/ 174 h 390"/>
                      <a:gd name="T44" fmla="*/ 356 w 526"/>
                      <a:gd name="T45" fmla="*/ 157 h 390"/>
                      <a:gd name="T46" fmla="*/ 366 w 526"/>
                      <a:gd name="T47" fmla="*/ 140 h 390"/>
                      <a:gd name="T48" fmla="*/ 395 w 526"/>
                      <a:gd name="T49" fmla="*/ 140 h 390"/>
                      <a:gd name="T50" fmla="*/ 424 w 526"/>
                      <a:gd name="T51" fmla="*/ 112 h 390"/>
                      <a:gd name="T52" fmla="*/ 453 w 526"/>
                      <a:gd name="T53" fmla="*/ 92 h 390"/>
                      <a:gd name="T54" fmla="*/ 484 w 526"/>
                      <a:gd name="T55" fmla="*/ 45 h 390"/>
                      <a:gd name="T56" fmla="*/ 511 w 526"/>
                      <a:gd name="T57" fmla="*/ 22 h 390"/>
                      <a:gd name="T58" fmla="*/ 502 w 526"/>
                      <a:gd name="T59" fmla="*/ 0 h 390"/>
                      <a:gd name="T60" fmla="*/ 455 w 526"/>
                      <a:gd name="T61" fmla="*/ 14 h 390"/>
                      <a:gd name="T62" fmla="*/ 424 w 526"/>
                      <a:gd name="T63" fmla="*/ 28 h 390"/>
                      <a:gd name="T64" fmla="*/ 391 w 526"/>
                      <a:gd name="T65" fmla="*/ 36 h 390"/>
                      <a:gd name="T66" fmla="*/ 350 w 526"/>
                      <a:gd name="T67" fmla="*/ 59 h 390"/>
                      <a:gd name="T68" fmla="*/ 315 w 526"/>
                      <a:gd name="T69" fmla="*/ 73 h 390"/>
                      <a:gd name="T70" fmla="*/ 278 w 526"/>
                      <a:gd name="T71" fmla="*/ 92 h 390"/>
                      <a:gd name="T72" fmla="*/ 253 w 526"/>
                      <a:gd name="T73" fmla="*/ 120 h 390"/>
                      <a:gd name="T74" fmla="*/ 231 w 526"/>
                      <a:gd name="T75" fmla="*/ 140 h 390"/>
                      <a:gd name="T76" fmla="*/ 189 w 526"/>
                      <a:gd name="T77" fmla="*/ 174 h 390"/>
                      <a:gd name="T78" fmla="*/ 146 w 526"/>
                      <a:gd name="T79" fmla="*/ 215 h 390"/>
                      <a:gd name="T80" fmla="*/ 109 w 526"/>
                      <a:gd name="T81" fmla="*/ 246 h 390"/>
                      <a:gd name="T82" fmla="*/ 80 w 526"/>
                      <a:gd name="T83" fmla="*/ 288 h 390"/>
                      <a:gd name="T84" fmla="*/ 49 w 526"/>
                      <a:gd name="T85" fmla="*/ 316 h 390"/>
                      <a:gd name="T86" fmla="*/ 0 w 526"/>
                      <a:gd name="T87" fmla="*/ 389 h 3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26"/>
                      <a:gd name="T133" fmla="*/ 0 h 390"/>
                      <a:gd name="T134" fmla="*/ 526 w 526"/>
                      <a:gd name="T135" fmla="*/ 390 h 39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26" h="390">
                        <a:moveTo>
                          <a:pt x="0" y="389"/>
                        </a:moveTo>
                        <a:lnTo>
                          <a:pt x="33" y="381"/>
                        </a:lnTo>
                        <a:lnTo>
                          <a:pt x="45" y="364"/>
                        </a:lnTo>
                        <a:lnTo>
                          <a:pt x="53" y="353"/>
                        </a:lnTo>
                        <a:lnTo>
                          <a:pt x="56" y="344"/>
                        </a:lnTo>
                        <a:lnTo>
                          <a:pt x="64" y="344"/>
                        </a:lnTo>
                        <a:lnTo>
                          <a:pt x="72" y="336"/>
                        </a:lnTo>
                        <a:lnTo>
                          <a:pt x="82" y="336"/>
                        </a:lnTo>
                        <a:lnTo>
                          <a:pt x="88" y="336"/>
                        </a:lnTo>
                        <a:lnTo>
                          <a:pt x="95" y="336"/>
                        </a:lnTo>
                        <a:lnTo>
                          <a:pt x="99" y="336"/>
                        </a:lnTo>
                        <a:lnTo>
                          <a:pt x="107" y="325"/>
                        </a:lnTo>
                        <a:lnTo>
                          <a:pt x="111" y="316"/>
                        </a:lnTo>
                        <a:lnTo>
                          <a:pt x="121" y="308"/>
                        </a:lnTo>
                        <a:lnTo>
                          <a:pt x="128" y="305"/>
                        </a:lnTo>
                        <a:lnTo>
                          <a:pt x="134" y="299"/>
                        </a:lnTo>
                        <a:lnTo>
                          <a:pt x="142" y="297"/>
                        </a:lnTo>
                        <a:lnTo>
                          <a:pt x="148" y="291"/>
                        </a:lnTo>
                        <a:lnTo>
                          <a:pt x="156" y="285"/>
                        </a:lnTo>
                        <a:lnTo>
                          <a:pt x="163" y="280"/>
                        </a:lnTo>
                        <a:lnTo>
                          <a:pt x="173" y="271"/>
                        </a:lnTo>
                        <a:lnTo>
                          <a:pt x="183" y="274"/>
                        </a:lnTo>
                        <a:lnTo>
                          <a:pt x="198" y="280"/>
                        </a:lnTo>
                        <a:lnTo>
                          <a:pt x="214" y="280"/>
                        </a:lnTo>
                        <a:lnTo>
                          <a:pt x="231" y="271"/>
                        </a:lnTo>
                        <a:lnTo>
                          <a:pt x="239" y="269"/>
                        </a:lnTo>
                        <a:lnTo>
                          <a:pt x="245" y="252"/>
                        </a:lnTo>
                        <a:lnTo>
                          <a:pt x="253" y="241"/>
                        </a:lnTo>
                        <a:lnTo>
                          <a:pt x="266" y="227"/>
                        </a:lnTo>
                        <a:lnTo>
                          <a:pt x="270" y="218"/>
                        </a:lnTo>
                        <a:lnTo>
                          <a:pt x="270" y="207"/>
                        </a:lnTo>
                        <a:lnTo>
                          <a:pt x="282" y="199"/>
                        </a:lnTo>
                        <a:lnTo>
                          <a:pt x="288" y="190"/>
                        </a:lnTo>
                        <a:lnTo>
                          <a:pt x="292" y="182"/>
                        </a:lnTo>
                        <a:lnTo>
                          <a:pt x="296" y="182"/>
                        </a:lnTo>
                        <a:lnTo>
                          <a:pt x="315" y="165"/>
                        </a:lnTo>
                        <a:lnTo>
                          <a:pt x="315" y="182"/>
                        </a:lnTo>
                        <a:lnTo>
                          <a:pt x="311" y="188"/>
                        </a:lnTo>
                        <a:lnTo>
                          <a:pt x="315" y="196"/>
                        </a:lnTo>
                        <a:lnTo>
                          <a:pt x="329" y="199"/>
                        </a:lnTo>
                        <a:lnTo>
                          <a:pt x="336" y="199"/>
                        </a:lnTo>
                        <a:lnTo>
                          <a:pt x="344" y="190"/>
                        </a:lnTo>
                        <a:lnTo>
                          <a:pt x="350" y="182"/>
                        </a:lnTo>
                        <a:lnTo>
                          <a:pt x="350" y="174"/>
                        </a:lnTo>
                        <a:lnTo>
                          <a:pt x="356" y="165"/>
                        </a:lnTo>
                        <a:lnTo>
                          <a:pt x="356" y="157"/>
                        </a:lnTo>
                        <a:lnTo>
                          <a:pt x="362" y="146"/>
                        </a:lnTo>
                        <a:lnTo>
                          <a:pt x="366" y="140"/>
                        </a:lnTo>
                        <a:lnTo>
                          <a:pt x="375" y="140"/>
                        </a:lnTo>
                        <a:lnTo>
                          <a:pt x="395" y="140"/>
                        </a:lnTo>
                        <a:lnTo>
                          <a:pt x="410" y="129"/>
                        </a:lnTo>
                        <a:lnTo>
                          <a:pt x="424" y="112"/>
                        </a:lnTo>
                        <a:lnTo>
                          <a:pt x="439" y="106"/>
                        </a:lnTo>
                        <a:lnTo>
                          <a:pt x="453" y="92"/>
                        </a:lnTo>
                        <a:lnTo>
                          <a:pt x="463" y="70"/>
                        </a:lnTo>
                        <a:lnTo>
                          <a:pt x="484" y="45"/>
                        </a:lnTo>
                        <a:lnTo>
                          <a:pt x="498" y="34"/>
                        </a:lnTo>
                        <a:lnTo>
                          <a:pt x="511" y="22"/>
                        </a:lnTo>
                        <a:lnTo>
                          <a:pt x="525" y="8"/>
                        </a:lnTo>
                        <a:lnTo>
                          <a:pt x="502" y="0"/>
                        </a:lnTo>
                        <a:lnTo>
                          <a:pt x="478" y="0"/>
                        </a:lnTo>
                        <a:lnTo>
                          <a:pt x="455" y="14"/>
                        </a:lnTo>
                        <a:lnTo>
                          <a:pt x="443" y="22"/>
                        </a:lnTo>
                        <a:lnTo>
                          <a:pt x="424" y="28"/>
                        </a:lnTo>
                        <a:lnTo>
                          <a:pt x="403" y="31"/>
                        </a:lnTo>
                        <a:lnTo>
                          <a:pt x="391" y="36"/>
                        </a:lnTo>
                        <a:lnTo>
                          <a:pt x="366" y="50"/>
                        </a:lnTo>
                        <a:lnTo>
                          <a:pt x="350" y="59"/>
                        </a:lnTo>
                        <a:lnTo>
                          <a:pt x="334" y="67"/>
                        </a:lnTo>
                        <a:lnTo>
                          <a:pt x="315" y="73"/>
                        </a:lnTo>
                        <a:lnTo>
                          <a:pt x="296" y="81"/>
                        </a:lnTo>
                        <a:lnTo>
                          <a:pt x="278" y="92"/>
                        </a:lnTo>
                        <a:lnTo>
                          <a:pt x="264" y="106"/>
                        </a:lnTo>
                        <a:lnTo>
                          <a:pt x="253" y="120"/>
                        </a:lnTo>
                        <a:lnTo>
                          <a:pt x="241" y="132"/>
                        </a:lnTo>
                        <a:lnTo>
                          <a:pt x="231" y="140"/>
                        </a:lnTo>
                        <a:lnTo>
                          <a:pt x="210" y="157"/>
                        </a:lnTo>
                        <a:lnTo>
                          <a:pt x="189" y="174"/>
                        </a:lnTo>
                        <a:lnTo>
                          <a:pt x="163" y="190"/>
                        </a:lnTo>
                        <a:lnTo>
                          <a:pt x="146" y="215"/>
                        </a:lnTo>
                        <a:lnTo>
                          <a:pt x="126" y="235"/>
                        </a:lnTo>
                        <a:lnTo>
                          <a:pt x="109" y="246"/>
                        </a:lnTo>
                        <a:lnTo>
                          <a:pt x="91" y="271"/>
                        </a:lnTo>
                        <a:lnTo>
                          <a:pt x="80" y="288"/>
                        </a:lnTo>
                        <a:lnTo>
                          <a:pt x="64" y="305"/>
                        </a:lnTo>
                        <a:lnTo>
                          <a:pt x="49" y="316"/>
                        </a:lnTo>
                        <a:lnTo>
                          <a:pt x="33" y="327"/>
                        </a:lnTo>
                        <a:lnTo>
                          <a:pt x="0" y="389"/>
                        </a:lnTo>
                      </a:path>
                    </a:pathLst>
                  </a:custGeom>
                  <a:solidFill>
                    <a:srgbClr val="DDDDDD"/>
                  </a:solidFill>
                  <a:ln w="9525">
                    <a:noFill/>
                    <a:round/>
                    <a:headEnd/>
                    <a:tailEnd/>
                  </a:ln>
                </p:spPr>
                <p:txBody>
                  <a:bodyPr/>
                  <a:lstStyle/>
                  <a:p>
                    <a:endParaRPr lang="de-DE"/>
                  </a:p>
                </p:txBody>
              </p:sp>
            </p:grpSp>
            <p:sp>
              <p:nvSpPr>
                <p:cNvPr id="16401" name="Freeform 31"/>
                <p:cNvSpPr>
                  <a:spLocks/>
                </p:cNvSpPr>
                <p:nvPr/>
              </p:nvSpPr>
              <p:spPr bwMode="auto">
                <a:xfrm>
                  <a:off x="3324" y="2815"/>
                  <a:ext cx="158" cy="378"/>
                </a:xfrm>
                <a:custGeom>
                  <a:avLst/>
                  <a:gdLst>
                    <a:gd name="T0" fmla="*/ 29 w 158"/>
                    <a:gd name="T1" fmla="*/ 117 h 378"/>
                    <a:gd name="T2" fmla="*/ 26 w 158"/>
                    <a:gd name="T3" fmla="*/ 193 h 378"/>
                    <a:gd name="T4" fmla="*/ 12 w 158"/>
                    <a:gd name="T5" fmla="*/ 240 h 378"/>
                    <a:gd name="T6" fmla="*/ 0 w 158"/>
                    <a:gd name="T7" fmla="*/ 285 h 378"/>
                    <a:gd name="T8" fmla="*/ 0 w 158"/>
                    <a:gd name="T9" fmla="*/ 318 h 378"/>
                    <a:gd name="T10" fmla="*/ 4 w 158"/>
                    <a:gd name="T11" fmla="*/ 346 h 378"/>
                    <a:gd name="T12" fmla="*/ 18 w 158"/>
                    <a:gd name="T13" fmla="*/ 371 h 378"/>
                    <a:gd name="T14" fmla="*/ 29 w 158"/>
                    <a:gd name="T15" fmla="*/ 374 h 378"/>
                    <a:gd name="T16" fmla="*/ 39 w 158"/>
                    <a:gd name="T17" fmla="*/ 374 h 378"/>
                    <a:gd name="T18" fmla="*/ 51 w 158"/>
                    <a:gd name="T19" fmla="*/ 377 h 378"/>
                    <a:gd name="T20" fmla="*/ 57 w 158"/>
                    <a:gd name="T21" fmla="*/ 357 h 378"/>
                    <a:gd name="T22" fmla="*/ 63 w 158"/>
                    <a:gd name="T23" fmla="*/ 307 h 378"/>
                    <a:gd name="T24" fmla="*/ 80 w 158"/>
                    <a:gd name="T25" fmla="*/ 274 h 378"/>
                    <a:gd name="T26" fmla="*/ 84 w 158"/>
                    <a:gd name="T27" fmla="*/ 223 h 378"/>
                    <a:gd name="T28" fmla="*/ 92 w 158"/>
                    <a:gd name="T29" fmla="*/ 204 h 378"/>
                    <a:gd name="T30" fmla="*/ 100 w 158"/>
                    <a:gd name="T31" fmla="*/ 190 h 378"/>
                    <a:gd name="T32" fmla="*/ 106 w 158"/>
                    <a:gd name="T33" fmla="*/ 154 h 378"/>
                    <a:gd name="T34" fmla="*/ 118 w 158"/>
                    <a:gd name="T35" fmla="*/ 131 h 378"/>
                    <a:gd name="T36" fmla="*/ 126 w 158"/>
                    <a:gd name="T37" fmla="*/ 114 h 378"/>
                    <a:gd name="T38" fmla="*/ 133 w 158"/>
                    <a:gd name="T39" fmla="*/ 101 h 378"/>
                    <a:gd name="T40" fmla="*/ 133 w 158"/>
                    <a:gd name="T41" fmla="*/ 92 h 378"/>
                    <a:gd name="T42" fmla="*/ 151 w 158"/>
                    <a:gd name="T43" fmla="*/ 73 h 378"/>
                    <a:gd name="T44" fmla="*/ 153 w 158"/>
                    <a:gd name="T45" fmla="*/ 42 h 378"/>
                    <a:gd name="T46" fmla="*/ 157 w 158"/>
                    <a:gd name="T47" fmla="*/ 22 h 378"/>
                    <a:gd name="T48" fmla="*/ 141 w 158"/>
                    <a:gd name="T49" fmla="*/ 14 h 378"/>
                    <a:gd name="T50" fmla="*/ 131 w 158"/>
                    <a:gd name="T51" fmla="*/ 0 h 378"/>
                    <a:gd name="T52" fmla="*/ 118 w 158"/>
                    <a:gd name="T53" fmla="*/ 14 h 378"/>
                    <a:gd name="T54" fmla="*/ 106 w 158"/>
                    <a:gd name="T55" fmla="*/ 47 h 378"/>
                    <a:gd name="T56" fmla="*/ 92 w 158"/>
                    <a:gd name="T57" fmla="*/ 70 h 378"/>
                    <a:gd name="T58" fmla="*/ 80 w 158"/>
                    <a:gd name="T59" fmla="*/ 89 h 378"/>
                    <a:gd name="T60" fmla="*/ 75 w 158"/>
                    <a:gd name="T61" fmla="*/ 89 h 378"/>
                    <a:gd name="T62" fmla="*/ 63 w 158"/>
                    <a:gd name="T63" fmla="*/ 101 h 378"/>
                    <a:gd name="T64" fmla="*/ 57 w 158"/>
                    <a:gd name="T65" fmla="*/ 112 h 378"/>
                    <a:gd name="T66" fmla="*/ 29 w 158"/>
                    <a:gd name="T67" fmla="*/ 117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378"/>
                    <a:gd name="T104" fmla="*/ 158 w 158"/>
                    <a:gd name="T105" fmla="*/ 378 h 3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378">
                      <a:moveTo>
                        <a:pt x="29" y="117"/>
                      </a:moveTo>
                      <a:lnTo>
                        <a:pt x="26" y="193"/>
                      </a:lnTo>
                      <a:lnTo>
                        <a:pt x="12" y="240"/>
                      </a:lnTo>
                      <a:lnTo>
                        <a:pt x="0" y="285"/>
                      </a:lnTo>
                      <a:lnTo>
                        <a:pt x="0" y="318"/>
                      </a:lnTo>
                      <a:lnTo>
                        <a:pt x="4" y="346"/>
                      </a:lnTo>
                      <a:lnTo>
                        <a:pt x="18" y="371"/>
                      </a:lnTo>
                      <a:lnTo>
                        <a:pt x="29" y="374"/>
                      </a:lnTo>
                      <a:lnTo>
                        <a:pt x="39" y="374"/>
                      </a:lnTo>
                      <a:lnTo>
                        <a:pt x="51" y="377"/>
                      </a:lnTo>
                      <a:lnTo>
                        <a:pt x="57" y="357"/>
                      </a:lnTo>
                      <a:lnTo>
                        <a:pt x="63" y="307"/>
                      </a:lnTo>
                      <a:lnTo>
                        <a:pt x="80" y="274"/>
                      </a:lnTo>
                      <a:lnTo>
                        <a:pt x="84" y="223"/>
                      </a:lnTo>
                      <a:lnTo>
                        <a:pt x="92" y="204"/>
                      </a:lnTo>
                      <a:lnTo>
                        <a:pt x="100" y="190"/>
                      </a:lnTo>
                      <a:lnTo>
                        <a:pt x="106" y="154"/>
                      </a:lnTo>
                      <a:lnTo>
                        <a:pt x="118" y="131"/>
                      </a:lnTo>
                      <a:lnTo>
                        <a:pt x="126" y="114"/>
                      </a:lnTo>
                      <a:lnTo>
                        <a:pt x="133" y="101"/>
                      </a:lnTo>
                      <a:lnTo>
                        <a:pt x="133" y="92"/>
                      </a:lnTo>
                      <a:lnTo>
                        <a:pt x="151" y="73"/>
                      </a:lnTo>
                      <a:lnTo>
                        <a:pt x="153" y="42"/>
                      </a:lnTo>
                      <a:lnTo>
                        <a:pt x="157" y="22"/>
                      </a:lnTo>
                      <a:lnTo>
                        <a:pt x="141" y="14"/>
                      </a:lnTo>
                      <a:lnTo>
                        <a:pt x="131" y="0"/>
                      </a:lnTo>
                      <a:lnTo>
                        <a:pt x="118" y="14"/>
                      </a:lnTo>
                      <a:lnTo>
                        <a:pt x="106" y="47"/>
                      </a:lnTo>
                      <a:lnTo>
                        <a:pt x="92" y="70"/>
                      </a:lnTo>
                      <a:lnTo>
                        <a:pt x="80" y="89"/>
                      </a:lnTo>
                      <a:lnTo>
                        <a:pt x="75" y="89"/>
                      </a:lnTo>
                      <a:lnTo>
                        <a:pt x="63" y="101"/>
                      </a:lnTo>
                      <a:lnTo>
                        <a:pt x="57" y="112"/>
                      </a:lnTo>
                      <a:lnTo>
                        <a:pt x="29" y="117"/>
                      </a:lnTo>
                    </a:path>
                  </a:pathLst>
                </a:custGeom>
                <a:solidFill>
                  <a:srgbClr val="DDDDDD"/>
                </a:solidFill>
                <a:ln w="9525">
                  <a:noFill/>
                  <a:round/>
                  <a:headEnd/>
                  <a:tailEnd/>
                </a:ln>
              </p:spPr>
              <p:txBody>
                <a:bodyPr/>
                <a:lstStyle/>
                <a:p>
                  <a:endParaRPr lang="de-DE"/>
                </a:p>
              </p:txBody>
            </p:sp>
            <p:sp>
              <p:nvSpPr>
                <p:cNvPr id="16402" name="Freeform 32"/>
                <p:cNvSpPr>
                  <a:spLocks/>
                </p:cNvSpPr>
                <p:nvPr/>
              </p:nvSpPr>
              <p:spPr bwMode="auto">
                <a:xfrm>
                  <a:off x="2575" y="655"/>
                  <a:ext cx="2126" cy="1789"/>
                </a:xfrm>
                <a:custGeom>
                  <a:avLst/>
                  <a:gdLst>
                    <a:gd name="T0" fmla="*/ 124 w 2126"/>
                    <a:gd name="T1" fmla="*/ 750 h 1789"/>
                    <a:gd name="T2" fmla="*/ 142 w 2126"/>
                    <a:gd name="T3" fmla="*/ 619 h 1789"/>
                    <a:gd name="T4" fmla="*/ 214 w 2126"/>
                    <a:gd name="T5" fmla="*/ 544 h 1789"/>
                    <a:gd name="T6" fmla="*/ 296 w 2126"/>
                    <a:gd name="T7" fmla="*/ 508 h 1789"/>
                    <a:gd name="T8" fmla="*/ 319 w 2126"/>
                    <a:gd name="T9" fmla="*/ 432 h 1789"/>
                    <a:gd name="T10" fmla="*/ 424 w 2126"/>
                    <a:gd name="T11" fmla="*/ 365 h 1789"/>
                    <a:gd name="T12" fmla="*/ 492 w 2126"/>
                    <a:gd name="T13" fmla="*/ 271 h 1789"/>
                    <a:gd name="T14" fmla="*/ 461 w 2126"/>
                    <a:gd name="T15" fmla="*/ 223 h 1789"/>
                    <a:gd name="T16" fmla="*/ 467 w 2126"/>
                    <a:gd name="T17" fmla="*/ 179 h 1789"/>
                    <a:gd name="T18" fmla="*/ 399 w 2126"/>
                    <a:gd name="T19" fmla="*/ 243 h 1789"/>
                    <a:gd name="T20" fmla="*/ 377 w 2126"/>
                    <a:gd name="T21" fmla="*/ 371 h 1789"/>
                    <a:gd name="T22" fmla="*/ 331 w 2126"/>
                    <a:gd name="T23" fmla="*/ 410 h 1789"/>
                    <a:gd name="T24" fmla="*/ 307 w 2126"/>
                    <a:gd name="T25" fmla="*/ 343 h 1789"/>
                    <a:gd name="T26" fmla="*/ 243 w 2126"/>
                    <a:gd name="T27" fmla="*/ 374 h 1789"/>
                    <a:gd name="T28" fmla="*/ 226 w 2126"/>
                    <a:gd name="T29" fmla="*/ 324 h 1789"/>
                    <a:gd name="T30" fmla="*/ 227 w 2126"/>
                    <a:gd name="T31" fmla="*/ 273 h 1789"/>
                    <a:gd name="T32" fmla="*/ 296 w 2126"/>
                    <a:gd name="T33" fmla="*/ 240 h 1789"/>
                    <a:gd name="T34" fmla="*/ 340 w 2126"/>
                    <a:gd name="T35" fmla="*/ 153 h 1789"/>
                    <a:gd name="T36" fmla="*/ 412 w 2126"/>
                    <a:gd name="T37" fmla="*/ 53 h 1789"/>
                    <a:gd name="T38" fmla="*/ 511 w 2126"/>
                    <a:gd name="T39" fmla="*/ 25 h 1789"/>
                    <a:gd name="T40" fmla="*/ 642 w 2126"/>
                    <a:gd name="T41" fmla="*/ 103 h 1789"/>
                    <a:gd name="T42" fmla="*/ 595 w 2126"/>
                    <a:gd name="T43" fmla="*/ 223 h 1789"/>
                    <a:gd name="T44" fmla="*/ 642 w 2126"/>
                    <a:gd name="T45" fmla="*/ 285 h 1789"/>
                    <a:gd name="T46" fmla="*/ 682 w 2126"/>
                    <a:gd name="T47" fmla="*/ 215 h 1789"/>
                    <a:gd name="T48" fmla="*/ 859 w 2126"/>
                    <a:gd name="T49" fmla="*/ 187 h 1789"/>
                    <a:gd name="T50" fmla="*/ 1073 w 2126"/>
                    <a:gd name="T51" fmla="*/ 33 h 1789"/>
                    <a:gd name="T52" fmla="*/ 1406 w 2126"/>
                    <a:gd name="T53" fmla="*/ 103 h 1789"/>
                    <a:gd name="T54" fmla="*/ 2004 w 2126"/>
                    <a:gd name="T55" fmla="*/ 226 h 1789"/>
                    <a:gd name="T56" fmla="*/ 2057 w 2126"/>
                    <a:gd name="T57" fmla="*/ 298 h 1789"/>
                    <a:gd name="T58" fmla="*/ 2076 w 2126"/>
                    <a:gd name="T59" fmla="*/ 541 h 1789"/>
                    <a:gd name="T60" fmla="*/ 1901 w 2126"/>
                    <a:gd name="T61" fmla="*/ 346 h 1789"/>
                    <a:gd name="T62" fmla="*/ 1763 w 2126"/>
                    <a:gd name="T63" fmla="*/ 435 h 1789"/>
                    <a:gd name="T64" fmla="*/ 1954 w 2126"/>
                    <a:gd name="T65" fmla="*/ 775 h 1789"/>
                    <a:gd name="T66" fmla="*/ 1876 w 2126"/>
                    <a:gd name="T67" fmla="*/ 920 h 1789"/>
                    <a:gd name="T68" fmla="*/ 2003 w 2126"/>
                    <a:gd name="T69" fmla="*/ 1252 h 1789"/>
                    <a:gd name="T70" fmla="*/ 1874 w 2126"/>
                    <a:gd name="T71" fmla="*/ 1425 h 1789"/>
                    <a:gd name="T72" fmla="*/ 1841 w 2126"/>
                    <a:gd name="T73" fmla="*/ 1559 h 1789"/>
                    <a:gd name="T74" fmla="*/ 1833 w 2126"/>
                    <a:gd name="T75" fmla="*/ 1690 h 1789"/>
                    <a:gd name="T76" fmla="*/ 1789 w 2126"/>
                    <a:gd name="T77" fmla="*/ 1685 h 1789"/>
                    <a:gd name="T78" fmla="*/ 1658 w 2126"/>
                    <a:gd name="T79" fmla="*/ 1411 h 1789"/>
                    <a:gd name="T80" fmla="*/ 1472 w 2126"/>
                    <a:gd name="T81" fmla="*/ 1403 h 1789"/>
                    <a:gd name="T82" fmla="*/ 1359 w 2126"/>
                    <a:gd name="T83" fmla="*/ 1562 h 1789"/>
                    <a:gd name="T84" fmla="*/ 1128 w 2126"/>
                    <a:gd name="T85" fmla="*/ 1213 h 1789"/>
                    <a:gd name="T86" fmla="*/ 822 w 2126"/>
                    <a:gd name="T87" fmla="*/ 1091 h 1789"/>
                    <a:gd name="T88" fmla="*/ 1054 w 2126"/>
                    <a:gd name="T89" fmla="*/ 1308 h 1789"/>
                    <a:gd name="T90" fmla="*/ 784 w 2126"/>
                    <a:gd name="T91" fmla="*/ 1503 h 1789"/>
                    <a:gd name="T92" fmla="*/ 714 w 2126"/>
                    <a:gd name="T93" fmla="*/ 1319 h 1789"/>
                    <a:gd name="T94" fmla="*/ 601 w 2126"/>
                    <a:gd name="T95" fmla="*/ 1105 h 1789"/>
                    <a:gd name="T96" fmla="*/ 537 w 2126"/>
                    <a:gd name="T97" fmla="*/ 946 h 1789"/>
                    <a:gd name="T98" fmla="*/ 505 w 2126"/>
                    <a:gd name="T99" fmla="*/ 873 h 1789"/>
                    <a:gd name="T100" fmla="*/ 465 w 2126"/>
                    <a:gd name="T101" fmla="*/ 831 h 1789"/>
                    <a:gd name="T102" fmla="*/ 449 w 2126"/>
                    <a:gd name="T103" fmla="*/ 909 h 1789"/>
                    <a:gd name="T104" fmla="*/ 393 w 2126"/>
                    <a:gd name="T105" fmla="*/ 787 h 1789"/>
                    <a:gd name="T106" fmla="*/ 329 w 2126"/>
                    <a:gd name="T107" fmla="*/ 742 h 1789"/>
                    <a:gd name="T108" fmla="*/ 397 w 2126"/>
                    <a:gd name="T109" fmla="*/ 848 h 1789"/>
                    <a:gd name="T110" fmla="*/ 367 w 2126"/>
                    <a:gd name="T111" fmla="*/ 873 h 1789"/>
                    <a:gd name="T112" fmla="*/ 313 w 2126"/>
                    <a:gd name="T113" fmla="*/ 803 h 1789"/>
                    <a:gd name="T114" fmla="*/ 251 w 2126"/>
                    <a:gd name="T115" fmla="*/ 753 h 1789"/>
                    <a:gd name="T116" fmla="*/ 169 w 2126"/>
                    <a:gd name="T117" fmla="*/ 817 h 1789"/>
                    <a:gd name="T118" fmla="*/ 152 w 2126"/>
                    <a:gd name="T119" fmla="*/ 890 h 1789"/>
                    <a:gd name="T120" fmla="*/ 95 w 2126"/>
                    <a:gd name="T121" fmla="*/ 943 h 1789"/>
                    <a:gd name="T122" fmla="*/ 12 w 2126"/>
                    <a:gd name="T123" fmla="*/ 909 h 17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126"/>
                    <a:gd name="T187" fmla="*/ 0 h 1789"/>
                    <a:gd name="T188" fmla="*/ 2126 w 2126"/>
                    <a:gd name="T189" fmla="*/ 1789 h 17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126" h="1789">
                      <a:moveTo>
                        <a:pt x="0" y="803"/>
                      </a:moveTo>
                      <a:lnTo>
                        <a:pt x="19" y="778"/>
                      </a:lnTo>
                      <a:lnTo>
                        <a:pt x="31" y="759"/>
                      </a:lnTo>
                      <a:lnTo>
                        <a:pt x="56" y="759"/>
                      </a:lnTo>
                      <a:lnTo>
                        <a:pt x="84" y="764"/>
                      </a:lnTo>
                      <a:lnTo>
                        <a:pt x="103" y="753"/>
                      </a:lnTo>
                      <a:lnTo>
                        <a:pt x="124" y="750"/>
                      </a:lnTo>
                      <a:lnTo>
                        <a:pt x="126" y="717"/>
                      </a:lnTo>
                      <a:lnTo>
                        <a:pt x="138" y="695"/>
                      </a:lnTo>
                      <a:lnTo>
                        <a:pt x="109" y="669"/>
                      </a:lnTo>
                      <a:lnTo>
                        <a:pt x="105" y="650"/>
                      </a:lnTo>
                      <a:lnTo>
                        <a:pt x="107" y="622"/>
                      </a:lnTo>
                      <a:lnTo>
                        <a:pt x="128" y="622"/>
                      </a:lnTo>
                      <a:lnTo>
                        <a:pt x="142" y="619"/>
                      </a:lnTo>
                      <a:lnTo>
                        <a:pt x="144" y="622"/>
                      </a:lnTo>
                      <a:lnTo>
                        <a:pt x="159" y="605"/>
                      </a:lnTo>
                      <a:lnTo>
                        <a:pt x="175" y="597"/>
                      </a:lnTo>
                      <a:lnTo>
                        <a:pt x="181" y="597"/>
                      </a:lnTo>
                      <a:lnTo>
                        <a:pt x="191" y="580"/>
                      </a:lnTo>
                      <a:lnTo>
                        <a:pt x="202" y="575"/>
                      </a:lnTo>
                      <a:lnTo>
                        <a:pt x="214" y="544"/>
                      </a:lnTo>
                      <a:lnTo>
                        <a:pt x="222" y="552"/>
                      </a:lnTo>
                      <a:lnTo>
                        <a:pt x="237" y="533"/>
                      </a:lnTo>
                      <a:lnTo>
                        <a:pt x="239" y="533"/>
                      </a:lnTo>
                      <a:lnTo>
                        <a:pt x="259" y="510"/>
                      </a:lnTo>
                      <a:lnTo>
                        <a:pt x="270" y="508"/>
                      </a:lnTo>
                      <a:lnTo>
                        <a:pt x="286" y="508"/>
                      </a:lnTo>
                      <a:lnTo>
                        <a:pt x="296" y="508"/>
                      </a:lnTo>
                      <a:lnTo>
                        <a:pt x="288" y="480"/>
                      </a:lnTo>
                      <a:lnTo>
                        <a:pt x="284" y="457"/>
                      </a:lnTo>
                      <a:lnTo>
                        <a:pt x="280" y="410"/>
                      </a:lnTo>
                      <a:lnTo>
                        <a:pt x="303" y="407"/>
                      </a:lnTo>
                      <a:lnTo>
                        <a:pt x="315" y="399"/>
                      </a:lnTo>
                      <a:lnTo>
                        <a:pt x="309" y="418"/>
                      </a:lnTo>
                      <a:lnTo>
                        <a:pt x="319" y="432"/>
                      </a:lnTo>
                      <a:lnTo>
                        <a:pt x="329" y="449"/>
                      </a:lnTo>
                      <a:lnTo>
                        <a:pt x="334" y="460"/>
                      </a:lnTo>
                      <a:lnTo>
                        <a:pt x="362" y="457"/>
                      </a:lnTo>
                      <a:lnTo>
                        <a:pt x="385" y="416"/>
                      </a:lnTo>
                      <a:lnTo>
                        <a:pt x="402" y="396"/>
                      </a:lnTo>
                      <a:lnTo>
                        <a:pt x="412" y="382"/>
                      </a:lnTo>
                      <a:lnTo>
                        <a:pt x="424" y="365"/>
                      </a:lnTo>
                      <a:lnTo>
                        <a:pt x="435" y="343"/>
                      </a:lnTo>
                      <a:lnTo>
                        <a:pt x="445" y="351"/>
                      </a:lnTo>
                      <a:lnTo>
                        <a:pt x="445" y="338"/>
                      </a:lnTo>
                      <a:lnTo>
                        <a:pt x="451" y="329"/>
                      </a:lnTo>
                      <a:lnTo>
                        <a:pt x="469" y="335"/>
                      </a:lnTo>
                      <a:lnTo>
                        <a:pt x="498" y="371"/>
                      </a:lnTo>
                      <a:lnTo>
                        <a:pt x="492" y="271"/>
                      </a:lnTo>
                      <a:lnTo>
                        <a:pt x="467" y="315"/>
                      </a:lnTo>
                      <a:lnTo>
                        <a:pt x="447" y="312"/>
                      </a:lnTo>
                      <a:lnTo>
                        <a:pt x="441" y="285"/>
                      </a:lnTo>
                      <a:lnTo>
                        <a:pt x="441" y="271"/>
                      </a:lnTo>
                      <a:lnTo>
                        <a:pt x="435" y="262"/>
                      </a:lnTo>
                      <a:lnTo>
                        <a:pt x="451" y="240"/>
                      </a:lnTo>
                      <a:lnTo>
                        <a:pt x="461" y="223"/>
                      </a:lnTo>
                      <a:lnTo>
                        <a:pt x="470" y="218"/>
                      </a:lnTo>
                      <a:lnTo>
                        <a:pt x="478" y="215"/>
                      </a:lnTo>
                      <a:lnTo>
                        <a:pt x="484" y="201"/>
                      </a:lnTo>
                      <a:lnTo>
                        <a:pt x="492" y="198"/>
                      </a:lnTo>
                      <a:lnTo>
                        <a:pt x="502" y="198"/>
                      </a:lnTo>
                      <a:lnTo>
                        <a:pt x="484" y="173"/>
                      </a:lnTo>
                      <a:lnTo>
                        <a:pt x="467" y="179"/>
                      </a:lnTo>
                      <a:lnTo>
                        <a:pt x="455" y="179"/>
                      </a:lnTo>
                      <a:lnTo>
                        <a:pt x="445" y="170"/>
                      </a:lnTo>
                      <a:lnTo>
                        <a:pt x="445" y="187"/>
                      </a:lnTo>
                      <a:lnTo>
                        <a:pt x="435" y="204"/>
                      </a:lnTo>
                      <a:lnTo>
                        <a:pt x="422" y="232"/>
                      </a:lnTo>
                      <a:lnTo>
                        <a:pt x="408" y="243"/>
                      </a:lnTo>
                      <a:lnTo>
                        <a:pt x="399" y="243"/>
                      </a:lnTo>
                      <a:lnTo>
                        <a:pt x="395" y="262"/>
                      </a:lnTo>
                      <a:lnTo>
                        <a:pt x="395" y="271"/>
                      </a:lnTo>
                      <a:lnTo>
                        <a:pt x="387" y="279"/>
                      </a:lnTo>
                      <a:lnTo>
                        <a:pt x="397" y="312"/>
                      </a:lnTo>
                      <a:lnTo>
                        <a:pt x="402" y="329"/>
                      </a:lnTo>
                      <a:lnTo>
                        <a:pt x="391" y="354"/>
                      </a:lnTo>
                      <a:lnTo>
                        <a:pt x="377" y="371"/>
                      </a:lnTo>
                      <a:lnTo>
                        <a:pt x="373" y="396"/>
                      </a:lnTo>
                      <a:lnTo>
                        <a:pt x="366" y="416"/>
                      </a:lnTo>
                      <a:lnTo>
                        <a:pt x="358" y="416"/>
                      </a:lnTo>
                      <a:lnTo>
                        <a:pt x="346" y="418"/>
                      </a:lnTo>
                      <a:lnTo>
                        <a:pt x="334" y="427"/>
                      </a:lnTo>
                      <a:lnTo>
                        <a:pt x="331" y="424"/>
                      </a:lnTo>
                      <a:lnTo>
                        <a:pt x="331" y="410"/>
                      </a:lnTo>
                      <a:lnTo>
                        <a:pt x="329" y="388"/>
                      </a:lnTo>
                      <a:lnTo>
                        <a:pt x="319" y="388"/>
                      </a:lnTo>
                      <a:lnTo>
                        <a:pt x="313" y="374"/>
                      </a:lnTo>
                      <a:lnTo>
                        <a:pt x="315" y="354"/>
                      </a:lnTo>
                      <a:lnTo>
                        <a:pt x="317" y="343"/>
                      </a:lnTo>
                      <a:lnTo>
                        <a:pt x="315" y="338"/>
                      </a:lnTo>
                      <a:lnTo>
                        <a:pt x="307" y="343"/>
                      </a:lnTo>
                      <a:lnTo>
                        <a:pt x="303" y="343"/>
                      </a:lnTo>
                      <a:lnTo>
                        <a:pt x="297" y="340"/>
                      </a:lnTo>
                      <a:lnTo>
                        <a:pt x="294" y="338"/>
                      </a:lnTo>
                      <a:lnTo>
                        <a:pt x="284" y="349"/>
                      </a:lnTo>
                      <a:lnTo>
                        <a:pt x="274" y="363"/>
                      </a:lnTo>
                      <a:lnTo>
                        <a:pt x="264" y="377"/>
                      </a:lnTo>
                      <a:lnTo>
                        <a:pt x="243" y="374"/>
                      </a:lnTo>
                      <a:lnTo>
                        <a:pt x="229" y="371"/>
                      </a:lnTo>
                      <a:lnTo>
                        <a:pt x="220" y="357"/>
                      </a:lnTo>
                      <a:lnTo>
                        <a:pt x="220" y="349"/>
                      </a:lnTo>
                      <a:lnTo>
                        <a:pt x="226" y="338"/>
                      </a:lnTo>
                      <a:lnTo>
                        <a:pt x="233" y="329"/>
                      </a:lnTo>
                      <a:lnTo>
                        <a:pt x="239" y="318"/>
                      </a:lnTo>
                      <a:lnTo>
                        <a:pt x="226" y="324"/>
                      </a:lnTo>
                      <a:lnTo>
                        <a:pt x="220" y="310"/>
                      </a:lnTo>
                      <a:lnTo>
                        <a:pt x="220" y="301"/>
                      </a:lnTo>
                      <a:lnTo>
                        <a:pt x="239" y="298"/>
                      </a:lnTo>
                      <a:lnTo>
                        <a:pt x="257" y="296"/>
                      </a:lnTo>
                      <a:lnTo>
                        <a:pt x="245" y="287"/>
                      </a:lnTo>
                      <a:lnTo>
                        <a:pt x="227" y="290"/>
                      </a:lnTo>
                      <a:lnTo>
                        <a:pt x="227" y="273"/>
                      </a:lnTo>
                      <a:lnTo>
                        <a:pt x="235" y="262"/>
                      </a:lnTo>
                      <a:lnTo>
                        <a:pt x="253" y="251"/>
                      </a:lnTo>
                      <a:lnTo>
                        <a:pt x="259" y="240"/>
                      </a:lnTo>
                      <a:lnTo>
                        <a:pt x="264" y="234"/>
                      </a:lnTo>
                      <a:lnTo>
                        <a:pt x="278" y="232"/>
                      </a:lnTo>
                      <a:lnTo>
                        <a:pt x="290" y="234"/>
                      </a:lnTo>
                      <a:lnTo>
                        <a:pt x="296" y="240"/>
                      </a:lnTo>
                      <a:lnTo>
                        <a:pt x="305" y="232"/>
                      </a:lnTo>
                      <a:lnTo>
                        <a:pt x="296" y="229"/>
                      </a:lnTo>
                      <a:lnTo>
                        <a:pt x="296" y="206"/>
                      </a:lnTo>
                      <a:lnTo>
                        <a:pt x="321" y="181"/>
                      </a:lnTo>
                      <a:lnTo>
                        <a:pt x="334" y="165"/>
                      </a:lnTo>
                      <a:lnTo>
                        <a:pt x="342" y="162"/>
                      </a:lnTo>
                      <a:lnTo>
                        <a:pt x="340" y="153"/>
                      </a:lnTo>
                      <a:lnTo>
                        <a:pt x="352" y="137"/>
                      </a:lnTo>
                      <a:lnTo>
                        <a:pt x="366" y="112"/>
                      </a:lnTo>
                      <a:lnTo>
                        <a:pt x="381" y="100"/>
                      </a:lnTo>
                      <a:lnTo>
                        <a:pt x="369" y="89"/>
                      </a:lnTo>
                      <a:lnTo>
                        <a:pt x="401" y="64"/>
                      </a:lnTo>
                      <a:lnTo>
                        <a:pt x="414" y="67"/>
                      </a:lnTo>
                      <a:lnTo>
                        <a:pt x="412" y="53"/>
                      </a:lnTo>
                      <a:lnTo>
                        <a:pt x="439" y="50"/>
                      </a:lnTo>
                      <a:lnTo>
                        <a:pt x="490" y="6"/>
                      </a:lnTo>
                      <a:lnTo>
                        <a:pt x="498" y="0"/>
                      </a:lnTo>
                      <a:lnTo>
                        <a:pt x="488" y="33"/>
                      </a:lnTo>
                      <a:lnTo>
                        <a:pt x="500" y="17"/>
                      </a:lnTo>
                      <a:lnTo>
                        <a:pt x="513" y="11"/>
                      </a:lnTo>
                      <a:lnTo>
                        <a:pt x="511" y="25"/>
                      </a:lnTo>
                      <a:lnTo>
                        <a:pt x="550" y="8"/>
                      </a:lnTo>
                      <a:lnTo>
                        <a:pt x="568" y="22"/>
                      </a:lnTo>
                      <a:lnTo>
                        <a:pt x="542" y="36"/>
                      </a:lnTo>
                      <a:lnTo>
                        <a:pt x="552" y="53"/>
                      </a:lnTo>
                      <a:lnTo>
                        <a:pt x="589" y="50"/>
                      </a:lnTo>
                      <a:lnTo>
                        <a:pt x="645" y="75"/>
                      </a:lnTo>
                      <a:lnTo>
                        <a:pt x="642" y="103"/>
                      </a:lnTo>
                      <a:lnTo>
                        <a:pt x="618" y="128"/>
                      </a:lnTo>
                      <a:lnTo>
                        <a:pt x="583" y="142"/>
                      </a:lnTo>
                      <a:lnTo>
                        <a:pt x="577" y="170"/>
                      </a:lnTo>
                      <a:lnTo>
                        <a:pt x="579" y="198"/>
                      </a:lnTo>
                      <a:lnTo>
                        <a:pt x="589" y="204"/>
                      </a:lnTo>
                      <a:lnTo>
                        <a:pt x="591" y="218"/>
                      </a:lnTo>
                      <a:lnTo>
                        <a:pt x="595" y="223"/>
                      </a:lnTo>
                      <a:lnTo>
                        <a:pt x="603" y="229"/>
                      </a:lnTo>
                      <a:lnTo>
                        <a:pt x="605" y="245"/>
                      </a:lnTo>
                      <a:lnTo>
                        <a:pt x="616" y="265"/>
                      </a:lnTo>
                      <a:lnTo>
                        <a:pt x="616" y="273"/>
                      </a:lnTo>
                      <a:lnTo>
                        <a:pt x="628" y="273"/>
                      </a:lnTo>
                      <a:lnTo>
                        <a:pt x="632" y="279"/>
                      </a:lnTo>
                      <a:lnTo>
                        <a:pt x="642" y="285"/>
                      </a:lnTo>
                      <a:lnTo>
                        <a:pt x="647" y="276"/>
                      </a:lnTo>
                      <a:lnTo>
                        <a:pt x="653" y="262"/>
                      </a:lnTo>
                      <a:lnTo>
                        <a:pt x="657" y="254"/>
                      </a:lnTo>
                      <a:lnTo>
                        <a:pt x="667" y="259"/>
                      </a:lnTo>
                      <a:lnTo>
                        <a:pt x="679" y="240"/>
                      </a:lnTo>
                      <a:lnTo>
                        <a:pt x="679" y="226"/>
                      </a:lnTo>
                      <a:lnTo>
                        <a:pt x="682" y="215"/>
                      </a:lnTo>
                      <a:lnTo>
                        <a:pt x="684" y="206"/>
                      </a:lnTo>
                      <a:lnTo>
                        <a:pt x="708" y="198"/>
                      </a:lnTo>
                      <a:lnTo>
                        <a:pt x="727" y="190"/>
                      </a:lnTo>
                      <a:lnTo>
                        <a:pt x="752" y="179"/>
                      </a:lnTo>
                      <a:lnTo>
                        <a:pt x="782" y="187"/>
                      </a:lnTo>
                      <a:lnTo>
                        <a:pt x="811" y="187"/>
                      </a:lnTo>
                      <a:lnTo>
                        <a:pt x="859" y="187"/>
                      </a:lnTo>
                      <a:lnTo>
                        <a:pt x="867" y="120"/>
                      </a:lnTo>
                      <a:lnTo>
                        <a:pt x="894" y="123"/>
                      </a:lnTo>
                      <a:lnTo>
                        <a:pt x="914" y="173"/>
                      </a:lnTo>
                      <a:lnTo>
                        <a:pt x="918" y="131"/>
                      </a:lnTo>
                      <a:lnTo>
                        <a:pt x="1007" y="8"/>
                      </a:lnTo>
                      <a:lnTo>
                        <a:pt x="1042" y="8"/>
                      </a:lnTo>
                      <a:lnTo>
                        <a:pt x="1073" y="33"/>
                      </a:lnTo>
                      <a:lnTo>
                        <a:pt x="1114" y="31"/>
                      </a:lnTo>
                      <a:lnTo>
                        <a:pt x="1168" y="75"/>
                      </a:lnTo>
                      <a:lnTo>
                        <a:pt x="1231" y="100"/>
                      </a:lnTo>
                      <a:lnTo>
                        <a:pt x="1275" y="95"/>
                      </a:lnTo>
                      <a:lnTo>
                        <a:pt x="1334" y="123"/>
                      </a:lnTo>
                      <a:lnTo>
                        <a:pt x="1382" y="123"/>
                      </a:lnTo>
                      <a:lnTo>
                        <a:pt x="1406" y="103"/>
                      </a:lnTo>
                      <a:lnTo>
                        <a:pt x="1460" y="103"/>
                      </a:lnTo>
                      <a:lnTo>
                        <a:pt x="1489" y="126"/>
                      </a:lnTo>
                      <a:lnTo>
                        <a:pt x="1563" y="126"/>
                      </a:lnTo>
                      <a:lnTo>
                        <a:pt x="1625" y="162"/>
                      </a:lnTo>
                      <a:lnTo>
                        <a:pt x="1736" y="156"/>
                      </a:lnTo>
                      <a:lnTo>
                        <a:pt x="1917" y="173"/>
                      </a:lnTo>
                      <a:lnTo>
                        <a:pt x="2004" y="226"/>
                      </a:lnTo>
                      <a:lnTo>
                        <a:pt x="2078" y="259"/>
                      </a:lnTo>
                      <a:lnTo>
                        <a:pt x="2125" y="287"/>
                      </a:lnTo>
                      <a:lnTo>
                        <a:pt x="2111" y="296"/>
                      </a:lnTo>
                      <a:lnTo>
                        <a:pt x="2078" y="273"/>
                      </a:lnTo>
                      <a:lnTo>
                        <a:pt x="2003" y="265"/>
                      </a:lnTo>
                      <a:lnTo>
                        <a:pt x="2024" y="287"/>
                      </a:lnTo>
                      <a:lnTo>
                        <a:pt x="2057" y="298"/>
                      </a:lnTo>
                      <a:lnTo>
                        <a:pt x="2047" y="335"/>
                      </a:lnTo>
                      <a:lnTo>
                        <a:pt x="2012" y="357"/>
                      </a:lnTo>
                      <a:lnTo>
                        <a:pt x="2001" y="393"/>
                      </a:lnTo>
                      <a:lnTo>
                        <a:pt x="2047" y="427"/>
                      </a:lnTo>
                      <a:lnTo>
                        <a:pt x="2080" y="471"/>
                      </a:lnTo>
                      <a:lnTo>
                        <a:pt x="2098" y="536"/>
                      </a:lnTo>
                      <a:lnTo>
                        <a:pt x="2076" y="541"/>
                      </a:lnTo>
                      <a:lnTo>
                        <a:pt x="2030" y="522"/>
                      </a:lnTo>
                      <a:lnTo>
                        <a:pt x="1981" y="474"/>
                      </a:lnTo>
                      <a:lnTo>
                        <a:pt x="1962" y="449"/>
                      </a:lnTo>
                      <a:lnTo>
                        <a:pt x="1950" y="416"/>
                      </a:lnTo>
                      <a:lnTo>
                        <a:pt x="1938" y="365"/>
                      </a:lnTo>
                      <a:lnTo>
                        <a:pt x="1919" y="349"/>
                      </a:lnTo>
                      <a:lnTo>
                        <a:pt x="1901" y="346"/>
                      </a:lnTo>
                      <a:lnTo>
                        <a:pt x="1886" y="351"/>
                      </a:lnTo>
                      <a:lnTo>
                        <a:pt x="1903" y="391"/>
                      </a:lnTo>
                      <a:lnTo>
                        <a:pt x="1857" y="396"/>
                      </a:lnTo>
                      <a:lnTo>
                        <a:pt x="1835" y="377"/>
                      </a:lnTo>
                      <a:lnTo>
                        <a:pt x="1794" y="388"/>
                      </a:lnTo>
                      <a:lnTo>
                        <a:pt x="1763" y="418"/>
                      </a:lnTo>
                      <a:lnTo>
                        <a:pt x="1763" y="435"/>
                      </a:lnTo>
                      <a:lnTo>
                        <a:pt x="1775" y="463"/>
                      </a:lnTo>
                      <a:lnTo>
                        <a:pt x="1824" y="471"/>
                      </a:lnTo>
                      <a:lnTo>
                        <a:pt x="1863" y="505"/>
                      </a:lnTo>
                      <a:lnTo>
                        <a:pt x="1929" y="597"/>
                      </a:lnTo>
                      <a:lnTo>
                        <a:pt x="1956" y="658"/>
                      </a:lnTo>
                      <a:lnTo>
                        <a:pt x="1960" y="722"/>
                      </a:lnTo>
                      <a:lnTo>
                        <a:pt x="1954" y="775"/>
                      </a:lnTo>
                      <a:lnTo>
                        <a:pt x="1938" y="775"/>
                      </a:lnTo>
                      <a:lnTo>
                        <a:pt x="1921" y="756"/>
                      </a:lnTo>
                      <a:lnTo>
                        <a:pt x="1896" y="781"/>
                      </a:lnTo>
                      <a:lnTo>
                        <a:pt x="1870" y="803"/>
                      </a:lnTo>
                      <a:lnTo>
                        <a:pt x="1866" y="840"/>
                      </a:lnTo>
                      <a:lnTo>
                        <a:pt x="1894" y="884"/>
                      </a:lnTo>
                      <a:lnTo>
                        <a:pt x="1876" y="920"/>
                      </a:lnTo>
                      <a:lnTo>
                        <a:pt x="1870" y="982"/>
                      </a:lnTo>
                      <a:lnTo>
                        <a:pt x="1903" y="1021"/>
                      </a:lnTo>
                      <a:lnTo>
                        <a:pt x="1940" y="1032"/>
                      </a:lnTo>
                      <a:lnTo>
                        <a:pt x="1979" y="1074"/>
                      </a:lnTo>
                      <a:lnTo>
                        <a:pt x="2012" y="1130"/>
                      </a:lnTo>
                      <a:lnTo>
                        <a:pt x="2014" y="1213"/>
                      </a:lnTo>
                      <a:lnTo>
                        <a:pt x="2003" y="1252"/>
                      </a:lnTo>
                      <a:lnTo>
                        <a:pt x="1968" y="1286"/>
                      </a:lnTo>
                      <a:lnTo>
                        <a:pt x="1925" y="1303"/>
                      </a:lnTo>
                      <a:lnTo>
                        <a:pt x="1898" y="1328"/>
                      </a:lnTo>
                      <a:lnTo>
                        <a:pt x="1882" y="1314"/>
                      </a:lnTo>
                      <a:lnTo>
                        <a:pt x="1868" y="1328"/>
                      </a:lnTo>
                      <a:lnTo>
                        <a:pt x="1864" y="1389"/>
                      </a:lnTo>
                      <a:lnTo>
                        <a:pt x="1874" y="1425"/>
                      </a:lnTo>
                      <a:lnTo>
                        <a:pt x="1917" y="1467"/>
                      </a:lnTo>
                      <a:lnTo>
                        <a:pt x="1934" y="1509"/>
                      </a:lnTo>
                      <a:lnTo>
                        <a:pt x="1948" y="1531"/>
                      </a:lnTo>
                      <a:lnTo>
                        <a:pt x="1944" y="1576"/>
                      </a:lnTo>
                      <a:lnTo>
                        <a:pt x="1917" y="1612"/>
                      </a:lnTo>
                      <a:lnTo>
                        <a:pt x="1888" y="1612"/>
                      </a:lnTo>
                      <a:lnTo>
                        <a:pt x="1841" y="1559"/>
                      </a:lnTo>
                      <a:lnTo>
                        <a:pt x="1808" y="1540"/>
                      </a:lnTo>
                      <a:lnTo>
                        <a:pt x="1794" y="1529"/>
                      </a:lnTo>
                      <a:lnTo>
                        <a:pt x="1781" y="1556"/>
                      </a:lnTo>
                      <a:lnTo>
                        <a:pt x="1785" y="1596"/>
                      </a:lnTo>
                      <a:lnTo>
                        <a:pt x="1796" y="1626"/>
                      </a:lnTo>
                      <a:lnTo>
                        <a:pt x="1804" y="1674"/>
                      </a:lnTo>
                      <a:lnTo>
                        <a:pt x="1833" y="1690"/>
                      </a:lnTo>
                      <a:lnTo>
                        <a:pt x="1824" y="1715"/>
                      </a:lnTo>
                      <a:lnTo>
                        <a:pt x="1826" y="1752"/>
                      </a:lnTo>
                      <a:lnTo>
                        <a:pt x="1835" y="1788"/>
                      </a:lnTo>
                      <a:lnTo>
                        <a:pt x="1816" y="1785"/>
                      </a:lnTo>
                      <a:lnTo>
                        <a:pt x="1794" y="1743"/>
                      </a:lnTo>
                      <a:lnTo>
                        <a:pt x="1796" y="1699"/>
                      </a:lnTo>
                      <a:lnTo>
                        <a:pt x="1789" y="1685"/>
                      </a:lnTo>
                      <a:lnTo>
                        <a:pt x="1781" y="1635"/>
                      </a:lnTo>
                      <a:lnTo>
                        <a:pt x="1771" y="1621"/>
                      </a:lnTo>
                      <a:lnTo>
                        <a:pt x="1767" y="1551"/>
                      </a:lnTo>
                      <a:lnTo>
                        <a:pt x="1754" y="1509"/>
                      </a:lnTo>
                      <a:lnTo>
                        <a:pt x="1730" y="1470"/>
                      </a:lnTo>
                      <a:lnTo>
                        <a:pt x="1688" y="1448"/>
                      </a:lnTo>
                      <a:lnTo>
                        <a:pt x="1658" y="1411"/>
                      </a:lnTo>
                      <a:lnTo>
                        <a:pt x="1647" y="1384"/>
                      </a:lnTo>
                      <a:lnTo>
                        <a:pt x="1625" y="1353"/>
                      </a:lnTo>
                      <a:lnTo>
                        <a:pt x="1592" y="1283"/>
                      </a:lnTo>
                      <a:lnTo>
                        <a:pt x="1563" y="1289"/>
                      </a:lnTo>
                      <a:lnTo>
                        <a:pt x="1524" y="1322"/>
                      </a:lnTo>
                      <a:lnTo>
                        <a:pt x="1507" y="1350"/>
                      </a:lnTo>
                      <a:lnTo>
                        <a:pt x="1472" y="1403"/>
                      </a:lnTo>
                      <a:lnTo>
                        <a:pt x="1446" y="1459"/>
                      </a:lnTo>
                      <a:lnTo>
                        <a:pt x="1437" y="1478"/>
                      </a:lnTo>
                      <a:lnTo>
                        <a:pt x="1446" y="1543"/>
                      </a:lnTo>
                      <a:lnTo>
                        <a:pt x="1445" y="1607"/>
                      </a:lnTo>
                      <a:lnTo>
                        <a:pt x="1413" y="1651"/>
                      </a:lnTo>
                      <a:lnTo>
                        <a:pt x="1396" y="1654"/>
                      </a:lnTo>
                      <a:lnTo>
                        <a:pt x="1359" y="1562"/>
                      </a:lnTo>
                      <a:lnTo>
                        <a:pt x="1330" y="1498"/>
                      </a:lnTo>
                      <a:lnTo>
                        <a:pt x="1272" y="1375"/>
                      </a:lnTo>
                      <a:lnTo>
                        <a:pt x="1270" y="1328"/>
                      </a:lnTo>
                      <a:lnTo>
                        <a:pt x="1256" y="1305"/>
                      </a:lnTo>
                      <a:lnTo>
                        <a:pt x="1246" y="1336"/>
                      </a:lnTo>
                      <a:lnTo>
                        <a:pt x="1196" y="1266"/>
                      </a:lnTo>
                      <a:lnTo>
                        <a:pt x="1128" y="1213"/>
                      </a:lnTo>
                      <a:lnTo>
                        <a:pt x="1085" y="1225"/>
                      </a:lnTo>
                      <a:lnTo>
                        <a:pt x="1023" y="1219"/>
                      </a:lnTo>
                      <a:lnTo>
                        <a:pt x="993" y="1180"/>
                      </a:lnTo>
                      <a:lnTo>
                        <a:pt x="960" y="1185"/>
                      </a:lnTo>
                      <a:lnTo>
                        <a:pt x="914" y="1169"/>
                      </a:lnTo>
                      <a:lnTo>
                        <a:pt x="817" y="1038"/>
                      </a:lnTo>
                      <a:lnTo>
                        <a:pt x="822" y="1091"/>
                      </a:lnTo>
                      <a:lnTo>
                        <a:pt x="852" y="1166"/>
                      </a:lnTo>
                      <a:lnTo>
                        <a:pt x="885" y="1219"/>
                      </a:lnTo>
                      <a:lnTo>
                        <a:pt x="920" y="1247"/>
                      </a:lnTo>
                      <a:lnTo>
                        <a:pt x="958" y="1225"/>
                      </a:lnTo>
                      <a:lnTo>
                        <a:pt x="990" y="1225"/>
                      </a:lnTo>
                      <a:lnTo>
                        <a:pt x="1030" y="1272"/>
                      </a:lnTo>
                      <a:lnTo>
                        <a:pt x="1054" y="1308"/>
                      </a:lnTo>
                      <a:lnTo>
                        <a:pt x="1050" y="1331"/>
                      </a:lnTo>
                      <a:lnTo>
                        <a:pt x="980" y="1434"/>
                      </a:lnTo>
                      <a:lnTo>
                        <a:pt x="933" y="1473"/>
                      </a:lnTo>
                      <a:lnTo>
                        <a:pt x="836" y="1523"/>
                      </a:lnTo>
                      <a:lnTo>
                        <a:pt x="807" y="1540"/>
                      </a:lnTo>
                      <a:lnTo>
                        <a:pt x="789" y="1523"/>
                      </a:lnTo>
                      <a:lnTo>
                        <a:pt x="784" y="1503"/>
                      </a:lnTo>
                      <a:lnTo>
                        <a:pt x="782" y="1473"/>
                      </a:lnTo>
                      <a:lnTo>
                        <a:pt x="774" y="1442"/>
                      </a:lnTo>
                      <a:lnTo>
                        <a:pt x="760" y="1417"/>
                      </a:lnTo>
                      <a:lnTo>
                        <a:pt x="749" y="1395"/>
                      </a:lnTo>
                      <a:lnTo>
                        <a:pt x="731" y="1364"/>
                      </a:lnTo>
                      <a:lnTo>
                        <a:pt x="721" y="1344"/>
                      </a:lnTo>
                      <a:lnTo>
                        <a:pt x="714" y="1319"/>
                      </a:lnTo>
                      <a:lnTo>
                        <a:pt x="700" y="1297"/>
                      </a:lnTo>
                      <a:lnTo>
                        <a:pt x="679" y="1241"/>
                      </a:lnTo>
                      <a:lnTo>
                        <a:pt x="667" y="1219"/>
                      </a:lnTo>
                      <a:lnTo>
                        <a:pt x="651" y="1188"/>
                      </a:lnTo>
                      <a:lnTo>
                        <a:pt x="626" y="1146"/>
                      </a:lnTo>
                      <a:lnTo>
                        <a:pt x="612" y="1121"/>
                      </a:lnTo>
                      <a:lnTo>
                        <a:pt x="601" y="1105"/>
                      </a:lnTo>
                      <a:lnTo>
                        <a:pt x="587" y="1068"/>
                      </a:lnTo>
                      <a:lnTo>
                        <a:pt x="628" y="1035"/>
                      </a:lnTo>
                      <a:lnTo>
                        <a:pt x="645" y="962"/>
                      </a:lnTo>
                      <a:lnTo>
                        <a:pt x="607" y="943"/>
                      </a:lnTo>
                      <a:lnTo>
                        <a:pt x="554" y="954"/>
                      </a:lnTo>
                      <a:lnTo>
                        <a:pt x="542" y="946"/>
                      </a:lnTo>
                      <a:lnTo>
                        <a:pt x="537" y="946"/>
                      </a:lnTo>
                      <a:lnTo>
                        <a:pt x="529" y="946"/>
                      </a:lnTo>
                      <a:lnTo>
                        <a:pt x="523" y="946"/>
                      </a:lnTo>
                      <a:lnTo>
                        <a:pt x="521" y="932"/>
                      </a:lnTo>
                      <a:lnTo>
                        <a:pt x="517" y="920"/>
                      </a:lnTo>
                      <a:lnTo>
                        <a:pt x="517" y="898"/>
                      </a:lnTo>
                      <a:lnTo>
                        <a:pt x="507" y="887"/>
                      </a:lnTo>
                      <a:lnTo>
                        <a:pt x="505" y="873"/>
                      </a:lnTo>
                      <a:lnTo>
                        <a:pt x="500" y="870"/>
                      </a:lnTo>
                      <a:lnTo>
                        <a:pt x="494" y="859"/>
                      </a:lnTo>
                      <a:lnTo>
                        <a:pt x="492" y="848"/>
                      </a:lnTo>
                      <a:lnTo>
                        <a:pt x="488" y="837"/>
                      </a:lnTo>
                      <a:lnTo>
                        <a:pt x="484" y="831"/>
                      </a:lnTo>
                      <a:lnTo>
                        <a:pt x="472" y="831"/>
                      </a:lnTo>
                      <a:lnTo>
                        <a:pt x="465" y="831"/>
                      </a:lnTo>
                      <a:lnTo>
                        <a:pt x="461" y="831"/>
                      </a:lnTo>
                      <a:lnTo>
                        <a:pt x="459" y="845"/>
                      </a:lnTo>
                      <a:lnTo>
                        <a:pt x="459" y="859"/>
                      </a:lnTo>
                      <a:lnTo>
                        <a:pt x="459" y="876"/>
                      </a:lnTo>
                      <a:lnTo>
                        <a:pt x="459" y="893"/>
                      </a:lnTo>
                      <a:lnTo>
                        <a:pt x="459" y="904"/>
                      </a:lnTo>
                      <a:lnTo>
                        <a:pt x="449" y="909"/>
                      </a:lnTo>
                      <a:lnTo>
                        <a:pt x="441" y="920"/>
                      </a:lnTo>
                      <a:lnTo>
                        <a:pt x="430" y="904"/>
                      </a:lnTo>
                      <a:lnTo>
                        <a:pt x="422" y="881"/>
                      </a:lnTo>
                      <a:lnTo>
                        <a:pt x="424" y="856"/>
                      </a:lnTo>
                      <a:lnTo>
                        <a:pt x="412" y="823"/>
                      </a:lnTo>
                      <a:lnTo>
                        <a:pt x="406" y="801"/>
                      </a:lnTo>
                      <a:lnTo>
                        <a:pt x="393" y="787"/>
                      </a:lnTo>
                      <a:lnTo>
                        <a:pt x="377" y="773"/>
                      </a:lnTo>
                      <a:lnTo>
                        <a:pt x="369" y="753"/>
                      </a:lnTo>
                      <a:lnTo>
                        <a:pt x="364" y="739"/>
                      </a:lnTo>
                      <a:lnTo>
                        <a:pt x="350" y="736"/>
                      </a:lnTo>
                      <a:lnTo>
                        <a:pt x="346" y="728"/>
                      </a:lnTo>
                      <a:lnTo>
                        <a:pt x="336" y="728"/>
                      </a:lnTo>
                      <a:lnTo>
                        <a:pt x="329" y="742"/>
                      </a:lnTo>
                      <a:lnTo>
                        <a:pt x="321" y="753"/>
                      </a:lnTo>
                      <a:lnTo>
                        <a:pt x="338" y="767"/>
                      </a:lnTo>
                      <a:lnTo>
                        <a:pt x="348" y="787"/>
                      </a:lnTo>
                      <a:lnTo>
                        <a:pt x="366" y="812"/>
                      </a:lnTo>
                      <a:lnTo>
                        <a:pt x="373" y="823"/>
                      </a:lnTo>
                      <a:lnTo>
                        <a:pt x="387" y="831"/>
                      </a:lnTo>
                      <a:lnTo>
                        <a:pt x="397" y="848"/>
                      </a:lnTo>
                      <a:lnTo>
                        <a:pt x="385" y="868"/>
                      </a:lnTo>
                      <a:lnTo>
                        <a:pt x="383" y="859"/>
                      </a:lnTo>
                      <a:lnTo>
                        <a:pt x="383" y="848"/>
                      </a:lnTo>
                      <a:lnTo>
                        <a:pt x="377" y="873"/>
                      </a:lnTo>
                      <a:lnTo>
                        <a:pt x="375" y="895"/>
                      </a:lnTo>
                      <a:lnTo>
                        <a:pt x="364" y="901"/>
                      </a:lnTo>
                      <a:lnTo>
                        <a:pt x="367" y="873"/>
                      </a:lnTo>
                      <a:lnTo>
                        <a:pt x="366" y="859"/>
                      </a:lnTo>
                      <a:lnTo>
                        <a:pt x="352" y="851"/>
                      </a:lnTo>
                      <a:lnTo>
                        <a:pt x="346" y="845"/>
                      </a:lnTo>
                      <a:lnTo>
                        <a:pt x="340" y="834"/>
                      </a:lnTo>
                      <a:lnTo>
                        <a:pt x="329" y="828"/>
                      </a:lnTo>
                      <a:lnTo>
                        <a:pt x="321" y="820"/>
                      </a:lnTo>
                      <a:lnTo>
                        <a:pt x="313" y="803"/>
                      </a:lnTo>
                      <a:lnTo>
                        <a:pt x="303" y="795"/>
                      </a:lnTo>
                      <a:lnTo>
                        <a:pt x="297" y="778"/>
                      </a:lnTo>
                      <a:lnTo>
                        <a:pt x="296" y="764"/>
                      </a:lnTo>
                      <a:lnTo>
                        <a:pt x="288" y="759"/>
                      </a:lnTo>
                      <a:lnTo>
                        <a:pt x="280" y="750"/>
                      </a:lnTo>
                      <a:lnTo>
                        <a:pt x="264" y="750"/>
                      </a:lnTo>
                      <a:lnTo>
                        <a:pt x="251" y="753"/>
                      </a:lnTo>
                      <a:lnTo>
                        <a:pt x="235" y="750"/>
                      </a:lnTo>
                      <a:lnTo>
                        <a:pt x="208" y="753"/>
                      </a:lnTo>
                      <a:lnTo>
                        <a:pt x="189" y="756"/>
                      </a:lnTo>
                      <a:lnTo>
                        <a:pt x="183" y="762"/>
                      </a:lnTo>
                      <a:lnTo>
                        <a:pt x="181" y="778"/>
                      </a:lnTo>
                      <a:lnTo>
                        <a:pt x="181" y="798"/>
                      </a:lnTo>
                      <a:lnTo>
                        <a:pt x="169" y="817"/>
                      </a:lnTo>
                      <a:lnTo>
                        <a:pt x="161" y="826"/>
                      </a:lnTo>
                      <a:lnTo>
                        <a:pt x="157" y="831"/>
                      </a:lnTo>
                      <a:lnTo>
                        <a:pt x="152" y="845"/>
                      </a:lnTo>
                      <a:lnTo>
                        <a:pt x="148" y="856"/>
                      </a:lnTo>
                      <a:lnTo>
                        <a:pt x="154" y="865"/>
                      </a:lnTo>
                      <a:lnTo>
                        <a:pt x="154" y="881"/>
                      </a:lnTo>
                      <a:lnTo>
                        <a:pt x="152" y="890"/>
                      </a:lnTo>
                      <a:lnTo>
                        <a:pt x="148" y="901"/>
                      </a:lnTo>
                      <a:lnTo>
                        <a:pt x="138" y="920"/>
                      </a:lnTo>
                      <a:lnTo>
                        <a:pt x="132" y="912"/>
                      </a:lnTo>
                      <a:lnTo>
                        <a:pt x="126" y="918"/>
                      </a:lnTo>
                      <a:lnTo>
                        <a:pt x="119" y="926"/>
                      </a:lnTo>
                      <a:lnTo>
                        <a:pt x="107" y="929"/>
                      </a:lnTo>
                      <a:lnTo>
                        <a:pt x="95" y="943"/>
                      </a:lnTo>
                      <a:lnTo>
                        <a:pt x="84" y="946"/>
                      </a:lnTo>
                      <a:lnTo>
                        <a:pt x="72" y="946"/>
                      </a:lnTo>
                      <a:lnTo>
                        <a:pt x="60" y="946"/>
                      </a:lnTo>
                      <a:lnTo>
                        <a:pt x="35" y="954"/>
                      </a:lnTo>
                      <a:lnTo>
                        <a:pt x="23" y="954"/>
                      </a:lnTo>
                      <a:lnTo>
                        <a:pt x="17" y="934"/>
                      </a:lnTo>
                      <a:lnTo>
                        <a:pt x="12" y="909"/>
                      </a:lnTo>
                      <a:lnTo>
                        <a:pt x="8" y="887"/>
                      </a:lnTo>
                      <a:lnTo>
                        <a:pt x="6" y="865"/>
                      </a:lnTo>
                      <a:lnTo>
                        <a:pt x="6" y="837"/>
                      </a:lnTo>
                      <a:lnTo>
                        <a:pt x="0" y="803"/>
                      </a:lnTo>
                    </a:path>
                  </a:pathLst>
                </a:custGeom>
                <a:solidFill>
                  <a:srgbClr val="DDDDDD"/>
                </a:solidFill>
                <a:ln w="9525">
                  <a:noFill/>
                  <a:round/>
                  <a:headEnd/>
                  <a:tailEnd/>
                </a:ln>
              </p:spPr>
              <p:txBody>
                <a:bodyPr/>
                <a:lstStyle/>
                <a:p>
                  <a:endParaRPr lang="de-DE"/>
                </a:p>
              </p:txBody>
            </p:sp>
          </p:grpSp>
        </p:grpSp>
        <p:grpSp>
          <p:nvGrpSpPr>
            <p:cNvPr id="16389" name="Group 33"/>
            <p:cNvGrpSpPr>
              <a:grpSpLocks/>
            </p:cNvGrpSpPr>
            <p:nvPr/>
          </p:nvGrpSpPr>
          <p:grpSpPr bwMode="auto">
            <a:xfrm>
              <a:off x="92" y="615"/>
              <a:ext cx="1865" cy="3311"/>
              <a:chOff x="92" y="615"/>
              <a:chExt cx="1865" cy="3311"/>
            </a:xfrm>
          </p:grpSpPr>
          <p:sp>
            <p:nvSpPr>
              <p:cNvPr id="16390" name="Freeform 34"/>
              <p:cNvSpPr>
                <a:spLocks/>
              </p:cNvSpPr>
              <p:nvPr/>
            </p:nvSpPr>
            <p:spPr bwMode="auto">
              <a:xfrm>
                <a:off x="92" y="761"/>
                <a:ext cx="1262" cy="1550"/>
              </a:xfrm>
              <a:custGeom>
                <a:avLst/>
                <a:gdLst>
                  <a:gd name="T0" fmla="*/ 101 w 1262"/>
                  <a:gd name="T1" fmla="*/ 290 h 1550"/>
                  <a:gd name="T2" fmla="*/ 82 w 1262"/>
                  <a:gd name="T3" fmla="*/ 203 h 1550"/>
                  <a:gd name="T4" fmla="*/ 181 w 1262"/>
                  <a:gd name="T5" fmla="*/ 131 h 1550"/>
                  <a:gd name="T6" fmla="*/ 225 w 1262"/>
                  <a:gd name="T7" fmla="*/ 75 h 1550"/>
                  <a:gd name="T8" fmla="*/ 303 w 1262"/>
                  <a:gd name="T9" fmla="*/ 64 h 1550"/>
                  <a:gd name="T10" fmla="*/ 544 w 1262"/>
                  <a:gd name="T11" fmla="*/ 67 h 1550"/>
                  <a:gd name="T12" fmla="*/ 666 w 1262"/>
                  <a:gd name="T13" fmla="*/ 95 h 1550"/>
                  <a:gd name="T14" fmla="*/ 620 w 1262"/>
                  <a:gd name="T15" fmla="*/ 92 h 1550"/>
                  <a:gd name="T16" fmla="*/ 589 w 1262"/>
                  <a:gd name="T17" fmla="*/ 3 h 1550"/>
                  <a:gd name="T18" fmla="*/ 649 w 1262"/>
                  <a:gd name="T19" fmla="*/ 0 h 1550"/>
                  <a:gd name="T20" fmla="*/ 696 w 1262"/>
                  <a:gd name="T21" fmla="*/ 39 h 1550"/>
                  <a:gd name="T22" fmla="*/ 767 w 1262"/>
                  <a:gd name="T23" fmla="*/ 103 h 1550"/>
                  <a:gd name="T24" fmla="*/ 754 w 1262"/>
                  <a:gd name="T25" fmla="*/ 33 h 1550"/>
                  <a:gd name="T26" fmla="*/ 884 w 1262"/>
                  <a:gd name="T27" fmla="*/ 100 h 1550"/>
                  <a:gd name="T28" fmla="*/ 886 w 1262"/>
                  <a:gd name="T29" fmla="*/ 128 h 1550"/>
                  <a:gd name="T30" fmla="*/ 847 w 1262"/>
                  <a:gd name="T31" fmla="*/ 198 h 1550"/>
                  <a:gd name="T32" fmla="*/ 814 w 1262"/>
                  <a:gd name="T33" fmla="*/ 312 h 1550"/>
                  <a:gd name="T34" fmla="*/ 935 w 1262"/>
                  <a:gd name="T35" fmla="*/ 376 h 1550"/>
                  <a:gd name="T36" fmla="*/ 938 w 1262"/>
                  <a:gd name="T37" fmla="*/ 476 h 1550"/>
                  <a:gd name="T38" fmla="*/ 956 w 1262"/>
                  <a:gd name="T39" fmla="*/ 398 h 1550"/>
                  <a:gd name="T40" fmla="*/ 956 w 1262"/>
                  <a:gd name="T41" fmla="*/ 254 h 1550"/>
                  <a:gd name="T42" fmla="*/ 1043 w 1262"/>
                  <a:gd name="T43" fmla="*/ 293 h 1550"/>
                  <a:gd name="T44" fmla="*/ 1098 w 1262"/>
                  <a:gd name="T45" fmla="*/ 251 h 1550"/>
                  <a:gd name="T46" fmla="*/ 1195 w 1262"/>
                  <a:gd name="T47" fmla="*/ 357 h 1550"/>
                  <a:gd name="T48" fmla="*/ 1261 w 1262"/>
                  <a:gd name="T49" fmla="*/ 449 h 1550"/>
                  <a:gd name="T50" fmla="*/ 1209 w 1262"/>
                  <a:gd name="T51" fmla="*/ 485 h 1550"/>
                  <a:gd name="T52" fmla="*/ 1117 w 1262"/>
                  <a:gd name="T53" fmla="*/ 515 h 1550"/>
                  <a:gd name="T54" fmla="*/ 1181 w 1262"/>
                  <a:gd name="T55" fmla="*/ 535 h 1550"/>
                  <a:gd name="T56" fmla="*/ 1209 w 1262"/>
                  <a:gd name="T57" fmla="*/ 618 h 1550"/>
                  <a:gd name="T58" fmla="*/ 1183 w 1262"/>
                  <a:gd name="T59" fmla="*/ 624 h 1550"/>
                  <a:gd name="T60" fmla="*/ 1146 w 1262"/>
                  <a:gd name="T61" fmla="*/ 657 h 1550"/>
                  <a:gd name="T62" fmla="*/ 1088 w 1262"/>
                  <a:gd name="T63" fmla="*/ 730 h 1550"/>
                  <a:gd name="T64" fmla="*/ 1082 w 1262"/>
                  <a:gd name="T65" fmla="*/ 839 h 1550"/>
                  <a:gd name="T66" fmla="*/ 1020 w 1262"/>
                  <a:gd name="T67" fmla="*/ 1003 h 1550"/>
                  <a:gd name="T68" fmla="*/ 1038 w 1262"/>
                  <a:gd name="T69" fmla="*/ 1142 h 1550"/>
                  <a:gd name="T70" fmla="*/ 1003 w 1262"/>
                  <a:gd name="T71" fmla="*/ 1048 h 1550"/>
                  <a:gd name="T72" fmla="*/ 942 w 1262"/>
                  <a:gd name="T73" fmla="*/ 1006 h 1550"/>
                  <a:gd name="T74" fmla="*/ 890 w 1262"/>
                  <a:gd name="T75" fmla="*/ 1034 h 1550"/>
                  <a:gd name="T76" fmla="*/ 804 w 1262"/>
                  <a:gd name="T77" fmla="*/ 1048 h 1550"/>
                  <a:gd name="T78" fmla="*/ 760 w 1262"/>
                  <a:gd name="T79" fmla="*/ 1151 h 1550"/>
                  <a:gd name="T80" fmla="*/ 859 w 1262"/>
                  <a:gd name="T81" fmla="*/ 1290 h 1550"/>
                  <a:gd name="T82" fmla="*/ 874 w 1262"/>
                  <a:gd name="T83" fmla="*/ 1212 h 1550"/>
                  <a:gd name="T84" fmla="*/ 931 w 1262"/>
                  <a:gd name="T85" fmla="*/ 1268 h 1550"/>
                  <a:gd name="T86" fmla="*/ 962 w 1262"/>
                  <a:gd name="T87" fmla="*/ 1346 h 1550"/>
                  <a:gd name="T88" fmla="*/ 987 w 1262"/>
                  <a:gd name="T89" fmla="*/ 1415 h 1550"/>
                  <a:gd name="T90" fmla="*/ 1045 w 1262"/>
                  <a:gd name="T91" fmla="*/ 1521 h 1550"/>
                  <a:gd name="T92" fmla="*/ 1133 w 1262"/>
                  <a:gd name="T93" fmla="*/ 1518 h 1550"/>
                  <a:gd name="T94" fmla="*/ 1080 w 1262"/>
                  <a:gd name="T95" fmla="*/ 1532 h 1550"/>
                  <a:gd name="T96" fmla="*/ 977 w 1262"/>
                  <a:gd name="T97" fmla="*/ 1516 h 1550"/>
                  <a:gd name="T98" fmla="*/ 905 w 1262"/>
                  <a:gd name="T99" fmla="*/ 1421 h 1550"/>
                  <a:gd name="T100" fmla="*/ 853 w 1262"/>
                  <a:gd name="T101" fmla="*/ 1385 h 1550"/>
                  <a:gd name="T102" fmla="*/ 769 w 1262"/>
                  <a:gd name="T103" fmla="*/ 1340 h 1550"/>
                  <a:gd name="T104" fmla="*/ 622 w 1262"/>
                  <a:gd name="T105" fmla="*/ 1190 h 1550"/>
                  <a:gd name="T106" fmla="*/ 501 w 1262"/>
                  <a:gd name="T107" fmla="*/ 970 h 1550"/>
                  <a:gd name="T108" fmla="*/ 542 w 1262"/>
                  <a:gd name="T109" fmla="*/ 1167 h 1550"/>
                  <a:gd name="T110" fmla="*/ 464 w 1262"/>
                  <a:gd name="T111" fmla="*/ 1031 h 1550"/>
                  <a:gd name="T112" fmla="*/ 392 w 1262"/>
                  <a:gd name="T113" fmla="*/ 763 h 1550"/>
                  <a:gd name="T114" fmla="*/ 400 w 1262"/>
                  <a:gd name="T115" fmla="*/ 568 h 1550"/>
                  <a:gd name="T116" fmla="*/ 375 w 1262"/>
                  <a:gd name="T117" fmla="*/ 418 h 1550"/>
                  <a:gd name="T118" fmla="*/ 354 w 1262"/>
                  <a:gd name="T119" fmla="*/ 329 h 1550"/>
                  <a:gd name="T120" fmla="*/ 305 w 1262"/>
                  <a:gd name="T121" fmla="*/ 276 h 1550"/>
                  <a:gd name="T122" fmla="*/ 202 w 1262"/>
                  <a:gd name="T123" fmla="*/ 290 h 1550"/>
                  <a:gd name="T124" fmla="*/ 124 w 1262"/>
                  <a:gd name="T125" fmla="*/ 345 h 15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62"/>
                  <a:gd name="T190" fmla="*/ 0 h 1550"/>
                  <a:gd name="T191" fmla="*/ 1262 w 1262"/>
                  <a:gd name="T192" fmla="*/ 1550 h 15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62" h="1550">
                    <a:moveTo>
                      <a:pt x="0" y="398"/>
                    </a:moveTo>
                    <a:lnTo>
                      <a:pt x="60" y="345"/>
                    </a:lnTo>
                    <a:lnTo>
                      <a:pt x="95" y="323"/>
                    </a:lnTo>
                    <a:lnTo>
                      <a:pt x="101" y="290"/>
                    </a:lnTo>
                    <a:lnTo>
                      <a:pt x="74" y="270"/>
                    </a:lnTo>
                    <a:lnTo>
                      <a:pt x="72" y="231"/>
                    </a:lnTo>
                    <a:lnTo>
                      <a:pt x="84" y="220"/>
                    </a:lnTo>
                    <a:lnTo>
                      <a:pt x="82" y="203"/>
                    </a:lnTo>
                    <a:lnTo>
                      <a:pt x="128" y="198"/>
                    </a:lnTo>
                    <a:lnTo>
                      <a:pt x="140" y="167"/>
                    </a:lnTo>
                    <a:lnTo>
                      <a:pt x="142" y="139"/>
                    </a:lnTo>
                    <a:lnTo>
                      <a:pt x="181" y="131"/>
                    </a:lnTo>
                    <a:lnTo>
                      <a:pt x="185" y="103"/>
                    </a:lnTo>
                    <a:lnTo>
                      <a:pt x="148" y="95"/>
                    </a:lnTo>
                    <a:lnTo>
                      <a:pt x="165" y="75"/>
                    </a:lnTo>
                    <a:lnTo>
                      <a:pt x="225" y="75"/>
                    </a:lnTo>
                    <a:lnTo>
                      <a:pt x="243" y="53"/>
                    </a:lnTo>
                    <a:lnTo>
                      <a:pt x="268" y="50"/>
                    </a:lnTo>
                    <a:lnTo>
                      <a:pt x="284" y="33"/>
                    </a:lnTo>
                    <a:lnTo>
                      <a:pt x="303" y="64"/>
                    </a:lnTo>
                    <a:lnTo>
                      <a:pt x="379" y="59"/>
                    </a:lnTo>
                    <a:lnTo>
                      <a:pt x="414" y="92"/>
                    </a:lnTo>
                    <a:lnTo>
                      <a:pt x="527" y="84"/>
                    </a:lnTo>
                    <a:lnTo>
                      <a:pt x="544" y="67"/>
                    </a:lnTo>
                    <a:lnTo>
                      <a:pt x="587" y="95"/>
                    </a:lnTo>
                    <a:lnTo>
                      <a:pt x="631" y="120"/>
                    </a:lnTo>
                    <a:lnTo>
                      <a:pt x="653" y="109"/>
                    </a:lnTo>
                    <a:lnTo>
                      <a:pt x="666" y="95"/>
                    </a:lnTo>
                    <a:lnTo>
                      <a:pt x="703" y="103"/>
                    </a:lnTo>
                    <a:lnTo>
                      <a:pt x="678" y="84"/>
                    </a:lnTo>
                    <a:lnTo>
                      <a:pt x="655" y="86"/>
                    </a:lnTo>
                    <a:lnTo>
                      <a:pt x="620" y="92"/>
                    </a:lnTo>
                    <a:lnTo>
                      <a:pt x="602" y="64"/>
                    </a:lnTo>
                    <a:lnTo>
                      <a:pt x="583" y="50"/>
                    </a:lnTo>
                    <a:lnTo>
                      <a:pt x="583" y="28"/>
                    </a:lnTo>
                    <a:lnTo>
                      <a:pt x="589" y="3"/>
                    </a:lnTo>
                    <a:lnTo>
                      <a:pt x="604" y="0"/>
                    </a:lnTo>
                    <a:lnTo>
                      <a:pt x="626" y="22"/>
                    </a:lnTo>
                    <a:lnTo>
                      <a:pt x="631" y="11"/>
                    </a:lnTo>
                    <a:lnTo>
                      <a:pt x="649" y="0"/>
                    </a:lnTo>
                    <a:lnTo>
                      <a:pt x="670" y="17"/>
                    </a:lnTo>
                    <a:lnTo>
                      <a:pt x="682" y="3"/>
                    </a:lnTo>
                    <a:lnTo>
                      <a:pt x="694" y="25"/>
                    </a:lnTo>
                    <a:lnTo>
                      <a:pt x="696" y="39"/>
                    </a:lnTo>
                    <a:lnTo>
                      <a:pt x="727" y="59"/>
                    </a:lnTo>
                    <a:lnTo>
                      <a:pt x="715" y="75"/>
                    </a:lnTo>
                    <a:lnTo>
                      <a:pt x="715" y="98"/>
                    </a:lnTo>
                    <a:lnTo>
                      <a:pt x="767" y="103"/>
                    </a:lnTo>
                    <a:lnTo>
                      <a:pt x="781" y="75"/>
                    </a:lnTo>
                    <a:lnTo>
                      <a:pt x="771" y="61"/>
                    </a:lnTo>
                    <a:lnTo>
                      <a:pt x="748" y="64"/>
                    </a:lnTo>
                    <a:lnTo>
                      <a:pt x="754" y="33"/>
                    </a:lnTo>
                    <a:lnTo>
                      <a:pt x="801" y="50"/>
                    </a:lnTo>
                    <a:lnTo>
                      <a:pt x="810" y="72"/>
                    </a:lnTo>
                    <a:lnTo>
                      <a:pt x="849" y="72"/>
                    </a:lnTo>
                    <a:lnTo>
                      <a:pt x="884" y="100"/>
                    </a:lnTo>
                    <a:lnTo>
                      <a:pt x="903" y="95"/>
                    </a:lnTo>
                    <a:lnTo>
                      <a:pt x="925" y="120"/>
                    </a:lnTo>
                    <a:lnTo>
                      <a:pt x="903" y="153"/>
                    </a:lnTo>
                    <a:lnTo>
                      <a:pt x="886" y="128"/>
                    </a:lnTo>
                    <a:lnTo>
                      <a:pt x="874" y="137"/>
                    </a:lnTo>
                    <a:lnTo>
                      <a:pt x="859" y="156"/>
                    </a:lnTo>
                    <a:lnTo>
                      <a:pt x="834" y="173"/>
                    </a:lnTo>
                    <a:lnTo>
                      <a:pt x="847" y="198"/>
                    </a:lnTo>
                    <a:lnTo>
                      <a:pt x="824" y="201"/>
                    </a:lnTo>
                    <a:lnTo>
                      <a:pt x="804" y="234"/>
                    </a:lnTo>
                    <a:lnTo>
                      <a:pt x="785" y="276"/>
                    </a:lnTo>
                    <a:lnTo>
                      <a:pt x="814" y="312"/>
                    </a:lnTo>
                    <a:lnTo>
                      <a:pt x="837" y="354"/>
                    </a:lnTo>
                    <a:lnTo>
                      <a:pt x="878" y="359"/>
                    </a:lnTo>
                    <a:lnTo>
                      <a:pt x="917" y="354"/>
                    </a:lnTo>
                    <a:lnTo>
                      <a:pt x="935" y="376"/>
                    </a:lnTo>
                    <a:lnTo>
                      <a:pt x="927" y="387"/>
                    </a:lnTo>
                    <a:lnTo>
                      <a:pt x="915" y="410"/>
                    </a:lnTo>
                    <a:lnTo>
                      <a:pt x="933" y="449"/>
                    </a:lnTo>
                    <a:lnTo>
                      <a:pt x="938" y="476"/>
                    </a:lnTo>
                    <a:lnTo>
                      <a:pt x="960" y="490"/>
                    </a:lnTo>
                    <a:lnTo>
                      <a:pt x="989" y="465"/>
                    </a:lnTo>
                    <a:lnTo>
                      <a:pt x="981" y="429"/>
                    </a:lnTo>
                    <a:lnTo>
                      <a:pt x="956" y="398"/>
                    </a:lnTo>
                    <a:lnTo>
                      <a:pt x="985" y="362"/>
                    </a:lnTo>
                    <a:lnTo>
                      <a:pt x="960" y="301"/>
                    </a:lnTo>
                    <a:lnTo>
                      <a:pt x="937" y="276"/>
                    </a:lnTo>
                    <a:lnTo>
                      <a:pt x="956" y="254"/>
                    </a:lnTo>
                    <a:lnTo>
                      <a:pt x="952" y="220"/>
                    </a:lnTo>
                    <a:lnTo>
                      <a:pt x="966" y="201"/>
                    </a:lnTo>
                    <a:lnTo>
                      <a:pt x="989" y="220"/>
                    </a:lnTo>
                    <a:lnTo>
                      <a:pt x="1043" y="293"/>
                    </a:lnTo>
                    <a:lnTo>
                      <a:pt x="1076" y="304"/>
                    </a:lnTo>
                    <a:lnTo>
                      <a:pt x="1086" y="284"/>
                    </a:lnTo>
                    <a:lnTo>
                      <a:pt x="1078" y="245"/>
                    </a:lnTo>
                    <a:lnTo>
                      <a:pt x="1098" y="251"/>
                    </a:lnTo>
                    <a:lnTo>
                      <a:pt x="1131" y="295"/>
                    </a:lnTo>
                    <a:lnTo>
                      <a:pt x="1137" y="320"/>
                    </a:lnTo>
                    <a:lnTo>
                      <a:pt x="1156" y="337"/>
                    </a:lnTo>
                    <a:lnTo>
                      <a:pt x="1195" y="357"/>
                    </a:lnTo>
                    <a:lnTo>
                      <a:pt x="1214" y="393"/>
                    </a:lnTo>
                    <a:lnTo>
                      <a:pt x="1244" y="418"/>
                    </a:lnTo>
                    <a:lnTo>
                      <a:pt x="1259" y="426"/>
                    </a:lnTo>
                    <a:lnTo>
                      <a:pt x="1261" y="449"/>
                    </a:lnTo>
                    <a:lnTo>
                      <a:pt x="1238" y="462"/>
                    </a:lnTo>
                    <a:lnTo>
                      <a:pt x="1224" y="446"/>
                    </a:lnTo>
                    <a:lnTo>
                      <a:pt x="1212" y="449"/>
                    </a:lnTo>
                    <a:lnTo>
                      <a:pt x="1209" y="485"/>
                    </a:lnTo>
                    <a:lnTo>
                      <a:pt x="1189" y="493"/>
                    </a:lnTo>
                    <a:lnTo>
                      <a:pt x="1168" y="474"/>
                    </a:lnTo>
                    <a:lnTo>
                      <a:pt x="1123" y="474"/>
                    </a:lnTo>
                    <a:lnTo>
                      <a:pt x="1117" y="515"/>
                    </a:lnTo>
                    <a:lnTo>
                      <a:pt x="1129" y="540"/>
                    </a:lnTo>
                    <a:lnTo>
                      <a:pt x="1146" y="527"/>
                    </a:lnTo>
                    <a:lnTo>
                      <a:pt x="1164" y="521"/>
                    </a:lnTo>
                    <a:lnTo>
                      <a:pt x="1181" y="535"/>
                    </a:lnTo>
                    <a:lnTo>
                      <a:pt x="1158" y="566"/>
                    </a:lnTo>
                    <a:lnTo>
                      <a:pt x="1181" y="593"/>
                    </a:lnTo>
                    <a:lnTo>
                      <a:pt x="1212" y="602"/>
                    </a:lnTo>
                    <a:lnTo>
                      <a:pt x="1209" y="618"/>
                    </a:lnTo>
                    <a:lnTo>
                      <a:pt x="1197" y="621"/>
                    </a:lnTo>
                    <a:lnTo>
                      <a:pt x="1168" y="716"/>
                    </a:lnTo>
                    <a:lnTo>
                      <a:pt x="1170" y="655"/>
                    </a:lnTo>
                    <a:lnTo>
                      <a:pt x="1183" y="624"/>
                    </a:lnTo>
                    <a:lnTo>
                      <a:pt x="1168" y="610"/>
                    </a:lnTo>
                    <a:lnTo>
                      <a:pt x="1150" y="630"/>
                    </a:lnTo>
                    <a:lnTo>
                      <a:pt x="1160" y="646"/>
                    </a:lnTo>
                    <a:lnTo>
                      <a:pt x="1146" y="657"/>
                    </a:lnTo>
                    <a:lnTo>
                      <a:pt x="1133" y="671"/>
                    </a:lnTo>
                    <a:lnTo>
                      <a:pt x="1135" y="713"/>
                    </a:lnTo>
                    <a:lnTo>
                      <a:pt x="1115" y="727"/>
                    </a:lnTo>
                    <a:lnTo>
                      <a:pt x="1088" y="730"/>
                    </a:lnTo>
                    <a:lnTo>
                      <a:pt x="1098" y="752"/>
                    </a:lnTo>
                    <a:lnTo>
                      <a:pt x="1088" y="777"/>
                    </a:lnTo>
                    <a:lnTo>
                      <a:pt x="1098" y="797"/>
                    </a:lnTo>
                    <a:lnTo>
                      <a:pt x="1082" y="839"/>
                    </a:lnTo>
                    <a:lnTo>
                      <a:pt x="1076" y="878"/>
                    </a:lnTo>
                    <a:lnTo>
                      <a:pt x="1053" y="900"/>
                    </a:lnTo>
                    <a:lnTo>
                      <a:pt x="1024" y="961"/>
                    </a:lnTo>
                    <a:lnTo>
                      <a:pt x="1020" y="1003"/>
                    </a:lnTo>
                    <a:lnTo>
                      <a:pt x="1030" y="1036"/>
                    </a:lnTo>
                    <a:lnTo>
                      <a:pt x="1043" y="1078"/>
                    </a:lnTo>
                    <a:lnTo>
                      <a:pt x="1051" y="1123"/>
                    </a:lnTo>
                    <a:lnTo>
                      <a:pt x="1038" y="1142"/>
                    </a:lnTo>
                    <a:lnTo>
                      <a:pt x="1020" y="1128"/>
                    </a:lnTo>
                    <a:lnTo>
                      <a:pt x="1024" y="1106"/>
                    </a:lnTo>
                    <a:lnTo>
                      <a:pt x="1014" y="1056"/>
                    </a:lnTo>
                    <a:lnTo>
                      <a:pt x="1003" y="1048"/>
                    </a:lnTo>
                    <a:lnTo>
                      <a:pt x="995" y="1017"/>
                    </a:lnTo>
                    <a:lnTo>
                      <a:pt x="979" y="1017"/>
                    </a:lnTo>
                    <a:lnTo>
                      <a:pt x="962" y="1000"/>
                    </a:lnTo>
                    <a:lnTo>
                      <a:pt x="942" y="1006"/>
                    </a:lnTo>
                    <a:lnTo>
                      <a:pt x="925" y="995"/>
                    </a:lnTo>
                    <a:lnTo>
                      <a:pt x="903" y="1009"/>
                    </a:lnTo>
                    <a:lnTo>
                      <a:pt x="865" y="997"/>
                    </a:lnTo>
                    <a:lnTo>
                      <a:pt x="890" y="1034"/>
                    </a:lnTo>
                    <a:lnTo>
                      <a:pt x="859" y="1031"/>
                    </a:lnTo>
                    <a:lnTo>
                      <a:pt x="837" y="1003"/>
                    </a:lnTo>
                    <a:lnTo>
                      <a:pt x="799" y="1003"/>
                    </a:lnTo>
                    <a:lnTo>
                      <a:pt x="804" y="1048"/>
                    </a:lnTo>
                    <a:lnTo>
                      <a:pt x="775" y="1034"/>
                    </a:lnTo>
                    <a:lnTo>
                      <a:pt x="760" y="1078"/>
                    </a:lnTo>
                    <a:lnTo>
                      <a:pt x="771" y="1098"/>
                    </a:lnTo>
                    <a:lnTo>
                      <a:pt x="760" y="1151"/>
                    </a:lnTo>
                    <a:lnTo>
                      <a:pt x="773" y="1212"/>
                    </a:lnTo>
                    <a:lnTo>
                      <a:pt x="789" y="1254"/>
                    </a:lnTo>
                    <a:lnTo>
                      <a:pt x="806" y="1293"/>
                    </a:lnTo>
                    <a:lnTo>
                      <a:pt x="859" y="1290"/>
                    </a:lnTo>
                    <a:lnTo>
                      <a:pt x="880" y="1282"/>
                    </a:lnTo>
                    <a:lnTo>
                      <a:pt x="884" y="1254"/>
                    </a:lnTo>
                    <a:lnTo>
                      <a:pt x="872" y="1231"/>
                    </a:lnTo>
                    <a:lnTo>
                      <a:pt x="874" y="1212"/>
                    </a:lnTo>
                    <a:lnTo>
                      <a:pt x="907" y="1217"/>
                    </a:lnTo>
                    <a:lnTo>
                      <a:pt x="940" y="1206"/>
                    </a:lnTo>
                    <a:lnTo>
                      <a:pt x="940" y="1231"/>
                    </a:lnTo>
                    <a:lnTo>
                      <a:pt x="931" y="1268"/>
                    </a:lnTo>
                    <a:lnTo>
                      <a:pt x="915" y="1295"/>
                    </a:lnTo>
                    <a:lnTo>
                      <a:pt x="911" y="1334"/>
                    </a:lnTo>
                    <a:lnTo>
                      <a:pt x="933" y="1351"/>
                    </a:lnTo>
                    <a:lnTo>
                      <a:pt x="962" y="1346"/>
                    </a:lnTo>
                    <a:lnTo>
                      <a:pt x="979" y="1360"/>
                    </a:lnTo>
                    <a:lnTo>
                      <a:pt x="995" y="1354"/>
                    </a:lnTo>
                    <a:lnTo>
                      <a:pt x="1001" y="1379"/>
                    </a:lnTo>
                    <a:lnTo>
                      <a:pt x="987" y="1415"/>
                    </a:lnTo>
                    <a:lnTo>
                      <a:pt x="999" y="1438"/>
                    </a:lnTo>
                    <a:lnTo>
                      <a:pt x="1001" y="1482"/>
                    </a:lnTo>
                    <a:lnTo>
                      <a:pt x="1020" y="1513"/>
                    </a:lnTo>
                    <a:lnTo>
                      <a:pt x="1045" y="1521"/>
                    </a:lnTo>
                    <a:lnTo>
                      <a:pt x="1063" y="1513"/>
                    </a:lnTo>
                    <a:lnTo>
                      <a:pt x="1071" y="1516"/>
                    </a:lnTo>
                    <a:lnTo>
                      <a:pt x="1104" y="1516"/>
                    </a:lnTo>
                    <a:lnTo>
                      <a:pt x="1133" y="1518"/>
                    </a:lnTo>
                    <a:lnTo>
                      <a:pt x="1141" y="1499"/>
                    </a:lnTo>
                    <a:lnTo>
                      <a:pt x="1115" y="1532"/>
                    </a:lnTo>
                    <a:lnTo>
                      <a:pt x="1098" y="1529"/>
                    </a:lnTo>
                    <a:lnTo>
                      <a:pt x="1080" y="1532"/>
                    </a:lnTo>
                    <a:lnTo>
                      <a:pt x="1045" y="1549"/>
                    </a:lnTo>
                    <a:lnTo>
                      <a:pt x="1016" y="1527"/>
                    </a:lnTo>
                    <a:lnTo>
                      <a:pt x="989" y="1513"/>
                    </a:lnTo>
                    <a:lnTo>
                      <a:pt x="977" y="1516"/>
                    </a:lnTo>
                    <a:lnTo>
                      <a:pt x="979" y="1496"/>
                    </a:lnTo>
                    <a:lnTo>
                      <a:pt x="977" y="1465"/>
                    </a:lnTo>
                    <a:lnTo>
                      <a:pt x="954" y="1438"/>
                    </a:lnTo>
                    <a:lnTo>
                      <a:pt x="905" y="1421"/>
                    </a:lnTo>
                    <a:lnTo>
                      <a:pt x="898" y="1410"/>
                    </a:lnTo>
                    <a:lnTo>
                      <a:pt x="884" y="1412"/>
                    </a:lnTo>
                    <a:lnTo>
                      <a:pt x="870" y="1399"/>
                    </a:lnTo>
                    <a:lnTo>
                      <a:pt x="853" y="1385"/>
                    </a:lnTo>
                    <a:lnTo>
                      <a:pt x="830" y="1346"/>
                    </a:lnTo>
                    <a:lnTo>
                      <a:pt x="802" y="1334"/>
                    </a:lnTo>
                    <a:lnTo>
                      <a:pt x="787" y="1360"/>
                    </a:lnTo>
                    <a:lnTo>
                      <a:pt x="769" y="1340"/>
                    </a:lnTo>
                    <a:lnTo>
                      <a:pt x="748" y="1340"/>
                    </a:lnTo>
                    <a:lnTo>
                      <a:pt x="705" y="1326"/>
                    </a:lnTo>
                    <a:lnTo>
                      <a:pt x="628" y="1259"/>
                    </a:lnTo>
                    <a:lnTo>
                      <a:pt x="622" y="1190"/>
                    </a:lnTo>
                    <a:lnTo>
                      <a:pt x="614" y="1162"/>
                    </a:lnTo>
                    <a:lnTo>
                      <a:pt x="600" y="1142"/>
                    </a:lnTo>
                    <a:lnTo>
                      <a:pt x="583" y="1103"/>
                    </a:lnTo>
                    <a:lnTo>
                      <a:pt x="501" y="970"/>
                    </a:lnTo>
                    <a:lnTo>
                      <a:pt x="501" y="1020"/>
                    </a:lnTo>
                    <a:lnTo>
                      <a:pt x="552" y="1109"/>
                    </a:lnTo>
                    <a:lnTo>
                      <a:pt x="573" y="1184"/>
                    </a:lnTo>
                    <a:lnTo>
                      <a:pt x="542" y="1167"/>
                    </a:lnTo>
                    <a:lnTo>
                      <a:pt x="536" y="1123"/>
                    </a:lnTo>
                    <a:lnTo>
                      <a:pt x="495" y="1095"/>
                    </a:lnTo>
                    <a:lnTo>
                      <a:pt x="519" y="1078"/>
                    </a:lnTo>
                    <a:lnTo>
                      <a:pt x="464" y="1031"/>
                    </a:lnTo>
                    <a:lnTo>
                      <a:pt x="486" y="1003"/>
                    </a:lnTo>
                    <a:lnTo>
                      <a:pt x="466" y="947"/>
                    </a:lnTo>
                    <a:lnTo>
                      <a:pt x="400" y="830"/>
                    </a:lnTo>
                    <a:lnTo>
                      <a:pt x="392" y="763"/>
                    </a:lnTo>
                    <a:lnTo>
                      <a:pt x="396" y="713"/>
                    </a:lnTo>
                    <a:lnTo>
                      <a:pt x="414" y="657"/>
                    </a:lnTo>
                    <a:lnTo>
                      <a:pt x="414" y="602"/>
                    </a:lnTo>
                    <a:lnTo>
                      <a:pt x="400" y="568"/>
                    </a:lnTo>
                    <a:lnTo>
                      <a:pt x="437" y="557"/>
                    </a:lnTo>
                    <a:lnTo>
                      <a:pt x="392" y="490"/>
                    </a:lnTo>
                    <a:lnTo>
                      <a:pt x="394" y="460"/>
                    </a:lnTo>
                    <a:lnTo>
                      <a:pt x="375" y="418"/>
                    </a:lnTo>
                    <a:lnTo>
                      <a:pt x="383" y="393"/>
                    </a:lnTo>
                    <a:lnTo>
                      <a:pt x="369" y="379"/>
                    </a:lnTo>
                    <a:lnTo>
                      <a:pt x="367" y="351"/>
                    </a:lnTo>
                    <a:lnTo>
                      <a:pt x="354" y="329"/>
                    </a:lnTo>
                    <a:lnTo>
                      <a:pt x="369" y="309"/>
                    </a:lnTo>
                    <a:lnTo>
                      <a:pt x="348" y="295"/>
                    </a:lnTo>
                    <a:lnTo>
                      <a:pt x="330" y="315"/>
                    </a:lnTo>
                    <a:lnTo>
                      <a:pt x="305" y="276"/>
                    </a:lnTo>
                    <a:lnTo>
                      <a:pt x="278" y="265"/>
                    </a:lnTo>
                    <a:lnTo>
                      <a:pt x="239" y="265"/>
                    </a:lnTo>
                    <a:lnTo>
                      <a:pt x="214" y="301"/>
                    </a:lnTo>
                    <a:lnTo>
                      <a:pt x="202" y="290"/>
                    </a:lnTo>
                    <a:lnTo>
                      <a:pt x="223" y="242"/>
                    </a:lnTo>
                    <a:lnTo>
                      <a:pt x="204" y="251"/>
                    </a:lnTo>
                    <a:lnTo>
                      <a:pt x="165" y="301"/>
                    </a:lnTo>
                    <a:lnTo>
                      <a:pt x="124" y="345"/>
                    </a:lnTo>
                    <a:lnTo>
                      <a:pt x="87" y="357"/>
                    </a:lnTo>
                    <a:lnTo>
                      <a:pt x="25" y="401"/>
                    </a:lnTo>
                    <a:lnTo>
                      <a:pt x="0" y="398"/>
                    </a:lnTo>
                  </a:path>
                </a:pathLst>
              </a:custGeom>
              <a:solidFill>
                <a:srgbClr val="DDDDDD"/>
              </a:solidFill>
              <a:ln w="9525">
                <a:noFill/>
                <a:round/>
                <a:headEnd/>
                <a:tailEnd/>
              </a:ln>
            </p:spPr>
            <p:txBody>
              <a:bodyPr/>
              <a:lstStyle/>
              <a:p>
                <a:endParaRPr lang="de-DE"/>
              </a:p>
            </p:txBody>
          </p:sp>
          <p:sp>
            <p:nvSpPr>
              <p:cNvPr id="16391" name="Freeform 35"/>
              <p:cNvSpPr>
                <a:spLocks/>
              </p:cNvSpPr>
              <p:nvPr/>
            </p:nvSpPr>
            <p:spPr bwMode="auto">
              <a:xfrm>
                <a:off x="994" y="615"/>
                <a:ext cx="429" cy="408"/>
              </a:xfrm>
              <a:custGeom>
                <a:avLst/>
                <a:gdLst>
                  <a:gd name="T0" fmla="*/ 0 w 429"/>
                  <a:gd name="T1" fmla="*/ 84 h 408"/>
                  <a:gd name="T2" fmla="*/ 10 w 429"/>
                  <a:gd name="T3" fmla="*/ 53 h 408"/>
                  <a:gd name="T4" fmla="*/ 10 w 429"/>
                  <a:gd name="T5" fmla="*/ 31 h 408"/>
                  <a:gd name="T6" fmla="*/ 25 w 429"/>
                  <a:gd name="T7" fmla="*/ 0 h 408"/>
                  <a:gd name="T8" fmla="*/ 103 w 429"/>
                  <a:gd name="T9" fmla="*/ 20 h 408"/>
                  <a:gd name="T10" fmla="*/ 236 w 429"/>
                  <a:gd name="T11" fmla="*/ 56 h 408"/>
                  <a:gd name="T12" fmla="*/ 289 w 429"/>
                  <a:gd name="T13" fmla="*/ 86 h 408"/>
                  <a:gd name="T14" fmla="*/ 358 w 429"/>
                  <a:gd name="T15" fmla="*/ 114 h 408"/>
                  <a:gd name="T16" fmla="*/ 393 w 429"/>
                  <a:gd name="T17" fmla="*/ 167 h 408"/>
                  <a:gd name="T18" fmla="*/ 428 w 429"/>
                  <a:gd name="T19" fmla="*/ 192 h 408"/>
                  <a:gd name="T20" fmla="*/ 414 w 429"/>
                  <a:gd name="T21" fmla="*/ 212 h 408"/>
                  <a:gd name="T22" fmla="*/ 414 w 429"/>
                  <a:gd name="T23" fmla="*/ 237 h 408"/>
                  <a:gd name="T24" fmla="*/ 401 w 429"/>
                  <a:gd name="T25" fmla="*/ 243 h 408"/>
                  <a:gd name="T26" fmla="*/ 389 w 429"/>
                  <a:gd name="T27" fmla="*/ 265 h 408"/>
                  <a:gd name="T28" fmla="*/ 401 w 429"/>
                  <a:gd name="T29" fmla="*/ 287 h 408"/>
                  <a:gd name="T30" fmla="*/ 399 w 429"/>
                  <a:gd name="T31" fmla="*/ 304 h 408"/>
                  <a:gd name="T32" fmla="*/ 385 w 429"/>
                  <a:gd name="T33" fmla="*/ 326 h 408"/>
                  <a:gd name="T34" fmla="*/ 387 w 429"/>
                  <a:gd name="T35" fmla="*/ 348 h 408"/>
                  <a:gd name="T36" fmla="*/ 411 w 429"/>
                  <a:gd name="T37" fmla="*/ 371 h 408"/>
                  <a:gd name="T38" fmla="*/ 413 w 429"/>
                  <a:gd name="T39" fmla="*/ 393 h 408"/>
                  <a:gd name="T40" fmla="*/ 407 w 429"/>
                  <a:gd name="T41" fmla="*/ 404 h 408"/>
                  <a:gd name="T42" fmla="*/ 383 w 429"/>
                  <a:gd name="T43" fmla="*/ 407 h 408"/>
                  <a:gd name="T44" fmla="*/ 366 w 429"/>
                  <a:gd name="T45" fmla="*/ 396 h 408"/>
                  <a:gd name="T46" fmla="*/ 347 w 429"/>
                  <a:gd name="T47" fmla="*/ 368 h 408"/>
                  <a:gd name="T48" fmla="*/ 339 w 429"/>
                  <a:gd name="T49" fmla="*/ 368 h 408"/>
                  <a:gd name="T50" fmla="*/ 329 w 429"/>
                  <a:gd name="T51" fmla="*/ 357 h 408"/>
                  <a:gd name="T52" fmla="*/ 320 w 429"/>
                  <a:gd name="T53" fmla="*/ 323 h 408"/>
                  <a:gd name="T54" fmla="*/ 308 w 429"/>
                  <a:gd name="T55" fmla="*/ 312 h 408"/>
                  <a:gd name="T56" fmla="*/ 283 w 429"/>
                  <a:gd name="T57" fmla="*/ 295 h 408"/>
                  <a:gd name="T58" fmla="*/ 261 w 429"/>
                  <a:gd name="T59" fmla="*/ 284 h 408"/>
                  <a:gd name="T60" fmla="*/ 230 w 429"/>
                  <a:gd name="T61" fmla="*/ 254 h 408"/>
                  <a:gd name="T62" fmla="*/ 217 w 429"/>
                  <a:gd name="T63" fmla="*/ 231 h 408"/>
                  <a:gd name="T64" fmla="*/ 219 w 429"/>
                  <a:gd name="T65" fmla="*/ 215 h 408"/>
                  <a:gd name="T66" fmla="*/ 232 w 429"/>
                  <a:gd name="T67" fmla="*/ 201 h 408"/>
                  <a:gd name="T68" fmla="*/ 221 w 429"/>
                  <a:gd name="T69" fmla="*/ 184 h 408"/>
                  <a:gd name="T70" fmla="*/ 209 w 429"/>
                  <a:gd name="T71" fmla="*/ 192 h 408"/>
                  <a:gd name="T72" fmla="*/ 190 w 429"/>
                  <a:gd name="T73" fmla="*/ 167 h 408"/>
                  <a:gd name="T74" fmla="*/ 186 w 429"/>
                  <a:gd name="T75" fmla="*/ 181 h 408"/>
                  <a:gd name="T76" fmla="*/ 168 w 429"/>
                  <a:gd name="T77" fmla="*/ 181 h 408"/>
                  <a:gd name="T78" fmla="*/ 165 w 429"/>
                  <a:gd name="T79" fmla="*/ 170 h 408"/>
                  <a:gd name="T80" fmla="*/ 165 w 429"/>
                  <a:gd name="T81" fmla="*/ 151 h 408"/>
                  <a:gd name="T82" fmla="*/ 157 w 429"/>
                  <a:gd name="T83" fmla="*/ 139 h 408"/>
                  <a:gd name="T84" fmla="*/ 145 w 429"/>
                  <a:gd name="T85" fmla="*/ 142 h 408"/>
                  <a:gd name="T86" fmla="*/ 130 w 429"/>
                  <a:gd name="T87" fmla="*/ 112 h 408"/>
                  <a:gd name="T88" fmla="*/ 118 w 429"/>
                  <a:gd name="T89" fmla="*/ 109 h 408"/>
                  <a:gd name="T90" fmla="*/ 101 w 429"/>
                  <a:gd name="T91" fmla="*/ 95 h 408"/>
                  <a:gd name="T92" fmla="*/ 64 w 429"/>
                  <a:gd name="T93" fmla="*/ 98 h 408"/>
                  <a:gd name="T94" fmla="*/ 27 w 429"/>
                  <a:gd name="T95" fmla="*/ 95 h 408"/>
                  <a:gd name="T96" fmla="*/ 0 w 429"/>
                  <a:gd name="T97" fmla="*/ 84 h 4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29"/>
                  <a:gd name="T148" fmla="*/ 0 h 408"/>
                  <a:gd name="T149" fmla="*/ 429 w 429"/>
                  <a:gd name="T150" fmla="*/ 408 h 40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29" h="408">
                    <a:moveTo>
                      <a:pt x="0" y="84"/>
                    </a:moveTo>
                    <a:lnTo>
                      <a:pt x="10" y="53"/>
                    </a:lnTo>
                    <a:lnTo>
                      <a:pt x="10" y="31"/>
                    </a:lnTo>
                    <a:lnTo>
                      <a:pt x="25" y="0"/>
                    </a:lnTo>
                    <a:lnTo>
                      <a:pt x="103" y="20"/>
                    </a:lnTo>
                    <a:lnTo>
                      <a:pt x="236" y="56"/>
                    </a:lnTo>
                    <a:lnTo>
                      <a:pt x="289" y="86"/>
                    </a:lnTo>
                    <a:lnTo>
                      <a:pt x="358" y="114"/>
                    </a:lnTo>
                    <a:lnTo>
                      <a:pt x="393" y="167"/>
                    </a:lnTo>
                    <a:lnTo>
                      <a:pt x="428" y="192"/>
                    </a:lnTo>
                    <a:lnTo>
                      <a:pt x="414" y="212"/>
                    </a:lnTo>
                    <a:lnTo>
                      <a:pt x="414" y="237"/>
                    </a:lnTo>
                    <a:lnTo>
                      <a:pt x="401" y="243"/>
                    </a:lnTo>
                    <a:lnTo>
                      <a:pt x="389" y="265"/>
                    </a:lnTo>
                    <a:lnTo>
                      <a:pt x="401" y="287"/>
                    </a:lnTo>
                    <a:lnTo>
                      <a:pt x="399" y="304"/>
                    </a:lnTo>
                    <a:lnTo>
                      <a:pt x="385" y="326"/>
                    </a:lnTo>
                    <a:lnTo>
                      <a:pt x="387" y="348"/>
                    </a:lnTo>
                    <a:lnTo>
                      <a:pt x="411" y="371"/>
                    </a:lnTo>
                    <a:lnTo>
                      <a:pt x="413" y="393"/>
                    </a:lnTo>
                    <a:lnTo>
                      <a:pt x="407" y="404"/>
                    </a:lnTo>
                    <a:lnTo>
                      <a:pt x="383" y="407"/>
                    </a:lnTo>
                    <a:lnTo>
                      <a:pt x="366" y="396"/>
                    </a:lnTo>
                    <a:lnTo>
                      <a:pt x="347" y="368"/>
                    </a:lnTo>
                    <a:lnTo>
                      <a:pt x="339" y="368"/>
                    </a:lnTo>
                    <a:lnTo>
                      <a:pt x="329" y="357"/>
                    </a:lnTo>
                    <a:lnTo>
                      <a:pt x="320" y="323"/>
                    </a:lnTo>
                    <a:lnTo>
                      <a:pt x="308" y="312"/>
                    </a:lnTo>
                    <a:lnTo>
                      <a:pt x="283" y="295"/>
                    </a:lnTo>
                    <a:lnTo>
                      <a:pt x="261" y="284"/>
                    </a:lnTo>
                    <a:lnTo>
                      <a:pt x="230" y="254"/>
                    </a:lnTo>
                    <a:lnTo>
                      <a:pt x="217" y="231"/>
                    </a:lnTo>
                    <a:lnTo>
                      <a:pt x="219" y="215"/>
                    </a:lnTo>
                    <a:lnTo>
                      <a:pt x="232" y="201"/>
                    </a:lnTo>
                    <a:lnTo>
                      <a:pt x="221" y="184"/>
                    </a:lnTo>
                    <a:lnTo>
                      <a:pt x="209" y="192"/>
                    </a:lnTo>
                    <a:lnTo>
                      <a:pt x="190" y="167"/>
                    </a:lnTo>
                    <a:lnTo>
                      <a:pt x="186" y="181"/>
                    </a:lnTo>
                    <a:lnTo>
                      <a:pt x="168" y="181"/>
                    </a:lnTo>
                    <a:lnTo>
                      <a:pt x="165" y="170"/>
                    </a:lnTo>
                    <a:lnTo>
                      <a:pt x="165" y="151"/>
                    </a:lnTo>
                    <a:lnTo>
                      <a:pt x="157" y="139"/>
                    </a:lnTo>
                    <a:lnTo>
                      <a:pt x="145" y="142"/>
                    </a:lnTo>
                    <a:lnTo>
                      <a:pt x="130" y="112"/>
                    </a:lnTo>
                    <a:lnTo>
                      <a:pt x="118" y="109"/>
                    </a:lnTo>
                    <a:lnTo>
                      <a:pt x="101" y="95"/>
                    </a:lnTo>
                    <a:lnTo>
                      <a:pt x="64" y="98"/>
                    </a:lnTo>
                    <a:lnTo>
                      <a:pt x="27" y="95"/>
                    </a:lnTo>
                    <a:lnTo>
                      <a:pt x="0" y="84"/>
                    </a:lnTo>
                  </a:path>
                </a:pathLst>
              </a:custGeom>
              <a:solidFill>
                <a:srgbClr val="DDDDDD"/>
              </a:solidFill>
              <a:ln w="9525">
                <a:noFill/>
                <a:round/>
                <a:headEnd/>
                <a:tailEnd/>
              </a:ln>
            </p:spPr>
            <p:txBody>
              <a:bodyPr/>
              <a:lstStyle/>
              <a:p>
                <a:endParaRPr lang="de-DE"/>
              </a:p>
            </p:txBody>
          </p:sp>
          <p:sp>
            <p:nvSpPr>
              <p:cNvPr id="16392" name="Freeform 36"/>
              <p:cNvSpPr>
                <a:spLocks/>
              </p:cNvSpPr>
              <p:nvPr/>
            </p:nvSpPr>
            <p:spPr bwMode="auto">
              <a:xfrm>
                <a:off x="908" y="758"/>
                <a:ext cx="274" cy="210"/>
              </a:xfrm>
              <a:custGeom>
                <a:avLst/>
                <a:gdLst>
                  <a:gd name="T0" fmla="*/ 10 w 274"/>
                  <a:gd name="T1" fmla="*/ 0 h 210"/>
                  <a:gd name="T2" fmla="*/ 0 w 274"/>
                  <a:gd name="T3" fmla="*/ 17 h 210"/>
                  <a:gd name="T4" fmla="*/ 0 w 274"/>
                  <a:gd name="T5" fmla="*/ 36 h 210"/>
                  <a:gd name="T6" fmla="*/ 19 w 274"/>
                  <a:gd name="T7" fmla="*/ 56 h 210"/>
                  <a:gd name="T8" fmla="*/ 31 w 274"/>
                  <a:gd name="T9" fmla="*/ 50 h 210"/>
                  <a:gd name="T10" fmla="*/ 35 w 274"/>
                  <a:gd name="T11" fmla="*/ 59 h 210"/>
                  <a:gd name="T12" fmla="*/ 46 w 274"/>
                  <a:gd name="T13" fmla="*/ 61 h 210"/>
                  <a:gd name="T14" fmla="*/ 54 w 274"/>
                  <a:gd name="T15" fmla="*/ 47 h 210"/>
                  <a:gd name="T16" fmla="*/ 81 w 274"/>
                  <a:gd name="T17" fmla="*/ 50 h 210"/>
                  <a:gd name="T18" fmla="*/ 85 w 274"/>
                  <a:gd name="T19" fmla="*/ 64 h 210"/>
                  <a:gd name="T20" fmla="*/ 94 w 274"/>
                  <a:gd name="T21" fmla="*/ 70 h 210"/>
                  <a:gd name="T22" fmla="*/ 117 w 274"/>
                  <a:gd name="T23" fmla="*/ 67 h 210"/>
                  <a:gd name="T24" fmla="*/ 125 w 274"/>
                  <a:gd name="T25" fmla="*/ 75 h 210"/>
                  <a:gd name="T26" fmla="*/ 137 w 274"/>
                  <a:gd name="T27" fmla="*/ 84 h 210"/>
                  <a:gd name="T28" fmla="*/ 146 w 274"/>
                  <a:gd name="T29" fmla="*/ 100 h 210"/>
                  <a:gd name="T30" fmla="*/ 146 w 274"/>
                  <a:gd name="T31" fmla="*/ 123 h 210"/>
                  <a:gd name="T32" fmla="*/ 138 w 274"/>
                  <a:gd name="T33" fmla="*/ 128 h 210"/>
                  <a:gd name="T34" fmla="*/ 142 w 274"/>
                  <a:gd name="T35" fmla="*/ 137 h 210"/>
                  <a:gd name="T36" fmla="*/ 131 w 274"/>
                  <a:gd name="T37" fmla="*/ 150 h 210"/>
                  <a:gd name="T38" fmla="*/ 131 w 274"/>
                  <a:gd name="T39" fmla="*/ 170 h 210"/>
                  <a:gd name="T40" fmla="*/ 148 w 274"/>
                  <a:gd name="T41" fmla="*/ 173 h 210"/>
                  <a:gd name="T42" fmla="*/ 158 w 274"/>
                  <a:gd name="T43" fmla="*/ 167 h 210"/>
                  <a:gd name="T44" fmla="*/ 161 w 274"/>
                  <a:gd name="T45" fmla="*/ 159 h 210"/>
                  <a:gd name="T46" fmla="*/ 167 w 274"/>
                  <a:gd name="T47" fmla="*/ 167 h 210"/>
                  <a:gd name="T48" fmla="*/ 177 w 274"/>
                  <a:gd name="T49" fmla="*/ 162 h 210"/>
                  <a:gd name="T50" fmla="*/ 198 w 274"/>
                  <a:gd name="T51" fmla="*/ 173 h 210"/>
                  <a:gd name="T52" fmla="*/ 211 w 274"/>
                  <a:gd name="T53" fmla="*/ 192 h 210"/>
                  <a:gd name="T54" fmla="*/ 215 w 274"/>
                  <a:gd name="T55" fmla="*/ 192 h 210"/>
                  <a:gd name="T56" fmla="*/ 217 w 274"/>
                  <a:gd name="T57" fmla="*/ 203 h 210"/>
                  <a:gd name="T58" fmla="*/ 231 w 274"/>
                  <a:gd name="T59" fmla="*/ 209 h 210"/>
                  <a:gd name="T60" fmla="*/ 246 w 274"/>
                  <a:gd name="T61" fmla="*/ 209 h 210"/>
                  <a:gd name="T62" fmla="*/ 236 w 274"/>
                  <a:gd name="T63" fmla="*/ 198 h 210"/>
                  <a:gd name="T64" fmla="*/ 240 w 274"/>
                  <a:gd name="T65" fmla="*/ 187 h 210"/>
                  <a:gd name="T66" fmla="*/ 252 w 274"/>
                  <a:gd name="T67" fmla="*/ 198 h 210"/>
                  <a:gd name="T68" fmla="*/ 265 w 274"/>
                  <a:gd name="T69" fmla="*/ 201 h 210"/>
                  <a:gd name="T70" fmla="*/ 267 w 274"/>
                  <a:gd name="T71" fmla="*/ 184 h 210"/>
                  <a:gd name="T72" fmla="*/ 254 w 274"/>
                  <a:gd name="T73" fmla="*/ 170 h 210"/>
                  <a:gd name="T74" fmla="*/ 244 w 274"/>
                  <a:gd name="T75" fmla="*/ 170 h 210"/>
                  <a:gd name="T76" fmla="*/ 231 w 274"/>
                  <a:gd name="T77" fmla="*/ 156 h 210"/>
                  <a:gd name="T78" fmla="*/ 244 w 274"/>
                  <a:gd name="T79" fmla="*/ 156 h 210"/>
                  <a:gd name="T80" fmla="*/ 254 w 274"/>
                  <a:gd name="T81" fmla="*/ 164 h 210"/>
                  <a:gd name="T82" fmla="*/ 273 w 274"/>
                  <a:gd name="T83" fmla="*/ 164 h 210"/>
                  <a:gd name="T84" fmla="*/ 269 w 274"/>
                  <a:gd name="T85" fmla="*/ 148 h 210"/>
                  <a:gd name="T86" fmla="*/ 252 w 274"/>
                  <a:gd name="T87" fmla="*/ 131 h 210"/>
                  <a:gd name="T88" fmla="*/ 240 w 274"/>
                  <a:gd name="T89" fmla="*/ 128 h 210"/>
                  <a:gd name="T90" fmla="*/ 223 w 274"/>
                  <a:gd name="T91" fmla="*/ 109 h 210"/>
                  <a:gd name="T92" fmla="*/ 202 w 274"/>
                  <a:gd name="T93" fmla="*/ 103 h 210"/>
                  <a:gd name="T94" fmla="*/ 185 w 274"/>
                  <a:gd name="T95" fmla="*/ 95 h 210"/>
                  <a:gd name="T96" fmla="*/ 171 w 274"/>
                  <a:gd name="T97" fmla="*/ 70 h 210"/>
                  <a:gd name="T98" fmla="*/ 161 w 274"/>
                  <a:gd name="T99" fmla="*/ 39 h 210"/>
                  <a:gd name="T100" fmla="*/ 148 w 274"/>
                  <a:gd name="T101" fmla="*/ 39 h 210"/>
                  <a:gd name="T102" fmla="*/ 144 w 274"/>
                  <a:gd name="T103" fmla="*/ 31 h 210"/>
                  <a:gd name="T104" fmla="*/ 137 w 274"/>
                  <a:gd name="T105" fmla="*/ 33 h 210"/>
                  <a:gd name="T106" fmla="*/ 123 w 274"/>
                  <a:gd name="T107" fmla="*/ 20 h 210"/>
                  <a:gd name="T108" fmla="*/ 100 w 274"/>
                  <a:gd name="T109" fmla="*/ 14 h 210"/>
                  <a:gd name="T110" fmla="*/ 90 w 274"/>
                  <a:gd name="T111" fmla="*/ 22 h 210"/>
                  <a:gd name="T112" fmla="*/ 69 w 274"/>
                  <a:gd name="T113" fmla="*/ 14 h 210"/>
                  <a:gd name="T114" fmla="*/ 56 w 274"/>
                  <a:gd name="T115" fmla="*/ 14 h 210"/>
                  <a:gd name="T116" fmla="*/ 50 w 274"/>
                  <a:gd name="T117" fmla="*/ 3 h 210"/>
                  <a:gd name="T118" fmla="*/ 44 w 274"/>
                  <a:gd name="T119" fmla="*/ 0 h 210"/>
                  <a:gd name="T120" fmla="*/ 35 w 274"/>
                  <a:gd name="T121" fmla="*/ 3 h 210"/>
                  <a:gd name="T122" fmla="*/ 10 w 274"/>
                  <a:gd name="T123" fmla="*/ 0 h 2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74"/>
                  <a:gd name="T187" fmla="*/ 0 h 210"/>
                  <a:gd name="T188" fmla="*/ 274 w 274"/>
                  <a:gd name="T189" fmla="*/ 210 h 2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74" h="210">
                    <a:moveTo>
                      <a:pt x="10" y="0"/>
                    </a:moveTo>
                    <a:lnTo>
                      <a:pt x="0" y="17"/>
                    </a:lnTo>
                    <a:lnTo>
                      <a:pt x="0" y="36"/>
                    </a:lnTo>
                    <a:lnTo>
                      <a:pt x="19" y="56"/>
                    </a:lnTo>
                    <a:lnTo>
                      <a:pt x="31" y="50"/>
                    </a:lnTo>
                    <a:lnTo>
                      <a:pt x="35" y="59"/>
                    </a:lnTo>
                    <a:lnTo>
                      <a:pt x="46" y="61"/>
                    </a:lnTo>
                    <a:lnTo>
                      <a:pt x="54" y="47"/>
                    </a:lnTo>
                    <a:lnTo>
                      <a:pt x="81" y="50"/>
                    </a:lnTo>
                    <a:lnTo>
                      <a:pt x="85" y="64"/>
                    </a:lnTo>
                    <a:lnTo>
                      <a:pt x="94" y="70"/>
                    </a:lnTo>
                    <a:lnTo>
                      <a:pt x="117" y="67"/>
                    </a:lnTo>
                    <a:lnTo>
                      <a:pt x="125" y="75"/>
                    </a:lnTo>
                    <a:lnTo>
                      <a:pt x="137" y="84"/>
                    </a:lnTo>
                    <a:lnTo>
                      <a:pt x="146" y="100"/>
                    </a:lnTo>
                    <a:lnTo>
                      <a:pt x="146" y="123"/>
                    </a:lnTo>
                    <a:lnTo>
                      <a:pt x="138" y="128"/>
                    </a:lnTo>
                    <a:lnTo>
                      <a:pt x="142" y="137"/>
                    </a:lnTo>
                    <a:lnTo>
                      <a:pt x="131" y="150"/>
                    </a:lnTo>
                    <a:lnTo>
                      <a:pt x="131" y="170"/>
                    </a:lnTo>
                    <a:lnTo>
                      <a:pt x="148" y="173"/>
                    </a:lnTo>
                    <a:lnTo>
                      <a:pt x="158" y="167"/>
                    </a:lnTo>
                    <a:lnTo>
                      <a:pt x="161" y="159"/>
                    </a:lnTo>
                    <a:lnTo>
                      <a:pt x="167" y="167"/>
                    </a:lnTo>
                    <a:lnTo>
                      <a:pt x="177" y="162"/>
                    </a:lnTo>
                    <a:lnTo>
                      <a:pt x="198" y="173"/>
                    </a:lnTo>
                    <a:lnTo>
                      <a:pt x="211" y="192"/>
                    </a:lnTo>
                    <a:lnTo>
                      <a:pt x="215" y="192"/>
                    </a:lnTo>
                    <a:lnTo>
                      <a:pt x="217" y="203"/>
                    </a:lnTo>
                    <a:lnTo>
                      <a:pt x="231" y="209"/>
                    </a:lnTo>
                    <a:lnTo>
                      <a:pt x="246" y="209"/>
                    </a:lnTo>
                    <a:lnTo>
                      <a:pt x="236" y="198"/>
                    </a:lnTo>
                    <a:lnTo>
                      <a:pt x="240" y="187"/>
                    </a:lnTo>
                    <a:lnTo>
                      <a:pt x="252" y="198"/>
                    </a:lnTo>
                    <a:lnTo>
                      <a:pt x="265" y="201"/>
                    </a:lnTo>
                    <a:lnTo>
                      <a:pt x="267" y="184"/>
                    </a:lnTo>
                    <a:lnTo>
                      <a:pt x="254" y="170"/>
                    </a:lnTo>
                    <a:lnTo>
                      <a:pt x="244" y="170"/>
                    </a:lnTo>
                    <a:lnTo>
                      <a:pt x="231" y="156"/>
                    </a:lnTo>
                    <a:lnTo>
                      <a:pt x="244" y="156"/>
                    </a:lnTo>
                    <a:lnTo>
                      <a:pt x="254" y="164"/>
                    </a:lnTo>
                    <a:lnTo>
                      <a:pt x="273" y="164"/>
                    </a:lnTo>
                    <a:lnTo>
                      <a:pt x="269" y="148"/>
                    </a:lnTo>
                    <a:lnTo>
                      <a:pt x="252" y="131"/>
                    </a:lnTo>
                    <a:lnTo>
                      <a:pt x="240" y="128"/>
                    </a:lnTo>
                    <a:lnTo>
                      <a:pt x="223" y="109"/>
                    </a:lnTo>
                    <a:lnTo>
                      <a:pt x="202" y="103"/>
                    </a:lnTo>
                    <a:lnTo>
                      <a:pt x="185" y="95"/>
                    </a:lnTo>
                    <a:lnTo>
                      <a:pt x="171" y="70"/>
                    </a:lnTo>
                    <a:lnTo>
                      <a:pt x="161" y="39"/>
                    </a:lnTo>
                    <a:lnTo>
                      <a:pt x="148" y="39"/>
                    </a:lnTo>
                    <a:lnTo>
                      <a:pt x="144" y="31"/>
                    </a:lnTo>
                    <a:lnTo>
                      <a:pt x="137" y="33"/>
                    </a:lnTo>
                    <a:lnTo>
                      <a:pt x="123" y="20"/>
                    </a:lnTo>
                    <a:lnTo>
                      <a:pt x="100" y="14"/>
                    </a:lnTo>
                    <a:lnTo>
                      <a:pt x="90" y="22"/>
                    </a:lnTo>
                    <a:lnTo>
                      <a:pt x="69" y="14"/>
                    </a:lnTo>
                    <a:lnTo>
                      <a:pt x="56" y="14"/>
                    </a:lnTo>
                    <a:lnTo>
                      <a:pt x="50" y="3"/>
                    </a:lnTo>
                    <a:lnTo>
                      <a:pt x="44" y="0"/>
                    </a:lnTo>
                    <a:lnTo>
                      <a:pt x="35" y="3"/>
                    </a:lnTo>
                    <a:lnTo>
                      <a:pt x="10" y="0"/>
                    </a:lnTo>
                  </a:path>
                </a:pathLst>
              </a:custGeom>
              <a:solidFill>
                <a:srgbClr val="DDDDDD"/>
              </a:solidFill>
              <a:ln w="9525">
                <a:noFill/>
                <a:round/>
                <a:headEnd/>
                <a:tailEnd/>
              </a:ln>
            </p:spPr>
            <p:txBody>
              <a:bodyPr/>
              <a:lstStyle/>
              <a:p>
                <a:endParaRPr lang="de-DE"/>
              </a:p>
            </p:txBody>
          </p:sp>
          <p:sp>
            <p:nvSpPr>
              <p:cNvPr id="16393" name="Freeform 37"/>
              <p:cNvSpPr>
                <a:spLocks/>
              </p:cNvSpPr>
              <p:nvPr/>
            </p:nvSpPr>
            <p:spPr bwMode="auto">
              <a:xfrm>
                <a:off x="1064" y="1925"/>
                <a:ext cx="195" cy="98"/>
              </a:xfrm>
              <a:custGeom>
                <a:avLst/>
                <a:gdLst>
                  <a:gd name="T0" fmla="*/ 0 w 195"/>
                  <a:gd name="T1" fmla="*/ 49 h 98"/>
                  <a:gd name="T2" fmla="*/ 17 w 195"/>
                  <a:gd name="T3" fmla="*/ 20 h 98"/>
                  <a:gd name="T4" fmla="*/ 25 w 195"/>
                  <a:gd name="T5" fmla="*/ 20 h 98"/>
                  <a:gd name="T6" fmla="*/ 38 w 195"/>
                  <a:gd name="T7" fmla="*/ 6 h 98"/>
                  <a:gd name="T8" fmla="*/ 54 w 195"/>
                  <a:gd name="T9" fmla="*/ 6 h 98"/>
                  <a:gd name="T10" fmla="*/ 58 w 195"/>
                  <a:gd name="T11" fmla="*/ 3 h 98"/>
                  <a:gd name="T12" fmla="*/ 63 w 195"/>
                  <a:gd name="T13" fmla="*/ 0 h 98"/>
                  <a:gd name="T14" fmla="*/ 83 w 195"/>
                  <a:gd name="T15" fmla="*/ 17 h 98"/>
                  <a:gd name="T16" fmla="*/ 88 w 195"/>
                  <a:gd name="T17" fmla="*/ 29 h 98"/>
                  <a:gd name="T18" fmla="*/ 92 w 195"/>
                  <a:gd name="T19" fmla="*/ 23 h 98"/>
                  <a:gd name="T20" fmla="*/ 108 w 195"/>
                  <a:gd name="T21" fmla="*/ 34 h 98"/>
                  <a:gd name="T22" fmla="*/ 117 w 195"/>
                  <a:gd name="T23" fmla="*/ 34 h 98"/>
                  <a:gd name="T24" fmla="*/ 125 w 195"/>
                  <a:gd name="T25" fmla="*/ 43 h 98"/>
                  <a:gd name="T26" fmla="*/ 138 w 195"/>
                  <a:gd name="T27" fmla="*/ 49 h 98"/>
                  <a:gd name="T28" fmla="*/ 138 w 195"/>
                  <a:gd name="T29" fmla="*/ 63 h 98"/>
                  <a:gd name="T30" fmla="*/ 163 w 195"/>
                  <a:gd name="T31" fmla="*/ 63 h 98"/>
                  <a:gd name="T32" fmla="*/ 169 w 195"/>
                  <a:gd name="T33" fmla="*/ 77 h 98"/>
                  <a:gd name="T34" fmla="*/ 184 w 195"/>
                  <a:gd name="T35" fmla="*/ 77 h 98"/>
                  <a:gd name="T36" fmla="*/ 194 w 195"/>
                  <a:gd name="T37" fmla="*/ 94 h 98"/>
                  <a:gd name="T38" fmla="*/ 188 w 195"/>
                  <a:gd name="T39" fmla="*/ 97 h 98"/>
                  <a:gd name="T40" fmla="*/ 184 w 195"/>
                  <a:gd name="T41" fmla="*/ 91 h 98"/>
                  <a:gd name="T42" fmla="*/ 182 w 195"/>
                  <a:gd name="T43" fmla="*/ 88 h 98"/>
                  <a:gd name="T44" fmla="*/ 169 w 195"/>
                  <a:gd name="T45" fmla="*/ 91 h 98"/>
                  <a:gd name="T46" fmla="*/ 165 w 195"/>
                  <a:gd name="T47" fmla="*/ 94 h 98"/>
                  <a:gd name="T48" fmla="*/ 154 w 195"/>
                  <a:gd name="T49" fmla="*/ 97 h 98"/>
                  <a:gd name="T50" fmla="*/ 136 w 195"/>
                  <a:gd name="T51" fmla="*/ 97 h 98"/>
                  <a:gd name="T52" fmla="*/ 125 w 195"/>
                  <a:gd name="T53" fmla="*/ 97 h 98"/>
                  <a:gd name="T54" fmla="*/ 125 w 195"/>
                  <a:gd name="T55" fmla="*/ 88 h 98"/>
                  <a:gd name="T56" fmla="*/ 108 w 195"/>
                  <a:gd name="T57" fmla="*/ 66 h 98"/>
                  <a:gd name="T58" fmla="*/ 108 w 195"/>
                  <a:gd name="T59" fmla="*/ 51 h 98"/>
                  <a:gd name="T60" fmla="*/ 88 w 195"/>
                  <a:gd name="T61" fmla="*/ 51 h 98"/>
                  <a:gd name="T62" fmla="*/ 81 w 195"/>
                  <a:gd name="T63" fmla="*/ 43 h 98"/>
                  <a:gd name="T64" fmla="*/ 75 w 195"/>
                  <a:gd name="T65" fmla="*/ 51 h 98"/>
                  <a:gd name="T66" fmla="*/ 69 w 195"/>
                  <a:gd name="T67" fmla="*/ 40 h 98"/>
                  <a:gd name="T68" fmla="*/ 63 w 195"/>
                  <a:gd name="T69" fmla="*/ 40 h 98"/>
                  <a:gd name="T70" fmla="*/ 63 w 195"/>
                  <a:gd name="T71" fmla="*/ 26 h 98"/>
                  <a:gd name="T72" fmla="*/ 58 w 195"/>
                  <a:gd name="T73" fmla="*/ 20 h 98"/>
                  <a:gd name="T74" fmla="*/ 40 w 195"/>
                  <a:gd name="T75" fmla="*/ 23 h 98"/>
                  <a:gd name="T76" fmla="*/ 29 w 195"/>
                  <a:gd name="T77" fmla="*/ 40 h 98"/>
                  <a:gd name="T78" fmla="*/ 15 w 195"/>
                  <a:gd name="T79" fmla="*/ 43 h 98"/>
                  <a:gd name="T80" fmla="*/ 0 w 195"/>
                  <a:gd name="T81" fmla="*/ 49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5"/>
                  <a:gd name="T124" fmla="*/ 0 h 98"/>
                  <a:gd name="T125" fmla="*/ 195 w 195"/>
                  <a:gd name="T126" fmla="*/ 98 h 9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5" h="98">
                    <a:moveTo>
                      <a:pt x="0" y="49"/>
                    </a:moveTo>
                    <a:lnTo>
                      <a:pt x="17" y="20"/>
                    </a:lnTo>
                    <a:lnTo>
                      <a:pt x="25" y="20"/>
                    </a:lnTo>
                    <a:lnTo>
                      <a:pt x="38" y="6"/>
                    </a:lnTo>
                    <a:lnTo>
                      <a:pt x="54" y="6"/>
                    </a:lnTo>
                    <a:lnTo>
                      <a:pt x="58" y="3"/>
                    </a:lnTo>
                    <a:lnTo>
                      <a:pt x="63" y="0"/>
                    </a:lnTo>
                    <a:lnTo>
                      <a:pt x="83" y="17"/>
                    </a:lnTo>
                    <a:lnTo>
                      <a:pt x="88" y="29"/>
                    </a:lnTo>
                    <a:lnTo>
                      <a:pt x="92" y="23"/>
                    </a:lnTo>
                    <a:lnTo>
                      <a:pt x="108" y="34"/>
                    </a:lnTo>
                    <a:lnTo>
                      <a:pt x="117" y="34"/>
                    </a:lnTo>
                    <a:lnTo>
                      <a:pt x="125" y="43"/>
                    </a:lnTo>
                    <a:lnTo>
                      <a:pt x="138" y="49"/>
                    </a:lnTo>
                    <a:lnTo>
                      <a:pt x="138" y="63"/>
                    </a:lnTo>
                    <a:lnTo>
                      <a:pt x="163" y="63"/>
                    </a:lnTo>
                    <a:lnTo>
                      <a:pt x="169" y="77"/>
                    </a:lnTo>
                    <a:lnTo>
                      <a:pt x="184" y="77"/>
                    </a:lnTo>
                    <a:lnTo>
                      <a:pt x="194" y="94"/>
                    </a:lnTo>
                    <a:lnTo>
                      <a:pt x="188" y="97"/>
                    </a:lnTo>
                    <a:lnTo>
                      <a:pt x="184" y="91"/>
                    </a:lnTo>
                    <a:lnTo>
                      <a:pt x="182" y="88"/>
                    </a:lnTo>
                    <a:lnTo>
                      <a:pt x="169" y="91"/>
                    </a:lnTo>
                    <a:lnTo>
                      <a:pt x="165" y="94"/>
                    </a:lnTo>
                    <a:lnTo>
                      <a:pt x="154" y="97"/>
                    </a:lnTo>
                    <a:lnTo>
                      <a:pt x="136" y="97"/>
                    </a:lnTo>
                    <a:lnTo>
                      <a:pt x="125" y="97"/>
                    </a:lnTo>
                    <a:lnTo>
                      <a:pt x="125" y="88"/>
                    </a:lnTo>
                    <a:lnTo>
                      <a:pt x="108" y="66"/>
                    </a:lnTo>
                    <a:lnTo>
                      <a:pt x="108" y="51"/>
                    </a:lnTo>
                    <a:lnTo>
                      <a:pt x="88" y="51"/>
                    </a:lnTo>
                    <a:lnTo>
                      <a:pt x="81" y="43"/>
                    </a:lnTo>
                    <a:lnTo>
                      <a:pt x="75" y="51"/>
                    </a:lnTo>
                    <a:lnTo>
                      <a:pt x="69" y="40"/>
                    </a:lnTo>
                    <a:lnTo>
                      <a:pt x="63" y="40"/>
                    </a:lnTo>
                    <a:lnTo>
                      <a:pt x="63" y="26"/>
                    </a:lnTo>
                    <a:lnTo>
                      <a:pt x="58" y="20"/>
                    </a:lnTo>
                    <a:lnTo>
                      <a:pt x="40" y="23"/>
                    </a:lnTo>
                    <a:lnTo>
                      <a:pt x="29" y="40"/>
                    </a:lnTo>
                    <a:lnTo>
                      <a:pt x="15" y="43"/>
                    </a:lnTo>
                    <a:lnTo>
                      <a:pt x="0" y="49"/>
                    </a:lnTo>
                  </a:path>
                </a:pathLst>
              </a:custGeom>
              <a:solidFill>
                <a:srgbClr val="DDDDDD"/>
              </a:solidFill>
              <a:ln w="9525">
                <a:noFill/>
                <a:round/>
                <a:headEnd/>
                <a:tailEnd/>
              </a:ln>
            </p:spPr>
            <p:txBody>
              <a:bodyPr/>
              <a:lstStyle/>
              <a:p>
                <a:endParaRPr lang="de-DE"/>
              </a:p>
            </p:txBody>
          </p:sp>
          <p:sp>
            <p:nvSpPr>
              <p:cNvPr id="16394" name="Freeform 38"/>
              <p:cNvSpPr>
                <a:spLocks/>
              </p:cNvSpPr>
              <p:nvPr/>
            </p:nvSpPr>
            <p:spPr bwMode="auto">
              <a:xfrm>
                <a:off x="1234" y="1995"/>
                <a:ext cx="129" cy="83"/>
              </a:xfrm>
              <a:custGeom>
                <a:avLst/>
                <a:gdLst>
                  <a:gd name="T0" fmla="*/ 0 w 129"/>
                  <a:gd name="T1" fmla="*/ 62 h 83"/>
                  <a:gd name="T2" fmla="*/ 12 w 129"/>
                  <a:gd name="T3" fmla="*/ 65 h 83"/>
                  <a:gd name="T4" fmla="*/ 40 w 129"/>
                  <a:gd name="T5" fmla="*/ 62 h 83"/>
                  <a:gd name="T6" fmla="*/ 52 w 129"/>
                  <a:gd name="T7" fmla="*/ 79 h 83"/>
                  <a:gd name="T8" fmla="*/ 68 w 129"/>
                  <a:gd name="T9" fmla="*/ 82 h 83"/>
                  <a:gd name="T10" fmla="*/ 76 w 129"/>
                  <a:gd name="T11" fmla="*/ 62 h 83"/>
                  <a:gd name="T12" fmla="*/ 72 w 129"/>
                  <a:gd name="T13" fmla="*/ 57 h 83"/>
                  <a:gd name="T14" fmla="*/ 80 w 129"/>
                  <a:gd name="T15" fmla="*/ 48 h 83"/>
                  <a:gd name="T16" fmla="*/ 96 w 129"/>
                  <a:gd name="T17" fmla="*/ 62 h 83"/>
                  <a:gd name="T18" fmla="*/ 108 w 129"/>
                  <a:gd name="T19" fmla="*/ 62 h 83"/>
                  <a:gd name="T20" fmla="*/ 108 w 129"/>
                  <a:gd name="T21" fmla="*/ 54 h 83"/>
                  <a:gd name="T22" fmla="*/ 116 w 129"/>
                  <a:gd name="T23" fmla="*/ 54 h 83"/>
                  <a:gd name="T24" fmla="*/ 128 w 129"/>
                  <a:gd name="T25" fmla="*/ 40 h 83"/>
                  <a:gd name="T26" fmla="*/ 120 w 129"/>
                  <a:gd name="T27" fmla="*/ 37 h 83"/>
                  <a:gd name="T28" fmla="*/ 120 w 129"/>
                  <a:gd name="T29" fmla="*/ 23 h 83"/>
                  <a:gd name="T30" fmla="*/ 120 w 129"/>
                  <a:gd name="T31" fmla="*/ 11 h 83"/>
                  <a:gd name="T32" fmla="*/ 102 w 129"/>
                  <a:gd name="T33" fmla="*/ 8 h 83"/>
                  <a:gd name="T34" fmla="*/ 88 w 129"/>
                  <a:gd name="T35" fmla="*/ 11 h 83"/>
                  <a:gd name="T36" fmla="*/ 76 w 129"/>
                  <a:gd name="T37" fmla="*/ 11 h 83"/>
                  <a:gd name="T38" fmla="*/ 58 w 129"/>
                  <a:gd name="T39" fmla="*/ 8 h 83"/>
                  <a:gd name="T40" fmla="*/ 44 w 129"/>
                  <a:gd name="T41" fmla="*/ 0 h 83"/>
                  <a:gd name="T42" fmla="*/ 40 w 129"/>
                  <a:gd name="T43" fmla="*/ 8 h 83"/>
                  <a:gd name="T44" fmla="*/ 38 w 129"/>
                  <a:gd name="T45" fmla="*/ 25 h 83"/>
                  <a:gd name="T46" fmla="*/ 24 w 129"/>
                  <a:gd name="T47" fmla="*/ 25 h 83"/>
                  <a:gd name="T48" fmla="*/ 20 w 129"/>
                  <a:gd name="T49" fmla="*/ 40 h 83"/>
                  <a:gd name="T50" fmla="*/ 12 w 129"/>
                  <a:gd name="T51" fmla="*/ 45 h 83"/>
                  <a:gd name="T52" fmla="*/ 0 w 129"/>
                  <a:gd name="T53" fmla="*/ 62 h 8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9"/>
                  <a:gd name="T82" fmla="*/ 0 h 83"/>
                  <a:gd name="T83" fmla="*/ 129 w 129"/>
                  <a:gd name="T84" fmla="*/ 83 h 8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9" h="83">
                    <a:moveTo>
                      <a:pt x="0" y="62"/>
                    </a:moveTo>
                    <a:lnTo>
                      <a:pt x="12" y="65"/>
                    </a:lnTo>
                    <a:lnTo>
                      <a:pt x="40" y="62"/>
                    </a:lnTo>
                    <a:lnTo>
                      <a:pt x="52" y="79"/>
                    </a:lnTo>
                    <a:lnTo>
                      <a:pt x="68" y="82"/>
                    </a:lnTo>
                    <a:lnTo>
                      <a:pt x="76" y="62"/>
                    </a:lnTo>
                    <a:lnTo>
                      <a:pt x="72" y="57"/>
                    </a:lnTo>
                    <a:lnTo>
                      <a:pt x="80" y="48"/>
                    </a:lnTo>
                    <a:lnTo>
                      <a:pt x="96" y="62"/>
                    </a:lnTo>
                    <a:lnTo>
                      <a:pt x="108" y="62"/>
                    </a:lnTo>
                    <a:lnTo>
                      <a:pt x="108" y="54"/>
                    </a:lnTo>
                    <a:lnTo>
                      <a:pt x="116" y="54"/>
                    </a:lnTo>
                    <a:lnTo>
                      <a:pt x="128" y="40"/>
                    </a:lnTo>
                    <a:lnTo>
                      <a:pt x="120" y="37"/>
                    </a:lnTo>
                    <a:lnTo>
                      <a:pt x="120" y="23"/>
                    </a:lnTo>
                    <a:lnTo>
                      <a:pt x="120" y="11"/>
                    </a:lnTo>
                    <a:lnTo>
                      <a:pt x="102" y="8"/>
                    </a:lnTo>
                    <a:lnTo>
                      <a:pt x="88" y="11"/>
                    </a:lnTo>
                    <a:lnTo>
                      <a:pt x="76" y="11"/>
                    </a:lnTo>
                    <a:lnTo>
                      <a:pt x="58" y="8"/>
                    </a:lnTo>
                    <a:lnTo>
                      <a:pt x="44" y="0"/>
                    </a:lnTo>
                    <a:lnTo>
                      <a:pt x="40" y="8"/>
                    </a:lnTo>
                    <a:lnTo>
                      <a:pt x="38" y="25"/>
                    </a:lnTo>
                    <a:lnTo>
                      <a:pt x="24" y="25"/>
                    </a:lnTo>
                    <a:lnTo>
                      <a:pt x="20" y="40"/>
                    </a:lnTo>
                    <a:lnTo>
                      <a:pt x="12" y="45"/>
                    </a:lnTo>
                    <a:lnTo>
                      <a:pt x="0" y="62"/>
                    </a:lnTo>
                  </a:path>
                </a:pathLst>
              </a:custGeom>
              <a:solidFill>
                <a:srgbClr val="DDDDDD"/>
              </a:solidFill>
              <a:ln w="9525">
                <a:noFill/>
                <a:round/>
                <a:headEnd/>
                <a:tailEnd/>
              </a:ln>
            </p:spPr>
            <p:txBody>
              <a:bodyPr/>
              <a:lstStyle/>
              <a:p>
                <a:endParaRPr lang="de-DE"/>
              </a:p>
            </p:txBody>
          </p:sp>
          <p:sp>
            <p:nvSpPr>
              <p:cNvPr id="16395" name="Freeform 39"/>
              <p:cNvSpPr>
                <a:spLocks/>
              </p:cNvSpPr>
              <p:nvPr/>
            </p:nvSpPr>
            <p:spPr bwMode="auto">
              <a:xfrm>
                <a:off x="1155" y="2228"/>
                <a:ext cx="802" cy="1698"/>
              </a:xfrm>
              <a:custGeom>
                <a:avLst/>
                <a:gdLst>
                  <a:gd name="T0" fmla="*/ 92 w 802"/>
                  <a:gd name="T1" fmla="*/ 28 h 1698"/>
                  <a:gd name="T2" fmla="*/ 152 w 802"/>
                  <a:gd name="T3" fmla="*/ 3 h 1698"/>
                  <a:gd name="T4" fmla="*/ 127 w 802"/>
                  <a:gd name="T5" fmla="*/ 59 h 1698"/>
                  <a:gd name="T6" fmla="*/ 152 w 802"/>
                  <a:gd name="T7" fmla="*/ 56 h 1698"/>
                  <a:gd name="T8" fmla="*/ 177 w 802"/>
                  <a:gd name="T9" fmla="*/ 53 h 1698"/>
                  <a:gd name="T10" fmla="*/ 212 w 802"/>
                  <a:gd name="T11" fmla="*/ 73 h 1698"/>
                  <a:gd name="T12" fmla="*/ 322 w 802"/>
                  <a:gd name="T13" fmla="*/ 103 h 1698"/>
                  <a:gd name="T14" fmla="*/ 372 w 802"/>
                  <a:gd name="T15" fmla="*/ 134 h 1698"/>
                  <a:gd name="T16" fmla="*/ 437 w 802"/>
                  <a:gd name="T17" fmla="*/ 151 h 1698"/>
                  <a:gd name="T18" fmla="*/ 530 w 802"/>
                  <a:gd name="T19" fmla="*/ 234 h 1698"/>
                  <a:gd name="T20" fmla="*/ 581 w 802"/>
                  <a:gd name="T21" fmla="*/ 338 h 1698"/>
                  <a:gd name="T22" fmla="*/ 780 w 802"/>
                  <a:gd name="T23" fmla="*/ 424 h 1698"/>
                  <a:gd name="T24" fmla="*/ 782 w 802"/>
                  <a:gd name="T25" fmla="*/ 567 h 1698"/>
                  <a:gd name="T26" fmla="*/ 731 w 802"/>
                  <a:gd name="T27" fmla="*/ 642 h 1698"/>
                  <a:gd name="T28" fmla="*/ 723 w 802"/>
                  <a:gd name="T29" fmla="*/ 751 h 1698"/>
                  <a:gd name="T30" fmla="*/ 694 w 802"/>
                  <a:gd name="T31" fmla="*/ 798 h 1698"/>
                  <a:gd name="T32" fmla="*/ 647 w 802"/>
                  <a:gd name="T33" fmla="*/ 879 h 1698"/>
                  <a:gd name="T34" fmla="*/ 579 w 802"/>
                  <a:gd name="T35" fmla="*/ 907 h 1698"/>
                  <a:gd name="T36" fmla="*/ 544 w 802"/>
                  <a:gd name="T37" fmla="*/ 991 h 1698"/>
                  <a:gd name="T38" fmla="*/ 536 w 802"/>
                  <a:gd name="T39" fmla="*/ 1061 h 1698"/>
                  <a:gd name="T40" fmla="*/ 481 w 802"/>
                  <a:gd name="T41" fmla="*/ 1125 h 1698"/>
                  <a:gd name="T42" fmla="*/ 448 w 802"/>
                  <a:gd name="T43" fmla="*/ 1175 h 1698"/>
                  <a:gd name="T44" fmla="*/ 427 w 802"/>
                  <a:gd name="T45" fmla="*/ 1200 h 1698"/>
                  <a:gd name="T46" fmla="*/ 415 w 802"/>
                  <a:gd name="T47" fmla="*/ 1267 h 1698"/>
                  <a:gd name="T48" fmla="*/ 361 w 802"/>
                  <a:gd name="T49" fmla="*/ 1295 h 1698"/>
                  <a:gd name="T50" fmla="*/ 318 w 802"/>
                  <a:gd name="T51" fmla="*/ 1323 h 1698"/>
                  <a:gd name="T52" fmla="*/ 316 w 802"/>
                  <a:gd name="T53" fmla="*/ 1387 h 1698"/>
                  <a:gd name="T54" fmla="*/ 275 w 802"/>
                  <a:gd name="T55" fmla="*/ 1437 h 1698"/>
                  <a:gd name="T56" fmla="*/ 300 w 802"/>
                  <a:gd name="T57" fmla="*/ 1482 h 1698"/>
                  <a:gd name="T58" fmla="*/ 259 w 802"/>
                  <a:gd name="T59" fmla="*/ 1524 h 1698"/>
                  <a:gd name="T60" fmla="*/ 238 w 802"/>
                  <a:gd name="T61" fmla="*/ 1597 h 1698"/>
                  <a:gd name="T62" fmla="*/ 292 w 802"/>
                  <a:gd name="T63" fmla="*/ 1697 h 1698"/>
                  <a:gd name="T64" fmla="*/ 228 w 802"/>
                  <a:gd name="T65" fmla="*/ 1647 h 1698"/>
                  <a:gd name="T66" fmla="*/ 187 w 802"/>
                  <a:gd name="T67" fmla="*/ 1557 h 1698"/>
                  <a:gd name="T68" fmla="*/ 183 w 802"/>
                  <a:gd name="T69" fmla="*/ 1323 h 1698"/>
                  <a:gd name="T70" fmla="*/ 177 w 802"/>
                  <a:gd name="T71" fmla="*/ 1223 h 1698"/>
                  <a:gd name="T72" fmla="*/ 181 w 802"/>
                  <a:gd name="T73" fmla="*/ 1114 h 1698"/>
                  <a:gd name="T74" fmla="*/ 189 w 802"/>
                  <a:gd name="T75" fmla="*/ 1027 h 1698"/>
                  <a:gd name="T76" fmla="*/ 185 w 802"/>
                  <a:gd name="T77" fmla="*/ 888 h 1698"/>
                  <a:gd name="T78" fmla="*/ 191 w 802"/>
                  <a:gd name="T79" fmla="*/ 773 h 1698"/>
                  <a:gd name="T80" fmla="*/ 144 w 802"/>
                  <a:gd name="T81" fmla="*/ 695 h 1698"/>
                  <a:gd name="T82" fmla="*/ 72 w 802"/>
                  <a:gd name="T83" fmla="*/ 634 h 1698"/>
                  <a:gd name="T84" fmla="*/ 47 w 802"/>
                  <a:gd name="T85" fmla="*/ 539 h 1698"/>
                  <a:gd name="T86" fmla="*/ 14 w 802"/>
                  <a:gd name="T87" fmla="*/ 486 h 1698"/>
                  <a:gd name="T88" fmla="*/ 16 w 802"/>
                  <a:gd name="T89" fmla="*/ 396 h 1698"/>
                  <a:gd name="T90" fmla="*/ 8 w 802"/>
                  <a:gd name="T91" fmla="*/ 310 h 1698"/>
                  <a:gd name="T92" fmla="*/ 58 w 802"/>
                  <a:gd name="T93" fmla="*/ 140 h 16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02"/>
                  <a:gd name="T142" fmla="*/ 0 h 1698"/>
                  <a:gd name="T143" fmla="*/ 802 w 802"/>
                  <a:gd name="T144" fmla="*/ 1698 h 16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2" h="1698">
                    <a:moveTo>
                      <a:pt x="62" y="75"/>
                    </a:moveTo>
                    <a:lnTo>
                      <a:pt x="72" y="56"/>
                    </a:lnTo>
                    <a:lnTo>
                      <a:pt x="92" y="28"/>
                    </a:lnTo>
                    <a:lnTo>
                      <a:pt x="121" y="11"/>
                    </a:lnTo>
                    <a:lnTo>
                      <a:pt x="136" y="0"/>
                    </a:lnTo>
                    <a:lnTo>
                      <a:pt x="152" y="3"/>
                    </a:lnTo>
                    <a:lnTo>
                      <a:pt x="148" y="17"/>
                    </a:lnTo>
                    <a:lnTo>
                      <a:pt x="131" y="31"/>
                    </a:lnTo>
                    <a:lnTo>
                      <a:pt x="127" y="59"/>
                    </a:lnTo>
                    <a:lnTo>
                      <a:pt x="131" y="81"/>
                    </a:lnTo>
                    <a:lnTo>
                      <a:pt x="146" y="81"/>
                    </a:lnTo>
                    <a:lnTo>
                      <a:pt x="152" y="56"/>
                    </a:lnTo>
                    <a:lnTo>
                      <a:pt x="156" y="31"/>
                    </a:lnTo>
                    <a:lnTo>
                      <a:pt x="166" y="39"/>
                    </a:lnTo>
                    <a:lnTo>
                      <a:pt x="177" y="53"/>
                    </a:lnTo>
                    <a:lnTo>
                      <a:pt x="197" y="47"/>
                    </a:lnTo>
                    <a:lnTo>
                      <a:pt x="209" y="59"/>
                    </a:lnTo>
                    <a:lnTo>
                      <a:pt x="212" y="73"/>
                    </a:lnTo>
                    <a:lnTo>
                      <a:pt x="242" y="67"/>
                    </a:lnTo>
                    <a:lnTo>
                      <a:pt x="300" y="59"/>
                    </a:lnTo>
                    <a:lnTo>
                      <a:pt x="322" y="103"/>
                    </a:lnTo>
                    <a:lnTo>
                      <a:pt x="359" y="126"/>
                    </a:lnTo>
                    <a:lnTo>
                      <a:pt x="357" y="145"/>
                    </a:lnTo>
                    <a:lnTo>
                      <a:pt x="372" y="134"/>
                    </a:lnTo>
                    <a:lnTo>
                      <a:pt x="390" y="134"/>
                    </a:lnTo>
                    <a:lnTo>
                      <a:pt x="411" y="154"/>
                    </a:lnTo>
                    <a:lnTo>
                      <a:pt x="437" y="151"/>
                    </a:lnTo>
                    <a:lnTo>
                      <a:pt x="458" y="154"/>
                    </a:lnTo>
                    <a:lnTo>
                      <a:pt x="493" y="190"/>
                    </a:lnTo>
                    <a:lnTo>
                      <a:pt x="530" y="234"/>
                    </a:lnTo>
                    <a:lnTo>
                      <a:pt x="546" y="285"/>
                    </a:lnTo>
                    <a:lnTo>
                      <a:pt x="536" y="324"/>
                    </a:lnTo>
                    <a:lnTo>
                      <a:pt x="581" y="338"/>
                    </a:lnTo>
                    <a:lnTo>
                      <a:pt x="655" y="357"/>
                    </a:lnTo>
                    <a:lnTo>
                      <a:pt x="731" y="380"/>
                    </a:lnTo>
                    <a:lnTo>
                      <a:pt x="780" y="424"/>
                    </a:lnTo>
                    <a:lnTo>
                      <a:pt x="801" y="466"/>
                    </a:lnTo>
                    <a:lnTo>
                      <a:pt x="801" y="519"/>
                    </a:lnTo>
                    <a:lnTo>
                      <a:pt x="782" y="567"/>
                    </a:lnTo>
                    <a:lnTo>
                      <a:pt x="760" y="592"/>
                    </a:lnTo>
                    <a:lnTo>
                      <a:pt x="746" y="608"/>
                    </a:lnTo>
                    <a:lnTo>
                      <a:pt x="731" y="642"/>
                    </a:lnTo>
                    <a:lnTo>
                      <a:pt x="729" y="673"/>
                    </a:lnTo>
                    <a:lnTo>
                      <a:pt x="731" y="712"/>
                    </a:lnTo>
                    <a:lnTo>
                      <a:pt x="723" y="751"/>
                    </a:lnTo>
                    <a:lnTo>
                      <a:pt x="711" y="759"/>
                    </a:lnTo>
                    <a:lnTo>
                      <a:pt x="707" y="782"/>
                    </a:lnTo>
                    <a:lnTo>
                      <a:pt x="694" y="798"/>
                    </a:lnTo>
                    <a:lnTo>
                      <a:pt x="692" y="818"/>
                    </a:lnTo>
                    <a:lnTo>
                      <a:pt x="674" y="840"/>
                    </a:lnTo>
                    <a:lnTo>
                      <a:pt x="647" y="879"/>
                    </a:lnTo>
                    <a:lnTo>
                      <a:pt x="624" y="890"/>
                    </a:lnTo>
                    <a:lnTo>
                      <a:pt x="608" y="888"/>
                    </a:lnTo>
                    <a:lnTo>
                      <a:pt x="579" y="907"/>
                    </a:lnTo>
                    <a:lnTo>
                      <a:pt x="550" y="952"/>
                    </a:lnTo>
                    <a:lnTo>
                      <a:pt x="544" y="969"/>
                    </a:lnTo>
                    <a:lnTo>
                      <a:pt x="544" y="991"/>
                    </a:lnTo>
                    <a:lnTo>
                      <a:pt x="550" y="1016"/>
                    </a:lnTo>
                    <a:lnTo>
                      <a:pt x="536" y="1041"/>
                    </a:lnTo>
                    <a:lnTo>
                      <a:pt x="536" y="1061"/>
                    </a:lnTo>
                    <a:lnTo>
                      <a:pt x="513" y="1083"/>
                    </a:lnTo>
                    <a:lnTo>
                      <a:pt x="495" y="1100"/>
                    </a:lnTo>
                    <a:lnTo>
                      <a:pt x="481" y="1125"/>
                    </a:lnTo>
                    <a:lnTo>
                      <a:pt x="476" y="1150"/>
                    </a:lnTo>
                    <a:lnTo>
                      <a:pt x="456" y="1181"/>
                    </a:lnTo>
                    <a:lnTo>
                      <a:pt x="448" y="1175"/>
                    </a:lnTo>
                    <a:lnTo>
                      <a:pt x="433" y="1175"/>
                    </a:lnTo>
                    <a:lnTo>
                      <a:pt x="413" y="1186"/>
                    </a:lnTo>
                    <a:lnTo>
                      <a:pt x="427" y="1200"/>
                    </a:lnTo>
                    <a:lnTo>
                      <a:pt x="427" y="1228"/>
                    </a:lnTo>
                    <a:lnTo>
                      <a:pt x="425" y="1250"/>
                    </a:lnTo>
                    <a:lnTo>
                      <a:pt x="415" y="1267"/>
                    </a:lnTo>
                    <a:lnTo>
                      <a:pt x="390" y="1270"/>
                    </a:lnTo>
                    <a:lnTo>
                      <a:pt x="370" y="1278"/>
                    </a:lnTo>
                    <a:lnTo>
                      <a:pt x="361" y="1295"/>
                    </a:lnTo>
                    <a:lnTo>
                      <a:pt x="361" y="1323"/>
                    </a:lnTo>
                    <a:lnTo>
                      <a:pt x="337" y="1326"/>
                    </a:lnTo>
                    <a:lnTo>
                      <a:pt x="318" y="1323"/>
                    </a:lnTo>
                    <a:lnTo>
                      <a:pt x="312" y="1334"/>
                    </a:lnTo>
                    <a:lnTo>
                      <a:pt x="322" y="1345"/>
                    </a:lnTo>
                    <a:lnTo>
                      <a:pt x="316" y="1387"/>
                    </a:lnTo>
                    <a:lnTo>
                      <a:pt x="308" y="1423"/>
                    </a:lnTo>
                    <a:lnTo>
                      <a:pt x="283" y="1423"/>
                    </a:lnTo>
                    <a:lnTo>
                      <a:pt x="275" y="1437"/>
                    </a:lnTo>
                    <a:lnTo>
                      <a:pt x="277" y="1465"/>
                    </a:lnTo>
                    <a:lnTo>
                      <a:pt x="290" y="1465"/>
                    </a:lnTo>
                    <a:lnTo>
                      <a:pt x="300" y="1482"/>
                    </a:lnTo>
                    <a:lnTo>
                      <a:pt x="294" y="1510"/>
                    </a:lnTo>
                    <a:lnTo>
                      <a:pt x="281" y="1513"/>
                    </a:lnTo>
                    <a:lnTo>
                      <a:pt x="259" y="1524"/>
                    </a:lnTo>
                    <a:lnTo>
                      <a:pt x="253" y="1546"/>
                    </a:lnTo>
                    <a:lnTo>
                      <a:pt x="251" y="1580"/>
                    </a:lnTo>
                    <a:lnTo>
                      <a:pt x="238" y="1597"/>
                    </a:lnTo>
                    <a:lnTo>
                      <a:pt x="286" y="1652"/>
                    </a:lnTo>
                    <a:lnTo>
                      <a:pt x="300" y="1680"/>
                    </a:lnTo>
                    <a:lnTo>
                      <a:pt x="292" y="1697"/>
                    </a:lnTo>
                    <a:lnTo>
                      <a:pt x="271" y="1686"/>
                    </a:lnTo>
                    <a:lnTo>
                      <a:pt x="253" y="1664"/>
                    </a:lnTo>
                    <a:lnTo>
                      <a:pt x="228" y="1647"/>
                    </a:lnTo>
                    <a:lnTo>
                      <a:pt x="205" y="1619"/>
                    </a:lnTo>
                    <a:lnTo>
                      <a:pt x="189" y="1585"/>
                    </a:lnTo>
                    <a:lnTo>
                      <a:pt x="187" y="1557"/>
                    </a:lnTo>
                    <a:lnTo>
                      <a:pt x="191" y="1535"/>
                    </a:lnTo>
                    <a:lnTo>
                      <a:pt x="189" y="1354"/>
                    </a:lnTo>
                    <a:lnTo>
                      <a:pt x="183" y="1323"/>
                    </a:lnTo>
                    <a:lnTo>
                      <a:pt x="166" y="1289"/>
                    </a:lnTo>
                    <a:lnTo>
                      <a:pt x="166" y="1259"/>
                    </a:lnTo>
                    <a:lnTo>
                      <a:pt x="177" y="1223"/>
                    </a:lnTo>
                    <a:lnTo>
                      <a:pt x="187" y="1178"/>
                    </a:lnTo>
                    <a:lnTo>
                      <a:pt x="183" y="1133"/>
                    </a:lnTo>
                    <a:lnTo>
                      <a:pt x="181" y="1114"/>
                    </a:lnTo>
                    <a:lnTo>
                      <a:pt x="179" y="1089"/>
                    </a:lnTo>
                    <a:lnTo>
                      <a:pt x="185" y="1077"/>
                    </a:lnTo>
                    <a:lnTo>
                      <a:pt x="189" y="1027"/>
                    </a:lnTo>
                    <a:lnTo>
                      <a:pt x="185" y="1002"/>
                    </a:lnTo>
                    <a:lnTo>
                      <a:pt x="193" y="941"/>
                    </a:lnTo>
                    <a:lnTo>
                      <a:pt x="185" y="888"/>
                    </a:lnTo>
                    <a:lnTo>
                      <a:pt x="191" y="860"/>
                    </a:lnTo>
                    <a:lnTo>
                      <a:pt x="201" y="807"/>
                    </a:lnTo>
                    <a:lnTo>
                      <a:pt x="191" y="773"/>
                    </a:lnTo>
                    <a:lnTo>
                      <a:pt x="172" y="748"/>
                    </a:lnTo>
                    <a:lnTo>
                      <a:pt x="166" y="720"/>
                    </a:lnTo>
                    <a:lnTo>
                      <a:pt x="144" y="695"/>
                    </a:lnTo>
                    <a:lnTo>
                      <a:pt x="121" y="678"/>
                    </a:lnTo>
                    <a:lnTo>
                      <a:pt x="88" y="670"/>
                    </a:lnTo>
                    <a:lnTo>
                      <a:pt x="72" y="634"/>
                    </a:lnTo>
                    <a:lnTo>
                      <a:pt x="51" y="597"/>
                    </a:lnTo>
                    <a:lnTo>
                      <a:pt x="49" y="567"/>
                    </a:lnTo>
                    <a:lnTo>
                      <a:pt x="47" y="539"/>
                    </a:lnTo>
                    <a:lnTo>
                      <a:pt x="41" y="519"/>
                    </a:lnTo>
                    <a:lnTo>
                      <a:pt x="29" y="497"/>
                    </a:lnTo>
                    <a:lnTo>
                      <a:pt x="14" y="486"/>
                    </a:lnTo>
                    <a:lnTo>
                      <a:pt x="2" y="463"/>
                    </a:lnTo>
                    <a:lnTo>
                      <a:pt x="16" y="444"/>
                    </a:lnTo>
                    <a:lnTo>
                      <a:pt x="16" y="396"/>
                    </a:lnTo>
                    <a:lnTo>
                      <a:pt x="8" y="371"/>
                    </a:lnTo>
                    <a:lnTo>
                      <a:pt x="0" y="346"/>
                    </a:lnTo>
                    <a:lnTo>
                      <a:pt x="8" y="310"/>
                    </a:lnTo>
                    <a:lnTo>
                      <a:pt x="39" y="220"/>
                    </a:lnTo>
                    <a:lnTo>
                      <a:pt x="41" y="181"/>
                    </a:lnTo>
                    <a:lnTo>
                      <a:pt x="58" y="140"/>
                    </a:lnTo>
                    <a:lnTo>
                      <a:pt x="58" y="117"/>
                    </a:lnTo>
                    <a:lnTo>
                      <a:pt x="62" y="75"/>
                    </a:lnTo>
                  </a:path>
                </a:pathLst>
              </a:custGeom>
              <a:solidFill>
                <a:srgbClr val="DDDDDD"/>
              </a:solidFill>
              <a:ln w="9525">
                <a:noFill/>
                <a:round/>
                <a:headEnd/>
                <a:tailEnd/>
              </a:ln>
            </p:spPr>
            <p:txBody>
              <a:bodyPr/>
              <a:lstStyle/>
              <a:p>
                <a:endParaRPr lang="de-DE"/>
              </a:p>
            </p:txBody>
          </p:sp>
        </p:grpSp>
      </p:grpSp>
      <p:sp>
        <p:nvSpPr>
          <p:cNvPr id="16387" name="Rectangle 40"/>
          <p:cNvSpPr>
            <a:spLocks noGrp="1" noChangeArrowheads="1"/>
          </p:cNvSpPr>
          <p:nvPr>
            <p:ph type="title"/>
          </p:nvPr>
        </p:nvSpPr>
        <p:spPr>
          <a:xfrm>
            <a:off x="277813" y="2560638"/>
            <a:ext cx="8677275" cy="1730375"/>
          </a:xfrm>
        </p:spPr>
        <p:txBody>
          <a:bodyPr/>
          <a:lstStyle/>
          <a:p>
            <a:r>
              <a:rPr lang="en-US" sz="2800" smtClean="0"/>
              <a:t>17. Europäischer</a:t>
            </a:r>
            <a:br>
              <a:rPr lang="en-US" sz="2800" smtClean="0"/>
            </a:br>
            <a:r>
              <a:rPr lang="en-US" sz="2800" smtClean="0"/>
              <a:t>Verwaltungskongress 2012</a:t>
            </a:r>
            <a:r>
              <a:rPr lang="de-DE" sz="2800" smtClean="0"/>
              <a:t/>
            </a:r>
            <a:br>
              <a:rPr lang="de-DE" sz="2800" smtClean="0"/>
            </a:br>
            <a:r>
              <a:rPr lang="de-DE" sz="2800" smtClean="0"/>
              <a:t/>
            </a:r>
            <a:br>
              <a:rPr lang="de-DE" sz="2800" smtClean="0"/>
            </a:br>
            <a:r>
              <a:rPr lang="de-DE" sz="2000" b="0" smtClean="0"/>
              <a:t> </a:t>
            </a:r>
            <a:br>
              <a:rPr lang="de-DE" sz="2000" b="0" smtClean="0"/>
            </a:br>
            <a:r>
              <a:rPr lang="de-DE" sz="2000" smtClean="0"/>
              <a:t>Stadtrendite: Wert einer öffentlichen Wohnungsbaugesellschaft für die Stadt.</a:t>
            </a:r>
            <a:r>
              <a:rPr lang="de-DE" sz="2000" b="0" smtClean="0"/>
              <a:t/>
            </a:r>
            <a:br>
              <a:rPr lang="de-DE" sz="2000" b="0" smtClean="0"/>
            </a:br>
            <a:r>
              <a:rPr lang="de-DE" sz="2000" b="0" smtClean="0"/>
              <a:t/>
            </a:r>
            <a:br>
              <a:rPr lang="de-DE" sz="2000" b="0" smtClean="0"/>
            </a:br>
            <a:r>
              <a:rPr lang="de-DE" sz="2000" b="0" smtClean="0"/>
              <a:t>Daniel Smuda</a:t>
            </a:r>
            <a:br>
              <a:rPr lang="de-DE" sz="2000" b="0" smtClean="0"/>
            </a:br>
            <a:r>
              <a:rPr lang="de-DE" sz="2000" b="0" smtClean="0"/>
              <a:t/>
            </a:r>
            <a:br>
              <a:rPr lang="de-DE" sz="2000" b="0" smtClean="0"/>
            </a:br>
            <a:r>
              <a:rPr lang="de-DE" sz="2000" b="0" smtClean="0"/>
              <a:t>Weitere Ansprechpartner: </a:t>
            </a:r>
            <a:br>
              <a:rPr lang="de-DE" sz="2000" b="0" smtClean="0"/>
            </a:br>
            <a:r>
              <a:rPr lang="de-DE" sz="2000" b="0" smtClean="0"/>
              <a:t>Prof. Dr. Joachim Schwalbach, </a:t>
            </a:r>
            <a:br>
              <a:rPr lang="de-DE" sz="2000" b="0" smtClean="0"/>
            </a:br>
            <a:r>
              <a:rPr lang="de-DE" sz="2000" b="0" smtClean="0"/>
              <a:t>Dr. Anja Schwerk </a:t>
            </a:r>
            <a:br>
              <a:rPr lang="de-DE" sz="2000" b="0" smtClean="0"/>
            </a:br>
            <a:r>
              <a:rPr lang="de-DE" sz="2000" b="0" smtClean="0"/>
              <a:t/>
            </a:r>
            <a:br>
              <a:rPr lang="de-DE" sz="2000" b="0" smtClean="0"/>
            </a:br>
            <a:r>
              <a:rPr lang="de-DE" sz="2000" b="0" smtClean="0"/>
              <a:t>15. März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umsplatzhalter 1"/>
          <p:cNvSpPr>
            <a:spLocks noGrp="1"/>
          </p:cNvSpPr>
          <p:nvPr>
            <p:ph type="dt" sz="quarter" idx="10"/>
          </p:nvPr>
        </p:nvSpPr>
        <p:spPr>
          <a:noFill/>
        </p:spPr>
        <p:txBody>
          <a:bodyPr/>
          <a:lstStyle/>
          <a:p>
            <a:r>
              <a:rPr lang="de-DE" smtClean="0">
                <a:latin typeface="Arial" charset="0"/>
                <a:cs typeface="Arial" charset="0"/>
              </a:rPr>
              <a:t>Projekt: Stadtrendite</a:t>
            </a:r>
          </a:p>
        </p:txBody>
      </p:sp>
      <p:sp>
        <p:nvSpPr>
          <p:cNvPr id="285698" name="Rectangle 2"/>
          <p:cNvSpPr>
            <a:spLocks noChangeArrowheads="1"/>
          </p:cNvSpPr>
          <p:nvPr/>
        </p:nvSpPr>
        <p:spPr bwMode="auto">
          <a:xfrm>
            <a:off x="457200" y="3573463"/>
            <a:ext cx="8204200" cy="2109787"/>
          </a:xfrm>
          <a:prstGeom prst="rect">
            <a:avLst/>
          </a:prstGeom>
          <a:solidFill>
            <a:schemeClr val="hlink"/>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defRPr/>
            </a:pPr>
            <a:endParaRPr lang="de-DE" b="1">
              <a:latin typeface="Arial" pitchFamily="34" charset="0"/>
              <a:cs typeface="+mn-cs"/>
            </a:endParaRPr>
          </a:p>
        </p:txBody>
      </p:sp>
      <p:sp>
        <p:nvSpPr>
          <p:cNvPr id="34819" name="Rectangle 3"/>
          <p:cNvSpPr>
            <a:spLocks noChangeArrowheads="1"/>
          </p:cNvSpPr>
          <p:nvPr/>
        </p:nvSpPr>
        <p:spPr bwMode="auto">
          <a:xfrm>
            <a:off x="508000" y="3587750"/>
            <a:ext cx="4711700" cy="381000"/>
          </a:xfrm>
          <a:prstGeom prst="rect">
            <a:avLst/>
          </a:prstGeom>
          <a:noFill/>
          <a:ln w="9525">
            <a:noFill/>
            <a:miter lim="800000"/>
            <a:headEnd/>
            <a:tailEnd/>
          </a:ln>
        </p:spPr>
        <p:txBody>
          <a:bodyPr anchor="ctr"/>
          <a:lstStyle/>
          <a:p>
            <a:r>
              <a:rPr lang="de-DE" sz="1800" b="1">
                <a:solidFill>
                  <a:schemeClr val="accent2"/>
                </a:solidFill>
              </a:rPr>
              <a:t>Formel zur Berechnung der Stadtrendite</a:t>
            </a:r>
          </a:p>
        </p:txBody>
      </p:sp>
      <p:sp>
        <p:nvSpPr>
          <p:cNvPr id="34820" name="Rectangle 4"/>
          <p:cNvSpPr>
            <a:spLocks noChangeArrowheads="1"/>
          </p:cNvSpPr>
          <p:nvPr/>
        </p:nvSpPr>
        <p:spPr bwMode="auto">
          <a:xfrm>
            <a:off x="431800" y="4137025"/>
            <a:ext cx="7416800" cy="762000"/>
          </a:xfrm>
          <a:prstGeom prst="rect">
            <a:avLst/>
          </a:prstGeom>
          <a:noFill/>
          <a:ln w="9525">
            <a:noFill/>
            <a:miter lim="800000"/>
            <a:headEnd/>
            <a:tailEnd/>
          </a:ln>
        </p:spPr>
        <p:txBody>
          <a:bodyPr/>
          <a:lstStyle/>
          <a:p>
            <a:pPr algn="ctr">
              <a:lnSpc>
                <a:spcPct val="90000"/>
              </a:lnSpc>
              <a:spcBef>
                <a:spcPct val="20000"/>
              </a:spcBef>
            </a:pPr>
            <a:r>
              <a:rPr lang="de-DE" sz="1600"/>
              <a:t>Konzernergebnis + Leistungen der DEGEWO für betriebswirtschaftlich langfristig begründbare Stadtprojekte (angesetzt als Kosten der DEGEWO) + nicht in der GuV erfasste Erträge für die Stadt durch DEGEWO-Leistungen </a:t>
            </a:r>
          </a:p>
        </p:txBody>
      </p:sp>
      <p:sp>
        <p:nvSpPr>
          <p:cNvPr id="34821" name="Line 5"/>
          <p:cNvSpPr>
            <a:spLocks noChangeShapeType="1"/>
          </p:cNvSpPr>
          <p:nvPr/>
        </p:nvSpPr>
        <p:spPr bwMode="auto">
          <a:xfrm flipV="1">
            <a:off x="520700" y="5038725"/>
            <a:ext cx="7213600" cy="12700"/>
          </a:xfrm>
          <a:prstGeom prst="line">
            <a:avLst/>
          </a:prstGeom>
          <a:noFill/>
          <a:ln w="28575">
            <a:solidFill>
              <a:schemeClr val="tx1"/>
            </a:solidFill>
            <a:round/>
            <a:headEnd/>
            <a:tailEnd/>
          </a:ln>
        </p:spPr>
        <p:txBody>
          <a:bodyPr/>
          <a:lstStyle/>
          <a:p>
            <a:endParaRPr lang="de-DE"/>
          </a:p>
        </p:txBody>
      </p:sp>
      <p:sp>
        <p:nvSpPr>
          <p:cNvPr id="34822" name="Rectangle 6"/>
          <p:cNvSpPr>
            <a:spLocks noChangeArrowheads="1"/>
          </p:cNvSpPr>
          <p:nvPr/>
        </p:nvSpPr>
        <p:spPr bwMode="auto">
          <a:xfrm>
            <a:off x="547688" y="5129213"/>
            <a:ext cx="6997700" cy="406400"/>
          </a:xfrm>
          <a:prstGeom prst="rect">
            <a:avLst/>
          </a:prstGeom>
          <a:noFill/>
          <a:ln w="9525">
            <a:noFill/>
            <a:miter lim="800000"/>
            <a:headEnd/>
            <a:tailEnd/>
          </a:ln>
        </p:spPr>
        <p:txBody>
          <a:bodyPr/>
          <a:lstStyle/>
          <a:p>
            <a:pPr algn="ctr">
              <a:spcBef>
                <a:spcPct val="20000"/>
              </a:spcBef>
            </a:pPr>
            <a:r>
              <a:rPr lang="de-DE" sz="1600"/>
              <a:t>Eingesetztes Kapital*</a:t>
            </a:r>
          </a:p>
        </p:txBody>
      </p:sp>
      <p:sp>
        <p:nvSpPr>
          <p:cNvPr id="34823" name="Text Box 7"/>
          <p:cNvSpPr txBox="1">
            <a:spLocks noChangeArrowheads="1"/>
          </p:cNvSpPr>
          <p:nvPr/>
        </p:nvSpPr>
        <p:spPr bwMode="auto">
          <a:xfrm>
            <a:off x="7785100" y="4822825"/>
            <a:ext cx="787400" cy="336550"/>
          </a:xfrm>
          <a:prstGeom prst="rect">
            <a:avLst/>
          </a:prstGeom>
          <a:noFill/>
          <a:ln w="9525">
            <a:noFill/>
            <a:miter lim="800000"/>
            <a:headEnd/>
            <a:tailEnd/>
          </a:ln>
        </p:spPr>
        <p:txBody>
          <a:bodyPr>
            <a:spAutoFit/>
          </a:bodyPr>
          <a:lstStyle/>
          <a:p>
            <a:pPr>
              <a:spcBef>
                <a:spcPct val="50000"/>
              </a:spcBef>
            </a:pPr>
            <a:r>
              <a:rPr lang="de-DE" sz="1600"/>
              <a:t>X 100</a:t>
            </a:r>
          </a:p>
        </p:txBody>
      </p:sp>
      <p:sp>
        <p:nvSpPr>
          <p:cNvPr id="34824" name="Rectangle 8"/>
          <p:cNvSpPr>
            <a:spLocks noChangeArrowheads="1"/>
          </p:cNvSpPr>
          <p:nvPr/>
        </p:nvSpPr>
        <p:spPr bwMode="auto">
          <a:xfrm>
            <a:off x="622300" y="884238"/>
            <a:ext cx="7399338" cy="701675"/>
          </a:xfrm>
          <a:prstGeom prst="rect">
            <a:avLst/>
          </a:prstGeom>
          <a:noFill/>
          <a:ln w="9525">
            <a:noFill/>
            <a:miter lim="800000"/>
            <a:headEnd/>
            <a:tailEnd/>
          </a:ln>
        </p:spPr>
        <p:txBody>
          <a:bodyPr>
            <a:spAutoFit/>
          </a:bodyPr>
          <a:lstStyle/>
          <a:p>
            <a:pPr algn="ctr"/>
            <a:r>
              <a:rPr lang="de-DE" sz="2000" b="1">
                <a:solidFill>
                  <a:schemeClr val="accent2"/>
                </a:solidFill>
              </a:rPr>
              <a:t>Berechnung der Stadtrendite als Maß der gesellschaftlichen Verantwortung</a:t>
            </a:r>
          </a:p>
        </p:txBody>
      </p:sp>
      <p:sp>
        <p:nvSpPr>
          <p:cNvPr id="34825" name="Text Box 9"/>
          <p:cNvSpPr txBox="1">
            <a:spLocks noChangeArrowheads="1"/>
          </p:cNvSpPr>
          <p:nvPr/>
        </p:nvSpPr>
        <p:spPr bwMode="auto">
          <a:xfrm>
            <a:off x="823913" y="1973263"/>
            <a:ext cx="1870075" cy="517525"/>
          </a:xfrm>
          <a:prstGeom prst="rect">
            <a:avLst/>
          </a:prstGeom>
          <a:noFill/>
          <a:ln w="9525">
            <a:noFill/>
            <a:miter lim="800000"/>
            <a:headEnd/>
            <a:tailEnd/>
          </a:ln>
        </p:spPr>
        <p:txBody>
          <a:bodyPr wrap="none">
            <a:spAutoFit/>
          </a:bodyPr>
          <a:lstStyle/>
          <a:p>
            <a:r>
              <a:rPr lang="de-DE"/>
              <a:t>Rentabilität des </a:t>
            </a:r>
            <a:br>
              <a:rPr lang="de-DE"/>
            </a:br>
            <a:r>
              <a:rPr lang="de-DE"/>
              <a:t>eingesetzten Kapitals</a:t>
            </a:r>
          </a:p>
        </p:txBody>
      </p:sp>
      <p:sp>
        <p:nvSpPr>
          <p:cNvPr id="34826" name="Text Box 10"/>
          <p:cNvSpPr txBox="1">
            <a:spLocks noChangeArrowheads="1"/>
          </p:cNvSpPr>
          <p:nvPr/>
        </p:nvSpPr>
        <p:spPr bwMode="auto">
          <a:xfrm>
            <a:off x="2562225" y="2073275"/>
            <a:ext cx="331788" cy="304800"/>
          </a:xfrm>
          <a:prstGeom prst="rect">
            <a:avLst/>
          </a:prstGeom>
          <a:noFill/>
          <a:ln w="9525">
            <a:noFill/>
            <a:miter lim="800000"/>
            <a:headEnd/>
            <a:tailEnd/>
          </a:ln>
        </p:spPr>
        <p:txBody>
          <a:bodyPr>
            <a:spAutoFit/>
          </a:bodyPr>
          <a:lstStyle/>
          <a:p>
            <a:pPr>
              <a:spcBef>
                <a:spcPct val="50000"/>
              </a:spcBef>
            </a:pPr>
            <a:r>
              <a:rPr lang="de-DE"/>
              <a:t>=</a:t>
            </a:r>
          </a:p>
        </p:txBody>
      </p:sp>
      <p:sp>
        <p:nvSpPr>
          <p:cNvPr id="34827" name="Rectangle 11"/>
          <p:cNvSpPr>
            <a:spLocks noChangeArrowheads="1"/>
          </p:cNvSpPr>
          <p:nvPr/>
        </p:nvSpPr>
        <p:spPr bwMode="auto">
          <a:xfrm>
            <a:off x="3636963" y="1892300"/>
            <a:ext cx="1622425" cy="304800"/>
          </a:xfrm>
          <a:prstGeom prst="rect">
            <a:avLst/>
          </a:prstGeom>
          <a:noFill/>
          <a:ln w="9525">
            <a:noFill/>
            <a:miter lim="800000"/>
            <a:headEnd/>
            <a:tailEnd/>
          </a:ln>
        </p:spPr>
        <p:txBody>
          <a:bodyPr wrap="none" anchor="ctr">
            <a:spAutoFit/>
          </a:bodyPr>
          <a:lstStyle/>
          <a:p>
            <a:r>
              <a:rPr lang="de-DE"/>
              <a:t>Jahresüberschuss</a:t>
            </a:r>
          </a:p>
        </p:txBody>
      </p:sp>
      <p:sp>
        <p:nvSpPr>
          <p:cNvPr id="34828" name="Rectangle 12"/>
          <p:cNvSpPr>
            <a:spLocks noChangeArrowheads="1"/>
          </p:cNvSpPr>
          <p:nvPr/>
        </p:nvSpPr>
        <p:spPr bwMode="auto">
          <a:xfrm>
            <a:off x="3062288" y="2252663"/>
            <a:ext cx="3073400" cy="304800"/>
          </a:xfrm>
          <a:prstGeom prst="rect">
            <a:avLst/>
          </a:prstGeom>
          <a:noFill/>
          <a:ln w="9525">
            <a:noFill/>
            <a:miter lim="800000"/>
            <a:headEnd/>
            <a:tailEnd/>
          </a:ln>
        </p:spPr>
        <p:txBody>
          <a:bodyPr wrap="none" anchor="ctr">
            <a:spAutoFit/>
          </a:bodyPr>
          <a:lstStyle/>
          <a:p>
            <a:r>
              <a:rPr lang="de-DE"/>
              <a:t>Durchschnittlich eingesetztes Kapital</a:t>
            </a:r>
          </a:p>
        </p:txBody>
      </p:sp>
      <p:sp>
        <p:nvSpPr>
          <p:cNvPr id="34829" name="Line 13"/>
          <p:cNvSpPr>
            <a:spLocks noChangeShapeType="1"/>
          </p:cNvSpPr>
          <p:nvPr/>
        </p:nvSpPr>
        <p:spPr bwMode="auto">
          <a:xfrm flipV="1">
            <a:off x="2957513" y="2214563"/>
            <a:ext cx="3241675" cy="11112"/>
          </a:xfrm>
          <a:prstGeom prst="line">
            <a:avLst/>
          </a:prstGeom>
          <a:noFill/>
          <a:ln w="9525">
            <a:solidFill>
              <a:schemeClr val="tx1"/>
            </a:solidFill>
            <a:round/>
            <a:headEnd/>
            <a:tailEnd/>
          </a:ln>
        </p:spPr>
        <p:txBody>
          <a:bodyPr/>
          <a:lstStyle/>
          <a:p>
            <a:endParaRPr lang="de-DE"/>
          </a:p>
        </p:txBody>
      </p:sp>
      <p:sp>
        <p:nvSpPr>
          <p:cNvPr id="34830" name="Text Box 14"/>
          <p:cNvSpPr txBox="1">
            <a:spLocks noChangeArrowheads="1"/>
          </p:cNvSpPr>
          <p:nvPr/>
        </p:nvSpPr>
        <p:spPr bwMode="auto">
          <a:xfrm>
            <a:off x="6289675" y="2006600"/>
            <a:ext cx="787400" cy="336550"/>
          </a:xfrm>
          <a:prstGeom prst="rect">
            <a:avLst/>
          </a:prstGeom>
          <a:noFill/>
          <a:ln w="9525">
            <a:noFill/>
            <a:miter lim="800000"/>
            <a:headEnd/>
            <a:tailEnd/>
          </a:ln>
        </p:spPr>
        <p:txBody>
          <a:bodyPr>
            <a:spAutoFit/>
          </a:bodyPr>
          <a:lstStyle/>
          <a:p>
            <a:pPr>
              <a:spcBef>
                <a:spcPct val="50000"/>
              </a:spcBef>
            </a:pPr>
            <a:r>
              <a:rPr lang="de-DE" sz="1600"/>
              <a:t>X 100</a:t>
            </a:r>
          </a:p>
        </p:txBody>
      </p:sp>
      <p:sp>
        <p:nvSpPr>
          <p:cNvPr id="34831" name="Rectangle 15"/>
          <p:cNvSpPr>
            <a:spLocks noChangeArrowheads="1"/>
          </p:cNvSpPr>
          <p:nvPr/>
        </p:nvSpPr>
        <p:spPr bwMode="auto">
          <a:xfrm>
            <a:off x="3360738" y="5761038"/>
            <a:ext cx="5327650" cy="457200"/>
          </a:xfrm>
          <a:prstGeom prst="rect">
            <a:avLst/>
          </a:prstGeom>
          <a:noFill/>
          <a:ln w="9525">
            <a:noFill/>
            <a:miter lim="800000"/>
            <a:headEnd/>
            <a:tailEnd/>
          </a:ln>
        </p:spPr>
        <p:txBody>
          <a:bodyPr>
            <a:spAutoFit/>
          </a:bodyPr>
          <a:lstStyle/>
          <a:p>
            <a:r>
              <a:rPr lang="de-DE" sz="1200"/>
              <a:t>*Von der Stadt eingesetztes Kapital gemessen an den Opportunitätskosten durch alternative Verwendung des Marktwertes des Unternehmens</a:t>
            </a:r>
          </a:p>
        </p:txBody>
      </p:sp>
      <p:sp>
        <p:nvSpPr>
          <p:cNvPr id="34832" name="AutoShape 16"/>
          <p:cNvSpPr>
            <a:spLocks noChangeArrowheads="1"/>
          </p:cNvSpPr>
          <p:nvPr/>
        </p:nvSpPr>
        <p:spPr bwMode="auto">
          <a:xfrm flipV="1">
            <a:off x="482600" y="2882900"/>
            <a:ext cx="8216900" cy="546100"/>
          </a:xfrm>
          <a:prstGeom prst="triangle">
            <a:avLst>
              <a:gd name="adj" fmla="val 50000"/>
            </a:avLst>
          </a:prstGeom>
          <a:solidFill>
            <a:schemeClr val="folHlink"/>
          </a:solidFill>
          <a:ln w="9525">
            <a:solidFill>
              <a:schemeClr val="tx1"/>
            </a:solidFill>
            <a:miter lim="800000"/>
            <a:headEnd/>
            <a:tailEnd/>
          </a:ln>
        </p:spPr>
        <p:txBody>
          <a:bodyPr rot="10800000" wrap="none" tIns="10800"/>
          <a:lstStyle/>
          <a:p>
            <a:pPr algn="ctr"/>
            <a:endParaRPr lang="en-US" b="1">
              <a:solidFill>
                <a:schemeClr val="bg1"/>
              </a:solidFill>
            </a:endParaRPr>
          </a:p>
        </p:txBody>
      </p:sp>
      <p:sp>
        <p:nvSpPr>
          <p:cNvPr id="34833" name="Rectangle 18"/>
          <p:cNvSpPr>
            <a:spLocks noChangeArrowheads="1"/>
          </p:cNvSpPr>
          <p:nvPr/>
        </p:nvSpPr>
        <p:spPr bwMode="auto">
          <a:xfrm>
            <a:off x="457200" y="1879600"/>
            <a:ext cx="8178800" cy="774700"/>
          </a:xfrm>
          <a:prstGeom prst="rect">
            <a:avLst/>
          </a:prstGeom>
          <a:noFill/>
          <a:ln w="9525">
            <a:solidFill>
              <a:schemeClr val="tx1"/>
            </a:solidFill>
            <a:miter lim="800000"/>
            <a:headEnd/>
            <a:tailEnd/>
          </a:ln>
        </p:spPr>
        <p:txBody>
          <a:bodyPr wrap="none" anchor="ctr"/>
          <a:lstStyle/>
          <a:p>
            <a:endParaRPr lang="en-US"/>
          </a:p>
        </p:txBody>
      </p:sp>
      <p:sp>
        <p:nvSpPr>
          <p:cNvPr id="34834" name="Text Box 19"/>
          <p:cNvSpPr txBox="1">
            <a:spLocks noChangeArrowheads="1"/>
          </p:cNvSpPr>
          <p:nvPr/>
        </p:nvSpPr>
        <p:spPr bwMode="auto">
          <a:xfrm>
            <a:off x="568325" y="1611313"/>
            <a:ext cx="1838325" cy="304800"/>
          </a:xfrm>
          <a:prstGeom prst="rect">
            <a:avLst/>
          </a:prstGeom>
          <a:noFill/>
          <a:ln w="9525">
            <a:noFill/>
            <a:miter lim="800000"/>
            <a:headEnd/>
            <a:tailEnd/>
          </a:ln>
        </p:spPr>
        <p:txBody>
          <a:bodyPr wrap="none">
            <a:spAutoFit/>
          </a:bodyPr>
          <a:lstStyle/>
          <a:p>
            <a:r>
              <a:rPr lang="de-DE" b="1"/>
              <a:t>Ökonomische Sicht</a:t>
            </a:r>
          </a:p>
        </p:txBody>
      </p:sp>
      <p:sp>
        <p:nvSpPr>
          <p:cNvPr id="34835" name="Text Box 20"/>
          <p:cNvSpPr txBox="1">
            <a:spLocks noChangeArrowheads="1"/>
          </p:cNvSpPr>
          <p:nvPr/>
        </p:nvSpPr>
        <p:spPr bwMode="auto">
          <a:xfrm>
            <a:off x="2119313" y="2830513"/>
            <a:ext cx="4959350" cy="304800"/>
          </a:xfrm>
          <a:prstGeom prst="rect">
            <a:avLst/>
          </a:prstGeom>
          <a:noFill/>
          <a:ln w="9525">
            <a:noFill/>
            <a:miter lim="800000"/>
            <a:headEnd/>
            <a:tailEnd/>
          </a:ln>
        </p:spPr>
        <p:txBody>
          <a:bodyPr wrap="none">
            <a:spAutoFit/>
          </a:bodyPr>
          <a:lstStyle/>
          <a:p>
            <a:pPr algn="ctr"/>
            <a:r>
              <a:rPr lang="de-DE" b="1">
                <a:solidFill>
                  <a:schemeClr val="bg1"/>
                </a:solidFill>
              </a:rPr>
              <a:t>Von der Ökonomie zur gesellschaftlichen Verantwortung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umsplatzhalter 1"/>
          <p:cNvSpPr>
            <a:spLocks noGrp="1"/>
          </p:cNvSpPr>
          <p:nvPr>
            <p:ph type="dt" sz="quarter" idx="10"/>
          </p:nvPr>
        </p:nvSpPr>
        <p:spPr>
          <a:noFill/>
        </p:spPr>
        <p:txBody>
          <a:bodyPr/>
          <a:lstStyle/>
          <a:p>
            <a:r>
              <a:rPr lang="de-DE" smtClean="0">
                <a:latin typeface="Arial" charset="0"/>
                <a:cs typeface="Arial" charset="0"/>
              </a:rPr>
              <a:t>Projekt: Stadtrendite</a:t>
            </a:r>
          </a:p>
        </p:txBody>
      </p:sp>
      <p:sp>
        <p:nvSpPr>
          <p:cNvPr id="36866" name="Rectangle 21"/>
          <p:cNvSpPr>
            <a:spLocks noChangeArrowheads="1"/>
          </p:cNvSpPr>
          <p:nvPr/>
        </p:nvSpPr>
        <p:spPr bwMode="auto">
          <a:xfrm>
            <a:off x="5373688" y="3914775"/>
            <a:ext cx="3467100" cy="2235200"/>
          </a:xfrm>
          <a:prstGeom prst="rect">
            <a:avLst/>
          </a:prstGeom>
          <a:solidFill>
            <a:srgbClr val="FFCC00"/>
          </a:solidFill>
          <a:ln w="9525">
            <a:solidFill>
              <a:schemeClr val="tx1"/>
            </a:solidFill>
            <a:miter lim="800000"/>
            <a:headEnd/>
            <a:tailEnd/>
          </a:ln>
        </p:spPr>
        <p:txBody>
          <a:bodyPr wrap="none" anchor="ctr"/>
          <a:lstStyle/>
          <a:p>
            <a:endParaRPr lang="en-US"/>
          </a:p>
        </p:txBody>
      </p:sp>
      <p:sp>
        <p:nvSpPr>
          <p:cNvPr id="36867" name="Rectangle 2"/>
          <p:cNvSpPr>
            <a:spLocks noChangeArrowheads="1"/>
          </p:cNvSpPr>
          <p:nvPr/>
        </p:nvSpPr>
        <p:spPr bwMode="auto">
          <a:xfrm>
            <a:off x="368300" y="3914775"/>
            <a:ext cx="2139950" cy="2235200"/>
          </a:xfrm>
          <a:prstGeom prst="rect">
            <a:avLst/>
          </a:prstGeom>
          <a:solidFill>
            <a:srgbClr val="66FF33"/>
          </a:solidFill>
          <a:ln w="9525">
            <a:solidFill>
              <a:schemeClr val="tx1"/>
            </a:solidFill>
            <a:miter lim="800000"/>
            <a:headEnd/>
            <a:tailEnd/>
          </a:ln>
        </p:spPr>
        <p:txBody>
          <a:bodyPr wrap="none" anchor="ctr"/>
          <a:lstStyle/>
          <a:p>
            <a:endParaRPr lang="en-US"/>
          </a:p>
        </p:txBody>
      </p:sp>
      <p:sp>
        <p:nvSpPr>
          <p:cNvPr id="36868" name="Rectangle 3"/>
          <p:cNvSpPr>
            <a:spLocks noChangeArrowheads="1"/>
          </p:cNvSpPr>
          <p:nvPr/>
        </p:nvSpPr>
        <p:spPr bwMode="auto">
          <a:xfrm>
            <a:off x="3024188" y="3914775"/>
            <a:ext cx="2171700" cy="2235200"/>
          </a:xfrm>
          <a:prstGeom prst="rect">
            <a:avLst/>
          </a:prstGeom>
          <a:solidFill>
            <a:srgbClr val="66FF33"/>
          </a:solidFill>
          <a:ln w="9525">
            <a:solidFill>
              <a:schemeClr val="tx1"/>
            </a:solidFill>
            <a:miter lim="800000"/>
            <a:headEnd/>
            <a:tailEnd/>
          </a:ln>
        </p:spPr>
        <p:txBody>
          <a:bodyPr wrap="none" anchor="ctr"/>
          <a:lstStyle/>
          <a:p>
            <a:endParaRPr lang="en-US"/>
          </a:p>
        </p:txBody>
      </p:sp>
      <p:sp>
        <p:nvSpPr>
          <p:cNvPr id="36869" name="Rectangle 4"/>
          <p:cNvSpPr>
            <a:spLocks noChangeArrowheads="1"/>
          </p:cNvSpPr>
          <p:nvPr/>
        </p:nvSpPr>
        <p:spPr bwMode="auto">
          <a:xfrm>
            <a:off x="1295400" y="838200"/>
            <a:ext cx="6553200" cy="381000"/>
          </a:xfrm>
          <a:prstGeom prst="rect">
            <a:avLst/>
          </a:prstGeom>
          <a:noFill/>
          <a:ln w="9525">
            <a:noFill/>
            <a:miter lim="800000"/>
            <a:headEnd/>
            <a:tailEnd/>
          </a:ln>
        </p:spPr>
        <p:txBody>
          <a:bodyPr anchor="ctr"/>
          <a:lstStyle/>
          <a:p>
            <a:pPr algn="ctr"/>
            <a:r>
              <a:rPr lang="de-DE" sz="2000" b="1">
                <a:solidFill>
                  <a:schemeClr val="accent2"/>
                </a:solidFill>
              </a:rPr>
              <a:t>Unterscheidung zw. Stadtrendite 1 und 2</a:t>
            </a:r>
          </a:p>
        </p:txBody>
      </p:sp>
      <p:sp>
        <p:nvSpPr>
          <p:cNvPr id="36870" name="Rectangle 5"/>
          <p:cNvSpPr>
            <a:spLocks noChangeArrowheads="1"/>
          </p:cNvSpPr>
          <p:nvPr/>
        </p:nvSpPr>
        <p:spPr bwMode="auto">
          <a:xfrm>
            <a:off x="5373688" y="3470275"/>
            <a:ext cx="3467100" cy="420688"/>
          </a:xfrm>
          <a:prstGeom prst="rect">
            <a:avLst/>
          </a:prstGeom>
          <a:solidFill>
            <a:schemeClr val="hlink"/>
          </a:solidFill>
          <a:ln w="9525">
            <a:solidFill>
              <a:schemeClr val="tx1"/>
            </a:solidFill>
            <a:miter lim="800000"/>
            <a:headEnd/>
            <a:tailEnd/>
          </a:ln>
        </p:spPr>
        <p:txBody>
          <a:bodyPr anchor="ctr" anchorCtr="1"/>
          <a:lstStyle/>
          <a:p>
            <a:pPr marL="177800" indent="-177800" algn="ctr">
              <a:spcBef>
                <a:spcPct val="20000"/>
              </a:spcBef>
            </a:pPr>
            <a:r>
              <a:rPr lang="de-DE" sz="1600" b="1"/>
              <a:t>Folge-Erträge*</a:t>
            </a:r>
            <a:endParaRPr lang="de-DE" sz="1600"/>
          </a:p>
        </p:txBody>
      </p:sp>
      <p:sp>
        <p:nvSpPr>
          <p:cNvPr id="36871" name="Rectangle 6"/>
          <p:cNvSpPr>
            <a:spLocks noChangeArrowheads="1"/>
          </p:cNvSpPr>
          <p:nvPr/>
        </p:nvSpPr>
        <p:spPr bwMode="auto">
          <a:xfrm>
            <a:off x="3013075" y="3470275"/>
            <a:ext cx="2185988" cy="420688"/>
          </a:xfrm>
          <a:prstGeom prst="rect">
            <a:avLst/>
          </a:prstGeom>
          <a:solidFill>
            <a:schemeClr val="hlink"/>
          </a:solidFill>
          <a:ln w="9525">
            <a:solidFill>
              <a:schemeClr val="tx1"/>
            </a:solidFill>
            <a:miter lim="800000"/>
            <a:headEnd/>
            <a:tailEnd/>
          </a:ln>
        </p:spPr>
        <p:txBody>
          <a:bodyPr anchor="ctr" anchorCtr="1"/>
          <a:lstStyle/>
          <a:p>
            <a:pPr marL="177800" indent="-177800">
              <a:spcBef>
                <a:spcPct val="20000"/>
              </a:spcBef>
            </a:pPr>
            <a:r>
              <a:rPr lang="de-DE" sz="1600" b="1"/>
              <a:t>Mittelbare Erträge</a:t>
            </a:r>
            <a:endParaRPr lang="de-DE" sz="1600"/>
          </a:p>
        </p:txBody>
      </p:sp>
      <p:sp>
        <p:nvSpPr>
          <p:cNvPr id="36872" name="Rectangle 7"/>
          <p:cNvSpPr>
            <a:spLocks noChangeArrowheads="1"/>
          </p:cNvSpPr>
          <p:nvPr/>
        </p:nvSpPr>
        <p:spPr bwMode="auto">
          <a:xfrm>
            <a:off x="360363" y="3470275"/>
            <a:ext cx="2160587" cy="420688"/>
          </a:xfrm>
          <a:prstGeom prst="rect">
            <a:avLst/>
          </a:prstGeom>
          <a:solidFill>
            <a:schemeClr val="hlink"/>
          </a:solidFill>
          <a:ln w="9525">
            <a:solidFill>
              <a:schemeClr val="tx1"/>
            </a:solidFill>
            <a:miter lim="800000"/>
            <a:headEnd/>
            <a:tailEnd/>
          </a:ln>
        </p:spPr>
        <p:txBody>
          <a:bodyPr lIns="54000" rIns="54000" anchor="ctr" anchorCtr="1"/>
          <a:lstStyle/>
          <a:p>
            <a:pPr marL="177800" indent="-177800">
              <a:spcBef>
                <a:spcPct val="20000"/>
              </a:spcBef>
            </a:pPr>
            <a:r>
              <a:rPr lang="de-DE" sz="1600" b="1"/>
              <a:t>Unmittelbare Erträge</a:t>
            </a:r>
            <a:endParaRPr lang="de-DE" sz="1600"/>
          </a:p>
        </p:txBody>
      </p:sp>
      <p:sp>
        <p:nvSpPr>
          <p:cNvPr id="36873" name="Rectangle 8"/>
          <p:cNvSpPr>
            <a:spLocks noChangeArrowheads="1"/>
          </p:cNvSpPr>
          <p:nvPr/>
        </p:nvSpPr>
        <p:spPr bwMode="auto">
          <a:xfrm>
            <a:off x="371475" y="1260475"/>
            <a:ext cx="4838700" cy="1614488"/>
          </a:xfrm>
          <a:prstGeom prst="rect">
            <a:avLst/>
          </a:prstGeom>
          <a:solidFill>
            <a:srgbClr val="66FF33"/>
          </a:solidFill>
          <a:ln w="9525" algn="ctr">
            <a:solidFill>
              <a:schemeClr val="tx1"/>
            </a:solidFill>
            <a:miter lim="800000"/>
            <a:headEnd/>
            <a:tailEnd/>
          </a:ln>
        </p:spPr>
        <p:txBody>
          <a:bodyPr lIns="54000" tIns="10800" rIns="18000" bIns="10800"/>
          <a:lstStyle/>
          <a:p>
            <a:pPr algn="ctr">
              <a:spcBef>
                <a:spcPct val="5000"/>
              </a:spcBef>
            </a:pPr>
            <a:r>
              <a:rPr lang="de-DE" sz="1600" b="1"/>
              <a:t>Stadtrendite 1</a:t>
            </a:r>
            <a:endParaRPr lang="de-DE" sz="1600"/>
          </a:p>
          <a:p>
            <a:pPr>
              <a:spcBef>
                <a:spcPct val="5000"/>
              </a:spcBef>
            </a:pPr>
            <a:endParaRPr lang="de-DE" sz="1200" b="1"/>
          </a:p>
          <a:p>
            <a:pPr>
              <a:spcBef>
                <a:spcPct val="5000"/>
              </a:spcBef>
            </a:pPr>
            <a:r>
              <a:rPr lang="de-DE" sz="1200" b="1"/>
              <a:t>Gesellschaftspolitische Maßnahmen, die das Wohnungs-unternehmen anstelle der Stadt ergreift.  (Kostenersparnis bzw. -vermeidung für die Stadt)</a:t>
            </a:r>
          </a:p>
          <a:p>
            <a:pPr>
              <a:spcBef>
                <a:spcPct val="5000"/>
              </a:spcBef>
            </a:pPr>
            <a:endParaRPr lang="de-DE" sz="1200"/>
          </a:p>
          <a:p>
            <a:pPr>
              <a:spcBef>
                <a:spcPct val="5000"/>
              </a:spcBef>
            </a:pPr>
            <a:r>
              <a:rPr lang="de-DE" sz="1200" i="1"/>
              <a:t>Ansatz mit Kosten, die tatsächlich entstanden sind</a:t>
            </a:r>
          </a:p>
        </p:txBody>
      </p:sp>
      <p:sp>
        <p:nvSpPr>
          <p:cNvPr id="36874" name="Rectangle 9"/>
          <p:cNvSpPr>
            <a:spLocks noChangeArrowheads="1"/>
          </p:cNvSpPr>
          <p:nvPr/>
        </p:nvSpPr>
        <p:spPr bwMode="auto">
          <a:xfrm>
            <a:off x="5364163" y="1247775"/>
            <a:ext cx="3467100" cy="1614488"/>
          </a:xfrm>
          <a:prstGeom prst="rect">
            <a:avLst/>
          </a:prstGeom>
          <a:solidFill>
            <a:srgbClr val="FFCC00"/>
          </a:solidFill>
          <a:ln w="9525">
            <a:solidFill>
              <a:schemeClr val="tx1"/>
            </a:solidFill>
            <a:miter lim="800000"/>
            <a:headEnd/>
            <a:tailEnd/>
          </a:ln>
        </p:spPr>
        <p:txBody>
          <a:bodyPr lIns="54000" tIns="10800" rIns="18000" bIns="10800"/>
          <a:lstStyle/>
          <a:p>
            <a:pPr algn="ctr">
              <a:spcBef>
                <a:spcPct val="5000"/>
              </a:spcBef>
            </a:pPr>
            <a:r>
              <a:rPr lang="de-DE" sz="1600" b="1"/>
              <a:t>Stadtrendite 2</a:t>
            </a:r>
          </a:p>
          <a:p>
            <a:pPr>
              <a:spcBef>
                <a:spcPct val="5000"/>
              </a:spcBef>
            </a:pPr>
            <a:r>
              <a:rPr lang="de-DE" sz="1200" b="1"/>
              <a:t>Effekte aus gesellschaftspolitischen Maßnahmen des Wohnungsunternehmen, die als Erträge der Stadt zugute kommen und nicht in der Stadtrendite 1 berücksichtigt werden.</a:t>
            </a:r>
            <a:endParaRPr lang="de-DE" sz="1200" b="1" i="1"/>
          </a:p>
          <a:p>
            <a:pPr>
              <a:spcBef>
                <a:spcPct val="5000"/>
              </a:spcBef>
            </a:pPr>
            <a:endParaRPr lang="de-DE" sz="1200"/>
          </a:p>
          <a:p>
            <a:pPr>
              <a:spcBef>
                <a:spcPct val="5000"/>
              </a:spcBef>
            </a:pPr>
            <a:r>
              <a:rPr lang="de-DE" sz="1200" i="1"/>
              <a:t>Ansatz der (geschätzten) Erträge</a:t>
            </a:r>
          </a:p>
        </p:txBody>
      </p:sp>
      <p:grpSp>
        <p:nvGrpSpPr>
          <p:cNvPr id="36875" name="Group 10"/>
          <p:cNvGrpSpPr>
            <a:grpSpLocks/>
          </p:cNvGrpSpPr>
          <p:nvPr/>
        </p:nvGrpSpPr>
        <p:grpSpPr bwMode="auto">
          <a:xfrm>
            <a:off x="1438275" y="2870200"/>
            <a:ext cx="5622925" cy="549275"/>
            <a:chOff x="986" y="1368"/>
            <a:chExt cx="3542" cy="354"/>
          </a:xfrm>
        </p:grpSpPr>
        <p:sp>
          <p:nvSpPr>
            <p:cNvPr id="36886" name="Line 11"/>
            <p:cNvSpPr>
              <a:spLocks noChangeShapeType="1"/>
            </p:cNvSpPr>
            <p:nvPr/>
          </p:nvSpPr>
          <p:spPr bwMode="auto">
            <a:xfrm>
              <a:off x="4528" y="1368"/>
              <a:ext cx="0" cy="336"/>
            </a:xfrm>
            <a:prstGeom prst="line">
              <a:avLst/>
            </a:prstGeom>
            <a:noFill/>
            <a:ln w="28575">
              <a:solidFill>
                <a:schemeClr val="tx1"/>
              </a:solidFill>
              <a:round/>
              <a:headEnd/>
              <a:tailEnd type="triangle" w="med" len="med"/>
            </a:ln>
          </p:spPr>
          <p:txBody>
            <a:bodyPr/>
            <a:lstStyle/>
            <a:p>
              <a:endParaRPr lang="de-DE"/>
            </a:p>
          </p:txBody>
        </p:sp>
        <p:sp>
          <p:nvSpPr>
            <p:cNvPr id="36887" name="Line 12"/>
            <p:cNvSpPr>
              <a:spLocks noChangeShapeType="1"/>
            </p:cNvSpPr>
            <p:nvPr/>
          </p:nvSpPr>
          <p:spPr bwMode="auto">
            <a:xfrm>
              <a:off x="2737" y="1377"/>
              <a:ext cx="0" cy="336"/>
            </a:xfrm>
            <a:prstGeom prst="line">
              <a:avLst/>
            </a:prstGeom>
            <a:noFill/>
            <a:ln w="28575">
              <a:solidFill>
                <a:schemeClr val="tx1"/>
              </a:solidFill>
              <a:round/>
              <a:headEnd/>
              <a:tailEnd type="triangle" w="med" len="med"/>
            </a:ln>
          </p:spPr>
          <p:txBody>
            <a:bodyPr/>
            <a:lstStyle/>
            <a:p>
              <a:endParaRPr lang="de-DE"/>
            </a:p>
          </p:txBody>
        </p:sp>
        <p:sp>
          <p:nvSpPr>
            <p:cNvPr id="36888" name="Line 13"/>
            <p:cNvSpPr>
              <a:spLocks noChangeShapeType="1"/>
            </p:cNvSpPr>
            <p:nvPr/>
          </p:nvSpPr>
          <p:spPr bwMode="auto">
            <a:xfrm>
              <a:off x="986" y="1386"/>
              <a:ext cx="0" cy="336"/>
            </a:xfrm>
            <a:prstGeom prst="line">
              <a:avLst/>
            </a:prstGeom>
            <a:noFill/>
            <a:ln w="28575">
              <a:solidFill>
                <a:schemeClr val="tx1"/>
              </a:solidFill>
              <a:round/>
              <a:headEnd/>
              <a:tailEnd type="triangle" w="med" len="med"/>
            </a:ln>
          </p:spPr>
          <p:txBody>
            <a:bodyPr/>
            <a:lstStyle/>
            <a:p>
              <a:endParaRPr lang="de-DE"/>
            </a:p>
          </p:txBody>
        </p:sp>
      </p:grpSp>
      <p:sp>
        <p:nvSpPr>
          <p:cNvPr id="36876" name="Text Box 14"/>
          <p:cNvSpPr txBox="1">
            <a:spLocks noChangeArrowheads="1"/>
          </p:cNvSpPr>
          <p:nvPr/>
        </p:nvSpPr>
        <p:spPr bwMode="auto">
          <a:xfrm>
            <a:off x="431800" y="4000500"/>
            <a:ext cx="2489200" cy="488950"/>
          </a:xfrm>
          <a:prstGeom prst="rect">
            <a:avLst/>
          </a:prstGeom>
          <a:noFill/>
          <a:ln w="9525">
            <a:noFill/>
            <a:miter lim="800000"/>
            <a:headEnd/>
            <a:tailEnd/>
          </a:ln>
        </p:spPr>
        <p:txBody>
          <a:bodyPr>
            <a:spAutoFit/>
          </a:bodyPr>
          <a:lstStyle/>
          <a:p>
            <a:pPr marL="177800" indent="-177800">
              <a:spcBef>
                <a:spcPct val="50000"/>
              </a:spcBef>
              <a:buFontTx/>
              <a:buChar char="•"/>
            </a:pPr>
            <a:r>
              <a:rPr lang="de-DE" sz="1300"/>
              <a:t>Jahresüberschuss/</a:t>
            </a:r>
            <a:br>
              <a:rPr lang="de-DE" sz="1300"/>
            </a:br>
            <a:r>
              <a:rPr lang="de-DE" sz="1300"/>
              <a:t>Dividendenzahlungen</a:t>
            </a:r>
          </a:p>
        </p:txBody>
      </p:sp>
      <p:sp>
        <p:nvSpPr>
          <p:cNvPr id="36877" name="Text Box 15"/>
          <p:cNvSpPr txBox="1">
            <a:spLocks noChangeArrowheads="1"/>
          </p:cNvSpPr>
          <p:nvPr/>
        </p:nvSpPr>
        <p:spPr bwMode="auto">
          <a:xfrm>
            <a:off x="2973388" y="3940175"/>
            <a:ext cx="2565400" cy="822325"/>
          </a:xfrm>
          <a:prstGeom prst="rect">
            <a:avLst/>
          </a:prstGeom>
          <a:noFill/>
          <a:ln w="9525">
            <a:noFill/>
            <a:miter lim="800000"/>
            <a:headEnd/>
            <a:tailEnd/>
          </a:ln>
        </p:spPr>
        <p:txBody>
          <a:bodyPr>
            <a:spAutoFit/>
          </a:bodyPr>
          <a:lstStyle/>
          <a:p>
            <a:pPr>
              <a:spcBef>
                <a:spcPct val="50000"/>
              </a:spcBef>
            </a:pPr>
            <a:r>
              <a:rPr lang="de-DE" sz="1200"/>
              <a:t>Weniger öffentliche Ausgaben durch auf das Wohnungs-unternehmen transferierten Aufwand, z.B.:</a:t>
            </a:r>
          </a:p>
        </p:txBody>
      </p:sp>
      <p:sp>
        <p:nvSpPr>
          <p:cNvPr id="36878" name="Text Box 17"/>
          <p:cNvSpPr txBox="1">
            <a:spLocks noChangeArrowheads="1"/>
          </p:cNvSpPr>
          <p:nvPr/>
        </p:nvSpPr>
        <p:spPr bwMode="auto">
          <a:xfrm>
            <a:off x="5562600" y="3940175"/>
            <a:ext cx="3225800" cy="457200"/>
          </a:xfrm>
          <a:prstGeom prst="rect">
            <a:avLst/>
          </a:prstGeom>
          <a:noFill/>
          <a:ln w="9525">
            <a:noFill/>
            <a:miter lim="800000"/>
            <a:headEnd/>
            <a:tailEnd/>
          </a:ln>
        </p:spPr>
        <p:txBody>
          <a:bodyPr>
            <a:spAutoFit/>
          </a:bodyPr>
          <a:lstStyle/>
          <a:p>
            <a:pPr>
              <a:spcBef>
                <a:spcPct val="50000"/>
              </a:spcBef>
            </a:pPr>
            <a:r>
              <a:rPr lang="de-DE" sz="1200"/>
              <a:t>Durch Förderung gesellschaftspolitischer Zielsetzungen z.B.</a:t>
            </a:r>
          </a:p>
        </p:txBody>
      </p:sp>
      <p:sp>
        <p:nvSpPr>
          <p:cNvPr id="36879" name="Text Box 18"/>
          <p:cNvSpPr txBox="1">
            <a:spLocks noChangeArrowheads="1"/>
          </p:cNvSpPr>
          <p:nvPr/>
        </p:nvSpPr>
        <p:spPr bwMode="auto">
          <a:xfrm>
            <a:off x="5449888" y="4295775"/>
            <a:ext cx="3414712" cy="1878013"/>
          </a:xfrm>
          <a:prstGeom prst="rect">
            <a:avLst/>
          </a:prstGeom>
          <a:noFill/>
          <a:ln w="9525">
            <a:noFill/>
            <a:miter lim="800000"/>
            <a:headEnd/>
            <a:tailEnd/>
          </a:ln>
        </p:spPr>
        <p:txBody>
          <a:bodyPr>
            <a:spAutoFit/>
          </a:bodyPr>
          <a:lstStyle/>
          <a:p>
            <a:pPr marL="177800" indent="-177800">
              <a:buFontTx/>
              <a:buChar char="•"/>
            </a:pPr>
            <a:r>
              <a:rPr lang="de-DE" sz="1300"/>
              <a:t>weniger Schulschwänzer, mehr Schulabschlüsse</a:t>
            </a:r>
          </a:p>
          <a:p>
            <a:pPr marL="177800" indent="-177800">
              <a:buFontTx/>
              <a:buChar char="•"/>
            </a:pPr>
            <a:r>
              <a:rPr lang="de-DE" sz="1300">
                <a:sym typeface="Wingdings" pitchFamily="2" charset="2"/>
              </a:rPr>
              <a:t>erhöhtes Lebenseinkommen</a:t>
            </a:r>
            <a:endParaRPr lang="de-DE" sz="1300"/>
          </a:p>
          <a:p>
            <a:pPr marL="177800" indent="-177800">
              <a:buFontTx/>
              <a:buChar char="•"/>
            </a:pPr>
            <a:r>
              <a:rPr lang="de-DE" sz="1300"/>
              <a:t>erhöhte Standortattraktivität</a:t>
            </a:r>
          </a:p>
          <a:p>
            <a:pPr marL="177800" indent="-177800">
              <a:buFontTx/>
              <a:buChar char="•"/>
            </a:pPr>
            <a:r>
              <a:rPr lang="de-DE" sz="1300">
                <a:sym typeface="Wingdings" pitchFamily="2" charset="2"/>
              </a:rPr>
              <a:t>mehr Zuzüge, Tourismus</a:t>
            </a:r>
          </a:p>
          <a:p>
            <a:pPr marL="177800" indent="-177800">
              <a:buFontTx/>
              <a:buChar char="•"/>
            </a:pPr>
            <a:r>
              <a:rPr lang="de-DE" sz="1300">
                <a:sym typeface="Wingdings" pitchFamily="2" charset="2"/>
              </a:rPr>
              <a:t>erhöhte Lebenszufriedenheit</a:t>
            </a:r>
          </a:p>
          <a:p>
            <a:pPr marL="177800" indent="-177800">
              <a:buFontTx/>
              <a:buChar char="•"/>
            </a:pPr>
            <a:r>
              <a:rPr lang="de-DE" sz="1300"/>
              <a:t>erhöhtes wirtschaftliches Wachstum</a:t>
            </a:r>
          </a:p>
          <a:p>
            <a:pPr marL="177800" indent="-177800">
              <a:buFontTx/>
              <a:buChar char="•"/>
            </a:pPr>
            <a:r>
              <a:rPr lang="de-DE" sz="1300"/>
              <a:t>steuerliche Mehreinnahmen</a:t>
            </a:r>
          </a:p>
          <a:p>
            <a:pPr marL="177800" indent="-177800">
              <a:buFontTx/>
              <a:buChar char="•"/>
            </a:pPr>
            <a:r>
              <a:rPr lang="de-DE" sz="1300"/>
              <a:t>weniger Polizeieinsätze</a:t>
            </a:r>
          </a:p>
        </p:txBody>
      </p:sp>
      <p:sp>
        <p:nvSpPr>
          <p:cNvPr id="36880" name="Text Box 19"/>
          <p:cNvSpPr txBox="1">
            <a:spLocks noChangeArrowheads="1"/>
          </p:cNvSpPr>
          <p:nvPr/>
        </p:nvSpPr>
        <p:spPr bwMode="auto">
          <a:xfrm>
            <a:off x="2973388" y="4687888"/>
            <a:ext cx="2273300" cy="1481137"/>
          </a:xfrm>
          <a:prstGeom prst="rect">
            <a:avLst/>
          </a:prstGeom>
          <a:noFill/>
          <a:ln w="9525">
            <a:noFill/>
            <a:miter lim="800000"/>
            <a:headEnd/>
            <a:tailEnd/>
          </a:ln>
        </p:spPr>
        <p:txBody>
          <a:bodyPr>
            <a:spAutoFit/>
          </a:bodyPr>
          <a:lstStyle/>
          <a:p>
            <a:pPr marL="177800" indent="-177800">
              <a:buFontTx/>
              <a:buChar char="•"/>
            </a:pPr>
            <a:r>
              <a:rPr lang="de-DE" sz="1300"/>
              <a:t>weniger Personal-/ Koor-dinationskosten für Stadtplanung, Bildung und Arbeitsmarkt-förderung</a:t>
            </a:r>
          </a:p>
          <a:p>
            <a:pPr marL="177800" indent="-177800">
              <a:buFontTx/>
              <a:buChar char="•"/>
            </a:pPr>
            <a:r>
              <a:rPr lang="de-DE" sz="1300"/>
              <a:t>weniger Ausgaben für Pflege von Grünflächen</a:t>
            </a:r>
          </a:p>
        </p:txBody>
      </p:sp>
      <p:sp>
        <p:nvSpPr>
          <p:cNvPr id="36881" name="Text Box 20"/>
          <p:cNvSpPr txBox="1">
            <a:spLocks noChangeArrowheads="1"/>
          </p:cNvSpPr>
          <p:nvPr/>
        </p:nvSpPr>
        <p:spPr bwMode="auto">
          <a:xfrm>
            <a:off x="4914900" y="6248400"/>
            <a:ext cx="3987800" cy="274638"/>
          </a:xfrm>
          <a:prstGeom prst="rect">
            <a:avLst/>
          </a:prstGeom>
          <a:noFill/>
          <a:ln w="9525">
            <a:noFill/>
            <a:miter lim="800000"/>
            <a:headEnd/>
            <a:tailEnd/>
          </a:ln>
        </p:spPr>
        <p:txBody>
          <a:bodyPr>
            <a:spAutoFit/>
          </a:bodyPr>
          <a:lstStyle/>
          <a:p>
            <a:pPr>
              <a:spcBef>
                <a:spcPct val="50000"/>
              </a:spcBef>
            </a:pPr>
            <a:r>
              <a:rPr lang="de-DE" sz="1200"/>
              <a:t>*Ziel ist Quantifizierung der Folge-Erträge</a:t>
            </a:r>
          </a:p>
        </p:txBody>
      </p:sp>
      <p:sp>
        <p:nvSpPr>
          <p:cNvPr id="36882" name="Oval 23"/>
          <p:cNvSpPr>
            <a:spLocks noChangeArrowheads="1"/>
          </p:cNvSpPr>
          <p:nvPr/>
        </p:nvSpPr>
        <p:spPr bwMode="auto">
          <a:xfrm>
            <a:off x="622300" y="2971800"/>
            <a:ext cx="4610100" cy="31750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3" name="Oval 24"/>
          <p:cNvSpPr>
            <a:spLocks noChangeArrowheads="1"/>
          </p:cNvSpPr>
          <p:nvPr/>
        </p:nvSpPr>
        <p:spPr bwMode="auto">
          <a:xfrm>
            <a:off x="5335588" y="2971800"/>
            <a:ext cx="3530600" cy="31750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4" name="Text Box 25"/>
          <p:cNvSpPr txBox="1">
            <a:spLocks noChangeArrowheads="1"/>
          </p:cNvSpPr>
          <p:nvPr/>
        </p:nvSpPr>
        <p:spPr bwMode="auto">
          <a:xfrm>
            <a:off x="1203325" y="2970213"/>
            <a:ext cx="3441700" cy="304800"/>
          </a:xfrm>
          <a:prstGeom prst="rect">
            <a:avLst/>
          </a:prstGeom>
          <a:noFill/>
          <a:ln w="9525">
            <a:noFill/>
            <a:miter lim="800000"/>
            <a:headEnd/>
            <a:tailEnd/>
          </a:ln>
        </p:spPr>
        <p:txBody>
          <a:bodyPr wrap="none">
            <a:spAutoFit/>
          </a:bodyPr>
          <a:lstStyle/>
          <a:p>
            <a:r>
              <a:rPr lang="de-DE" b="1"/>
              <a:t>Eindeutige Werte aus Kostenrechnung</a:t>
            </a:r>
          </a:p>
        </p:txBody>
      </p:sp>
      <p:sp>
        <p:nvSpPr>
          <p:cNvPr id="36885" name="Text Box 26"/>
          <p:cNvSpPr txBox="1">
            <a:spLocks noChangeArrowheads="1"/>
          </p:cNvSpPr>
          <p:nvPr/>
        </p:nvSpPr>
        <p:spPr bwMode="auto">
          <a:xfrm>
            <a:off x="5942013" y="2970213"/>
            <a:ext cx="2222500" cy="304800"/>
          </a:xfrm>
          <a:prstGeom prst="rect">
            <a:avLst/>
          </a:prstGeom>
          <a:noFill/>
          <a:ln w="9525">
            <a:noFill/>
            <a:miter lim="800000"/>
            <a:headEnd/>
            <a:tailEnd/>
          </a:ln>
        </p:spPr>
        <p:txBody>
          <a:bodyPr wrap="none">
            <a:spAutoFit/>
          </a:bodyPr>
          <a:lstStyle/>
          <a:p>
            <a:r>
              <a:rPr lang="de-DE" b="1"/>
              <a:t>Abgeleitete Schätzwerte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liennummernplatzhalter 2"/>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36B79593-CCC7-406A-B909-92E5A3431DCC}" type="slidenum">
              <a:rPr lang="de-DE"/>
              <a:pPr/>
              <a:t>12</a:t>
            </a:fld>
            <a:endParaRPr lang="de-DE"/>
          </a:p>
        </p:txBody>
      </p:sp>
      <p:sp>
        <p:nvSpPr>
          <p:cNvPr id="38914" name="Text Box 2"/>
          <p:cNvSpPr txBox="1">
            <a:spLocks noChangeArrowheads="1"/>
          </p:cNvSpPr>
          <p:nvPr/>
        </p:nvSpPr>
        <p:spPr bwMode="auto">
          <a:xfrm>
            <a:off x="674688" y="5295900"/>
            <a:ext cx="4565650" cy="644525"/>
          </a:xfrm>
          <a:prstGeom prst="rect">
            <a:avLst/>
          </a:prstGeom>
          <a:solidFill>
            <a:srgbClr val="66FF33"/>
          </a:solidFill>
          <a:ln w="9525">
            <a:solidFill>
              <a:schemeClr val="tx1"/>
            </a:solidFill>
            <a:miter lim="800000"/>
            <a:headEnd/>
            <a:tailEnd/>
          </a:ln>
        </p:spPr>
        <p:txBody>
          <a:bodyPr anchor="ctr" anchorCtr="1"/>
          <a:lstStyle/>
          <a:p>
            <a:pPr algn="ctr">
              <a:spcBef>
                <a:spcPct val="50000"/>
              </a:spcBef>
            </a:pPr>
            <a:r>
              <a:rPr lang="de-DE" sz="1200" b="1"/>
              <a:t>Jahresergebnis</a:t>
            </a:r>
            <a:br>
              <a:rPr lang="de-DE" sz="1200" b="1"/>
            </a:br>
            <a:r>
              <a:rPr lang="de-DE" sz="1200" b="1"/>
              <a:t>(Basis für „herkömmliche“ ökonomische Renditeermittlung)</a:t>
            </a:r>
          </a:p>
        </p:txBody>
      </p:sp>
      <p:sp>
        <p:nvSpPr>
          <p:cNvPr id="38915" name="Rectangle 3"/>
          <p:cNvSpPr>
            <a:spLocks noChangeArrowheads="1"/>
          </p:cNvSpPr>
          <p:nvPr/>
        </p:nvSpPr>
        <p:spPr bwMode="auto">
          <a:xfrm>
            <a:off x="2362200" y="922338"/>
            <a:ext cx="3805238" cy="396875"/>
          </a:xfrm>
          <a:prstGeom prst="rect">
            <a:avLst/>
          </a:prstGeom>
          <a:noFill/>
          <a:ln w="9525">
            <a:noFill/>
            <a:miter lim="800000"/>
            <a:headEnd/>
            <a:tailEnd/>
          </a:ln>
        </p:spPr>
        <p:txBody>
          <a:bodyPr>
            <a:spAutoFit/>
          </a:bodyPr>
          <a:lstStyle/>
          <a:p>
            <a:r>
              <a:rPr lang="de-DE" sz="2000" b="1">
                <a:solidFill>
                  <a:schemeClr val="accent2"/>
                </a:solidFill>
              </a:rPr>
              <a:t>Bausteine der Stadtrendite</a:t>
            </a:r>
          </a:p>
        </p:txBody>
      </p:sp>
      <p:sp>
        <p:nvSpPr>
          <p:cNvPr id="38916" name="Text Box 5"/>
          <p:cNvSpPr txBox="1">
            <a:spLocks noChangeArrowheads="1"/>
          </p:cNvSpPr>
          <p:nvPr/>
        </p:nvSpPr>
        <p:spPr bwMode="auto">
          <a:xfrm>
            <a:off x="939800" y="4545013"/>
            <a:ext cx="4583113" cy="708025"/>
          </a:xfrm>
          <a:prstGeom prst="rect">
            <a:avLst/>
          </a:prstGeom>
          <a:solidFill>
            <a:srgbClr val="66FF33"/>
          </a:solidFill>
          <a:ln w="9525">
            <a:solidFill>
              <a:schemeClr val="tx1"/>
            </a:solidFill>
            <a:miter lim="800000"/>
            <a:headEnd/>
            <a:tailEnd/>
          </a:ln>
        </p:spPr>
        <p:txBody>
          <a:bodyPr anchor="ctr" anchorCtr="1"/>
          <a:lstStyle/>
          <a:p>
            <a:pPr marL="88900" indent="-88900">
              <a:spcBef>
                <a:spcPct val="50000"/>
              </a:spcBef>
            </a:pPr>
            <a:r>
              <a:rPr lang="de-DE" sz="1200" b="1"/>
              <a:t>Kosten für „Bürgerprojekte“ und Fördermaßnahmen in den Bereichen Arbeit, Bildung, Soziales, Kultur und Sport</a:t>
            </a:r>
          </a:p>
        </p:txBody>
      </p:sp>
      <p:sp>
        <p:nvSpPr>
          <p:cNvPr id="38917" name="Text Box 6"/>
          <p:cNvSpPr txBox="1">
            <a:spLocks noChangeArrowheads="1"/>
          </p:cNvSpPr>
          <p:nvPr/>
        </p:nvSpPr>
        <p:spPr bwMode="auto">
          <a:xfrm>
            <a:off x="1219200" y="3795713"/>
            <a:ext cx="4583113" cy="708025"/>
          </a:xfrm>
          <a:prstGeom prst="rect">
            <a:avLst/>
          </a:prstGeom>
          <a:solidFill>
            <a:srgbClr val="66FF33"/>
          </a:solidFill>
          <a:ln w="9525">
            <a:solidFill>
              <a:schemeClr val="tx1"/>
            </a:solidFill>
            <a:miter lim="800000"/>
            <a:headEnd/>
            <a:tailEnd/>
          </a:ln>
        </p:spPr>
        <p:txBody>
          <a:bodyPr anchor="ctr" anchorCtr="1"/>
          <a:lstStyle/>
          <a:p>
            <a:pPr algn="ctr">
              <a:spcBef>
                <a:spcPct val="50000"/>
              </a:spcBef>
            </a:pPr>
            <a:r>
              <a:rPr lang="de-DE" sz="1200" b="1"/>
              <a:t>Kosten für Entlastungen der Mieter (inkl. Studenten) (Mietnachlässe und entgangene Zinsen für Mietstundungen)</a:t>
            </a:r>
          </a:p>
        </p:txBody>
      </p:sp>
      <p:sp>
        <p:nvSpPr>
          <p:cNvPr id="38918" name="Text Box 8"/>
          <p:cNvSpPr txBox="1">
            <a:spLocks noChangeArrowheads="1"/>
          </p:cNvSpPr>
          <p:nvPr/>
        </p:nvSpPr>
        <p:spPr bwMode="auto">
          <a:xfrm>
            <a:off x="1776413" y="2295525"/>
            <a:ext cx="4583112" cy="708025"/>
          </a:xfrm>
          <a:prstGeom prst="rect">
            <a:avLst/>
          </a:prstGeom>
          <a:solidFill>
            <a:srgbClr val="66FF33"/>
          </a:solidFill>
          <a:ln w="9525">
            <a:solidFill>
              <a:schemeClr val="tx1"/>
            </a:solidFill>
            <a:miter lim="800000"/>
            <a:headEnd/>
            <a:tailEnd/>
          </a:ln>
        </p:spPr>
        <p:txBody>
          <a:bodyPr anchor="ctr" anchorCtr="1"/>
          <a:lstStyle/>
          <a:p>
            <a:pPr>
              <a:spcBef>
                <a:spcPct val="50000"/>
              </a:spcBef>
            </a:pPr>
            <a:r>
              <a:rPr lang="de-DE" sz="1200" b="1"/>
              <a:t>Kosten für städtebauliche Aufgaben, Maßnahmen zur Marktbereinigung und unrentable Quartiere</a:t>
            </a:r>
          </a:p>
        </p:txBody>
      </p:sp>
      <p:sp>
        <p:nvSpPr>
          <p:cNvPr id="38919" name="Text Box 11"/>
          <p:cNvSpPr txBox="1">
            <a:spLocks noChangeArrowheads="1"/>
          </p:cNvSpPr>
          <p:nvPr/>
        </p:nvSpPr>
        <p:spPr bwMode="auto">
          <a:xfrm>
            <a:off x="1497013" y="3044825"/>
            <a:ext cx="4583112" cy="708025"/>
          </a:xfrm>
          <a:prstGeom prst="rect">
            <a:avLst/>
          </a:prstGeom>
          <a:solidFill>
            <a:srgbClr val="66FF33"/>
          </a:solidFill>
          <a:ln w="9525">
            <a:solidFill>
              <a:schemeClr val="tx1"/>
            </a:solidFill>
            <a:miter lim="800000"/>
            <a:headEnd/>
            <a:tailEnd/>
          </a:ln>
        </p:spPr>
        <p:txBody>
          <a:bodyPr anchor="ctr" anchorCtr="1"/>
          <a:lstStyle/>
          <a:p>
            <a:pPr>
              <a:spcBef>
                <a:spcPct val="50000"/>
              </a:spcBef>
            </a:pPr>
            <a:r>
              <a:rPr lang="de-DE" sz="1200" b="1"/>
              <a:t>Kosten für Belegungsrechte</a:t>
            </a:r>
          </a:p>
        </p:txBody>
      </p:sp>
      <p:sp>
        <p:nvSpPr>
          <p:cNvPr id="38920" name="Text Box 14"/>
          <p:cNvSpPr txBox="1">
            <a:spLocks noChangeArrowheads="1"/>
          </p:cNvSpPr>
          <p:nvPr/>
        </p:nvSpPr>
        <p:spPr bwMode="auto">
          <a:xfrm>
            <a:off x="2054225" y="1546225"/>
            <a:ext cx="4583113" cy="708025"/>
          </a:xfrm>
          <a:prstGeom prst="rect">
            <a:avLst/>
          </a:prstGeom>
          <a:solidFill>
            <a:srgbClr val="FFCC00"/>
          </a:solidFill>
          <a:ln w="9525">
            <a:solidFill>
              <a:schemeClr val="tx1"/>
            </a:solidFill>
            <a:miter lim="800000"/>
            <a:headEnd/>
            <a:tailEnd/>
          </a:ln>
        </p:spPr>
        <p:txBody>
          <a:bodyPr anchor="ctr" anchorCtr="1"/>
          <a:lstStyle/>
          <a:p>
            <a:pPr algn="ctr">
              <a:spcBef>
                <a:spcPct val="50000"/>
              </a:spcBef>
            </a:pPr>
            <a:r>
              <a:rPr lang="de-DE" b="1"/>
              <a:t>Folge-Erträge für die Stadt</a:t>
            </a:r>
            <a:endParaRPr lang="de-DE" sz="1200" b="1"/>
          </a:p>
        </p:txBody>
      </p:sp>
      <p:sp>
        <p:nvSpPr>
          <p:cNvPr id="38921" name="AutoShape 23"/>
          <p:cNvSpPr>
            <a:spLocks noChangeArrowheads="1"/>
          </p:cNvSpPr>
          <p:nvPr/>
        </p:nvSpPr>
        <p:spPr bwMode="auto">
          <a:xfrm rot="-3769768">
            <a:off x="1897062" y="3175001"/>
            <a:ext cx="3978275" cy="450850"/>
          </a:xfrm>
          <a:prstGeom prst="rightArrow">
            <a:avLst>
              <a:gd name="adj1" fmla="val 71130"/>
              <a:gd name="adj2" fmla="val 130970"/>
            </a:avLst>
          </a:prstGeom>
          <a:noFill/>
          <a:ln w="9525" cap="rnd">
            <a:solidFill>
              <a:schemeClr val="bg2"/>
            </a:solidFill>
            <a:prstDash val="sysDot"/>
            <a:miter lim="800000"/>
            <a:headEnd/>
            <a:tailEnd/>
          </a:ln>
        </p:spPr>
        <p:txBody>
          <a:bodyPr vert="eaVert" wrap="none" anchor="ctr"/>
          <a:lstStyle/>
          <a:p>
            <a:pPr algn="ctr"/>
            <a:endParaRPr lang="en-US"/>
          </a:p>
        </p:txBody>
      </p:sp>
      <p:sp>
        <p:nvSpPr>
          <p:cNvPr id="38922" name="AutoShape 47"/>
          <p:cNvSpPr>
            <a:spLocks/>
          </p:cNvSpPr>
          <p:nvPr/>
        </p:nvSpPr>
        <p:spPr bwMode="auto">
          <a:xfrm>
            <a:off x="6743700" y="2298700"/>
            <a:ext cx="215900" cy="3644900"/>
          </a:xfrm>
          <a:prstGeom prst="rightBrace">
            <a:avLst>
              <a:gd name="adj1" fmla="val 140686"/>
              <a:gd name="adj2" fmla="val 50000"/>
            </a:avLst>
          </a:prstGeom>
          <a:noFill/>
          <a:ln w="9525">
            <a:solidFill>
              <a:schemeClr val="tx1"/>
            </a:solidFill>
            <a:round/>
            <a:headEnd/>
            <a:tailEnd/>
          </a:ln>
        </p:spPr>
        <p:txBody>
          <a:bodyPr wrap="none" anchor="ctr"/>
          <a:lstStyle/>
          <a:p>
            <a:endParaRPr lang="en-US"/>
          </a:p>
        </p:txBody>
      </p:sp>
      <p:sp>
        <p:nvSpPr>
          <p:cNvPr id="38923" name="AutoShape 48"/>
          <p:cNvSpPr>
            <a:spLocks/>
          </p:cNvSpPr>
          <p:nvPr/>
        </p:nvSpPr>
        <p:spPr bwMode="auto">
          <a:xfrm>
            <a:off x="6756400" y="1536700"/>
            <a:ext cx="152400" cy="698500"/>
          </a:xfrm>
          <a:prstGeom prst="rightBrace">
            <a:avLst>
              <a:gd name="adj1" fmla="val 38194"/>
              <a:gd name="adj2" fmla="val 50000"/>
            </a:avLst>
          </a:prstGeom>
          <a:noFill/>
          <a:ln w="9525">
            <a:solidFill>
              <a:schemeClr val="tx1"/>
            </a:solidFill>
            <a:round/>
            <a:headEnd/>
            <a:tailEnd/>
          </a:ln>
        </p:spPr>
        <p:txBody>
          <a:bodyPr wrap="none" anchor="ctr"/>
          <a:lstStyle/>
          <a:p>
            <a:endParaRPr lang="en-US"/>
          </a:p>
        </p:txBody>
      </p:sp>
      <p:sp>
        <p:nvSpPr>
          <p:cNvPr id="38924" name="Text Box 49"/>
          <p:cNvSpPr txBox="1">
            <a:spLocks noChangeArrowheads="1"/>
          </p:cNvSpPr>
          <p:nvPr/>
        </p:nvSpPr>
        <p:spPr bwMode="auto">
          <a:xfrm>
            <a:off x="7058025" y="1522413"/>
            <a:ext cx="1793875" cy="762000"/>
          </a:xfrm>
          <a:prstGeom prst="rect">
            <a:avLst/>
          </a:prstGeom>
          <a:solidFill>
            <a:srgbClr val="FFCC00"/>
          </a:solidFill>
          <a:ln w="9525">
            <a:noFill/>
            <a:miter lim="800000"/>
            <a:headEnd/>
            <a:tailEnd/>
          </a:ln>
        </p:spPr>
        <p:txBody>
          <a:bodyPr>
            <a:spAutoFit/>
          </a:bodyPr>
          <a:lstStyle/>
          <a:p>
            <a:pPr algn="ctr"/>
            <a:r>
              <a:rPr lang="de-DE" b="1"/>
              <a:t>Folge-Erträge</a:t>
            </a:r>
          </a:p>
          <a:p>
            <a:pPr algn="ctr"/>
            <a:endParaRPr lang="de-DE" b="1"/>
          </a:p>
          <a:p>
            <a:pPr algn="ctr"/>
            <a:r>
              <a:rPr lang="de-DE" sz="1600" b="1"/>
              <a:t>Stadtrendite 2</a:t>
            </a:r>
          </a:p>
        </p:txBody>
      </p:sp>
      <p:sp>
        <p:nvSpPr>
          <p:cNvPr id="38925" name="Text Box 50"/>
          <p:cNvSpPr txBox="1">
            <a:spLocks noChangeArrowheads="1"/>
          </p:cNvSpPr>
          <p:nvPr/>
        </p:nvSpPr>
        <p:spPr bwMode="auto">
          <a:xfrm>
            <a:off x="7058025" y="3644900"/>
            <a:ext cx="1824038" cy="974725"/>
          </a:xfrm>
          <a:prstGeom prst="rect">
            <a:avLst/>
          </a:prstGeom>
          <a:solidFill>
            <a:srgbClr val="66FF33"/>
          </a:solidFill>
          <a:ln w="9525">
            <a:noFill/>
            <a:miter lim="800000"/>
            <a:headEnd/>
            <a:tailEnd/>
          </a:ln>
        </p:spPr>
        <p:txBody>
          <a:bodyPr>
            <a:spAutoFit/>
          </a:bodyPr>
          <a:lstStyle/>
          <a:p>
            <a:pPr algn="ctr"/>
            <a:r>
              <a:rPr lang="de-DE" b="1"/>
              <a:t>Unmittelbare und mittelbare Erträge</a:t>
            </a:r>
          </a:p>
          <a:p>
            <a:pPr algn="ctr"/>
            <a:endParaRPr lang="de-DE" b="1"/>
          </a:p>
          <a:p>
            <a:pPr algn="ctr"/>
            <a:r>
              <a:rPr lang="de-DE" b="1"/>
              <a:t> </a:t>
            </a:r>
            <a:r>
              <a:rPr lang="de-DE" sz="1600" b="1"/>
              <a:t>Stadtrendite 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4078288" y="1231900"/>
            <a:ext cx="5065712" cy="4648200"/>
          </a:xfrm>
          <a:prstGeom prst="rect">
            <a:avLst/>
          </a:prstGeom>
          <a:solidFill>
            <a:srgbClr val="FFCC00"/>
          </a:solidFill>
          <a:ln w="9525">
            <a:solidFill>
              <a:schemeClr val="tx1"/>
            </a:solidFill>
            <a:prstDash val="dash"/>
            <a:miter lim="800000"/>
            <a:headEnd/>
            <a:tailEnd/>
          </a:ln>
        </p:spPr>
        <p:txBody>
          <a:bodyPr wrap="none" anchor="ctr"/>
          <a:lstStyle/>
          <a:p>
            <a:endParaRPr lang="en-US"/>
          </a:p>
        </p:txBody>
      </p:sp>
      <p:sp>
        <p:nvSpPr>
          <p:cNvPr id="40962" name="Rectangle 3"/>
          <p:cNvSpPr>
            <a:spLocks noChangeArrowheads="1"/>
          </p:cNvSpPr>
          <p:nvPr/>
        </p:nvSpPr>
        <p:spPr bwMode="auto">
          <a:xfrm>
            <a:off x="76200" y="1231900"/>
            <a:ext cx="3962400" cy="4648200"/>
          </a:xfrm>
          <a:prstGeom prst="rect">
            <a:avLst/>
          </a:prstGeom>
          <a:solidFill>
            <a:srgbClr val="66FF33"/>
          </a:solidFill>
          <a:ln w="9525">
            <a:solidFill>
              <a:schemeClr val="tx1"/>
            </a:solidFill>
            <a:prstDash val="dash"/>
            <a:miter lim="800000"/>
            <a:headEnd/>
            <a:tailEnd/>
          </a:ln>
        </p:spPr>
        <p:txBody>
          <a:bodyPr wrap="none" anchor="ctr"/>
          <a:lstStyle/>
          <a:p>
            <a:endParaRPr lang="en-US"/>
          </a:p>
        </p:txBody>
      </p:sp>
      <p:sp>
        <p:nvSpPr>
          <p:cNvPr id="40963" name="Rectangle 4"/>
          <p:cNvSpPr>
            <a:spLocks noChangeArrowheads="1"/>
          </p:cNvSpPr>
          <p:nvPr/>
        </p:nvSpPr>
        <p:spPr bwMode="auto">
          <a:xfrm>
            <a:off x="1308100" y="1360488"/>
            <a:ext cx="1676400" cy="508000"/>
          </a:xfrm>
          <a:prstGeom prst="rect">
            <a:avLst/>
          </a:prstGeom>
          <a:solidFill>
            <a:schemeClr val="bg1"/>
          </a:solidFill>
          <a:ln w="9525" algn="ctr">
            <a:solidFill>
              <a:schemeClr val="tx1"/>
            </a:solidFill>
            <a:miter lim="800000"/>
            <a:headEnd/>
            <a:tailEnd/>
          </a:ln>
        </p:spPr>
        <p:txBody>
          <a:bodyPr lIns="54000" rIns="54000" anchor="ctr"/>
          <a:lstStyle/>
          <a:p>
            <a:pPr algn="ctr"/>
            <a:r>
              <a:rPr lang="de-DE" sz="1000"/>
              <a:t>Originär ökonomische Effekte</a:t>
            </a:r>
          </a:p>
        </p:txBody>
      </p:sp>
      <p:cxnSp>
        <p:nvCxnSpPr>
          <p:cNvPr id="40964" name="AutoShape 5"/>
          <p:cNvCxnSpPr>
            <a:cxnSpLocks noChangeShapeType="1"/>
            <a:stCxn id="40963" idx="2"/>
            <a:endCxn id="40965" idx="0"/>
          </p:cNvCxnSpPr>
          <p:nvPr/>
        </p:nvCxnSpPr>
        <p:spPr bwMode="auto">
          <a:xfrm flipH="1">
            <a:off x="992188" y="1868488"/>
            <a:ext cx="1154112" cy="130175"/>
          </a:xfrm>
          <a:prstGeom prst="straightConnector1">
            <a:avLst/>
          </a:prstGeom>
          <a:noFill/>
          <a:ln w="9525">
            <a:solidFill>
              <a:schemeClr val="tx1"/>
            </a:solidFill>
            <a:round/>
            <a:headEnd/>
            <a:tailEnd/>
          </a:ln>
        </p:spPr>
      </p:cxnSp>
      <p:sp>
        <p:nvSpPr>
          <p:cNvPr id="40965" name="Rectangle 6"/>
          <p:cNvSpPr>
            <a:spLocks noChangeArrowheads="1"/>
          </p:cNvSpPr>
          <p:nvPr/>
        </p:nvSpPr>
        <p:spPr bwMode="auto">
          <a:xfrm>
            <a:off x="153988" y="1998663"/>
            <a:ext cx="16764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Unmittelbare Erträge der Wohnungsgesellschaft</a:t>
            </a:r>
          </a:p>
        </p:txBody>
      </p:sp>
      <p:sp>
        <p:nvSpPr>
          <p:cNvPr id="40966" name="Rectangle 7"/>
          <p:cNvSpPr>
            <a:spLocks noChangeArrowheads="1"/>
          </p:cNvSpPr>
          <p:nvPr/>
        </p:nvSpPr>
        <p:spPr bwMode="auto">
          <a:xfrm>
            <a:off x="6021388" y="1360488"/>
            <a:ext cx="1676400" cy="508000"/>
          </a:xfrm>
          <a:prstGeom prst="rect">
            <a:avLst/>
          </a:prstGeom>
          <a:solidFill>
            <a:schemeClr val="bg1"/>
          </a:solidFill>
          <a:ln w="9525" algn="ctr">
            <a:solidFill>
              <a:schemeClr val="tx1"/>
            </a:solidFill>
            <a:miter lim="800000"/>
            <a:headEnd/>
            <a:tailEnd/>
          </a:ln>
        </p:spPr>
        <p:txBody>
          <a:bodyPr lIns="54000" rIns="54000" anchor="ctr"/>
          <a:lstStyle/>
          <a:p>
            <a:pPr algn="ctr"/>
            <a:r>
              <a:rPr lang="de-DE" sz="1000"/>
              <a:t>Folge-Erträge</a:t>
            </a:r>
          </a:p>
        </p:txBody>
      </p:sp>
      <p:cxnSp>
        <p:nvCxnSpPr>
          <p:cNvPr id="40967" name="AutoShape 8"/>
          <p:cNvCxnSpPr>
            <a:cxnSpLocks noChangeShapeType="1"/>
            <a:stCxn id="40966" idx="2"/>
            <a:endCxn id="40968" idx="0"/>
          </p:cNvCxnSpPr>
          <p:nvPr/>
        </p:nvCxnSpPr>
        <p:spPr bwMode="auto">
          <a:xfrm flipH="1">
            <a:off x="5724525" y="1868488"/>
            <a:ext cx="1135063" cy="130175"/>
          </a:xfrm>
          <a:prstGeom prst="straightConnector1">
            <a:avLst/>
          </a:prstGeom>
          <a:noFill/>
          <a:ln w="9525">
            <a:solidFill>
              <a:schemeClr val="tx1"/>
            </a:solidFill>
            <a:round/>
            <a:headEnd/>
            <a:tailEnd/>
          </a:ln>
        </p:spPr>
      </p:cxnSp>
      <p:sp>
        <p:nvSpPr>
          <p:cNvPr id="40968" name="Rectangle 9"/>
          <p:cNvSpPr>
            <a:spLocks noChangeArrowheads="1"/>
          </p:cNvSpPr>
          <p:nvPr/>
        </p:nvSpPr>
        <p:spPr bwMode="auto">
          <a:xfrm>
            <a:off x="5286375" y="1998663"/>
            <a:ext cx="8763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Einnahmen-erhöhung</a:t>
            </a:r>
          </a:p>
        </p:txBody>
      </p:sp>
      <p:sp>
        <p:nvSpPr>
          <p:cNvPr id="40969" name="Rectangle 10"/>
          <p:cNvSpPr>
            <a:spLocks noChangeArrowheads="1"/>
          </p:cNvSpPr>
          <p:nvPr/>
        </p:nvSpPr>
        <p:spPr bwMode="auto">
          <a:xfrm>
            <a:off x="7867650" y="1998663"/>
            <a:ext cx="982663"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Kosten-vermeidung***</a:t>
            </a:r>
          </a:p>
        </p:txBody>
      </p:sp>
      <p:cxnSp>
        <p:nvCxnSpPr>
          <p:cNvPr id="40970" name="AutoShape 11"/>
          <p:cNvCxnSpPr>
            <a:cxnSpLocks noChangeShapeType="1"/>
            <a:stCxn id="40966" idx="2"/>
            <a:endCxn id="40969" idx="0"/>
          </p:cNvCxnSpPr>
          <p:nvPr/>
        </p:nvCxnSpPr>
        <p:spPr bwMode="auto">
          <a:xfrm>
            <a:off x="6859588" y="1868488"/>
            <a:ext cx="1500187" cy="130175"/>
          </a:xfrm>
          <a:prstGeom prst="straightConnector1">
            <a:avLst/>
          </a:prstGeom>
          <a:noFill/>
          <a:ln w="9525">
            <a:solidFill>
              <a:schemeClr val="tx1"/>
            </a:solidFill>
            <a:round/>
            <a:headEnd/>
            <a:tailEnd/>
          </a:ln>
        </p:spPr>
      </p:cxnSp>
      <p:sp>
        <p:nvSpPr>
          <p:cNvPr id="40971" name="Rectangle 12"/>
          <p:cNvSpPr>
            <a:spLocks noChangeArrowheads="1"/>
          </p:cNvSpPr>
          <p:nvPr/>
        </p:nvSpPr>
        <p:spPr bwMode="auto">
          <a:xfrm>
            <a:off x="2162175" y="1998663"/>
            <a:ext cx="16764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Mittelbare Erträge (Kostenvermeidung der Stadt*)</a:t>
            </a:r>
          </a:p>
        </p:txBody>
      </p:sp>
      <p:cxnSp>
        <p:nvCxnSpPr>
          <p:cNvPr id="40972" name="AutoShape 13"/>
          <p:cNvCxnSpPr>
            <a:cxnSpLocks noChangeShapeType="1"/>
            <a:stCxn id="40963" idx="2"/>
            <a:endCxn id="40971" idx="0"/>
          </p:cNvCxnSpPr>
          <p:nvPr/>
        </p:nvCxnSpPr>
        <p:spPr bwMode="auto">
          <a:xfrm>
            <a:off x="2146300" y="1868488"/>
            <a:ext cx="854075" cy="130175"/>
          </a:xfrm>
          <a:prstGeom prst="straightConnector1">
            <a:avLst/>
          </a:prstGeom>
          <a:noFill/>
          <a:ln w="9525">
            <a:solidFill>
              <a:schemeClr val="tx1"/>
            </a:solidFill>
            <a:round/>
            <a:headEnd/>
            <a:tailEnd/>
          </a:ln>
        </p:spPr>
      </p:cxnSp>
      <p:sp>
        <p:nvSpPr>
          <p:cNvPr id="40973" name="Rectangle 14"/>
          <p:cNvSpPr>
            <a:spLocks noChangeArrowheads="1"/>
          </p:cNvSpPr>
          <p:nvPr/>
        </p:nvSpPr>
        <p:spPr bwMode="auto">
          <a:xfrm>
            <a:off x="2024063" y="2597150"/>
            <a:ext cx="8763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Direkte Kosten der WB Ges.</a:t>
            </a:r>
          </a:p>
        </p:txBody>
      </p:sp>
      <p:sp>
        <p:nvSpPr>
          <p:cNvPr id="40974" name="Rectangle 15"/>
          <p:cNvSpPr>
            <a:spLocks noChangeArrowheads="1"/>
          </p:cNvSpPr>
          <p:nvPr/>
        </p:nvSpPr>
        <p:spPr bwMode="auto">
          <a:xfrm>
            <a:off x="3092450" y="2597150"/>
            <a:ext cx="8763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Reduzierte Einnahmen der WB Ges.</a:t>
            </a:r>
          </a:p>
        </p:txBody>
      </p:sp>
      <p:cxnSp>
        <p:nvCxnSpPr>
          <p:cNvPr id="40975" name="AutoShape 16"/>
          <p:cNvCxnSpPr>
            <a:cxnSpLocks noChangeShapeType="1"/>
            <a:stCxn id="40971" idx="2"/>
            <a:endCxn id="40973" idx="0"/>
          </p:cNvCxnSpPr>
          <p:nvPr/>
        </p:nvCxnSpPr>
        <p:spPr bwMode="auto">
          <a:xfrm flipH="1">
            <a:off x="2462213" y="2506663"/>
            <a:ext cx="538162" cy="90487"/>
          </a:xfrm>
          <a:prstGeom prst="straightConnector1">
            <a:avLst/>
          </a:prstGeom>
          <a:noFill/>
          <a:ln w="9525">
            <a:solidFill>
              <a:schemeClr val="tx1"/>
            </a:solidFill>
            <a:round/>
            <a:headEnd/>
            <a:tailEnd/>
          </a:ln>
        </p:spPr>
      </p:cxnSp>
      <p:cxnSp>
        <p:nvCxnSpPr>
          <p:cNvPr id="40976" name="AutoShape 17"/>
          <p:cNvCxnSpPr>
            <a:cxnSpLocks noChangeShapeType="1"/>
            <a:stCxn id="40971" idx="2"/>
            <a:endCxn id="40974" idx="0"/>
          </p:cNvCxnSpPr>
          <p:nvPr/>
        </p:nvCxnSpPr>
        <p:spPr bwMode="auto">
          <a:xfrm>
            <a:off x="3000375" y="2506663"/>
            <a:ext cx="530225" cy="90487"/>
          </a:xfrm>
          <a:prstGeom prst="straightConnector1">
            <a:avLst/>
          </a:prstGeom>
          <a:noFill/>
          <a:ln w="9525">
            <a:solidFill>
              <a:schemeClr val="tx1"/>
            </a:solidFill>
            <a:round/>
            <a:headEnd/>
            <a:tailEnd/>
          </a:ln>
        </p:spPr>
      </p:cxnSp>
      <p:sp>
        <p:nvSpPr>
          <p:cNvPr id="40977" name="Text Box 18"/>
          <p:cNvSpPr txBox="1">
            <a:spLocks noChangeArrowheads="1"/>
          </p:cNvSpPr>
          <p:nvPr/>
        </p:nvSpPr>
        <p:spPr bwMode="auto">
          <a:xfrm>
            <a:off x="161925" y="3094038"/>
            <a:ext cx="1298575" cy="244475"/>
          </a:xfrm>
          <a:prstGeom prst="rect">
            <a:avLst/>
          </a:prstGeom>
          <a:noFill/>
          <a:ln w="9525">
            <a:noFill/>
            <a:miter lim="800000"/>
            <a:headEnd/>
            <a:tailEnd/>
          </a:ln>
        </p:spPr>
        <p:txBody>
          <a:bodyPr wrap="none">
            <a:spAutoFit/>
          </a:bodyPr>
          <a:lstStyle/>
          <a:p>
            <a:pPr marL="88900" indent="-88900">
              <a:buFontTx/>
              <a:buChar char="•"/>
            </a:pPr>
            <a:r>
              <a:rPr lang="de-DE" sz="1000"/>
              <a:t>Jahresüberschuss</a:t>
            </a:r>
          </a:p>
        </p:txBody>
      </p:sp>
      <p:sp>
        <p:nvSpPr>
          <p:cNvPr id="40978" name="Text Box 19"/>
          <p:cNvSpPr txBox="1">
            <a:spLocks noChangeArrowheads="1"/>
          </p:cNvSpPr>
          <p:nvPr/>
        </p:nvSpPr>
        <p:spPr bwMode="auto">
          <a:xfrm>
            <a:off x="1690688" y="3094038"/>
            <a:ext cx="1436687" cy="1006475"/>
          </a:xfrm>
          <a:prstGeom prst="rect">
            <a:avLst/>
          </a:prstGeom>
          <a:noFill/>
          <a:ln w="9525">
            <a:noFill/>
            <a:miter lim="800000"/>
            <a:headEnd/>
            <a:tailEnd/>
          </a:ln>
        </p:spPr>
        <p:txBody>
          <a:bodyPr>
            <a:spAutoFit/>
          </a:bodyPr>
          <a:lstStyle/>
          <a:p>
            <a:pPr marL="88900" indent="-88900">
              <a:buFontTx/>
              <a:buChar char="•"/>
            </a:pPr>
            <a:r>
              <a:rPr lang="de-DE" sz="1000" b="1"/>
              <a:t>Sanierung/ Wärmedämmung**</a:t>
            </a:r>
          </a:p>
          <a:p>
            <a:pPr marL="88900" indent="-88900">
              <a:buFontTx/>
              <a:buChar char="•"/>
            </a:pPr>
            <a:r>
              <a:rPr lang="de-DE" sz="1000"/>
              <a:t>Stadtteilmanager</a:t>
            </a:r>
          </a:p>
          <a:p>
            <a:pPr marL="88900" indent="-88900">
              <a:buFontTx/>
              <a:buChar char="•"/>
            </a:pPr>
            <a:r>
              <a:rPr lang="de-DE" sz="1000"/>
              <a:t>Spenden</a:t>
            </a:r>
          </a:p>
          <a:p>
            <a:pPr marL="88900" indent="-88900">
              <a:buFontTx/>
              <a:buChar char="•"/>
            </a:pPr>
            <a:r>
              <a:rPr lang="de-DE" sz="1000"/>
              <a:t>Marktbereinigung</a:t>
            </a:r>
          </a:p>
          <a:p>
            <a:pPr marL="88900" indent="-88900">
              <a:buFontTx/>
              <a:buChar char="•"/>
            </a:pPr>
            <a:r>
              <a:rPr lang="de-DE" sz="1000"/>
              <a:t>etc.</a:t>
            </a:r>
          </a:p>
        </p:txBody>
      </p:sp>
      <p:sp>
        <p:nvSpPr>
          <p:cNvPr id="40979" name="Text Box 20"/>
          <p:cNvSpPr txBox="1">
            <a:spLocks noChangeArrowheads="1"/>
          </p:cNvSpPr>
          <p:nvPr/>
        </p:nvSpPr>
        <p:spPr bwMode="auto">
          <a:xfrm>
            <a:off x="2997200" y="3094038"/>
            <a:ext cx="1276350" cy="701675"/>
          </a:xfrm>
          <a:prstGeom prst="rect">
            <a:avLst/>
          </a:prstGeom>
          <a:noFill/>
          <a:ln w="9525">
            <a:noFill/>
            <a:miter lim="800000"/>
            <a:headEnd/>
            <a:tailEnd/>
          </a:ln>
        </p:spPr>
        <p:txBody>
          <a:bodyPr>
            <a:spAutoFit/>
          </a:bodyPr>
          <a:lstStyle/>
          <a:p>
            <a:pPr marL="88900" indent="-88900">
              <a:buFontTx/>
              <a:buChar char="•"/>
            </a:pPr>
            <a:r>
              <a:rPr lang="de-DE" sz="1000"/>
              <a:t>Mietverzichte</a:t>
            </a:r>
          </a:p>
          <a:p>
            <a:pPr marL="88900" indent="-88900">
              <a:buFontTx/>
              <a:buChar char="•"/>
            </a:pPr>
            <a:r>
              <a:rPr lang="de-DE" sz="1000"/>
              <a:t>Verbilligter Gewerberaum</a:t>
            </a:r>
          </a:p>
          <a:p>
            <a:pPr marL="88900" indent="-88900">
              <a:buFontTx/>
              <a:buChar char="•"/>
            </a:pPr>
            <a:r>
              <a:rPr lang="de-DE" sz="1000"/>
              <a:t>etc.</a:t>
            </a:r>
          </a:p>
        </p:txBody>
      </p:sp>
      <p:sp>
        <p:nvSpPr>
          <p:cNvPr id="40980" name="Text Box 21"/>
          <p:cNvSpPr txBox="1">
            <a:spLocks noChangeArrowheads="1"/>
          </p:cNvSpPr>
          <p:nvPr/>
        </p:nvSpPr>
        <p:spPr bwMode="auto">
          <a:xfrm>
            <a:off x="4027488" y="3779838"/>
            <a:ext cx="755650" cy="1311275"/>
          </a:xfrm>
          <a:prstGeom prst="rect">
            <a:avLst/>
          </a:prstGeom>
          <a:noFill/>
          <a:ln w="9525">
            <a:noFill/>
            <a:miter lim="800000"/>
            <a:headEnd/>
            <a:tailEnd/>
          </a:ln>
        </p:spPr>
        <p:txBody>
          <a:bodyPr lIns="18000" rIns="18000">
            <a:spAutoFit/>
          </a:bodyPr>
          <a:lstStyle/>
          <a:p>
            <a:pPr marL="88900" indent="-88900">
              <a:buFontTx/>
              <a:buChar char="•"/>
            </a:pPr>
            <a:r>
              <a:rPr lang="de-DE" sz="1000"/>
              <a:t>Einnah-meneffekt aus Brutto-wert-schöpfung je (zusätz-lich) Be-schäftigter</a:t>
            </a:r>
          </a:p>
        </p:txBody>
      </p:sp>
      <p:sp>
        <p:nvSpPr>
          <p:cNvPr id="40981" name="Rectangle 22"/>
          <p:cNvSpPr>
            <a:spLocks noChangeArrowheads="1"/>
          </p:cNvSpPr>
          <p:nvPr/>
        </p:nvSpPr>
        <p:spPr bwMode="auto">
          <a:xfrm>
            <a:off x="4398963" y="2597150"/>
            <a:ext cx="8763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durch Berliner</a:t>
            </a:r>
          </a:p>
        </p:txBody>
      </p:sp>
      <p:sp>
        <p:nvSpPr>
          <p:cNvPr id="40982" name="Rectangle 23"/>
          <p:cNvSpPr>
            <a:spLocks noChangeArrowheads="1"/>
          </p:cNvSpPr>
          <p:nvPr/>
        </p:nvSpPr>
        <p:spPr bwMode="auto">
          <a:xfrm>
            <a:off x="6242050" y="2597150"/>
            <a:ext cx="8763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durch „Auswärtige“</a:t>
            </a:r>
          </a:p>
        </p:txBody>
      </p:sp>
      <p:sp>
        <p:nvSpPr>
          <p:cNvPr id="40983" name="Rectangle 24"/>
          <p:cNvSpPr>
            <a:spLocks noChangeArrowheads="1"/>
          </p:cNvSpPr>
          <p:nvPr/>
        </p:nvSpPr>
        <p:spPr bwMode="auto">
          <a:xfrm>
            <a:off x="4083050" y="3259138"/>
            <a:ext cx="7239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Brutto-wert-schöpfung</a:t>
            </a:r>
          </a:p>
        </p:txBody>
      </p:sp>
      <p:sp>
        <p:nvSpPr>
          <p:cNvPr id="40984" name="Rectangle 25"/>
          <p:cNvSpPr>
            <a:spLocks noChangeArrowheads="1"/>
          </p:cNvSpPr>
          <p:nvPr/>
        </p:nvSpPr>
        <p:spPr bwMode="auto">
          <a:xfrm>
            <a:off x="4910138" y="3248025"/>
            <a:ext cx="6985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Bildung</a:t>
            </a:r>
          </a:p>
        </p:txBody>
      </p:sp>
      <p:sp>
        <p:nvSpPr>
          <p:cNvPr id="40985" name="Rectangle 26"/>
          <p:cNvSpPr>
            <a:spLocks noChangeArrowheads="1"/>
          </p:cNvSpPr>
          <p:nvPr/>
        </p:nvSpPr>
        <p:spPr bwMode="auto">
          <a:xfrm>
            <a:off x="5953125" y="3236913"/>
            <a:ext cx="5842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Zuzug</a:t>
            </a:r>
          </a:p>
        </p:txBody>
      </p:sp>
      <p:sp>
        <p:nvSpPr>
          <p:cNvPr id="40986" name="Rectangle 27"/>
          <p:cNvSpPr>
            <a:spLocks noChangeArrowheads="1"/>
          </p:cNvSpPr>
          <p:nvPr/>
        </p:nvSpPr>
        <p:spPr bwMode="auto">
          <a:xfrm>
            <a:off x="6970713" y="3225800"/>
            <a:ext cx="5842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Touris-ten</a:t>
            </a:r>
          </a:p>
        </p:txBody>
      </p:sp>
      <p:sp>
        <p:nvSpPr>
          <p:cNvPr id="40987" name="Rectangle 28"/>
          <p:cNvSpPr>
            <a:spLocks noChangeArrowheads="1"/>
          </p:cNvSpPr>
          <p:nvPr/>
        </p:nvSpPr>
        <p:spPr bwMode="auto">
          <a:xfrm>
            <a:off x="5688013" y="3835400"/>
            <a:ext cx="5842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Norma-le HH</a:t>
            </a:r>
          </a:p>
        </p:txBody>
      </p:sp>
      <p:sp>
        <p:nvSpPr>
          <p:cNvPr id="40988" name="Rectangle 29"/>
          <p:cNvSpPr>
            <a:spLocks noChangeArrowheads="1"/>
          </p:cNvSpPr>
          <p:nvPr/>
        </p:nvSpPr>
        <p:spPr bwMode="auto">
          <a:xfrm>
            <a:off x="6324600" y="3835400"/>
            <a:ext cx="5842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Studen-ten</a:t>
            </a:r>
          </a:p>
        </p:txBody>
      </p:sp>
      <p:cxnSp>
        <p:nvCxnSpPr>
          <p:cNvPr id="40989" name="AutoShape 30"/>
          <p:cNvCxnSpPr>
            <a:cxnSpLocks noChangeShapeType="1"/>
            <a:stCxn id="40968" idx="2"/>
            <a:endCxn id="40981" idx="0"/>
          </p:cNvCxnSpPr>
          <p:nvPr/>
        </p:nvCxnSpPr>
        <p:spPr bwMode="auto">
          <a:xfrm flipH="1">
            <a:off x="4837113" y="2506663"/>
            <a:ext cx="887412" cy="90487"/>
          </a:xfrm>
          <a:prstGeom prst="straightConnector1">
            <a:avLst/>
          </a:prstGeom>
          <a:noFill/>
          <a:ln w="9525">
            <a:solidFill>
              <a:schemeClr val="tx1"/>
            </a:solidFill>
            <a:round/>
            <a:headEnd/>
            <a:tailEnd/>
          </a:ln>
        </p:spPr>
      </p:cxnSp>
      <p:cxnSp>
        <p:nvCxnSpPr>
          <p:cNvPr id="40990" name="AutoShape 31"/>
          <p:cNvCxnSpPr>
            <a:cxnSpLocks noChangeShapeType="1"/>
            <a:stCxn id="40981" idx="2"/>
            <a:endCxn id="40983" idx="0"/>
          </p:cNvCxnSpPr>
          <p:nvPr/>
        </p:nvCxnSpPr>
        <p:spPr bwMode="auto">
          <a:xfrm flipH="1">
            <a:off x="4445000" y="3105150"/>
            <a:ext cx="392113" cy="153988"/>
          </a:xfrm>
          <a:prstGeom prst="straightConnector1">
            <a:avLst/>
          </a:prstGeom>
          <a:noFill/>
          <a:ln w="9525">
            <a:solidFill>
              <a:schemeClr val="tx1"/>
            </a:solidFill>
            <a:round/>
            <a:headEnd/>
            <a:tailEnd/>
          </a:ln>
        </p:spPr>
      </p:cxnSp>
      <p:cxnSp>
        <p:nvCxnSpPr>
          <p:cNvPr id="40991" name="AutoShape 32"/>
          <p:cNvCxnSpPr>
            <a:cxnSpLocks noChangeShapeType="1"/>
            <a:stCxn id="40981" idx="2"/>
            <a:endCxn id="40984" idx="0"/>
          </p:cNvCxnSpPr>
          <p:nvPr/>
        </p:nvCxnSpPr>
        <p:spPr bwMode="auto">
          <a:xfrm>
            <a:off x="4837113" y="3105150"/>
            <a:ext cx="422275" cy="142875"/>
          </a:xfrm>
          <a:prstGeom prst="straightConnector1">
            <a:avLst/>
          </a:prstGeom>
          <a:noFill/>
          <a:ln w="9525">
            <a:solidFill>
              <a:schemeClr val="tx1"/>
            </a:solidFill>
            <a:round/>
            <a:headEnd/>
            <a:tailEnd/>
          </a:ln>
        </p:spPr>
      </p:cxnSp>
      <p:cxnSp>
        <p:nvCxnSpPr>
          <p:cNvPr id="40992" name="AutoShape 33"/>
          <p:cNvCxnSpPr>
            <a:cxnSpLocks noChangeShapeType="1"/>
            <a:stCxn id="40982" idx="2"/>
            <a:endCxn id="40985" idx="0"/>
          </p:cNvCxnSpPr>
          <p:nvPr/>
        </p:nvCxnSpPr>
        <p:spPr bwMode="auto">
          <a:xfrm flipH="1">
            <a:off x="6245225" y="3105150"/>
            <a:ext cx="434975" cy="131763"/>
          </a:xfrm>
          <a:prstGeom prst="straightConnector1">
            <a:avLst/>
          </a:prstGeom>
          <a:noFill/>
          <a:ln w="9525">
            <a:solidFill>
              <a:schemeClr val="tx1"/>
            </a:solidFill>
            <a:round/>
            <a:headEnd/>
            <a:tailEnd/>
          </a:ln>
        </p:spPr>
      </p:cxnSp>
      <p:cxnSp>
        <p:nvCxnSpPr>
          <p:cNvPr id="40993" name="AutoShape 34"/>
          <p:cNvCxnSpPr>
            <a:cxnSpLocks noChangeShapeType="1"/>
            <a:stCxn id="40982" idx="2"/>
            <a:endCxn id="40986" idx="0"/>
          </p:cNvCxnSpPr>
          <p:nvPr/>
        </p:nvCxnSpPr>
        <p:spPr bwMode="auto">
          <a:xfrm>
            <a:off x="6680200" y="3105150"/>
            <a:ext cx="582613" cy="120650"/>
          </a:xfrm>
          <a:prstGeom prst="straightConnector1">
            <a:avLst/>
          </a:prstGeom>
          <a:noFill/>
          <a:ln w="9525">
            <a:solidFill>
              <a:schemeClr val="tx1"/>
            </a:solidFill>
            <a:round/>
            <a:headEnd/>
            <a:tailEnd/>
          </a:ln>
        </p:spPr>
      </p:cxnSp>
      <p:cxnSp>
        <p:nvCxnSpPr>
          <p:cNvPr id="40994" name="AutoShape 35"/>
          <p:cNvCxnSpPr>
            <a:cxnSpLocks noChangeShapeType="1"/>
            <a:stCxn id="40968" idx="2"/>
            <a:endCxn id="40982" idx="0"/>
          </p:cNvCxnSpPr>
          <p:nvPr/>
        </p:nvCxnSpPr>
        <p:spPr bwMode="auto">
          <a:xfrm>
            <a:off x="5724525" y="2506663"/>
            <a:ext cx="955675" cy="90487"/>
          </a:xfrm>
          <a:prstGeom prst="straightConnector1">
            <a:avLst/>
          </a:prstGeom>
          <a:noFill/>
          <a:ln w="9525">
            <a:solidFill>
              <a:schemeClr val="tx1"/>
            </a:solidFill>
            <a:round/>
            <a:headEnd/>
            <a:tailEnd/>
          </a:ln>
        </p:spPr>
      </p:cxnSp>
      <p:cxnSp>
        <p:nvCxnSpPr>
          <p:cNvPr id="40995" name="AutoShape 36"/>
          <p:cNvCxnSpPr>
            <a:cxnSpLocks noChangeShapeType="1"/>
            <a:stCxn id="40985" idx="2"/>
            <a:endCxn id="40988" idx="0"/>
          </p:cNvCxnSpPr>
          <p:nvPr/>
        </p:nvCxnSpPr>
        <p:spPr bwMode="auto">
          <a:xfrm>
            <a:off x="6245225" y="3744913"/>
            <a:ext cx="371475" cy="90487"/>
          </a:xfrm>
          <a:prstGeom prst="straightConnector1">
            <a:avLst/>
          </a:prstGeom>
          <a:noFill/>
          <a:ln w="9525">
            <a:solidFill>
              <a:schemeClr val="tx1"/>
            </a:solidFill>
            <a:round/>
            <a:headEnd/>
            <a:tailEnd/>
          </a:ln>
        </p:spPr>
      </p:cxnSp>
      <p:cxnSp>
        <p:nvCxnSpPr>
          <p:cNvPr id="40996" name="AutoShape 37"/>
          <p:cNvCxnSpPr>
            <a:cxnSpLocks noChangeShapeType="1"/>
            <a:stCxn id="40985" idx="2"/>
            <a:endCxn id="40987" idx="0"/>
          </p:cNvCxnSpPr>
          <p:nvPr/>
        </p:nvCxnSpPr>
        <p:spPr bwMode="auto">
          <a:xfrm flipH="1">
            <a:off x="5980113" y="3744913"/>
            <a:ext cx="265112" cy="90487"/>
          </a:xfrm>
          <a:prstGeom prst="straightConnector1">
            <a:avLst/>
          </a:prstGeom>
          <a:noFill/>
          <a:ln w="9525">
            <a:solidFill>
              <a:schemeClr val="tx1"/>
            </a:solidFill>
            <a:round/>
            <a:headEnd/>
            <a:tailEnd/>
          </a:ln>
        </p:spPr>
      </p:cxnSp>
      <p:sp>
        <p:nvSpPr>
          <p:cNvPr id="40997" name="Rectangle 38"/>
          <p:cNvSpPr>
            <a:spLocks noChangeArrowheads="1"/>
          </p:cNvSpPr>
          <p:nvPr/>
        </p:nvSpPr>
        <p:spPr bwMode="auto">
          <a:xfrm>
            <a:off x="7594600" y="2597150"/>
            <a:ext cx="6604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Präven-tionskos-ten</a:t>
            </a:r>
          </a:p>
        </p:txBody>
      </p:sp>
      <p:sp>
        <p:nvSpPr>
          <p:cNvPr id="40998" name="Rectangle 39"/>
          <p:cNvSpPr>
            <a:spLocks noChangeArrowheads="1"/>
          </p:cNvSpPr>
          <p:nvPr/>
        </p:nvSpPr>
        <p:spPr bwMode="auto">
          <a:xfrm>
            <a:off x="8408988" y="2597150"/>
            <a:ext cx="660400" cy="508000"/>
          </a:xfrm>
          <a:prstGeom prst="rect">
            <a:avLst/>
          </a:prstGeom>
          <a:solidFill>
            <a:schemeClr val="bg1"/>
          </a:solidFill>
          <a:ln w="9525">
            <a:solidFill>
              <a:schemeClr val="tx1"/>
            </a:solidFill>
            <a:miter lim="800000"/>
            <a:headEnd/>
            <a:tailEnd/>
          </a:ln>
        </p:spPr>
        <p:txBody>
          <a:bodyPr lIns="54000" rIns="54000" anchor="ctr"/>
          <a:lstStyle/>
          <a:p>
            <a:pPr algn="ctr"/>
            <a:r>
              <a:rPr lang="de-DE" sz="1000"/>
              <a:t>Behe-bungs-kosten</a:t>
            </a:r>
          </a:p>
        </p:txBody>
      </p:sp>
      <p:cxnSp>
        <p:nvCxnSpPr>
          <p:cNvPr id="40999" name="AutoShape 40"/>
          <p:cNvCxnSpPr>
            <a:cxnSpLocks noChangeShapeType="1"/>
            <a:stCxn id="40969" idx="2"/>
            <a:endCxn id="40997" idx="0"/>
          </p:cNvCxnSpPr>
          <p:nvPr/>
        </p:nvCxnSpPr>
        <p:spPr bwMode="auto">
          <a:xfrm flipH="1">
            <a:off x="7924800" y="2506663"/>
            <a:ext cx="434975" cy="90487"/>
          </a:xfrm>
          <a:prstGeom prst="straightConnector1">
            <a:avLst/>
          </a:prstGeom>
          <a:noFill/>
          <a:ln w="9525">
            <a:solidFill>
              <a:schemeClr val="tx1"/>
            </a:solidFill>
            <a:round/>
            <a:headEnd/>
            <a:tailEnd/>
          </a:ln>
        </p:spPr>
      </p:cxnSp>
      <p:cxnSp>
        <p:nvCxnSpPr>
          <p:cNvPr id="41000" name="AutoShape 41"/>
          <p:cNvCxnSpPr>
            <a:cxnSpLocks noChangeShapeType="1"/>
            <a:stCxn id="40969" idx="2"/>
            <a:endCxn id="40998" idx="0"/>
          </p:cNvCxnSpPr>
          <p:nvPr/>
        </p:nvCxnSpPr>
        <p:spPr bwMode="auto">
          <a:xfrm>
            <a:off x="8359775" y="2506663"/>
            <a:ext cx="379413" cy="90487"/>
          </a:xfrm>
          <a:prstGeom prst="straightConnector1">
            <a:avLst/>
          </a:prstGeom>
          <a:noFill/>
          <a:ln w="9525">
            <a:solidFill>
              <a:schemeClr val="tx1"/>
            </a:solidFill>
            <a:round/>
            <a:headEnd/>
            <a:tailEnd/>
          </a:ln>
        </p:spPr>
      </p:cxnSp>
      <p:sp>
        <p:nvSpPr>
          <p:cNvPr id="41001" name="Rectangle 42"/>
          <p:cNvSpPr>
            <a:spLocks noChangeArrowheads="1"/>
          </p:cNvSpPr>
          <p:nvPr/>
        </p:nvSpPr>
        <p:spPr bwMode="auto">
          <a:xfrm>
            <a:off x="3073400" y="876300"/>
            <a:ext cx="3009900" cy="304800"/>
          </a:xfrm>
          <a:prstGeom prst="rect">
            <a:avLst/>
          </a:prstGeom>
          <a:solidFill>
            <a:schemeClr val="bg1"/>
          </a:solidFill>
          <a:ln w="9525">
            <a:solidFill>
              <a:schemeClr val="tx1"/>
            </a:solidFill>
            <a:miter lim="800000"/>
            <a:headEnd/>
            <a:tailEnd/>
          </a:ln>
        </p:spPr>
        <p:txBody>
          <a:bodyPr wrap="none" anchor="ctr"/>
          <a:lstStyle/>
          <a:p>
            <a:pPr algn="ctr"/>
            <a:r>
              <a:rPr lang="de-DE" sz="1200" b="1"/>
              <a:t>Ertragseffekte für die Stadt</a:t>
            </a:r>
          </a:p>
        </p:txBody>
      </p:sp>
      <p:cxnSp>
        <p:nvCxnSpPr>
          <p:cNvPr id="41002" name="AutoShape 43"/>
          <p:cNvCxnSpPr>
            <a:cxnSpLocks noChangeShapeType="1"/>
            <a:stCxn id="41001" idx="2"/>
            <a:endCxn id="40963" idx="0"/>
          </p:cNvCxnSpPr>
          <p:nvPr/>
        </p:nvCxnSpPr>
        <p:spPr bwMode="auto">
          <a:xfrm flipH="1">
            <a:off x="2146300" y="1181100"/>
            <a:ext cx="2432050" cy="179388"/>
          </a:xfrm>
          <a:prstGeom prst="straightConnector1">
            <a:avLst/>
          </a:prstGeom>
          <a:noFill/>
          <a:ln w="9525">
            <a:solidFill>
              <a:schemeClr val="tx1"/>
            </a:solidFill>
            <a:round/>
            <a:headEnd/>
            <a:tailEnd/>
          </a:ln>
        </p:spPr>
      </p:cxnSp>
      <p:cxnSp>
        <p:nvCxnSpPr>
          <p:cNvPr id="41003" name="AutoShape 44"/>
          <p:cNvCxnSpPr>
            <a:cxnSpLocks noChangeShapeType="1"/>
            <a:stCxn id="41001" idx="2"/>
            <a:endCxn id="40966" idx="0"/>
          </p:cNvCxnSpPr>
          <p:nvPr/>
        </p:nvCxnSpPr>
        <p:spPr bwMode="auto">
          <a:xfrm>
            <a:off x="4578350" y="1181100"/>
            <a:ext cx="2281238" cy="179388"/>
          </a:xfrm>
          <a:prstGeom prst="straightConnector1">
            <a:avLst/>
          </a:prstGeom>
          <a:noFill/>
          <a:ln w="9525">
            <a:solidFill>
              <a:schemeClr val="tx1"/>
            </a:solidFill>
            <a:round/>
            <a:headEnd/>
            <a:tailEnd/>
          </a:ln>
        </p:spPr>
      </p:cxnSp>
      <p:sp>
        <p:nvSpPr>
          <p:cNvPr id="41004" name="Text Box 45"/>
          <p:cNvSpPr txBox="1">
            <a:spLocks noChangeArrowheads="1"/>
          </p:cNvSpPr>
          <p:nvPr/>
        </p:nvSpPr>
        <p:spPr bwMode="auto">
          <a:xfrm>
            <a:off x="176213" y="5911850"/>
            <a:ext cx="3179762" cy="365125"/>
          </a:xfrm>
          <a:prstGeom prst="rect">
            <a:avLst/>
          </a:prstGeom>
          <a:noFill/>
          <a:ln w="9525">
            <a:noFill/>
            <a:miter lim="800000"/>
            <a:headEnd/>
            <a:tailEnd/>
          </a:ln>
        </p:spPr>
        <p:txBody>
          <a:bodyPr wrap="none">
            <a:spAutoFit/>
          </a:bodyPr>
          <a:lstStyle/>
          <a:p>
            <a:pPr marL="88900" indent="-88900"/>
            <a:r>
              <a:rPr lang="de-DE" sz="900"/>
              <a:t>*  Kosten wären potentiell 1 zu 1 bei der Stadt angefallen</a:t>
            </a:r>
          </a:p>
          <a:p>
            <a:pPr marL="88900" indent="-88900"/>
            <a:r>
              <a:rPr lang="de-DE" sz="900"/>
              <a:t>** Bewertung der CO</a:t>
            </a:r>
            <a:r>
              <a:rPr lang="de-DE" sz="900" baseline="-25000"/>
              <a:t>2</a:t>
            </a:r>
            <a:r>
              <a:rPr lang="de-DE" sz="900"/>
              <a:t>-Einsparung via Emissions-Zertifikate</a:t>
            </a:r>
          </a:p>
        </p:txBody>
      </p:sp>
      <p:sp>
        <p:nvSpPr>
          <p:cNvPr id="41005" name="Text Box 46"/>
          <p:cNvSpPr txBox="1">
            <a:spLocks noChangeArrowheads="1"/>
          </p:cNvSpPr>
          <p:nvPr/>
        </p:nvSpPr>
        <p:spPr bwMode="auto">
          <a:xfrm>
            <a:off x="4778375" y="3768725"/>
            <a:ext cx="831850" cy="1158875"/>
          </a:xfrm>
          <a:prstGeom prst="rect">
            <a:avLst/>
          </a:prstGeom>
          <a:noFill/>
          <a:ln w="9525">
            <a:noFill/>
            <a:miter lim="800000"/>
            <a:headEnd/>
            <a:tailEnd/>
          </a:ln>
        </p:spPr>
        <p:txBody>
          <a:bodyPr lIns="18000" rIns="18000">
            <a:spAutoFit/>
          </a:bodyPr>
          <a:lstStyle/>
          <a:p>
            <a:pPr marL="88900" indent="-88900">
              <a:buFontTx/>
              <a:buChar char="•"/>
            </a:pPr>
            <a:r>
              <a:rPr lang="de-DE" sz="1000"/>
              <a:t>Bessere Bildung -&gt; mehr Lebens-einkommen -&gt; höhere Einnahmen</a:t>
            </a:r>
          </a:p>
        </p:txBody>
      </p:sp>
      <p:sp>
        <p:nvSpPr>
          <p:cNvPr id="41006" name="Text Box 47"/>
          <p:cNvSpPr txBox="1">
            <a:spLocks noChangeArrowheads="1"/>
          </p:cNvSpPr>
          <p:nvPr/>
        </p:nvSpPr>
        <p:spPr bwMode="auto">
          <a:xfrm>
            <a:off x="5578475" y="4340225"/>
            <a:ext cx="730250" cy="549275"/>
          </a:xfrm>
          <a:prstGeom prst="rect">
            <a:avLst/>
          </a:prstGeom>
          <a:noFill/>
          <a:ln w="9525">
            <a:noFill/>
            <a:miter lim="800000"/>
            <a:headEnd/>
            <a:tailEnd/>
          </a:ln>
        </p:spPr>
        <p:txBody>
          <a:bodyPr lIns="18000" rIns="18000">
            <a:spAutoFit/>
          </a:bodyPr>
          <a:lstStyle/>
          <a:p>
            <a:pPr marL="88900" indent="-88900">
              <a:buFontTx/>
              <a:buChar char="•"/>
            </a:pPr>
            <a:r>
              <a:rPr lang="de-DE" sz="1000"/>
              <a:t>Einnahme je neuer HH</a:t>
            </a:r>
          </a:p>
        </p:txBody>
      </p:sp>
      <p:sp>
        <p:nvSpPr>
          <p:cNvPr id="41007" name="Text Box 48"/>
          <p:cNvSpPr txBox="1">
            <a:spLocks noChangeArrowheads="1"/>
          </p:cNvSpPr>
          <p:nvPr/>
        </p:nvSpPr>
        <p:spPr bwMode="auto">
          <a:xfrm>
            <a:off x="6291263" y="4340225"/>
            <a:ext cx="844550" cy="854075"/>
          </a:xfrm>
          <a:prstGeom prst="rect">
            <a:avLst/>
          </a:prstGeom>
          <a:noFill/>
          <a:ln w="9525">
            <a:noFill/>
            <a:miter lim="800000"/>
            <a:headEnd/>
            <a:tailEnd/>
          </a:ln>
        </p:spPr>
        <p:txBody>
          <a:bodyPr lIns="18000" rIns="18000">
            <a:spAutoFit/>
          </a:bodyPr>
          <a:lstStyle/>
          <a:p>
            <a:pPr marL="88900" indent="-88900">
              <a:buFontTx/>
              <a:buChar char="•"/>
            </a:pPr>
            <a:r>
              <a:rPr lang="de-DE" sz="1000"/>
              <a:t>Einnahme aus Finanz-ausgleich je zuziehen-der Student </a:t>
            </a:r>
          </a:p>
        </p:txBody>
      </p:sp>
      <p:sp>
        <p:nvSpPr>
          <p:cNvPr id="41008" name="Text Box 49"/>
          <p:cNvSpPr txBox="1">
            <a:spLocks noChangeArrowheads="1"/>
          </p:cNvSpPr>
          <p:nvPr/>
        </p:nvSpPr>
        <p:spPr bwMode="auto">
          <a:xfrm>
            <a:off x="6927850" y="3757613"/>
            <a:ext cx="768350" cy="396875"/>
          </a:xfrm>
          <a:prstGeom prst="rect">
            <a:avLst/>
          </a:prstGeom>
          <a:noFill/>
          <a:ln w="9525">
            <a:noFill/>
            <a:miter lim="800000"/>
            <a:headEnd/>
            <a:tailEnd/>
          </a:ln>
        </p:spPr>
        <p:txBody>
          <a:bodyPr lIns="18000" rIns="18000">
            <a:spAutoFit/>
          </a:bodyPr>
          <a:lstStyle/>
          <a:p>
            <a:pPr marL="88900" indent="-88900">
              <a:buFontTx/>
              <a:buChar char="•"/>
            </a:pPr>
            <a:r>
              <a:rPr lang="de-DE" sz="1000"/>
              <a:t>Einnahme je Tourist </a:t>
            </a:r>
          </a:p>
        </p:txBody>
      </p:sp>
      <p:sp>
        <p:nvSpPr>
          <p:cNvPr id="41009" name="Text Box 50"/>
          <p:cNvSpPr txBox="1">
            <a:spLocks noChangeArrowheads="1"/>
          </p:cNvSpPr>
          <p:nvPr/>
        </p:nvSpPr>
        <p:spPr bwMode="auto">
          <a:xfrm>
            <a:off x="7615238" y="3086100"/>
            <a:ext cx="679450" cy="549275"/>
          </a:xfrm>
          <a:prstGeom prst="rect">
            <a:avLst/>
          </a:prstGeom>
          <a:noFill/>
          <a:ln w="9525">
            <a:noFill/>
            <a:miter lim="800000"/>
            <a:headEnd/>
            <a:tailEnd/>
          </a:ln>
        </p:spPr>
        <p:txBody>
          <a:bodyPr lIns="18000" rIns="18000">
            <a:spAutoFit/>
          </a:bodyPr>
          <a:lstStyle/>
          <a:p>
            <a:pPr marL="88900" indent="-88900">
              <a:buFontTx/>
              <a:buChar char="•"/>
            </a:pPr>
            <a:r>
              <a:rPr lang="de-DE" sz="1000"/>
              <a:t>Bsp. Polizei-einsätze </a:t>
            </a:r>
          </a:p>
        </p:txBody>
      </p:sp>
      <p:sp>
        <p:nvSpPr>
          <p:cNvPr id="41010" name="Text Box 51"/>
          <p:cNvSpPr txBox="1">
            <a:spLocks noChangeArrowheads="1"/>
          </p:cNvSpPr>
          <p:nvPr/>
        </p:nvSpPr>
        <p:spPr bwMode="auto">
          <a:xfrm>
            <a:off x="8426450" y="3086100"/>
            <a:ext cx="679450" cy="701675"/>
          </a:xfrm>
          <a:prstGeom prst="rect">
            <a:avLst/>
          </a:prstGeom>
          <a:noFill/>
          <a:ln w="9525">
            <a:noFill/>
            <a:miter lim="800000"/>
            <a:headEnd/>
            <a:tailEnd/>
          </a:ln>
        </p:spPr>
        <p:txBody>
          <a:bodyPr lIns="18000" rIns="18000">
            <a:spAutoFit/>
          </a:bodyPr>
          <a:lstStyle/>
          <a:p>
            <a:pPr marL="88900" indent="-88900">
              <a:buFontTx/>
              <a:buChar char="•"/>
            </a:pPr>
            <a:r>
              <a:rPr lang="de-DE" sz="1000"/>
              <a:t>Bsp. ALG oder Sozial-hilfe</a:t>
            </a:r>
          </a:p>
        </p:txBody>
      </p:sp>
      <p:sp>
        <p:nvSpPr>
          <p:cNvPr id="41011" name="AutoShape 52"/>
          <p:cNvSpPr>
            <a:spLocks/>
          </p:cNvSpPr>
          <p:nvPr/>
        </p:nvSpPr>
        <p:spPr bwMode="auto">
          <a:xfrm rot="5400000">
            <a:off x="5511800" y="3751263"/>
            <a:ext cx="114300" cy="3009900"/>
          </a:xfrm>
          <a:prstGeom prst="rightBrace">
            <a:avLst>
              <a:gd name="adj1" fmla="val 219444"/>
              <a:gd name="adj2" fmla="val 50000"/>
            </a:avLst>
          </a:prstGeom>
          <a:noFill/>
          <a:ln w="9525">
            <a:solidFill>
              <a:schemeClr val="tx1"/>
            </a:solidFill>
            <a:round/>
            <a:headEnd/>
            <a:tailEnd/>
          </a:ln>
        </p:spPr>
        <p:txBody>
          <a:bodyPr wrap="none" anchor="ctr"/>
          <a:lstStyle/>
          <a:p>
            <a:endParaRPr lang="en-US"/>
          </a:p>
        </p:txBody>
      </p:sp>
      <p:sp>
        <p:nvSpPr>
          <p:cNvPr id="41012" name="AutoShape 53"/>
          <p:cNvSpPr>
            <a:spLocks/>
          </p:cNvSpPr>
          <p:nvPr/>
        </p:nvSpPr>
        <p:spPr bwMode="auto">
          <a:xfrm rot="5400000">
            <a:off x="7354888" y="4957763"/>
            <a:ext cx="114300" cy="596900"/>
          </a:xfrm>
          <a:prstGeom prst="rightBrace">
            <a:avLst>
              <a:gd name="adj1" fmla="val 43519"/>
              <a:gd name="adj2" fmla="val 50000"/>
            </a:avLst>
          </a:prstGeom>
          <a:noFill/>
          <a:ln w="9525">
            <a:solidFill>
              <a:schemeClr val="tx1"/>
            </a:solidFill>
            <a:round/>
            <a:headEnd/>
            <a:tailEnd/>
          </a:ln>
        </p:spPr>
        <p:txBody>
          <a:bodyPr wrap="none" anchor="ctr"/>
          <a:lstStyle/>
          <a:p>
            <a:endParaRPr lang="en-US"/>
          </a:p>
        </p:txBody>
      </p:sp>
      <p:sp>
        <p:nvSpPr>
          <p:cNvPr id="41013" name="AutoShape 54"/>
          <p:cNvSpPr>
            <a:spLocks/>
          </p:cNvSpPr>
          <p:nvPr/>
        </p:nvSpPr>
        <p:spPr bwMode="auto">
          <a:xfrm rot="5400000">
            <a:off x="8048625" y="4900613"/>
            <a:ext cx="114300" cy="711200"/>
          </a:xfrm>
          <a:prstGeom prst="rightBrace">
            <a:avLst>
              <a:gd name="adj1" fmla="val 51852"/>
              <a:gd name="adj2" fmla="val 50000"/>
            </a:avLst>
          </a:prstGeom>
          <a:noFill/>
          <a:ln w="9525">
            <a:solidFill>
              <a:schemeClr val="tx1"/>
            </a:solidFill>
            <a:round/>
            <a:headEnd/>
            <a:tailEnd/>
          </a:ln>
        </p:spPr>
        <p:txBody>
          <a:bodyPr wrap="none" anchor="ctr"/>
          <a:lstStyle/>
          <a:p>
            <a:endParaRPr lang="en-US"/>
          </a:p>
        </p:txBody>
      </p:sp>
      <p:sp>
        <p:nvSpPr>
          <p:cNvPr id="41014" name="AutoShape 55"/>
          <p:cNvSpPr>
            <a:spLocks/>
          </p:cNvSpPr>
          <p:nvPr/>
        </p:nvSpPr>
        <p:spPr bwMode="auto">
          <a:xfrm rot="5400000">
            <a:off x="8788400" y="4932363"/>
            <a:ext cx="88900" cy="622300"/>
          </a:xfrm>
          <a:prstGeom prst="rightBrace">
            <a:avLst>
              <a:gd name="adj1" fmla="val 58333"/>
              <a:gd name="adj2" fmla="val 50000"/>
            </a:avLst>
          </a:prstGeom>
          <a:noFill/>
          <a:ln w="9525">
            <a:solidFill>
              <a:schemeClr val="tx1"/>
            </a:solidFill>
            <a:round/>
            <a:headEnd/>
            <a:tailEnd/>
          </a:ln>
        </p:spPr>
        <p:txBody>
          <a:bodyPr wrap="none" anchor="ctr"/>
          <a:lstStyle/>
          <a:p>
            <a:endParaRPr lang="en-US"/>
          </a:p>
        </p:txBody>
      </p:sp>
      <p:sp>
        <p:nvSpPr>
          <p:cNvPr id="41015" name="Text Box 56"/>
          <p:cNvSpPr txBox="1">
            <a:spLocks noChangeArrowheads="1"/>
          </p:cNvSpPr>
          <p:nvPr/>
        </p:nvSpPr>
        <p:spPr bwMode="auto">
          <a:xfrm>
            <a:off x="4186238" y="5222875"/>
            <a:ext cx="2762250" cy="396875"/>
          </a:xfrm>
          <a:prstGeom prst="rect">
            <a:avLst/>
          </a:prstGeom>
          <a:noFill/>
          <a:ln w="9525">
            <a:noFill/>
            <a:miter lim="800000"/>
            <a:headEnd/>
            <a:tailEnd/>
          </a:ln>
        </p:spPr>
        <p:txBody>
          <a:bodyPr lIns="18000" rIns="18000">
            <a:spAutoFit/>
          </a:bodyPr>
          <a:lstStyle/>
          <a:p>
            <a:pPr algn="ctr"/>
            <a:r>
              <a:rPr lang="de-DE" sz="1000"/>
              <a:t>Barwertberechnung der dauerhaften Mehreinnahmen der Stadt </a:t>
            </a:r>
          </a:p>
        </p:txBody>
      </p:sp>
      <p:sp>
        <p:nvSpPr>
          <p:cNvPr id="41016" name="Text Box 57"/>
          <p:cNvSpPr txBox="1">
            <a:spLocks noChangeArrowheads="1"/>
          </p:cNvSpPr>
          <p:nvPr/>
        </p:nvSpPr>
        <p:spPr bwMode="auto">
          <a:xfrm>
            <a:off x="7096125" y="5222875"/>
            <a:ext cx="641350" cy="396875"/>
          </a:xfrm>
          <a:prstGeom prst="rect">
            <a:avLst/>
          </a:prstGeom>
          <a:noFill/>
          <a:ln w="9525">
            <a:noFill/>
            <a:miter lim="800000"/>
            <a:headEnd/>
            <a:tailEnd/>
          </a:ln>
        </p:spPr>
        <p:txBody>
          <a:bodyPr lIns="18000" rIns="18000">
            <a:spAutoFit/>
          </a:bodyPr>
          <a:lstStyle/>
          <a:p>
            <a:pPr algn="ctr"/>
            <a:r>
              <a:rPr lang="de-DE" sz="1000"/>
              <a:t>Jahres-wert </a:t>
            </a:r>
          </a:p>
        </p:txBody>
      </p:sp>
      <p:sp>
        <p:nvSpPr>
          <p:cNvPr id="41017" name="Text Box 58"/>
          <p:cNvSpPr txBox="1">
            <a:spLocks noChangeArrowheads="1"/>
          </p:cNvSpPr>
          <p:nvPr/>
        </p:nvSpPr>
        <p:spPr bwMode="auto">
          <a:xfrm>
            <a:off x="7796213" y="5222875"/>
            <a:ext cx="641350" cy="396875"/>
          </a:xfrm>
          <a:prstGeom prst="rect">
            <a:avLst/>
          </a:prstGeom>
          <a:noFill/>
          <a:ln w="9525">
            <a:noFill/>
            <a:miter lim="800000"/>
            <a:headEnd/>
            <a:tailEnd/>
          </a:ln>
        </p:spPr>
        <p:txBody>
          <a:bodyPr lIns="18000" rIns="18000">
            <a:spAutoFit/>
          </a:bodyPr>
          <a:lstStyle/>
          <a:p>
            <a:pPr algn="ctr"/>
            <a:r>
              <a:rPr lang="de-DE" sz="1000"/>
              <a:t>Jahres-wert </a:t>
            </a:r>
          </a:p>
        </p:txBody>
      </p:sp>
      <p:sp>
        <p:nvSpPr>
          <p:cNvPr id="41018" name="Text Box 59"/>
          <p:cNvSpPr txBox="1">
            <a:spLocks noChangeArrowheads="1"/>
          </p:cNvSpPr>
          <p:nvPr/>
        </p:nvSpPr>
        <p:spPr bwMode="auto">
          <a:xfrm>
            <a:off x="8502650" y="5222875"/>
            <a:ext cx="641350" cy="701675"/>
          </a:xfrm>
          <a:prstGeom prst="rect">
            <a:avLst/>
          </a:prstGeom>
          <a:noFill/>
          <a:ln w="9525">
            <a:noFill/>
            <a:miter lim="800000"/>
            <a:headEnd/>
            <a:tailEnd/>
          </a:ln>
        </p:spPr>
        <p:txBody>
          <a:bodyPr lIns="18000" rIns="18000">
            <a:spAutoFit/>
          </a:bodyPr>
          <a:lstStyle/>
          <a:p>
            <a:pPr algn="ctr"/>
            <a:r>
              <a:rPr lang="de-DE" sz="1000"/>
              <a:t>Barwert dauerh. Einspa-rung </a:t>
            </a:r>
          </a:p>
        </p:txBody>
      </p:sp>
      <p:sp>
        <p:nvSpPr>
          <p:cNvPr id="41019" name="Text Box 60"/>
          <p:cNvSpPr txBox="1">
            <a:spLocks noChangeArrowheads="1"/>
          </p:cNvSpPr>
          <p:nvPr/>
        </p:nvSpPr>
        <p:spPr bwMode="auto">
          <a:xfrm>
            <a:off x="887413" y="5222875"/>
            <a:ext cx="2343150" cy="244475"/>
          </a:xfrm>
          <a:prstGeom prst="rect">
            <a:avLst/>
          </a:prstGeom>
          <a:noFill/>
          <a:ln w="9525">
            <a:noFill/>
            <a:miter lim="800000"/>
            <a:headEnd/>
            <a:tailEnd/>
          </a:ln>
        </p:spPr>
        <p:txBody>
          <a:bodyPr lIns="18000" rIns="18000">
            <a:spAutoFit/>
          </a:bodyPr>
          <a:lstStyle/>
          <a:p>
            <a:pPr algn="ctr"/>
            <a:r>
              <a:rPr lang="de-DE" sz="1000"/>
              <a:t>Jahreswerte</a:t>
            </a:r>
          </a:p>
        </p:txBody>
      </p:sp>
      <p:sp>
        <p:nvSpPr>
          <p:cNvPr id="41020" name="AutoShape 61"/>
          <p:cNvSpPr>
            <a:spLocks/>
          </p:cNvSpPr>
          <p:nvPr/>
        </p:nvSpPr>
        <p:spPr bwMode="auto">
          <a:xfrm rot="5400000">
            <a:off x="2014538" y="3365500"/>
            <a:ext cx="101600" cy="3771900"/>
          </a:xfrm>
          <a:prstGeom prst="rightBrace">
            <a:avLst>
              <a:gd name="adj1" fmla="val 309375"/>
              <a:gd name="adj2" fmla="val 50000"/>
            </a:avLst>
          </a:prstGeom>
          <a:noFill/>
          <a:ln w="9525">
            <a:solidFill>
              <a:schemeClr val="tx1"/>
            </a:solidFill>
            <a:round/>
            <a:headEnd/>
            <a:tailEnd/>
          </a:ln>
        </p:spPr>
        <p:txBody>
          <a:bodyPr wrap="none" anchor="ctr"/>
          <a:lstStyle/>
          <a:p>
            <a:endParaRPr lang="en-US"/>
          </a:p>
        </p:txBody>
      </p:sp>
      <p:sp>
        <p:nvSpPr>
          <p:cNvPr id="41021" name="Text Box 62"/>
          <p:cNvSpPr txBox="1">
            <a:spLocks noChangeArrowheads="1"/>
          </p:cNvSpPr>
          <p:nvPr/>
        </p:nvSpPr>
        <p:spPr bwMode="auto">
          <a:xfrm>
            <a:off x="723900" y="5656263"/>
            <a:ext cx="2343150" cy="284162"/>
          </a:xfrm>
          <a:prstGeom prst="rect">
            <a:avLst/>
          </a:prstGeom>
          <a:solidFill>
            <a:srgbClr val="66FF33"/>
          </a:solidFill>
          <a:ln w="9525">
            <a:solidFill>
              <a:schemeClr val="tx1"/>
            </a:solidFill>
            <a:miter lim="800000"/>
            <a:headEnd/>
            <a:tailEnd/>
          </a:ln>
        </p:spPr>
        <p:txBody>
          <a:bodyPr lIns="18000" rIns="18000">
            <a:spAutoFit/>
          </a:bodyPr>
          <a:lstStyle/>
          <a:p>
            <a:pPr algn="ctr"/>
            <a:r>
              <a:rPr lang="de-DE" sz="1200" b="1"/>
              <a:t>„Stadtrendite 1“</a:t>
            </a:r>
          </a:p>
        </p:txBody>
      </p:sp>
      <p:sp>
        <p:nvSpPr>
          <p:cNvPr id="41022" name="Text Box 63"/>
          <p:cNvSpPr txBox="1">
            <a:spLocks noChangeArrowheads="1"/>
          </p:cNvSpPr>
          <p:nvPr/>
        </p:nvSpPr>
        <p:spPr bwMode="auto">
          <a:xfrm>
            <a:off x="5653088" y="5656263"/>
            <a:ext cx="2343150" cy="284162"/>
          </a:xfrm>
          <a:prstGeom prst="rect">
            <a:avLst/>
          </a:prstGeom>
          <a:solidFill>
            <a:srgbClr val="FFCC00"/>
          </a:solidFill>
          <a:ln w="9525">
            <a:solidFill>
              <a:schemeClr val="tx1"/>
            </a:solidFill>
            <a:miter lim="800000"/>
            <a:headEnd/>
            <a:tailEnd/>
          </a:ln>
        </p:spPr>
        <p:txBody>
          <a:bodyPr lIns="18000" rIns="18000">
            <a:spAutoFit/>
          </a:bodyPr>
          <a:lstStyle/>
          <a:p>
            <a:pPr algn="ctr"/>
            <a:r>
              <a:rPr lang="de-DE" sz="1200" b="1"/>
              <a:t>„Stadtrendite 2“</a:t>
            </a:r>
          </a:p>
        </p:txBody>
      </p:sp>
      <p:sp>
        <p:nvSpPr>
          <p:cNvPr id="41023" name="Text Box 64"/>
          <p:cNvSpPr txBox="1">
            <a:spLocks noChangeArrowheads="1"/>
          </p:cNvSpPr>
          <p:nvPr/>
        </p:nvSpPr>
        <p:spPr bwMode="auto">
          <a:xfrm>
            <a:off x="4067175" y="5908675"/>
            <a:ext cx="3606800" cy="228600"/>
          </a:xfrm>
          <a:prstGeom prst="rect">
            <a:avLst/>
          </a:prstGeom>
          <a:noFill/>
          <a:ln w="9525">
            <a:noFill/>
            <a:miter lim="800000"/>
            <a:headEnd/>
            <a:tailEnd/>
          </a:ln>
        </p:spPr>
        <p:txBody>
          <a:bodyPr wrap="none">
            <a:spAutoFit/>
          </a:bodyPr>
          <a:lstStyle/>
          <a:p>
            <a:pPr marL="88900" indent="-88900"/>
            <a:r>
              <a:rPr lang="de-DE" sz="900"/>
              <a:t>*** Vermeidung anders gelagerter und höherer Kosten bei der Stadt</a:t>
            </a:r>
          </a:p>
        </p:txBody>
      </p:sp>
      <p:sp>
        <p:nvSpPr>
          <p:cNvPr id="41024" name="Datumsplatzhalter 66"/>
          <p:cNvSpPr>
            <a:spLocks noGrp="1"/>
          </p:cNvSpPr>
          <p:nvPr>
            <p:ph type="dt" sz="quarter" idx="10"/>
          </p:nvPr>
        </p:nvSpPr>
        <p:spPr>
          <a:noFill/>
        </p:spPr>
        <p:txBody>
          <a:bodyPr/>
          <a:lstStyle/>
          <a:p>
            <a:r>
              <a:rPr lang="de-DE" smtClean="0">
                <a:latin typeface="Arial" charset="0"/>
                <a:cs typeface="Arial" charset="0"/>
              </a:rPr>
              <a:t>Projekt: Stadtrendite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CC3E364B-C77C-4CB0-A99D-F31A27036FC0}" type="slidenum">
              <a:rPr lang="de-DE"/>
              <a:pPr/>
              <a:t>14</a:t>
            </a:fld>
            <a:endParaRPr lang="de-DE"/>
          </a:p>
        </p:txBody>
      </p:sp>
      <p:sp>
        <p:nvSpPr>
          <p:cNvPr id="43010" name="Rectangle 2"/>
          <p:cNvSpPr>
            <a:spLocks noChangeArrowheads="1"/>
          </p:cNvSpPr>
          <p:nvPr/>
        </p:nvSpPr>
        <p:spPr bwMode="auto">
          <a:xfrm>
            <a:off x="368300" y="1397000"/>
            <a:ext cx="8267700" cy="4749800"/>
          </a:xfrm>
          <a:prstGeom prst="rect">
            <a:avLst/>
          </a:prstGeom>
          <a:solidFill>
            <a:srgbClr val="66FF33"/>
          </a:solidFill>
          <a:ln w="9525">
            <a:noFill/>
            <a:miter lim="800000"/>
            <a:headEnd/>
            <a:tailEnd/>
          </a:ln>
        </p:spPr>
        <p:txBody>
          <a:bodyPr wrap="none" anchor="ctr"/>
          <a:lstStyle/>
          <a:p>
            <a:endParaRPr lang="en-US"/>
          </a:p>
        </p:txBody>
      </p:sp>
      <p:sp>
        <p:nvSpPr>
          <p:cNvPr id="43011" name="Rectangle 4"/>
          <p:cNvSpPr>
            <a:spLocks noChangeArrowheads="1"/>
          </p:cNvSpPr>
          <p:nvPr/>
        </p:nvSpPr>
        <p:spPr bwMode="auto">
          <a:xfrm>
            <a:off x="1295400" y="990600"/>
            <a:ext cx="6553200" cy="381000"/>
          </a:xfrm>
          <a:prstGeom prst="rect">
            <a:avLst/>
          </a:prstGeom>
          <a:noFill/>
          <a:ln w="9525">
            <a:noFill/>
            <a:miter lim="800000"/>
            <a:headEnd/>
            <a:tailEnd/>
          </a:ln>
        </p:spPr>
        <p:txBody>
          <a:bodyPr anchor="ctr"/>
          <a:lstStyle/>
          <a:p>
            <a:pPr algn="ctr"/>
            <a:r>
              <a:rPr lang="de-DE" sz="2000" b="1">
                <a:solidFill>
                  <a:schemeClr val="accent2"/>
                </a:solidFill>
              </a:rPr>
              <a:t>Beispiel für Stadtrendite 1 Projekt: Big Steps</a:t>
            </a:r>
          </a:p>
        </p:txBody>
      </p:sp>
      <p:sp>
        <p:nvSpPr>
          <p:cNvPr id="43012" name="AutoShape 7"/>
          <p:cNvSpPr>
            <a:spLocks noChangeArrowheads="1"/>
          </p:cNvSpPr>
          <p:nvPr/>
        </p:nvSpPr>
        <p:spPr bwMode="auto">
          <a:xfrm>
            <a:off x="622300" y="1638300"/>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Ziel</a:t>
            </a:r>
          </a:p>
        </p:txBody>
      </p:sp>
      <p:sp>
        <p:nvSpPr>
          <p:cNvPr id="43013" name="AutoShape 8"/>
          <p:cNvSpPr>
            <a:spLocks noChangeArrowheads="1"/>
          </p:cNvSpPr>
          <p:nvPr/>
        </p:nvSpPr>
        <p:spPr bwMode="auto">
          <a:xfrm>
            <a:off x="622300" y="2744788"/>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Projektinhalt</a:t>
            </a:r>
          </a:p>
        </p:txBody>
      </p:sp>
      <p:sp>
        <p:nvSpPr>
          <p:cNvPr id="43014" name="AutoShape 9"/>
          <p:cNvSpPr>
            <a:spLocks noChangeArrowheads="1"/>
          </p:cNvSpPr>
          <p:nvPr/>
        </p:nvSpPr>
        <p:spPr bwMode="auto">
          <a:xfrm>
            <a:off x="622300" y="3851275"/>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Zielgruppe</a:t>
            </a:r>
          </a:p>
        </p:txBody>
      </p:sp>
      <p:sp>
        <p:nvSpPr>
          <p:cNvPr id="43015" name="AutoShape 10"/>
          <p:cNvSpPr>
            <a:spLocks noChangeArrowheads="1"/>
          </p:cNvSpPr>
          <p:nvPr/>
        </p:nvSpPr>
        <p:spPr bwMode="auto">
          <a:xfrm>
            <a:off x="622300" y="4957763"/>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Leistungen DEGEWO</a:t>
            </a:r>
          </a:p>
        </p:txBody>
      </p:sp>
      <p:sp>
        <p:nvSpPr>
          <p:cNvPr id="43016" name="Rectangle 11"/>
          <p:cNvSpPr>
            <a:spLocks noChangeArrowheads="1"/>
          </p:cNvSpPr>
          <p:nvPr/>
        </p:nvSpPr>
        <p:spPr bwMode="auto">
          <a:xfrm>
            <a:off x="2501900" y="1549400"/>
            <a:ext cx="5867400" cy="8509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7" name="Rectangle 12"/>
          <p:cNvSpPr>
            <a:spLocks noChangeArrowheads="1"/>
          </p:cNvSpPr>
          <p:nvPr/>
        </p:nvSpPr>
        <p:spPr bwMode="auto">
          <a:xfrm>
            <a:off x="2501900" y="2655888"/>
            <a:ext cx="5867400" cy="8509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8" name="Rectangle 13"/>
          <p:cNvSpPr>
            <a:spLocks noChangeArrowheads="1"/>
          </p:cNvSpPr>
          <p:nvPr/>
        </p:nvSpPr>
        <p:spPr bwMode="auto">
          <a:xfrm>
            <a:off x="2501900" y="3863975"/>
            <a:ext cx="5867400" cy="7493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9" name="Rectangle 14"/>
          <p:cNvSpPr>
            <a:spLocks noChangeArrowheads="1"/>
          </p:cNvSpPr>
          <p:nvPr/>
        </p:nvSpPr>
        <p:spPr bwMode="auto">
          <a:xfrm>
            <a:off x="2501900" y="4868863"/>
            <a:ext cx="5867400" cy="1066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20" name="Text Box 18"/>
          <p:cNvSpPr txBox="1">
            <a:spLocks noChangeArrowheads="1"/>
          </p:cNvSpPr>
          <p:nvPr/>
        </p:nvSpPr>
        <p:spPr bwMode="auto">
          <a:xfrm>
            <a:off x="2600325" y="1560513"/>
            <a:ext cx="5772150" cy="750887"/>
          </a:xfrm>
          <a:prstGeom prst="rect">
            <a:avLst/>
          </a:prstGeom>
          <a:noFill/>
          <a:ln w="9525">
            <a:noFill/>
            <a:miter lim="800000"/>
            <a:headEnd/>
            <a:tailEnd/>
          </a:ln>
        </p:spPr>
        <p:txBody>
          <a:bodyPr>
            <a:spAutoFit/>
          </a:bodyPr>
          <a:lstStyle/>
          <a:p>
            <a:pPr marL="88900" indent="-88900">
              <a:spcBef>
                <a:spcPct val="10000"/>
              </a:spcBef>
              <a:buFontTx/>
              <a:buChar char="•"/>
            </a:pPr>
            <a:r>
              <a:rPr lang="de-DE"/>
              <a:t>Vorbereitung arbeitsloser Erwachsener und Jugendlicher auf den Arbeitsmarkt</a:t>
            </a:r>
          </a:p>
          <a:p>
            <a:pPr marL="88900" indent="-88900">
              <a:spcBef>
                <a:spcPct val="10000"/>
              </a:spcBef>
              <a:buFontTx/>
              <a:buChar char="•"/>
            </a:pPr>
            <a:r>
              <a:rPr lang="de-DE"/>
              <a:t>Wiedereingliederung straffälliger Jugendlicher und Erwachsener</a:t>
            </a:r>
          </a:p>
        </p:txBody>
      </p:sp>
      <p:sp>
        <p:nvSpPr>
          <p:cNvPr id="43021" name="Text Box 19"/>
          <p:cNvSpPr txBox="1">
            <a:spLocks noChangeArrowheads="1"/>
          </p:cNvSpPr>
          <p:nvPr/>
        </p:nvSpPr>
        <p:spPr bwMode="auto">
          <a:xfrm>
            <a:off x="2600325" y="2654300"/>
            <a:ext cx="5772150" cy="771525"/>
          </a:xfrm>
          <a:prstGeom prst="rect">
            <a:avLst/>
          </a:prstGeom>
          <a:noFill/>
          <a:ln w="9525">
            <a:noFill/>
            <a:miter lim="800000"/>
            <a:headEnd/>
            <a:tailEnd/>
          </a:ln>
        </p:spPr>
        <p:txBody>
          <a:bodyPr>
            <a:spAutoFit/>
          </a:bodyPr>
          <a:lstStyle/>
          <a:p>
            <a:pPr marL="88900" indent="-88900">
              <a:spcBef>
                <a:spcPct val="10000"/>
              </a:spcBef>
              <a:buFontTx/>
              <a:buChar char="•"/>
            </a:pPr>
            <a:r>
              <a:rPr lang="de-DE"/>
              <a:t>Job-Coaching: Begleitung zu Behörden, Hilfe bei Bewerbungen etc.</a:t>
            </a:r>
          </a:p>
          <a:p>
            <a:pPr marL="88900" indent="-88900">
              <a:spcBef>
                <a:spcPct val="10000"/>
              </a:spcBef>
              <a:buFontTx/>
              <a:buChar char="•"/>
            </a:pPr>
            <a:r>
              <a:rPr lang="de-DE"/>
              <a:t>Beschäftigung: Instandsetzungen, Mängelfeststellungen</a:t>
            </a:r>
          </a:p>
          <a:p>
            <a:pPr marL="88900" indent="-88900">
              <a:spcBef>
                <a:spcPct val="10000"/>
              </a:spcBef>
              <a:buFontTx/>
              <a:buChar char="•"/>
            </a:pPr>
            <a:r>
              <a:rPr lang="de-DE"/>
              <a:t>„Kiezläufer“: Nachbarschaftshilfe im Kiez</a:t>
            </a:r>
          </a:p>
        </p:txBody>
      </p:sp>
      <p:sp>
        <p:nvSpPr>
          <p:cNvPr id="43022" name="Text Box 21"/>
          <p:cNvSpPr txBox="1">
            <a:spLocks noChangeArrowheads="1"/>
          </p:cNvSpPr>
          <p:nvPr/>
        </p:nvSpPr>
        <p:spPr bwMode="auto">
          <a:xfrm>
            <a:off x="2600325" y="3913188"/>
            <a:ext cx="5772150" cy="538162"/>
          </a:xfrm>
          <a:prstGeom prst="rect">
            <a:avLst/>
          </a:prstGeom>
          <a:noFill/>
          <a:ln w="9525">
            <a:noFill/>
            <a:miter lim="800000"/>
            <a:headEnd/>
            <a:tailEnd/>
          </a:ln>
        </p:spPr>
        <p:txBody>
          <a:bodyPr>
            <a:spAutoFit/>
          </a:bodyPr>
          <a:lstStyle/>
          <a:p>
            <a:pPr marL="88900" indent="-88900">
              <a:spcBef>
                <a:spcPct val="10000"/>
              </a:spcBef>
              <a:buFontTx/>
              <a:buChar char="•"/>
            </a:pPr>
            <a:r>
              <a:rPr lang="de-DE"/>
              <a:t>Straffällige Jugendliche (Teilnehmer der Jugendgerichtshilfe)</a:t>
            </a:r>
          </a:p>
          <a:p>
            <a:pPr marL="88900" indent="-88900">
              <a:spcBef>
                <a:spcPct val="10000"/>
              </a:spcBef>
              <a:buFontTx/>
              <a:buChar char="•"/>
            </a:pPr>
            <a:r>
              <a:rPr lang="de-DE"/>
              <a:t>Straffällige Erwachsene (Teilnehmer von sozialen Diensten)</a:t>
            </a:r>
          </a:p>
        </p:txBody>
      </p:sp>
      <p:sp>
        <p:nvSpPr>
          <p:cNvPr id="43023" name="Text Box 22"/>
          <p:cNvSpPr txBox="1">
            <a:spLocks noChangeArrowheads="1"/>
          </p:cNvSpPr>
          <p:nvPr/>
        </p:nvSpPr>
        <p:spPr bwMode="auto">
          <a:xfrm>
            <a:off x="2600325" y="4867275"/>
            <a:ext cx="5772150" cy="1004888"/>
          </a:xfrm>
          <a:prstGeom prst="rect">
            <a:avLst/>
          </a:prstGeom>
          <a:noFill/>
          <a:ln w="9525">
            <a:noFill/>
            <a:miter lim="800000"/>
            <a:headEnd/>
            <a:tailEnd/>
          </a:ln>
        </p:spPr>
        <p:txBody>
          <a:bodyPr>
            <a:spAutoFit/>
          </a:bodyPr>
          <a:lstStyle/>
          <a:p>
            <a:pPr marL="88900" indent="-88900">
              <a:spcBef>
                <a:spcPct val="10000"/>
              </a:spcBef>
              <a:buFontTx/>
              <a:buChar char="•"/>
            </a:pPr>
            <a:r>
              <a:rPr lang="de-DE"/>
              <a:t>Vertrag mit „Jugendwohnen im Kiez e.V.“</a:t>
            </a:r>
          </a:p>
          <a:p>
            <a:pPr marL="88900" indent="-88900">
              <a:spcBef>
                <a:spcPct val="10000"/>
              </a:spcBef>
              <a:buFontTx/>
              <a:buChar char="•"/>
            </a:pPr>
            <a:r>
              <a:rPr lang="de-DE"/>
              <a:t>Stellung von Räumlichkeiten</a:t>
            </a:r>
          </a:p>
          <a:p>
            <a:pPr marL="88900" indent="-88900">
              <a:spcBef>
                <a:spcPct val="10000"/>
              </a:spcBef>
              <a:buFontTx/>
              <a:buChar char="•"/>
            </a:pPr>
            <a:r>
              <a:rPr lang="de-DE"/>
              <a:t>Finanzierung Lohnkosten für Koordinationskraft</a:t>
            </a:r>
          </a:p>
          <a:p>
            <a:pPr marL="88900" indent="-88900">
              <a:spcBef>
                <a:spcPct val="10000"/>
              </a:spcBef>
              <a:buFontTx/>
              <a:buChar char="•"/>
            </a:pPr>
            <a:r>
              <a:rPr lang="de-DE"/>
              <a:t>Stellung von Material, Übernahme Sachkosten</a:t>
            </a:r>
          </a:p>
        </p:txBody>
      </p:sp>
      <p:sp>
        <p:nvSpPr>
          <p:cNvPr id="43024" name="AutoShape 23"/>
          <p:cNvSpPr>
            <a:spLocks/>
          </p:cNvSpPr>
          <p:nvPr/>
        </p:nvSpPr>
        <p:spPr bwMode="auto">
          <a:xfrm>
            <a:off x="6654800" y="4927600"/>
            <a:ext cx="127000" cy="952500"/>
          </a:xfrm>
          <a:prstGeom prst="rightBrace">
            <a:avLst>
              <a:gd name="adj1" fmla="val 62500"/>
              <a:gd name="adj2" fmla="val 50000"/>
            </a:avLst>
          </a:prstGeom>
          <a:noFill/>
          <a:ln w="9525">
            <a:solidFill>
              <a:schemeClr val="tx1"/>
            </a:solidFill>
            <a:round/>
            <a:headEnd/>
            <a:tailEnd/>
          </a:ln>
        </p:spPr>
        <p:txBody>
          <a:bodyPr wrap="none" anchor="ctr"/>
          <a:lstStyle/>
          <a:p>
            <a:endParaRPr lang="en-US"/>
          </a:p>
        </p:txBody>
      </p:sp>
      <p:sp>
        <p:nvSpPr>
          <p:cNvPr id="43025" name="Text Box 24"/>
          <p:cNvSpPr txBox="1">
            <a:spLocks noChangeArrowheads="1"/>
          </p:cNvSpPr>
          <p:nvPr/>
        </p:nvSpPr>
        <p:spPr bwMode="auto">
          <a:xfrm>
            <a:off x="6829425" y="5141913"/>
            <a:ext cx="1463675" cy="517525"/>
          </a:xfrm>
          <a:prstGeom prst="rect">
            <a:avLst/>
          </a:prstGeom>
          <a:noFill/>
          <a:ln w="9525">
            <a:noFill/>
            <a:miter lim="800000"/>
            <a:headEnd/>
            <a:tailEnd/>
          </a:ln>
        </p:spPr>
        <p:txBody>
          <a:bodyPr wrap="none">
            <a:spAutoFit/>
          </a:bodyPr>
          <a:lstStyle/>
          <a:p>
            <a:pPr algn="ctr"/>
            <a:r>
              <a:rPr lang="de-DE"/>
              <a:t>Kosten:</a:t>
            </a:r>
          </a:p>
          <a:p>
            <a:pPr algn="ctr"/>
            <a:r>
              <a:rPr lang="de-DE"/>
              <a:t>150.000 € / Jahr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37F62FE6-0554-4972-A84C-F5E442F7AEFD}" type="slidenum">
              <a:rPr lang="de-DE"/>
              <a:pPr/>
              <a:t>15</a:t>
            </a:fld>
            <a:endParaRPr lang="de-DE"/>
          </a:p>
        </p:txBody>
      </p:sp>
      <p:sp>
        <p:nvSpPr>
          <p:cNvPr id="45058" name="Rectangle 2"/>
          <p:cNvSpPr>
            <a:spLocks noChangeArrowheads="1"/>
          </p:cNvSpPr>
          <p:nvPr/>
        </p:nvSpPr>
        <p:spPr bwMode="auto">
          <a:xfrm>
            <a:off x="368300" y="1397000"/>
            <a:ext cx="8267700" cy="4749800"/>
          </a:xfrm>
          <a:prstGeom prst="rect">
            <a:avLst/>
          </a:prstGeom>
          <a:solidFill>
            <a:srgbClr val="FFCC00"/>
          </a:solidFill>
          <a:ln w="9525">
            <a:noFill/>
            <a:miter lim="800000"/>
            <a:headEnd/>
            <a:tailEnd/>
          </a:ln>
        </p:spPr>
        <p:txBody>
          <a:bodyPr wrap="none" anchor="ctr"/>
          <a:lstStyle/>
          <a:p>
            <a:endParaRPr lang="en-US"/>
          </a:p>
        </p:txBody>
      </p:sp>
      <p:sp>
        <p:nvSpPr>
          <p:cNvPr id="45059" name="AutoShape 5"/>
          <p:cNvSpPr>
            <a:spLocks noChangeArrowheads="1"/>
          </p:cNvSpPr>
          <p:nvPr/>
        </p:nvSpPr>
        <p:spPr bwMode="auto">
          <a:xfrm>
            <a:off x="622300" y="1638300"/>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Ziel</a:t>
            </a:r>
          </a:p>
        </p:txBody>
      </p:sp>
      <p:sp>
        <p:nvSpPr>
          <p:cNvPr id="45060" name="AutoShape 6"/>
          <p:cNvSpPr>
            <a:spLocks noChangeArrowheads="1"/>
          </p:cNvSpPr>
          <p:nvPr/>
        </p:nvSpPr>
        <p:spPr bwMode="auto">
          <a:xfrm>
            <a:off x="622300" y="2744788"/>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Projektinhalt</a:t>
            </a:r>
          </a:p>
        </p:txBody>
      </p:sp>
      <p:sp>
        <p:nvSpPr>
          <p:cNvPr id="45061" name="AutoShape 7"/>
          <p:cNvSpPr>
            <a:spLocks noChangeArrowheads="1"/>
          </p:cNvSpPr>
          <p:nvPr/>
        </p:nvSpPr>
        <p:spPr bwMode="auto">
          <a:xfrm>
            <a:off x="622300" y="3851275"/>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Zielgruppe</a:t>
            </a:r>
          </a:p>
        </p:txBody>
      </p:sp>
      <p:sp>
        <p:nvSpPr>
          <p:cNvPr id="45062" name="AutoShape 8"/>
          <p:cNvSpPr>
            <a:spLocks noChangeArrowheads="1"/>
          </p:cNvSpPr>
          <p:nvPr/>
        </p:nvSpPr>
        <p:spPr bwMode="auto">
          <a:xfrm>
            <a:off x="622300" y="4957763"/>
            <a:ext cx="1498600" cy="698500"/>
          </a:xfrm>
          <a:prstGeom prst="homePlate">
            <a:avLst>
              <a:gd name="adj" fmla="val 53636"/>
            </a:avLst>
          </a:prstGeom>
          <a:solidFill>
            <a:schemeClr val="hlink"/>
          </a:solidFill>
          <a:ln w="9525">
            <a:solidFill>
              <a:schemeClr val="tx1"/>
            </a:solidFill>
            <a:miter lim="800000"/>
            <a:headEnd/>
            <a:tailEnd/>
          </a:ln>
        </p:spPr>
        <p:txBody>
          <a:bodyPr anchor="ctr"/>
          <a:lstStyle/>
          <a:p>
            <a:pPr algn="ctr"/>
            <a:r>
              <a:rPr lang="de-DE" b="1"/>
              <a:t>Leistungen DEGEWO</a:t>
            </a:r>
          </a:p>
        </p:txBody>
      </p:sp>
      <p:sp>
        <p:nvSpPr>
          <p:cNvPr id="45063" name="Rectangle 9"/>
          <p:cNvSpPr>
            <a:spLocks noChangeArrowheads="1"/>
          </p:cNvSpPr>
          <p:nvPr/>
        </p:nvSpPr>
        <p:spPr bwMode="auto">
          <a:xfrm>
            <a:off x="2501900" y="1549400"/>
            <a:ext cx="5867400" cy="8509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5064" name="Rectangle 10"/>
          <p:cNvSpPr>
            <a:spLocks noChangeArrowheads="1"/>
          </p:cNvSpPr>
          <p:nvPr/>
        </p:nvSpPr>
        <p:spPr bwMode="auto">
          <a:xfrm>
            <a:off x="2501900" y="2655888"/>
            <a:ext cx="5867400" cy="1016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5065" name="Rectangle 11"/>
          <p:cNvSpPr>
            <a:spLocks noChangeArrowheads="1"/>
          </p:cNvSpPr>
          <p:nvPr/>
        </p:nvSpPr>
        <p:spPr bwMode="auto">
          <a:xfrm>
            <a:off x="2501900" y="3863975"/>
            <a:ext cx="5867400" cy="7493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5066" name="Rectangle 12"/>
          <p:cNvSpPr>
            <a:spLocks noChangeArrowheads="1"/>
          </p:cNvSpPr>
          <p:nvPr/>
        </p:nvSpPr>
        <p:spPr bwMode="auto">
          <a:xfrm>
            <a:off x="2501900" y="4818063"/>
            <a:ext cx="5867400" cy="12065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5067" name="Text Box 13"/>
          <p:cNvSpPr txBox="1">
            <a:spLocks noChangeArrowheads="1"/>
          </p:cNvSpPr>
          <p:nvPr/>
        </p:nvSpPr>
        <p:spPr bwMode="auto">
          <a:xfrm>
            <a:off x="2600325" y="1662113"/>
            <a:ext cx="5772150" cy="538162"/>
          </a:xfrm>
          <a:prstGeom prst="rect">
            <a:avLst/>
          </a:prstGeom>
          <a:noFill/>
          <a:ln w="9525">
            <a:noFill/>
            <a:miter lim="800000"/>
            <a:headEnd/>
            <a:tailEnd/>
          </a:ln>
        </p:spPr>
        <p:txBody>
          <a:bodyPr>
            <a:spAutoFit/>
          </a:bodyPr>
          <a:lstStyle/>
          <a:p>
            <a:pPr marL="88900" indent="-88900">
              <a:spcBef>
                <a:spcPct val="10000"/>
              </a:spcBef>
              <a:buFontTx/>
              <a:buChar char="•"/>
            </a:pPr>
            <a:r>
              <a:rPr lang="de-DE"/>
              <a:t>Verbesserung der Situation der Schulen im Brunnenviertel</a:t>
            </a:r>
          </a:p>
          <a:p>
            <a:pPr marL="88900" indent="-88900">
              <a:spcBef>
                <a:spcPct val="10000"/>
              </a:spcBef>
              <a:buFontTx/>
              <a:buChar char="•"/>
            </a:pPr>
            <a:r>
              <a:rPr lang="de-DE"/>
              <a:t>Verbesserung der Bildungschancen der Schüler im Brunnenviertel</a:t>
            </a:r>
          </a:p>
        </p:txBody>
      </p:sp>
      <p:sp>
        <p:nvSpPr>
          <p:cNvPr id="45068" name="Text Box 14"/>
          <p:cNvSpPr txBox="1">
            <a:spLocks noChangeArrowheads="1"/>
          </p:cNvSpPr>
          <p:nvPr/>
        </p:nvSpPr>
        <p:spPr bwMode="auto">
          <a:xfrm>
            <a:off x="2600325" y="2654300"/>
            <a:ext cx="5772150" cy="963613"/>
          </a:xfrm>
          <a:prstGeom prst="rect">
            <a:avLst/>
          </a:prstGeom>
          <a:noFill/>
          <a:ln w="9525">
            <a:noFill/>
            <a:miter lim="800000"/>
            <a:headEnd/>
            <a:tailEnd/>
          </a:ln>
        </p:spPr>
        <p:txBody>
          <a:bodyPr>
            <a:spAutoFit/>
          </a:bodyPr>
          <a:lstStyle/>
          <a:p>
            <a:pPr marL="88900" indent="-88900">
              <a:spcBef>
                <a:spcPct val="10000"/>
              </a:spcBef>
              <a:buFontTx/>
              <a:buChar char="•"/>
            </a:pPr>
            <a:r>
              <a:rPr lang="de-DE"/>
              <a:t>Durch empirica moderierte Treffen von Vertretern des Senats, des Bezirks, der Schuldirektoren</a:t>
            </a:r>
          </a:p>
          <a:p>
            <a:pPr marL="88900" indent="-88900">
              <a:spcBef>
                <a:spcPct val="10000"/>
              </a:spcBef>
              <a:buFontTx/>
              <a:buChar char="•"/>
            </a:pPr>
            <a:r>
              <a:rPr lang="de-DE"/>
              <a:t>Erarbeitung von Modulen z.B. zu Motivation der Schüler, Motivation der Lehrer, Abbau von Schulschwänzern etc.</a:t>
            </a:r>
          </a:p>
        </p:txBody>
      </p:sp>
      <p:sp>
        <p:nvSpPr>
          <p:cNvPr id="45069" name="Text Box 15"/>
          <p:cNvSpPr txBox="1">
            <a:spLocks noChangeArrowheads="1"/>
          </p:cNvSpPr>
          <p:nvPr/>
        </p:nvSpPr>
        <p:spPr bwMode="auto">
          <a:xfrm>
            <a:off x="2600325" y="3862388"/>
            <a:ext cx="5645150" cy="750887"/>
          </a:xfrm>
          <a:prstGeom prst="rect">
            <a:avLst/>
          </a:prstGeom>
          <a:noFill/>
          <a:ln w="9525">
            <a:noFill/>
            <a:miter lim="800000"/>
            <a:headEnd/>
            <a:tailEnd/>
          </a:ln>
        </p:spPr>
        <p:txBody>
          <a:bodyPr>
            <a:spAutoFit/>
          </a:bodyPr>
          <a:lstStyle/>
          <a:p>
            <a:pPr marL="88900" indent="-88900">
              <a:spcBef>
                <a:spcPct val="10000"/>
              </a:spcBef>
              <a:buFontTx/>
              <a:buChar char="•"/>
            </a:pPr>
            <a:r>
              <a:rPr lang="de-DE"/>
              <a:t>Alle 5 Schulen des Brunnenviertels (3 Grundschulen, 1 Gymnasium, 1 Gesamtschule)</a:t>
            </a:r>
          </a:p>
          <a:p>
            <a:pPr marL="88900" indent="-88900">
              <a:spcBef>
                <a:spcPct val="10000"/>
              </a:spcBef>
              <a:buFontTx/>
              <a:buChar char="•"/>
            </a:pPr>
            <a:r>
              <a:rPr lang="de-DE"/>
              <a:t>Alle Schüler dieser Schulen</a:t>
            </a:r>
          </a:p>
        </p:txBody>
      </p:sp>
      <p:sp>
        <p:nvSpPr>
          <p:cNvPr id="45070" name="Text Box 16"/>
          <p:cNvSpPr txBox="1">
            <a:spLocks noChangeArrowheads="1"/>
          </p:cNvSpPr>
          <p:nvPr/>
        </p:nvSpPr>
        <p:spPr bwMode="auto">
          <a:xfrm>
            <a:off x="2600325" y="4981575"/>
            <a:ext cx="5772150" cy="771525"/>
          </a:xfrm>
          <a:prstGeom prst="rect">
            <a:avLst/>
          </a:prstGeom>
          <a:noFill/>
          <a:ln w="9525">
            <a:noFill/>
            <a:miter lim="800000"/>
            <a:headEnd/>
            <a:tailEnd/>
          </a:ln>
        </p:spPr>
        <p:txBody>
          <a:bodyPr>
            <a:spAutoFit/>
          </a:bodyPr>
          <a:lstStyle/>
          <a:p>
            <a:pPr marL="88900" indent="-88900">
              <a:spcBef>
                <a:spcPct val="10000"/>
              </a:spcBef>
              <a:buFontTx/>
              <a:buChar char="•"/>
            </a:pPr>
            <a:r>
              <a:rPr lang="de-DE"/>
              <a:t>Initiierung des Projektes</a:t>
            </a:r>
          </a:p>
          <a:p>
            <a:pPr marL="88900" indent="-88900">
              <a:spcBef>
                <a:spcPct val="10000"/>
              </a:spcBef>
              <a:buFontTx/>
              <a:buChar char="•"/>
            </a:pPr>
            <a:r>
              <a:rPr lang="de-DE"/>
              <a:t>Begleitung des Projektes</a:t>
            </a:r>
          </a:p>
          <a:p>
            <a:pPr marL="88900" indent="-88900">
              <a:spcBef>
                <a:spcPct val="10000"/>
              </a:spcBef>
              <a:buFontTx/>
              <a:buChar char="•"/>
            </a:pPr>
            <a:r>
              <a:rPr lang="de-DE"/>
              <a:t>Finanzierung des Projektes</a:t>
            </a:r>
          </a:p>
        </p:txBody>
      </p:sp>
      <p:sp>
        <p:nvSpPr>
          <p:cNvPr id="45071" name="AutoShape 17"/>
          <p:cNvSpPr>
            <a:spLocks/>
          </p:cNvSpPr>
          <p:nvPr/>
        </p:nvSpPr>
        <p:spPr bwMode="auto">
          <a:xfrm>
            <a:off x="5016500" y="4927600"/>
            <a:ext cx="127000" cy="952500"/>
          </a:xfrm>
          <a:prstGeom prst="rightBrace">
            <a:avLst>
              <a:gd name="adj1" fmla="val 62500"/>
              <a:gd name="adj2" fmla="val 50000"/>
            </a:avLst>
          </a:prstGeom>
          <a:noFill/>
          <a:ln w="9525">
            <a:solidFill>
              <a:schemeClr val="tx1"/>
            </a:solidFill>
            <a:round/>
            <a:headEnd/>
            <a:tailEnd/>
          </a:ln>
        </p:spPr>
        <p:txBody>
          <a:bodyPr wrap="none" anchor="ctr"/>
          <a:lstStyle/>
          <a:p>
            <a:endParaRPr lang="en-US"/>
          </a:p>
        </p:txBody>
      </p:sp>
      <p:sp>
        <p:nvSpPr>
          <p:cNvPr id="45072" name="Text Box 18"/>
          <p:cNvSpPr txBox="1">
            <a:spLocks noChangeArrowheads="1"/>
          </p:cNvSpPr>
          <p:nvPr/>
        </p:nvSpPr>
        <p:spPr bwMode="auto">
          <a:xfrm>
            <a:off x="5114925" y="4875213"/>
            <a:ext cx="3375025" cy="1155700"/>
          </a:xfrm>
          <a:prstGeom prst="rect">
            <a:avLst/>
          </a:prstGeom>
          <a:noFill/>
          <a:ln w="9525">
            <a:noFill/>
            <a:miter lim="800000"/>
            <a:headEnd/>
            <a:tailEnd/>
          </a:ln>
        </p:spPr>
        <p:txBody>
          <a:bodyPr>
            <a:spAutoFit/>
          </a:bodyPr>
          <a:lstStyle/>
          <a:p>
            <a:r>
              <a:rPr lang="de-DE"/>
              <a:t>Geschätzte Folgeerträge für die Stadt durch höherwertige Abschlüsse auf Grund besserer Bildung:</a:t>
            </a:r>
          </a:p>
          <a:p>
            <a:pPr algn="ctr"/>
            <a:r>
              <a:rPr lang="de-DE"/>
              <a:t>1,54 Mio. € </a:t>
            </a:r>
          </a:p>
          <a:p>
            <a:pPr algn="ctr"/>
            <a:r>
              <a:rPr lang="de-DE"/>
              <a:t>(aus allen Bildungsprojekten)</a:t>
            </a:r>
          </a:p>
        </p:txBody>
      </p:sp>
      <p:sp>
        <p:nvSpPr>
          <p:cNvPr id="45073" name="Rectangle 20"/>
          <p:cNvSpPr>
            <a:spLocks noChangeArrowheads="1"/>
          </p:cNvSpPr>
          <p:nvPr/>
        </p:nvSpPr>
        <p:spPr bwMode="auto">
          <a:xfrm>
            <a:off x="1295400" y="990600"/>
            <a:ext cx="6553200" cy="381000"/>
          </a:xfrm>
          <a:prstGeom prst="rect">
            <a:avLst/>
          </a:prstGeom>
          <a:noFill/>
          <a:ln w="9525">
            <a:noFill/>
            <a:miter lim="800000"/>
            <a:headEnd/>
            <a:tailEnd/>
          </a:ln>
        </p:spPr>
        <p:txBody>
          <a:bodyPr anchor="ctr"/>
          <a:lstStyle/>
          <a:p>
            <a:pPr algn="ctr"/>
            <a:r>
              <a:rPr lang="de-DE" sz="2000" b="1">
                <a:solidFill>
                  <a:schemeClr val="accent2"/>
                </a:solidFill>
              </a:rPr>
              <a:t>Beispiel für Stadtrendite 2: Schulprojekt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16"/>
          <p:cNvPicPr>
            <a:picLocks noChangeAspect="1" noChangeArrowheads="1"/>
          </p:cNvPicPr>
          <p:nvPr/>
        </p:nvPicPr>
        <p:blipFill>
          <a:blip r:embed="rId3"/>
          <a:srcRect/>
          <a:stretch>
            <a:fillRect/>
          </a:stretch>
        </p:blipFill>
        <p:spPr bwMode="auto">
          <a:xfrm>
            <a:off x="700088" y="1566863"/>
            <a:ext cx="7080250" cy="4629150"/>
          </a:xfrm>
          <a:prstGeom prst="rect">
            <a:avLst/>
          </a:prstGeom>
          <a:noFill/>
          <a:ln w="9525">
            <a:noFill/>
            <a:miter lim="800000"/>
            <a:headEnd/>
            <a:tailEnd/>
          </a:ln>
        </p:spPr>
      </p:pic>
      <p:sp>
        <p:nvSpPr>
          <p:cNvPr id="47106" name="Rectangle 4"/>
          <p:cNvSpPr>
            <a:spLocks noGrp="1" noChangeArrowheads="1"/>
          </p:cNvSpPr>
          <p:nvPr>
            <p:ph type="title"/>
          </p:nvPr>
        </p:nvSpPr>
        <p:spPr>
          <a:xfrm>
            <a:off x="342900" y="1027113"/>
            <a:ext cx="8569325" cy="381000"/>
          </a:xfrm>
        </p:spPr>
        <p:txBody>
          <a:bodyPr/>
          <a:lstStyle/>
          <a:p>
            <a:r>
              <a:rPr lang="de-DE" smtClean="0"/>
              <a:t>Berücksichtigung ökologischer Effekte in der Stadtrendite</a:t>
            </a:r>
          </a:p>
        </p:txBody>
      </p:sp>
      <p:sp>
        <p:nvSpPr>
          <p:cNvPr id="47107" name="Oval 5"/>
          <p:cNvSpPr>
            <a:spLocks noChangeArrowheads="1"/>
          </p:cNvSpPr>
          <p:nvPr/>
        </p:nvSpPr>
        <p:spPr bwMode="auto">
          <a:xfrm>
            <a:off x="4908550" y="2667000"/>
            <a:ext cx="2754313" cy="809625"/>
          </a:xfrm>
          <a:prstGeom prst="ellipse">
            <a:avLst/>
          </a:prstGeom>
          <a:solidFill>
            <a:schemeClr val="bg1"/>
          </a:solidFill>
          <a:ln w="9525">
            <a:solidFill>
              <a:schemeClr val="tx1"/>
            </a:solidFill>
            <a:round/>
            <a:headEnd/>
            <a:tailEnd/>
          </a:ln>
        </p:spPr>
        <p:txBody>
          <a:bodyPr anchor="ctr"/>
          <a:lstStyle/>
          <a:p>
            <a:pPr algn="ctr"/>
            <a:r>
              <a:rPr lang="de-DE" sz="1800"/>
              <a:t>Von 119 kg/m</a:t>
            </a:r>
            <a:r>
              <a:rPr lang="de-DE" sz="1800" baseline="30000"/>
              <a:t>2</a:t>
            </a:r>
            <a:r>
              <a:rPr lang="de-DE" sz="1800"/>
              <a:t> </a:t>
            </a:r>
          </a:p>
          <a:p>
            <a:pPr algn="ctr"/>
            <a:r>
              <a:rPr lang="de-DE" sz="1800"/>
              <a:t>auf 56 kg/m</a:t>
            </a:r>
            <a:r>
              <a:rPr lang="de-DE" sz="1800" baseline="30000"/>
              <a:t>2</a:t>
            </a:r>
          </a:p>
        </p:txBody>
      </p:sp>
      <p:sp>
        <p:nvSpPr>
          <p:cNvPr id="47108" name="AutoShape 6"/>
          <p:cNvSpPr>
            <a:spLocks noChangeArrowheads="1"/>
          </p:cNvSpPr>
          <p:nvPr/>
        </p:nvSpPr>
        <p:spPr bwMode="auto">
          <a:xfrm>
            <a:off x="1050925" y="5607050"/>
            <a:ext cx="6470650" cy="241300"/>
          </a:xfrm>
          <a:prstGeom prst="homePlate">
            <a:avLst>
              <a:gd name="adj" fmla="val 103290"/>
            </a:avLst>
          </a:prstGeom>
          <a:solidFill>
            <a:schemeClr val="hlink"/>
          </a:solidFill>
          <a:ln w="9525">
            <a:solidFill>
              <a:schemeClr val="tx1"/>
            </a:solidFill>
            <a:miter lim="800000"/>
            <a:headEnd/>
            <a:tailEnd/>
          </a:ln>
        </p:spPr>
        <p:txBody>
          <a:bodyPr wrap="none" anchor="ctr"/>
          <a:lstStyle/>
          <a:p>
            <a:pPr algn="ctr"/>
            <a:r>
              <a:rPr lang="de-DE"/>
              <a:t>Absolut: -343.439 Tonnen p.a.</a:t>
            </a:r>
          </a:p>
        </p:txBody>
      </p:sp>
      <p:sp>
        <p:nvSpPr>
          <p:cNvPr id="47109" name="Datumsplatzhalter 4"/>
          <p:cNvSpPr>
            <a:spLocks noGrp="1"/>
          </p:cNvSpPr>
          <p:nvPr>
            <p:ph type="dt" sz="quarter" idx="10"/>
          </p:nvPr>
        </p:nvSpPr>
        <p:spPr>
          <a:xfrm>
            <a:off x="381000" y="6261100"/>
            <a:ext cx="2438400" cy="457200"/>
          </a:xfrm>
          <a:noFill/>
        </p:spPr>
        <p:txBody>
          <a:bodyPr/>
          <a:lstStyle/>
          <a:p>
            <a:r>
              <a:rPr lang="de-DE" smtClean="0">
                <a:latin typeface="Arial" charset="0"/>
                <a:cs typeface="Arial" charset="0"/>
              </a:rPr>
              <a:t>Projekt: Stadtrendite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ate Placeholder 1"/>
          <p:cNvSpPr>
            <a:spLocks noGrp="1"/>
          </p:cNvSpPr>
          <p:nvPr>
            <p:ph type="dt" sz="quarter" idx="10"/>
          </p:nvPr>
        </p:nvSpPr>
        <p:spPr>
          <a:noFill/>
        </p:spPr>
        <p:txBody>
          <a:bodyPr/>
          <a:lstStyle/>
          <a:p>
            <a:r>
              <a:rPr lang="de-DE" smtClean="0">
                <a:latin typeface="Arial" charset="0"/>
                <a:cs typeface="Arial" charset="0"/>
              </a:rPr>
              <a:t>Projekt: Stadtrendite</a:t>
            </a:r>
          </a:p>
        </p:txBody>
      </p:sp>
      <p:graphicFrame>
        <p:nvGraphicFramePr>
          <p:cNvPr id="4" name="Chart 3"/>
          <p:cNvGraphicFramePr>
            <a:graphicFrameLocks noGrp="1"/>
          </p:cNvGraphicFramePr>
          <p:nvPr/>
        </p:nvGraphicFramePr>
        <p:xfrm>
          <a:off x="167426" y="895886"/>
          <a:ext cx="8357616" cy="5316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1"/>
          <p:cNvSpPr>
            <a:spLocks noGrp="1"/>
          </p:cNvSpPr>
          <p:nvPr>
            <p:ph type="dt" sz="quarter" idx="10"/>
          </p:nvPr>
        </p:nvSpPr>
        <p:spPr>
          <a:noFill/>
        </p:spPr>
        <p:txBody>
          <a:bodyPr/>
          <a:lstStyle/>
          <a:p>
            <a:r>
              <a:rPr lang="de-DE" smtClean="0">
                <a:latin typeface="Arial" charset="0"/>
                <a:cs typeface="Arial" charset="0"/>
              </a:rPr>
              <a:t>Projekt: Stadtrendite</a:t>
            </a:r>
          </a:p>
        </p:txBody>
      </p:sp>
      <p:graphicFrame>
        <p:nvGraphicFramePr>
          <p:cNvPr id="5" name="Chart 4"/>
          <p:cNvGraphicFramePr>
            <a:graphicFrameLocks noGrp="1"/>
          </p:cNvGraphicFramePr>
          <p:nvPr/>
        </p:nvGraphicFramePr>
        <p:xfrm>
          <a:off x="146303" y="932688"/>
          <a:ext cx="8582707" cy="53166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4827E42E-3E4B-49EF-8E07-DF2643129639}" type="slidenum">
              <a:rPr lang="de-DE"/>
              <a:pPr/>
              <a:t>19</a:t>
            </a:fld>
            <a:endParaRPr lang="de-DE"/>
          </a:p>
        </p:txBody>
      </p:sp>
      <p:sp>
        <p:nvSpPr>
          <p:cNvPr id="51202" name="Rectangle 2"/>
          <p:cNvSpPr>
            <a:spLocks noGrp="1" noChangeArrowheads="1"/>
          </p:cNvSpPr>
          <p:nvPr>
            <p:ph type="title"/>
          </p:nvPr>
        </p:nvSpPr>
        <p:spPr/>
        <p:txBody>
          <a:bodyPr/>
          <a:lstStyle/>
          <a:p>
            <a:r>
              <a:rPr lang="de-DE" sz="3600" smtClean="0"/>
              <a:t>Schlussbemerkung</a:t>
            </a:r>
          </a:p>
        </p:txBody>
      </p:sp>
      <p:sp>
        <p:nvSpPr>
          <p:cNvPr id="51203" name="Rectangle 3"/>
          <p:cNvSpPr>
            <a:spLocks noGrp="1" noChangeArrowheads="1"/>
          </p:cNvSpPr>
          <p:nvPr>
            <p:ph type="body" idx="1"/>
          </p:nvPr>
        </p:nvSpPr>
        <p:spPr/>
        <p:txBody>
          <a:bodyPr/>
          <a:lstStyle/>
          <a:p>
            <a:r>
              <a:rPr lang="de-DE" sz="2200" smtClean="0"/>
              <a:t>Das Konzept Stadtrendite ermöglicht die Ermittlung des Werts eines Wohnungsunternehmens für die Stadt</a:t>
            </a:r>
          </a:p>
          <a:p>
            <a:r>
              <a:rPr lang="de-DE" sz="2200" smtClean="0"/>
              <a:t>Der GdW hat basierend auf dem vorgestellten Konzept eine Arbeitshilfe zur Ermittlung der Stadtrendite erarbeitet</a:t>
            </a:r>
          </a:p>
          <a:p>
            <a:r>
              <a:rPr lang="de-DE" sz="2200" smtClean="0"/>
              <a:t>Kommunale und private Wohnungsunternehmen haben begonnen, ihre Stadtrendite zu ermittelt</a:t>
            </a:r>
          </a:p>
          <a:p>
            <a:r>
              <a:rPr lang="de-DE" sz="2200" smtClean="0"/>
              <a:t>Kommune und Wohnungsunternehmen müssen eng zusammenarbeiten, um der gesellschaftlichen Dimension von Wohnraum gerecht zu werden</a:t>
            </a:r>
          </a:p>
          <a:p>
            <a:r>
              <a:rPr lang="de-DE" sz="2200" smtClean="0"/>
              <a:t>Nachhaltiges Management muss Vorrang vor kurzfristigem, spekulativem Immobilienmanagement haben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671513" y="1027113"/>
            <a:ext cx="7772400" cy="777875"/>
          </a:xfrm>
        </p:spPr>
        <p:txBody>
          <a:bodyPr/>
          <a:lstStyle/>
          <a:p>
            <a:r>
              <a:rPr lang="de-DE" sz="4400" smtClean="0"/>
              <a:t>Stadtrendite</a:t>
            </a:r>
          </a:p>
        </p:txBody>
      </p:sp>
      <p:sp>
        <p:nvSpPr>
          <p:cNvPr id="18434" name="Rectangle 3"/>
          <p:cNvSpPr>
            <a:spLocks noGrp="1" noChangeArrowheads="1"/>
          </p:cNvSpPr>
          <p:nvPr>
            <p:ph type="subTitle" idx="1"/>
          </p:nvPr>
        </p:nvSpPr>
        <p:spPr>
          <a:xfrm>
            <a:off x="882650" y="1851025"/>
            <a:ext cx="7392988" cy="4244975"/>
          </a:xfrm>
        </p:spPr>
        <p:txBody>
          <a:bodyPr/>
          <a:lstStyle/>
          <a:p>
            <a:pPr algn="l"/>
            <a:r>
              <a:rPr lang="de-DE" sz="2400" smtClean="0"/>
              <a:t>In der Stadtrendite spiegeln sich die ökono-mischen, sozialen und ökologischen Leistungen eines Wohnungsunternehmens für die Stadt wider.  </a:t>
            </a:r>
          </a:p>
          <a:p>
            <a:pPr algn="l"/>
            <a:endParaRPr lang="de-DE" sz="2400" smtClean="0"/>
          </a:p>
          <a:p>
            <a:pPr algn="l"/>
            <a:r>
              <a:rPr lang="de-DE" sz="2400" smtClean="0"/>
              <a:t>Mit der Stadtrendite verbindet man eine nachhaltige Bewirtschaftung des Wohnungsbestands</a:t>
            </a:r>
          </a:p>
          <a:p>
            <a:pPr algn="l"/>
            <a:endParaRPr lang="de-DE" sz="2400" smtClean="0"/>
          </a:p>
          <a:p>
            <a:pPr algn="l"/>
            <a:r>
              <a:rPr lang="de-DE" sz="2400" smtClean="0"/>
              <a:t>Der Renditebegriff verlangt, diese Leistungen in eine Relation zum eingesetzten Kapital zu setzen.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liennummernplatzhalter 2"/>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2A4C9508-59C9-487F-9178-1E11F0A16F5B}" type="slidenum">
              <a:rPr lang="de-DE"/>
              <a:pPr/>
              <a:t>3</a:t>
            </a:fld>
            <a:endParaRPr lang="de-DE"/>
          </a:p>
        </p:txBody>
      </p:sp>
      <p:sp>
        <p:nvSpPr>
          <p:cNvPr id="20482" name="Rectangle 2"/>
          <p:cNvSpPr>
            <a:spLocks noChangeArrowheads="1"/>
          </p:cNvSpPr>
          <p:nvPr/>
        </p:nvSpPr>
        <p:spPr bwMode="auto">
          <a:xfrm>
            <a:off x="623888" y="995363"/>
            <a:ext cx="7772400" cy="1060450"/>
          </a:xfrm>
          <a:prstGeom prst="rect">
            <a:avLst/>
          </a:prstGeom>
          <a:noFill/>
          <a:ln w="9525">
            <a:noFill/>
            <a:miter lim="800000"/>
            <a:headEnd/>
            <a:tailEnd/>
          </a:ln>
        </p:spPr>
        <p:txBody>
          <a:bodyPr anchor="ctr"/>
          <a:lstStyle/>
          <a:p>
            <a:pPr algn="ctr"/>
            <a:r>
              <a:rPr lang="de-DE" sz="4400" b="1">
                <a:solidFill>
                  <a:schemeClr val="accent2"/>
                </a:solidFill>
              </a:rPr>
              <a:t>Warum Stadtrendite?</a:t>
            </a:r>
          </a:p>
        </p:txBody>
      </p:sp>
      <p:sp>
        <p:nvSpPr>
          <p:cNvPr id="20483" name="Rectangle 3"/>
          <p:cNvSpPr>
            <a:spLocks noChangeArrowheads="1"/>
          </p:cNvSpPr>
          <p:nvPr/>
        </p:nvSpPr>
        <p:spPr bwMode="auto">
          <a:xfrm>
            <a:off x="898525" y="2246313"/>
            <a:ext cx="7392988" cy="3849687"/>
          </a:xfrm>
          <a:prstGeom prst="rect">
            <a:avLst/>
          </a:prstGeom>
          <a:noFill/>
          <a:ln w="9525">
            <a:noFill/>
            <a:miter lim="800000"/>
            <a:headEnd/>
            <a:tailEnd/>
          </a:ln>
        </p:spPr>
        <p:txBody>
          <a:bodyPr/>
          <a:lstStyle/>
          <a:p>
            <a:pPr marL="342900" indent="-342900">
              <a:lnSpc>
                <a:spcPct val="90000"/>
              </a:lnSpc>
              <a:spcBef>
                <a:spcPct val="20000"/>
              </a:spcBef>
              <a:buFontTx/>
              <a:buChar char="•"/>
            </a:pPr>
            <a:r>
              <a:rPr lang="de-DE" sz="2400" b="1"/>
              <a:t>Zunächst: Versachlichung der Diskussion zur Effizienz kommunaler und privater Wohnungsunternehmen vor dem Hintergrund:</a:t>
            </a:r>
          </a:p>
          <a:p>
            <a:pPr marL="990600" lvl="1" indent="-533400">
              <a:lnSpc>
                <a:spcPct val="90000"/>
              </a:lnSpc>
              <a:spcBef>
                <a:spcPct val="20000"/>
              </a:spcBef>
              <a:buFontTx/>
              <a:buChar char="–"/>
            </a:pPr>
            <a:r>
              <a:rPr lang="de-DE" sz="2400" b="1"/>
              <a:t>Massiven Engagements internationaler Finanzinvestoren im Markt für öffentliche Wohnungen in Deutschland.</a:t>
            </a:r>
          </a:p>
          <a:p>
            <a:pPr marL="990600" lvl="1" indent="-533400">
              <a:lnSpc>
                <a:spcPct val="90000"/>
              </a:lnSpc>
              <a:spcBef>
                <a:spcPct val="20000"/>
              </a:spcBef>
              <a:buFontTx/>
              <a:buChar char="–"/>
            </a:pPr>
            <a:r>
              <a:rPr lang="de-DE" sz="2400" b="1"/>
              <a:t>Privatisierung kommunaler Wohnbestände aufgrund angespannter öffentlicher Haushalte</a:t>
            </a:r>
          </a:p>
          <a:p>
            <a:pPr marL="990600" lvl="1" indent="-533400">
              <a:lnSpc>
                <a:spcPct val="90000"/>
              </a:lnSpc>
              <a:spcBef>
                <a:spcPct val="20000"/>
              </a:spcBef>
              <a:buFontTx/>
              <a:buChar char="–"/>
            </a:pPr>
            <a:r>
              <a:rPr lang="de-DE" sz="2400" b="1"/>
              <a:t>Eines hohen Mietwohnungsbestands bei relativ geringen Mieten.</a:t>
            </a:r>
          </a:p>
          <a:p>
            <a:pPr marL="342900" indent="-342900">
              <a:lnSpc>
                <a:spcPct val="90000"/>
              </a:lnSpc>
              <a:spcBef>
                <a:spcPct val="20000"/>
              </a:spcBef>
              <a:buFontTx/>
              <a:buChar char="•"/>
            </a:pPr>
            <a:endParaRPr lang="de-DE" sz="24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C9619429-1970-49D4-B4E8-6DA4FD4E72EE}" type="slidenum">
              <a:rPr lang="de-DE"/>
              <a:pPr/>
              <a:t>4</a:t>
            </a:fld>
            <a:endParaRPr lang="de-DE"/>
          </a:p>
        </p:txBody>
      </p:sp>
      <p:sp>
        <p:nvSpPr>
          <p:cNvPr id="22530" name="Rectangle 2"/>
          <p:cNvSpPr>
            <a:spLocks noGrp="1" noChangeArrowheads="1"/>
          </p:cNvSpPr>
          <p:nvPr>
            <p:ph type="title"/>
          </p:nvPr>
        </p:nvSpPr>
        <p:spPr>
          <a:xfrm>
            <a:off x="663575" y="990600"/>
            <a:ext cx="7673975" cy="1327150"/>
          </a:xfrm>
        </p:spPr>
        <p:txBody>
          <a:bodyPr/>
          <a:lstStyle/>
          <a:p>
            <a:r>
              <a:rPr lang="de-DE" sz="3600" smtClean="0"/>
              <a:t>Eigenschaften einer Immobilie</a:t>
            </a:r>
          </a:p>
        </p:txBody>
      </p:sp>
      <p:sp>
        <p:nvSpPr>
          <p:cNvPr id="22531" name="Rectangle 3"/>
          <p:cNvSpPr>
            <a:spLocks noGrp="1" noChangeArrowheads="1"/>
          </p:cNvSpPr>
          <p:nvPr>
            <p:ph type="body" idx="1"/>
          </p:nvPr>
        </p:nvSpPr>
        <p:spPr>
          <a:xfrm>
            <a:off x="457200" y="2422525"/>
            <a:ext cx="8001000" cy="3609975"/>
          </a:xfrm>
        </p:spPr>
        <p:txBody>
          <a:bodyPr/>
          <a:lstStyle/>
          <a:p>
            <a:r>
              <a:rPr lang="de-DE" sz="2800" smtClean="0"/>
              <a:t>Ortsgebunden: Standortdynamik und Image</a:t>
            </a:r>
          </a:p>
          <a:p>
            <a:r>
              <a:rPr lang="de-DE" sz="2800" smtClean="0"/>
              <a:t>Zeitverzögerter Marktausgleich von Angebot und Nachfrage</a:t>
            </a:r>
          </a:p>
          <a:p>
            <a:r>
              <a:rPr lang="de-DE" sz="2800" smtClean="0"/>
              <a:t>Mittel- bis langfristige Marktanpassungen</a:t>
            </a:r>
          </a:p>
          <a:p>
            <a:r>
              <a:rPr lang="de-DE" sz="2800" smtClean="0"/>
              <a:t>Lange Lebensdauer von Immobilien</a:t>
            </a:r>
          </a:p>
          <a:p>
            <a:r>
              <a:rPr lang="de-DE" sz="2800" smtClean="0"/>
              <a:t>Begrenzte Substitutionsfähigkeit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5CC3CF55-1256-4307-BDA7-BF8A15CECAF0}" type="slidenum">
              <a:rPr lang="de-DE"/>
              <a:pPr/>
              <a:t>5</a:t>
            </a:fld>
            <a:endParaRPr lang="de-DE"/>
          </a:p>
        </p:txBody>
      </p:sp>
      <p:sp>
        <p:nvSpPr>
          <p:cNvPr id="24578" name="Rectangle 2"/>
          <p:cNvSpPr>
            <a:spLocks noGrp="1" noChangeArrowheads="1"/>
          </p:cNvSpPr>
          <p:nvPr>
            <p:ph type="title"/>
          </p:nvPr>
        </p:nvSpPr>
        <p:spPr>
          <a:xfrm>
            <a:off x="0" y="895350"/>
            <a:ext cx="9144000" cy="727075"/>
          </a:xfrm>
        </p:spPr>
        <p:txBody>
          <a:bodyPr/>
          <a:lstStyle/>
          <a:p>
            <a:r>
              <a:rPr lang="de-DE" sz="3200" smtClean="0"/>
              <a:t>Gesellschaftliche Dimension von Wohnungen</a:t>
            </a:r>
          </a:p>
        </p:txBody>
      </p:sp>
      <p:sp>
        <p:nvSpPr>
          <p:cNvPr id="24579" name="Rectangle 3"/>
          <p:cNvSpPr>
            <a:spLocks noGrp="1" noChangeArrowheads="1"/>
          </p:cNvSpPr>
          <p:nvPr>
            <p:ph type="body" idx="1"/>
          </p:nvPr>
        </p:nvSpPr>
        <p:spPr>
          <a:xfrm>
            <a:off x="457200" y="1633538"/>
            <a:ext cx="8001000" cy="4398962"/>
          </a:xfrm>
        </p:spPr>
        <p:txBody>
          <a:bodyPr/>
          <a:lstStyle/>
          <a:p>
            <a:r>
              <a:rPr lang="de-DE" sz="2300" smtClean="0"/>
              <a:t>Wohnen ein soziales Grundrecht</a:t>
            </a:r>
          </a:p>
          <a:p>
            <a:r>
              <a:rPr lang="de-DE" sz="2300" smtClean="0"/>
              <a:t>Wohnung als Lebensmittelpunkt</a:t>
            </a:r>
          </a:p>
          <a:p>
            <a:r>
              <a:rPr lang="de-DE" sz="2300" smtClean="0"/>
              <a:t>Intakte Kommunen und Quartiere bilden Grundlage für hohe Lebensqualität</a:t>
            </a:r>
          </a:p>
          <a:p>
            <a:r>
              <a:rPr lang="de-DE" sz="2300" smtClean="0"/>
              <a:t>Marktkräfte allein können die gesellschaftliche Dimension von Wohnungen nicht sicherstellen</a:t>
            </a:r>
          </a:p>
          <a:p>
            <a:r>
              <a:rPr lang="de-DE" sz="2300" smtClean="0"/>
              <a:t>Sozialverträgliche Entwicklung von Wohnquartieren muss langfristig ausgelegt sein</a:t>
            </a:r>
          </a:p>
          <a:p>
            <a:r>
              <a:rPr lang="de-DE" sz="2300" smtClean="0"/>
              <a:t>Kommunen müssen eigene Kriterien für eine ‚soziale Kommune‘ entwickeln und die Wohnungsunternehmen als Partner für die Umsetzung dieser Kriterien gewinnen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liennummernplatzhalter 2"/>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C989E4C4-3FE4-46BC-ACC3-0608C03447A8}" type="slidenum">
              <a:rPr lang="de-DE"/>
              <a:pPr/>
              <a:t>6</a:t>
            </a:fld>
            <a:endParaRPr lang="de-DE"/>
          </a:p>
        </p:txBody>
      </p:sp>
      <p:sp>
        <p:nvSpPr>
          <p:cNvPr id="26626" name="AutoShape 24"/>
          <p:cNvSpPr>
            <a:spLocks noChangeArrowheads="1"/>
          </p:cNvSpPr>
          <p:nvPr/>
        </p:nvSpPr>
        <p:spPr bwMode="auto">
          <a:xfrm>
            <a:off x="190500" y="2362200"/>
            <a:ext cx="3035300" cy="1638300"/>
          </a:xfrm>
          <a:prstGeom prst="roundRect">
            <a:avLst>
              <a:gd name="adj" fmla="val 16667"/>
            </a:avLst>
          </a:prstGeom>
          <a:solidFill>
            <a:schemeClr val="hlink"/>
          </a:solidFill>
          <a:ln w="9525">
            <a:solidFill>
              <a:schemeClr val="tx1"/>
            </a:solidFill>
            <a:round/>
            <a:headEnd/>
            <a:tailEnd/>
          </a:ln>
        </p:spPr>
        <p:txBody>
          <a:bodyPr wrap="none" anchor="ctr"/>
          <a:lstStyle/>
          <a:p>
            <a:endParaRPr lang="en-US"/>
          </a:p>
        </p:txBody>
      </p:sp>
      <p:sp>
        <p:nvSpPr>
          <p:cNvPr id="26627" name="Rectangle 2"/>
          <p:cNvSpPr>
            <a:spLocks noChangeArrowheads="1"/>
          </p:cNvSpPr>
          <p:nvPr/>
        </p:nvSpPr>
        <p:spPr bwMode="auto">
          <a:xfrm>
            <a:off x="0" y="1003300"/>
            <a:ext cx="8890000" cy="381000"/>
          </a:xfrm>
          <a:prstGeom prst="rect">
            <a:avLst/>
          </a:prstGeom>
          <a:noFill/>
          <a:ln w="9525">
            <a:noFill/>
            <a:miter lim="800000"/>
            <a:headEnd/>
            <a:tailEnd/>
          </a:ln>
        </p:spPr>
        <p:txBody>
          <a:bodyPr anchor="ctr"/>
          <a:lstStyle/>
          <a:p>
            <a:pPr algn="ctr"/>
            <a:r>
              <a:rPr lang="de-DE" sz="2800" b="1">
                <a:solidFill>
                  <a:schemeClr val="accent2"/>
                </a:solidFill>
              </a:rPr>
              <a:t>Welche relevanten Ziele hat die Stadt Berlin?</a:t>
            </a:r>
          </a:p>
        </p:txBody>
      </p:sp>
      <p:sp>
        <p:nvSpPr>
          <p:cNvPr id="26628" name="AutoShape 3"/>
          <p:cNvSpPr>
            <a:spLocks noChangeArrowheads="1"/>
          </p:cNvSpPr>
          <p:nvPr/>
        </p:nvSpPr>
        <p:spPr bwMode="auto">
          <a:xfrm rot="5400000">
            <a:off x="5868988" y="-603250"/>
            <a:ext cx="711200" cy="5156200"/>
          </a:xfrm>
          <a:prstGeom prst="homePlate">
            <a:avLst>
              <a:gd name="adj" fmla="val 25000"/>
            </a:avLst>
          </a:prstGeom>
          <a:solidFill>
            <a:schemeClr val="bg1"/>
          </a:solidFill>
          <a:ln w="9525">
            <a:solidFill>
              <a:schemeClr val="tx1"/>
            </a:solidFill>
            <a:miter lim="800000"/>
            <a:headEnd/>
            <a:tailEnd/>
          </a:ln>
        </p:spPr>
        <p:txBody>
          <a:bodyPr wrap="none" anchor="ctr"/>
          <a:lstStyle/>
          <a:p>
            <a:endParaRPr lang="en-US"/>
          </a:p>
        </p:txBody>
      </p:sp>
      <p:sp>
        <p:nvSpPr>
          <p:cNvPr id="26629" name="Text Box 4"/>
          <p:cNvSpPr txBox="1">
            <a:spLocks noChangeArrowheads="1"/>
          </p:cNvSpPr>
          <p:nvPr/>
        </p:nvSpPr>
        <p:spPr bwMode="auto">
          <a:xfrm>
            <a:off x="4937125" y="1625600"/>
            <a:ext cx="2451100" cy="304800"/>
          </a:xfrm>
          <a:prstGeom prst="rect">
            <a:avLst/>
          </a:prstGeom>
          <a:noFill/>
          <a:ln w="9525">
            <a:noFill/>
            <a:miter lim="800000"/>
            <a:headEnd/>
            <a:tailEnd/>
          </a:ln>
        </p:spPr>
        <p:txBody>
          <a:bodyPr>
            <a:spAutoFit/>
          </a:bodyPr>
          <a:lstStyle/>
          <a:p>
            <a:pPr algn="ctr">
              <a:spcBef>
                <a:spcPct val="50000"/>
              </a:spcBef>
            </a:pPr>
            <a:r>
              <a:rPr lang="de-DE" b="1"/>
              <a:t>Übergeordnete Zielebenen</a:t>
            </a:r>
          </a:p>
        </p:txBody>
      </p:sp>
      <p:sp>
        <p:nvSpPr>
          <p:cNvPr id="26630" name="AutoShape 5"/>
          <p:cNvSpPr>
            <a:spLocks noChangeArrowheads="1"/>
          </p:cNvSpPr>
          <p:nvPr/>
        </p:nvSpPr>
        <p:spPr bwMode="auto">
          <a:xfrm rot="5400000">
            <a:off x="5597526" y="369887"/>
            <a:ext cx="1219200" cy="5153025"/>
          </a:xfrm>
          <a:prstGeom prst="chevron">
            <a:avLst>
              <a:gd name="adj" fmla="val 14407"/>
            </a:avLst>
          </a:prstGeom>
          <a:solidFill>
            <a:schemeClr val="bg1"/>
          </a:solidFill>
          <a:ln w="9525">
            <a:solidFill>
              <a:schemeClr val="tx1"/>
            </a:solidFill>
            <a:miter lim="800000"/>
            <a:headEnd/>
            <a:tailEnd/>
          </a:ln>
        </p:spPr>
        <p:txBody>
          <a:bodyPr wrap="none" anchor="ctr"/>
          <a:lstStyle/>
          <a:p>
            <a:endParaRPr lang="en-US"/>
          </a:p>
        </p:txBody>
      </p:sp>
      <p:sp>
        <p:nvSpPr>
          <p:cNvPr id="26631" name="Text Box 6"/>
          <p:cNvSpPr txBox="1">
            <a:spLocks noChangeArrowheads="1"/>
          </p:cNvSpPr>
          <p:nvPr/>
        </p:nvSpPr>
        <p:spPr bwMode="auto">
          <a:xfrm>
            <a:off x="3584575" y="2581275"/>
            <a:ext cx="5346700" cy="304800"/>
          </a:xfrm>
          <a:prstGeom prst="rect">
            <a:avLst/>
          </a:prstGeom>
          <a:noFill/>
          <a:ln w="9525">
            <a:noFill/>
            <a:miter lim="800000"/>
            <a:headEnd/>
            <a:tailEnd/>
          </a:ln>
        </p:spPr>
        <p:txBody>
          <a:bodyPr>
            <a:spAutoFit/>
          </a:bodyPr>
          <a:lstStyle/>
          <a:p>
            <a:pPr algn="ctr">
              <a:spcBef>
                <a:spcPct val="50000"/>
              </a:spcBef>
            </a:pPr>
            <a:r>
              <a:rPr lang="de-DE" b="1"/>
              <a:t>Handlungsfelder des Programms „Quartiersmanagement“</a:t>
            </a:r>
          </a:p>
        </p:txBody>
      </p:sp>
      <p:sp>
        <p:nvSpPr>
          <p:cNvPr id="26632" name="AutoShape 7"/>
          <p:cNvSpPr>
            <a:spLocks noChangeArrowheads="1"/>
          </p:cNvSpPr>
          <p:nvPr/>
        </p:nvSpPr>
        <p:spPr bwMode="auto">
          <a:xfrm rot="5400000">
            <a:off x="5599113" y="1563688"/>
            <a:ext cx="1231900" cy="5143500"/>
          </a:xfrm>
          <a:prstGeom prst="chevron">
            <a:avLst>
              <a:gd name="adj" fmla="val 16509"/>
            </a:avLst>
          </a:prstGeom>
          <a:solidFill>
            <a:schemeClr val="bg1"/>
          </a:solidFill>
          <a:ln w="9525">
            <a:solidFill>
              <a:schemeClr val="tx1"/>
            </a:solidFill>
            <a:miter lim="800000"/>
            <a:headEnd/>
            <a:tailEnd/>
          </a:ln>
        </p:spPr>
        <p:txBody>
          <a:bodyPr wrap="none" anchor="ctr"/>
          <a:lstStyle/>
          <a:p>
            <a:endParaRPr lang="en-US"/>
          </a:p>
        </p:txBody>
      </p:sp>
      <p:sp>
        <p:nvSpPr>
          <p:cNvPr id="26633" name="Text Box 8"/>
          <p:cNvSpPr txBox="1">
            <a:spLocks noChangeArrowheads="1"/>
          </p:cNvSpPr>
          <p:nvPr/>
        </p:nvSpPr>
        <p:spPr bwMode="auto">
          <a:xfrm>
            <a:off x="5048250" y="3689350"/>
            <a:ext cx="2343150" cy="304800"/>
          </a:xfrm>
          <a:prstGeom prst="rect">
            <a:avLst/>
          </a:prstGeom>
          <a:noFill/>
          <a:ln w="9525">
            <a:noFill/>
            <a:miter lim="800000"/>
            <a:headEnd/>
            <a:tailEnd/>
          </a:ln>
        </p:spPr>
        <p:txBody>
          <a:bodyPr>
            <a:spAutoFit/>
          </a:bodyPr>
          <a:lstStyle/>
          <a:p>
            <a:pPr algn="ctr">
              <a:spcBef>
                <a:spcPct val="50000"/>
              </a:spcBef>
            </a:pPr>
            <a:r>
              <a:rPr lang="de-DE" b="1"/>
              <a:t>Strategische Ziele</a:t>
            </a:r>
          </a:p>
        </p:txBody>
      </p:sp>
      <p:sp>
        <p:nvSpPr>
          <p:cNvPr id="26634" name="Text Box 9"/>
          <p:cNvSpPr txBox="1">
            <a:spLocks noChangeArrowheads="1"/>
          </p:cNvSpPr>
          <p:nvPr/>
        </p:nvSpPr>
        <p:spPr bwMode="auto">
          <a:xfrm>
            <a:off x="4773613" y="1900238"/>
            <a:ext cx="2679700" cy="274637"/>
          </a:xfrm>
          <a:prstGeom prst="rect">
            <a:avLst/>
          </a:prstGeom>
          <a:noFill/>
          <a:ln w="9525">
            <a:noFill/>
            <a:miter lim="800000"/>
            <a:headEnd/>
            <a:tailEnd/>
          </a:ln>
        </p:spPr>
        <p:txBody>
          <a:bodyPr>
            <a:spAutoFit/>
          </a:bodyPr>
          <a:lstStyle/>
          <a:p>
            <a:pPr marL="88900" indent="-88900">
              <a:buFontTx/>
              <a:buChar char="•"/>
            </a:pPr>
            <a:r>
              <a:rPr lang="de-DE" sz="1200"/>
              <a:t>Verbesserung der Lebensqualität</a:t>
            </a:r>
          </a:p>
        </p:txBody>
      </p:sp>
      <p:sp>
        <p:nvSpPr>
          <p:cNvPr id="26635" name="Text Box 10"/>
          <p:cNvSpPr txBox="1">
            <a:spLocks noChangeArrowheads="1"/>
          </p:cNvSpPr>
          <p:nvPr/>
        </p:nvSpPr>
        <p:spPr bwMode="auto">
          <a:xfrm>
            <a:off x="4773613" y="2930525"/>
            <a:ext cx="3822700" cy="457200"/>
          </a:xfrm>
          <a:prstGeom prst="rect">
            <a:avLst/>
          </a:prstGeom>
          <a:noFill/>
          <a:ln w="9525">
            <a:noFill/>
            <a:miter lim="800000"/>
            <a:headEnd/>
            <a:tailEnd/>
          </a:ln>
        </p:spPr>
        <p:txBody>
          <a:bodyPr>
            <a:spAutoFit/>
          </a:bodyPr>
          <a:lstStyle/>
          <a:p>
            <a:pPr marL="88900" indent="-88900">
              <a:buFontTx/>
              <a:buChar char="•"/>
            </a:pPr>
            <a:r>
              <a:rPr lang="de-DE" sz="1200"/>
              <a:t>Beschäftigung, Qualifizierung, lokale Wirtschaft</a:t>
            </a:r>
          </a:p>
          <a:p>
            <a:pPr marL="88900" indent="-88900">
              <a:buFontTx/>
              <a:buChar char="•"/>
            </a:pPr>
            <a:r>
              <a:rPr lang="de-DE" sz="1200"/>
              <a:t>Stadteilkultur, Integration und Zusammenleben</a:t>
            </a:r>
          </a:p>
        </p:txBody>
      </p:sp>
      <p:sp>
        <p:nvSpPr>
          <p:cNvPr id="26636" name="Text Box 11"/>
          <p:cNvSpPr txBox="1">
            <a:spLocks noChangeArrowheads="1"/>
          </p:cNvSpPr>
          <p:nvPr/>
        </p:nvSpPr>
        <p:spPr bwMode="auto">
          <a:xfrm>
            <a:off x="4773613" y="3986213"/>
            <a:ext cx="3009900" cy="639762"/>
          </a:xfrm>
          <a:prstGeom prst="rect">
            <a:avLst/>
          </a:prstGeom>
          <a:noFill/>
          <a:ln w="9525">
            <a:noFill/>
            <a:miter lim="800000"/>
            <a:headEnd/>
            <a:tailEnd/>
          </a:ln>
        </p:spPr>
        <p:txBody>
          <a:bodyPr>
            <a:spAutoFit/>
          </a:bodyPr>
          <a:lstStyle/>
          <a:p>
            <a:pPr marL="88900" indent="-88900">
              <a:buFontTx/>
              <a:buChar char="•"/>
            </a:pPr>
            <a:r>
              <a:rPr lang="de-DE" sz="1200"/>
              <a:t>Toleranteres Zusammenleben</a:t>
            </a:r>
          </a:p>
          <a:p>
            <a:pPr marL="88900" indent="-88900">
              <a:buFontTx/>
              <a:buChar char="•"/>
            </a:pPr>
            <a:r>
              <a:rPr lang="de-DE" sz="1200"/>
              <a:t>Unterstützendes Sozialgefüge</a:t>
            </a:r>
          </a:p>
          <a:p>
            <a:pPr marL="88900" indent="-88900">
              <a:buFontTx/>
              <a:buChar char="•"/>
            </a:pPr>
            <a:r>
              <a:rPr lang="de-DE" sz="1200"/>
              <a:t>Mehr Partizipation der Bewohner</a:t>
            </a:r>
          </a:p>
        </p:txBody>
      </p:sp>
      <p:sp>
        <p:nvSpPr>
          <p:cNvPr id="26637" name="Rectangle 14"/>
          <p:cNvSpPr>
            <a:spLocks noChangeArrowheads="1"/>
          </p:cNvSpPr>
          <p:nvPr/>
        </p:nvSpPr>
        <p:spPr bwMode="auto">
          <a:xfrm>
            <a:off x="4410075" y="5845175"/>
            <a:ext cx="2578100" cy="330200"/>
          </a:xfrm>
          <a:prstGeom prst="rect">
            <a:avLst/>
          </a:prstGeom>
          <a:solidFill>
            <a:srgbClr val="66FF33"/>
          </a:solidFill>
          <a:ln w="9525">
            <a:solidFill>
              <a:schemeClr val="tx1"/>
            </a:solidFill>
            <a:miter lim="800000"/>
            <a:headEnd/>
            <a:tailEnd/>
          </a:ln>
        </p:spPr>
        <p:txBody>
          <a:bodyPr wrap="none" anchor="ctr"/>
          <a:lstStyle/>
          <a:p>
            <a:endParaRPr lang="en-US"/>
          </a:p>
        </p:txBody>
      </p:sp>
      <p:sp>
        <p:nvSpPr>
          <p:cNvPr id="26638" name="Text Box 18"/>
          <p:cNvSpPr txBox="1">
            <a:spLocks noChangeArrowheads="1"/>
          </p:cNvSpPr>
          <p:nvPr/>
        </p:nvSpPr>
        <p:spPr bwMode="auto">
          <a:xfrm>
            <a:off x="215900" y="2638425"/>
            <a:ext cx="2984500" cy="1069975"/>
          </a:xfrm>
          <a:prstGeom prst="rect">
            <a:avLst/>
          </a:prstGeom>
          <a:noFill/>
          <a:ln w="9525">
            <a:noFill/>
            <a:miter lim="800000"/>
            <a:headEnd/>
            <a:tailEnd/>
          </a:ln>
        </p:spPr>
        <p:txBody>
          <a:bodyPr>
            <a:spAutoFit/>
          </a:bodyPr>
          <a:lstStyle/>
          <a:p>
            <a:pPr algn="ctr"/>
            <a:r>
              <a:rPr lang="de-DE" sz="1600" b="1"/>
              <a:t>Senatsverwaltung für Stadtentwicklung </a:t>
            </a:r>
          </a:p>
          <a:p>
            <a:pPr algn="ctr"/>
            <a:r>
              <a:rPr lang="de-DE" sz="1600"/>
              <a:t>im Rahmen des Programms</a:t>
            </a:r>
            <a:r>
              <a:rPr lang="de-DE" sz="1600" b="1"/>
              <a:t> </a:t>
            </a:r>
          </a:p>
          <a:p>
            <a:pPr algn="ctr"/>
            <a:r>
              <a:rPr lang="de-DE" sz="1600" b="1"/>
              <a:t>"</a:t>
            </a:r>
            <a:r>
              <a:rPr lang="de-DE" sz="1600" b="1" i="1"/>
              <a:t>Die Soziale Stadt</a:t>
            </a:r>
            <a:r>
              <a:rPr lang="de-DE" sz="1600" b="1"/>
              <a:t>“</a:t>
            </a:r>
          </a:p>
        </p:txBody>
      </p:sp>
      <p:sp>
        <p:nvSpPr>
          <p:cNvPr id="26639" name="Rectangle 20"/>
          <p:cNvSpPr>
            <a:spLocks noChangeArrowheads="1"/>
          </p:cNvSpPr>
          <p:nvPr/>
        </p:nvSpPr>
        <p:spPr bwMode="auto">
          <a:xfrm>
            <a:off x="4729163" y="5516563"/>
            <a:ext cx="2578100" cy="330200"/>
          </a:xfrm>
          <a:prstGeom prst="rect">
            <a:avLst/>
          </a:prstGeom>
          <a:solidFill>
            <a:srgbClr val="66FF33"/>
          </a:solidFill>
          <a:ln w="9525">
            <a:solidFill>
              <a:schemeClr val="tx1"/>
            </a:solidFill>
            <a:miter lim="800000"/>
            <a:headEnd/>
            <a:tailEnd/>
          </a:ln>
        </p:spPr>
        <p:txBody>
          <a:bodyPr wrap="none" anchor="ctr"/>
          <a:lstStyle/>
          <a:p>
            <a:endParaRPr lang="en-US"/>
          </a:p>
        </p:txBody>
      </p:sp>
      <p:sp>
        <p:nvSpPr>
          <p:cNvPr id="26640" name="Rectangle 21"/>
          <p:cNvSpPr>
            <a:spLocks noChangeArrowheads="1"/>
          </p:cNvSpPr>
          <p:nvPr/>
        </p:nvSpPr>
        <p:spPr bwMode="auto">
          <a:xfrm>
            <a:off x="5048250" y="5187950"/>
            <a:ext cx="2578100" cy="330200"/>
          </a:xfrm>
          <a:prstGeom prst="rect">
            <a:avLst/>
          </a:prstGeom>
          <a:solidFill>
            <a:srgbClr val="66FF33"/>
          </a:solidFill>
          <a:ln w="9525">
            <a:solidFill>
              <a:schemeClr val="tx1"/>
            </a:solidFill>
            <a:miter lim="800000"/>
            <a:headEnd/>
            <a:tailEnd/>
          </a:ln>
        </p:spPr>
        <p:txBody>
          <a:bodyPr wrap="none" anchor="ctr"/>
          <a:lstStyle/>
          <a:p>
            <a:endParaRPr lang="en-US"/>
          </a:p>
        </p:txBody>
      </p:sp>
      <p:sp>
        <p:nvSpPr>
          <p:cNvPr id="26641" name="Rectangle 22"/>
          <p:cNvSpPr>
            <a:spLocks noChangeArrowheads="1"/>
          </p:cNvSpPr>
          <p:nvPr/>
        </p:nvSpPr>
        <p:spPr bwMode="auto">
          <a:xfrm>
            <a:off x="5367338" y="4859338"/>
            <a:ext cx="2578100" cy="330200"/>
          </a:xfrm>
          <a:prstGeom prst="rect">
            <a:avLst/>
          </a:prstGeom>
          <a:solidFill>
            <a:srgbClr val="FFCC00"/>
          </a:solidFill>
          <a:ln w="9525">
            <a:solidFill>
              <a:schemeClr val="tx1"/>
            </a:solidFill>
            <a:miter lim="800000"/>
            <a:headEnd/>
            <a:tailEnd/>
          </a:ln>
        </p:spPr>
        <p:txBody>
          <a:bodyPr wrap="none" anchor="ctr"/>
          <a:lstStyle/>
          <a:p>
            <a:endParaRPr lang="en-US"/>
          </a:p>
        </p:txBody>
      </p:sp>
      <p:sp>
        <p:nvSpPr>
          <p:cNvPr id="26642" name="Rectangle 23"/>
          <p:cNvSpPr>
            <a:spLocks noChangeArrowheads="1"/>
          </p:cNvSpPr>
          <p:nvPr/>
        </p:nvSpPr>
        <p:spPr bwMode="auto">
          <a:xfrm>
            <a:off x="5105400" y="5334000"/>
            <a:ext cx="2171700" cy="330200"/>
          </a:xfrm>
          <a:prstGeom prst="rect">
            <a:avLst/>
          </a:prstGeom>
          <a:solidFill>
            <a:srgbClr val="66FF33"/>
          </a:solidFill>
          <a:ln w="9525">
            <a:noFill/>
            <a:miter lim="800000"/>
            <a:headEnd/>
            <a:tailEnd/>
          </a:ln>
        </p:spPr>
        <p:txBody>
          <a:bodyPr wrap="none" anchor="ctr"/>
          <a:lstStyle/>
          <a:p>
            <a:endParaRPr lang="en-US"/>
          </a:p>
        </p:txBody>
      </p:sp>
      <p:sp>
        <p:nvSpPr>
          <p:cNvPr id="26643" name="Text Box 16"/>
          <p:cNvSpPr txBox="1">
            <a:spLocks noChangeArrowheads="1"/>
          </p:cNvSpPr>
          <p:nvPr/>
        </p:nvSpPr>
        <p:spPr bwMode="auto">
          <a:xfrm>
            <a:off x="5008563" y="5265738"/>
            <a:ext cx="2381250" cy="517525"/>
          </a:xfrm>
          <a:prstGeom prst="rect">
            <a:avLst/>
          </a:prstGeom>
          <a:noFill/>
          <a:ln w="9525">
            <a:noFill/>
            <a:miter lim="800000"/>
            <a:headEnd/>
            <a:tailEnd/>
          </a:ln>
        </p:spPr>
        <p:txBody>
          <a:bodyPr>
            <a:spAutoFit/>
          </a:bodyPr>
          <a:lstStyle/>
          <a:p>
            <a:pPr algn="ctr">
              <a:spcBef>
                <a:spcPct val="50000"/>
              </a:spcBef>
            </a:pPr>
            <a:r>
              <a:rPr lang="de-DE" b="1"/>
              <a:t>Leistungsbausteine des Wohnungsunternehmens</a:t>
            </a:r>
          </a:p>
        </p:txBody>
      </p:sp>
      <p:sp>
        <p:nvSpPr>
          <p:cNvPr id="26644" name="Text Box 25"/>
          <p:cNvSpPr txBox="1">
            <a:spLocks noChangeArrowheads="1"/>
          </p:cNvSpPr>
          <p:nvPr/>
        </p:nvSpPr>
        <p:spPr bwMode="auto">
          <a:xfrm>
            <a:off x="4378325" y="1900238"/>
            <a:ext cx="438150" cy="274637"/>
          </a:xfrm>
          <a:prstGeom prst="rect">
            <a:avLst/>
          </a:prstGeom>
          <a:noFill/>
          <a:ln w="9525">
            <a:noFill/>
            <a:miter lim="800000"/>
            <a:headEnd/>
            <a:tailEnd/>
          </a:ln>
        </p:spPr>
        <p:txBody>
          <a:bodyPr wrap="none">
            <a:spAutoFit/>
          </a:bodyPr>
          <a:lstStyle/>
          <a:p>
            <a:r>
              <a:rPr lang="de-DE" sz="1200"/>
              <a:t>u.a.</a:t>
            </a:r>
          </a:p>
        </p:txBody>
      </p:sp>
      <p:sp>
        <p:nvSpPr>
          <p:cNvPr id="26645" name="Text Box 26"/>
          <p:cNvSpPr txBox="1">
            <a:spLocks noChangeArrowheads="1"/>
          </p:cNvSpPr>
          <p:nvPr/>
        </p:nvSpPr>
        <p:spPr bwMode="auto">
          <a:xfrm>
            <a:off x="4378325" y="2930525"/>
            <a:ext cx="438150" cy="274638"/>
          </a:xfrm>
          <a:prstGeom prst="rect">
            <a:avLst/>
          </a:prstGeom>
          <a:noFill/>
          <a:ln w="9525">
            <a:noFill/>
            <a:miter lim="800000"/>
            <a:headEnd/>
            <a:tailEnd/>
          </a:ln>
        </p:spPr>
        <p:txBody>
          <a:bodyPr wrap="none">
            <a:spAutoFit/>
          </a:bodyPr>
          <a:lstStyle/>
          <a:p>
            <a:r>
              <a:rPr lang="de-DE" sz="1200"/>
              <a:t>u.a.</a:t>
            </a:r>
          </a:p>
        </p:txBody>
      </p:sp>
      <p:sp>
        <p:nvSpPr>
          <p:cNvPr id="26646" name="Text Box 27"/>
          <p:cNvSpPr txBox="1">
            <a:spLocks noChangeArrowheads="1"/>
          </p:cNvSpPr>
          <p:nvPr/>
        </p:nvSpPr>
        <p:spPr bwMode="auto">
          <a:xfrm>
            <a:off x="4378325" y="3986213"/>
            <a:ext cx="438150" cy="274637"/>
          </a:xfrm>
          <a:prstGeom prst="rect">
            <a:avLst/>
          </a:prstGeom>
          <a:noFill/>
          <a:ln w="9525">
            <a:noFill/>
            <a:miter lim="800000"/>
            <a:headEnd/>
            <a:tailEnd/>
          </a:ln>
        </p:spPr>
        <p:txBody>
          <a:bodyPr wrap="none">
            <a:spAutoFit/>
          </a:bodyPr>
          <a:lstStyle/>
          <a:p>
            <a:r>
              <a:rPr lang="de-DE" sz="1200"/>
              <a:t>u.a.</a:t>
            </a:r>
          </a:p>
        </p:txBody>
      </p:sp>
      <p:sp>
        <p:nvSpPr>
          <p:cNvPr id="26647" name="AutoShape 28"/>
          <p:cNvSpPr>
            <a:spLocks noChangeArrowheads="1"/>
          </p:cNvSpPr>
          <p:nvPr/>
        </p:nvSpPr>
        <p:spPr bwMode="auto">
          <a:xfrm rot="5400000">
            <a:off x="1968500" y="3016250"/>
            <a:ext cx="2908300" cy="1905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nummernplatzhalter 2"/>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4CAF2691-58AF-4FE4-8F35-A1D828AA81B2}" type="slidenum">
              <a:rPr lang="de-DE"/>
              <a:pPr/>
              <a:t>7</a:t>
            </a:fld>
            <a:endParaRPr lang="de-DE"/>
          </a:p>
        </p:txBody>
      </p:sp>
      <p:sp>
        <p:nvSpPr>
          <p:cNvPr id="28674" name="Rectangle 2"/>
          <p:cNvSpPr>
            <a:spLocks noChangeArrowheads="1"/>
          </p:cNvSpPr>
          <p:nvPr/>
        </p:nvSpPr>
        <p:spPr bwMode="auto">
          <a:xfrm>
            <a:off x="623888" y="995363"/>
            <a:ext cx="7772400" cy="1060450"/>
          </a:xfrm>
          <a:prstGeom prst="rect">
            <a:avLst/>
          </a:prstGeom>
          <a:noFill/>
          <a:ln w="9525">
            <a:noFill/>
            <a:miter lim="800000"/>
            <a:headEnd/>
            <a:tailEnd/>
          </a:ln>
        </p:spPr>
        <p:txBody>
          <a:bodyPr anchor="ctr"/>
          <a:lstStyle/>
          <a:p>
            <a:pPr algn="ctr"/>
            <a:r>
              <a:rPr lang="de-DE" sz="4400" b="1">
                <a:solidFill>
                  <a:schemeClr val="accent2"/>
                </a:solidFill>
              </a:rPr>
              <a:t>Konzept: Stadtrendite</a:t>
            </a:r>
          </a:p>
        </p:txBody>
      </p:sp>
      <p:sp>
        <p:nvSpPr>
          <p:cNvPr id="28675" name="Rectangle 3"/>
          <p:cNvSpPr>
            <a:spLocks noChangeArrowheads="1"/>
          </p:cNvSpPr>
          <p:nvPr/>
        </p:nvSpPr>
        <p:spPr bwMode="auto">
          <a:xfrm>
            <a:off x="898525" y="2246313"/>
            <a:ext cx="7392988" cy="3849687"/>
          </a:xfrm>
          <a:prstGeom prst="rect">
            <a:avLst/>
          </a:prstGeom>
          <a:noFill/>
          <a:ln w="9525">
            <a:noFill/>
            <a:miter lim="800000"/>
            <a:headEnd/>
            <a:tailEnd/>
          </a:ln>
        </p:spPr>
        <p:txBody>
          <a:bodyPr/>
          <a:lstStyle/>
          <a:p>
            <a:pPr marL="342900" indent="-342900">
              <a:lnSpc>
                <a:spcPct val="90000"/>
              </a:lnSpc>
              <a:spcBef>
                <a:spcPct val="20000"/>
              </a:spcBef>
              <a:buFontTx/>
              <a:buChar char="•"/>
            </a:pPr>
            <a:r>
              <a:rPr lang="de-DE" sz="2400" b="1"/>
              <a:t>Methodisch basiert die Stadtrendite auf der Idee, neben den finanzwirtschaftlichen, die sozial und ökologisch nachhaltigen Leistungen des Unternehmens zu bewerten. </a:t>
            </a:r>
          </a:p>
          <a:p>
            <a:pPr marL="342900" indent="-342900">
              <a:lnSpc>
                <a:spcPct val="90000"/>
              </a:lnSpc>
              <a:spcBef>
                <a:spcPct val="20000"/>
              </a:spcBef>
            </a:pPr>
            <a:endParaRPr lang="de-DE" sz="2400" b="1"/>
          </a:p>
          <a:p>
            <a:pPr marL="342900" indent="-342900">
              <a:lnSpc>
                <a:spcPct val="90000"/>
              </a:lnSpc>
              <a:spcBef>
                <a:spcPct val="20000"/>
              </a:spcBef>
              <a:buFontTx/>
              <a:buChar char="•"/>
            </a:pPr>
            <a:r>
              <a:rPr lang="de-DE" sz="2400" b="1"/>
              <a:t>Grundlage bilden Konzepte der Corporate Social Responsibility bzw. der gesellschaftlichen Verantwortung von Unternehmen.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C52F69DA-7CA9-4C6A-B95B-95A556AA3B6F}" type="slidenum">
              <a:rPr lang="de-DE"/>
              <a:pPr/>
              <a:t>8</a:t>
            </a:fld>
            <a:endParaRPr lang="de-DE"/>
          </a:p>
        </p:txBody>
      </p:sp>
      <p:sp>
        <p:nvSpPr>
          <p:cNvPr id="30722" name="Rectangle 2"/>
          <p:cNvSpPr>
            <a:spLocks noGrp="1" noChangeArrowheads="1"/>
          </p:cNvSpPr>
          <p:nvPr>
            <p:ph type="title"/>
          </p:nvPr>
        </p:nvSpPr>
        <p:spPr>
          <a:xfrm>
            <a:off x="457200" y="990600"/>
            <a:ext cx="8305800" cy="381000"/>
          </a:xfrm>
        </p:spPr>
        <p:txBody>
          <a:bodyPr/>
          <a:lstStyle/>
          <a:p>
            <a:r>
              <a:rPr lang="de-DE" sz="2000" smtClean="0"/>
              <a:t>Stadtrendite als Indikator für die gesellschaftlichen Verantwortung von Unternehmen</a:t>
            </a:r>
          </a:p>
        </p:txBody>
      </p:sp>
      <p:sp>
        <p:nvSpPr>
          <p:cNvPr id="30723" name="Rectangle 13"/>
          <p:cNvSpPr>
            <a:spLocks noChangeArrowheads="1"/>
          </p:cNvSpPr>
          <p:nvPr/>
        </p:nvSpPr>
        <p:spPr bwMode="auto">
          <a:xfrm>
            <a:off x="1243013" y="2768600"/>
            <a:ext cx="1295400" cy="27051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0724" name="Rectangle 14"/>
          <p:cNvSpPr>
            <a:spLocks noChangeArrowheads="1"/>
          </p:cNvSpPr>
          <p:nvPr/>
        </p:nvSpPr>
        <p:spPr bwMode="auto">
          <a:xfrm>
            <a:off x="3690938" y="2768600"/>
            <a:ext cx="1295400" cy="27051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0725" name="Rectangle 15"/>
          <p:cNvSpPr>
            <a:spLocks noChangeArrowheads="1"/>
          </p:cNvSpPr>
          <p:nvPr/>
        </p:nvSpPr>
        <p:spPr bwMode="auto">
          <a:xfrm>
            <a:off x="6315075" y="2768600"/>
            <a:ext cx="1295400" cy="27051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0726" name="AutoShape 17"/>
          <p:cNvSpPr>
            <a:spLocks noChangeArrowheads="1"/>
          </p:cNvSpPr>
          <p:nvPr/>
        </p:nvSpPr>
        <p:spPr bwMode="auto">
          <a:xfrm>
            <a:off x="1244600" y="1511300"/>
            <a:ext cx="6362700" cy="762000"/>
          </a:xfrm>
          <a:prstGeom prst="triangle">
            <a:avLst>
              <a:gd name="adj" fmla="val 50000"/>
            </a:avLst>
          </a:prstGeom>
          <a:solidFill>
            <a:schemeClr val="hlink"/>
          </a:solidFill>
          <a:ln w="9525">
            <a:solidFill>
              <a:schemeClr val="tx1"/>
            </a:solidFill>
            <a:miter lim="800000"/>
            <a:headEnd/>
            <a:tailEnd/>
          </a:ln>
        </p:spPr>
        <p:txBody>
          <a:bodyPr wrap="none" anchor="ctr"/>
          <a:lstStyle/>
          <a:p>
            <a:endParaRPr lang="en-US"/>
          </a:p>
        </p:txBody>
      </p:sp>
      <p:sp>
        <p:nvSpPr>
          <p:cNvPr id="30727" name="Rectangle 19"/>
          <p:cNvSpPr>
            <a:spLocks noChangeArrowheads="1"/>
          </p:cNvSpPr>
          <p:nvPr/>
        </p:nvSpPr>
        <p:spPr bwMode="auto">
          <a:xfrm>
            <a:off x="1244600" y="2260600"/>
            <a:ext cx="6362700" cy="508000"/>
          </a:xfrm>
          <a:prstGeom prst="rect">
            <a:avLst/>
          </a:prstGeom>
          <a:solidFill>
            <a:schemeClr val="hlink"/>
          </a:solidFill>
          <a:ln w="9525">
            <a:noFill/>
            <a:miter lim="800000"/>
            <a:headEnd/>
            <a:tailEnd/>
          </a:ln>
        </p:spPr>
        <p:txBody>
          <a:bodyPr wrap="none" anchor="ctr"/>
          <a:lstStyle/>
          <a:p>
            <a:pPr algn="ctr"/>
            <a:endParaRPr lang="en-US"/>
          </a:p>
        </p:txBody>
      </p:sp>
      <p:sp>
        <p:nvSpPr>
          <p:cNvPr id="30728" name="Text Box 18"/>
          <p:cNvSpPr txBox="1">
            <a:spLocks noChangeArrowheads="1"/>
          </p:cNvSpPr>
          <p:nvPr/>
        </p:nvSpPr>
        <p:spPr bwMode="auto">
          <a:xfrm>
            <a:off x="1701800" y="2041525"/>
            <a:ext cx="5359400" cy="336550"/>
          </a:xfrm>
          <a:prstGeom prst="rect">
            <a:avLst/>
          </a:prstGeom>
          <a:noFill/>
          <a:ln w="9525">
            <a:noFill/>
            <a:miter lim="800000"/>
            <a:headEnd/>
            <a:tailEnd/>
          </a:ln>
        </p:spPr>
        <p:txBody>
          <a:bodyPr>
            <a:spAutoFit/>
          </a:bodyPr>
          <a:lstStyle/>
          <a:p>
            <a:pPr algn="ctr">
              <a:spcBef>
                <a:spcPct val="50000"/>
              </a:spcBef>
            </a:pPr>
            <a:r>
              <a:rPr lang="de-DE" sz="1600" b="1">
                <a:sym typeface="Wingdings" pitchFamily="2" charset="2"/>
              </a:rPr>
              <a:t>G</a:t>
            </a:r>
            <a:r>
              <a:rPr lang="de-DE" sz="1600" b="1"/>
              <a:t>esellschaftliche Verantwortung von Unternehmen</a:t>
            </a:r>
            <a:r>
              <a:rPr lang="de-DE" b="1"/>
              <a:t> </a:t>
            </a:r>
          </a:p>
        </p:txBody>
      </p:sp>
      <p:sp>
        <p:nvSpPr>
          <p:cNvPr id="30729" name="Line 21"/>
          <p:cNvSpPr>
            <a:spLocks noChangeShapeType="1"/>
          </p:cNvSpPr>
          <p:nvPr/>
        </p:nvSpPr>
        <p:spPr bwMode="auto">
          <a:xfrm flipV="1">
            <a:off x="1243013" y="2263775"/>
            <a:ext cx="0" cy="590550"/>
          </a:xfrm>
          <a:prstGeom prst="line">
            <a:avLst/>
          </a:prstGeom>
          <a:noFill/>
          <a:ln w="9525">
            <a:solidFill>
              <a:schemeClr val="tx1"/>
            </a:solidFill>
            <a:round/>
            <a:headEnd/>
            <a:tailEnd/>
          </a:ln>
        </p:spPr>
        <p:txBody>
          <a:bodyPr/>
          <a:lstStyle/>
          <a:p>
            <a:endParaRPr lang="de-DE"/>
          </a:p>
        </p:txBody>
      </p:sp>
      <p:sp>
        <p:nvSpPr>
          <p:cNvPr id="30730" name="Line 22"/>
          <p:cNvSpPr>
            <a:spLocks noChangeShapeType="1"/>
          </p:cNvSpPr>
          <p:nvPr/>
        </p:nvSpPr>
        <p:spPr bwMode="auto">
          <a:xfrm flipV="1">
            <a:off x="7610475" y="2271713"/>
            <a:ext cx="0" cy="590550"/>
          </a:xfrm>
          <a:prstGeom prst="line">
            <a:avLst/>
          </a:prstGeom>
          <a:noFill/>
          <a:ln w="9525">
            <a:solidFill>
              <a:schemeClr val="tx1"/>
            </a:solidFill>
            <a:round/>
            <a:headEnd/>
            <a:tailEnd/>
          </a:ln>
        </p:spPr>
        <p:txBody>
          <a:bodyPr/>
          <a:lstStyle/>
          <a:p>
            <a:endParaRPr lang="de-DE"/>
          </a:p>
        </p:txBody>
      </p:sp>
      <p:sp>
        <p:nvSpPr>
          <p:cNvPr id="30731" name="Line 24"/>
          <p:cNvSpPr>
            <a:spLocks noChangeShapeType="1"/>
          </p:cNvSpPr>
          <p:nvPr/>
        </p:nvSpPr>
        <p:spPr bwMode="auto">
          <a:xfrm>
            <a:off x="1244600" y="2768600"/>
            <a:ext cx="6362700" cy="0"/>
          </a:xfrm>
          <a:prstGeom prst="line">
            <a:avLst/>
          </a:prstGeom>
          <a:noFill/>
          <a:ln w="9525">
            <a:solidFill>
              <a:schemeClr val="tx1"/>
            </a:solidFill>
            <a:round/>
            <a:headEnd/>
            <a:tailEnd/>
          </a:ln>
        </p:spPr>
        <p:txBody>
          <a:bodyPr/>
          <a:lstStyle/>
          <a:p>
            <a:endParaRPr lang="de-DE"/>
          </a:p>
        </p:txBody>
      </p:sp>
      <p:sp>
        <p:nvSpPr>
          <p:cNvPr id="30732" name="Text Box 25"/>
          <p:cNvSpPr txBox="1">
            <a:spLocks noChangeArrowheads="1"/>
          </p:cNvSpPr>
          <p:nvPr/>
        </p:nvSpPr>
        <p:spPr bwMode="auto">
          <a:xfrm>
            <a:off x="6492875" y="2830513"/>
            <a:ext cx="941388" cy="304800"/>
          </a:xfrm>
          <a:prstGeom prst="rect">
            <a:avLst/>
          </a:prstGeom>
          <a:noFill/>
          <a:ln w="9525">
            <a:noFill/>
            <a:miter lim="800000"/>
            <a:headEnd/>
            <a:tailEnd/>
          </a:ln>
        </p:spPr>
        <p:txBody>
          <a:bodyPr wrap="none">
            <a:spAutoFit/>
          </a:bodyPr>
          <a:lstStyle/>
          <a:p>
            <a:r>
              <a:rPr lang="de-DE" b="1"/>
              <a:t>Ökologie</a:t>
            </a:r>
          </a:p>
        </p:txBody>
      </p:sp>
      <p:sp>
        <p:nvSpPr>
          <p:cNvPr id="30733" name="Text Box 26"/>
          <p:cNvSpPr txBox="1">
            <a:spLocks noChangeArrowheads="1"/>
          </p:cNvSpPr>
          <p:nvPr/>
        </p:nvSpPr>
        <p:spPr bwMode="auto">
          <a:xfrm>
            <a:off x="3892550" y="2830513"/>
            <a:ext cx="893763" cy="304800"/>
          </a:xfrm>
          <a:prstGeom prst="rect">
            <a:avLst/>
          </a:prstGeom>
          <a:noFill/>
          <a:ln w="9525">
            <a:noFill/>
            <a:miter lim="800000"/>
            <a:headEnd/>
            <a:tailEnd/>
          </a:ln>
        </p:spPr>
        <p:txBody>
          <a:bodyPr wrap="none">
            <a:spAutoFit/>
          </a:bodyPr>
          <a:lstStyle/>
          <a:p>
            <a:r>
              <a:rPr lang="de-DE" b="1"/>
              <a:t>Soziales</a:t>
            </a:r>
          </a:p>
        </p:txBody>
      </p:sp>
      <p:sp>
        <p:nvSpPr>
          <p:cNvPr id="30734" name="Text Box 27"/>
          <p:cNvSpPr txBox="1">
            <a:spLocks noChangeArrowheads="1"/>
          </p:cNvSpPr>
          <p:nvPr/>
        </p:nvSpPr>
        <p:spPr bwMode="auto">
          <a:xfrm>
            <a:off x="1365250" y="2830513"/>
            <a:ext cx="1050925" cy="304800"/>
          </a:xfrm>
          <a:prstGeom prst="rect">
            <a:avLst/>
          </a:prstGeom>
          <a:noFill/>
          <a:ln w="9525">
            <a:noFill/>
            <a:miter lim="800000"/>
            <a:headEnd/>
            <a:tailEnd/>
          </a:ln>
        </p:spPr>
        <p:txBody>
          <a:bodyPr wrap="none">
            <a:spAutoFit/>
          </a:bodyPr>
          <a:lstStyle/>
          <a:p>
            <a:r>
              <a:rPr lang="de-DE" b="1"/>
              <a:t>Ökonomie</a:t>
            </a:r>
          </a:p>
        </p:txBody>
      </p:sp>
      <p:sp>
        <p:nvSpPr>
          <p:cNvPr id="30735" name="Text Box 29"/>
          <p:cNvSpPr txBox="1">
            <a:spLocks noChangeArrowheads="1"/>
          </p:cNvSpPr>
          <p:nvPr/>
        </p:nvSpPr>
        <p:spPr bwMode="auto">
          <a:xfrm>
            <a:off x="1279525" y="3795713"/>
            <a:ext cx="1309688" cy="1552575"/>
          </a:xfrm>
          <a:prstGeom prst="rect">
            <a:avLst/>
          </a:prstGeom>
          <a:noFill/>
          <a:ln w="9525">
            <a:noFill/>
            <a:miter lim="800000"/>
            <a:headEnd/>
            <a:tailEnd/>
          </a:ln>
        </p:spPr>
        <p:txBody>
          <a:bodyPr lIns="54000" rIns="54000">
            <a:spAutoFit/>
          </a:bodyPr>
          <a:lstStyle/>
          <a:p>
            <a:pPr marL="88900" indent="-88900">
              <a:buFontTx/>
              <a:buChar char="•"/>
            </a:pPr>
            <a:r>
              <a:rPr lang="de-DE" sz="1200"/>
              <a:t>Gewinn</a:t>
            </a:r>
          </a:p>
          <a:p>
            <a:pPr marL="88900" indent="-88900">
              <a:buFontTx/>
              <a:buChar char="•"/>
            </a:pPr>
            <a:r>
              <a:rPr lang="de-DE" sz="1200"/>
              <a:t>Auslastung </a:t>
            </a:r>
          </a:p>
          <a:p>
            <a:pPr marL="88900" indent="-88900">
              <a:buFontTx/>
              <a:buChar char="•"/>
            </a:pPr>
            <a:r>
              <a:rPr lang="de-DE" sz="1200"/>
              <a:t>Rendite auf das eingesetzte Kapital</a:t>
            </a:r>
          </a:p>
          <a:p>
            <a:pPr marL="88900" indent="-88900">
              <a:buFontTx/>
              <a:buChar char="•"/>
            </a:pPr>
            <a:r>
              <a:rPr lang="de-DE" sz="1200"/>
              <a:t>Nachhaltige Existenz-sicherung</a:t>
            </a:r>
          </a:p>
        </p:txBody>
      </p:sp>
      <p:sp>
        <p:nvSpPr>
          <p:cNvPr id="30736" name="Text Box 30"/>
          <p:cNvSpPr txBox="1">
            <a:spLocks noChangeArrowheads="1"/>
          </p:cNvSpPr>
          <p:nvPr/>
        </p:nvSpPr>
        <p:spPr bwMode="auto">
          <a:xfrm>
            <a:off x="3694113" y="3795713"/>
            <a:ext cx="1309687" cy="1552575"/>
          </a:xfrm>
          <a:prstGeom prst="rect">
            <a:avLst/>
          </a:prstGeom>
          <a:noFill/>
          <a:ln w="9525">
            <a:noFill/>
            <a:miter lim="800000"/>
            <a:headEnd/>
            <a:tailEnd/>
          </a:ln>
        </p:spPr>
        <p:txBody>
          <a:bodyPr lIns="54000" rIns="54000">
            <a:spAutoFit/>
          </a:bodyPr>
          <a:lstStyle/>
          <a:p>
            <a:pPr marL="88900" indent="-88900">
              <a:buFontTx/>
              <a:buChar char="•"/>
            </a:pPr>
            <a:r>
              <a:rPr lang="de-DE" sz="1200"/>
              <a:t>Zufriedenheit der Mieter</a:t>
            </a:r>
          </a:p>
          <a:p>
            <a:pPr marL="88900" indent="-88900">
              <a:buFontTx/>
              <a:buChar char="•"/>
            </a:pPr>
            <a:r>
              <a:rPr lang="de-DE" sz="1200"/>
              <a:t>Sicherheits-gefühl im Quartier</a:t>
            </a:r>
          </a:p>
          <a:p>
            <a:pPr marL="88900" indent="-88900">
              <a:buFontTx/>
              <a:buChar char="•"/>
            </a:pPr>
            <a:r>
              <a:rPr lang="de-DE" sz="1200"/>
              <a:t>Förderung nachbarschaft-licher Strukturen</a:t>
            </a:r>
          </a:p>
        </p:txBody>
      </p:sp>
      <p:sp>
        <p:nvSpPr>
          <p:cNvPr id="30737" name="Text Box 31"/>
          <p:cNvSpPr txBox="1">
            <a:spLocks noChangeArrowheads="1"/>
          </p:cNvSpPr>
          <p:nvPr/>
        </p:nvSpPr>
        <p:spPr bwMode="auto">
          <a:xfrm>
            <a:off x="6311900" y="3795713"/>
            <a:ext cx="1309688" cy="1004887"/>
          </a:xfrm>
          <a:prstGeom prst="rect">
            <a:avLst/>
          </a:prstGeom>
          <a:noFill/>
          <a:ln w="9525">
            <a:noFill/>
            <a:miter lim="800000"/>
            <a:headEnd/>
            <a:tailEnd/>
          </a:ln>
        </p:spPr>
        <p:txBody>
          <a:bodyPr lIns="54000" rIns="54000">
            <a:spAutoFit/>
          </a:bodyPr>
          <a:lstStyle/>
          <a:p>
            <a:pPr marL="88900" indent="-88900">
              <a:buFontTx/>
              <a:buChar char="•"/>
            </a:pPr>
            <a:r>
              <a:rPr lang="de-DE" sz="1200"/>
              <a:t>Ressourcen-sparendes Wohnen</a:t>
            </a:r>
          </a:p>
          <a:p>
            <a:pPr marL="88900" indent="-88900">
              <a:buFontTx/>
              <a:buChar char="•"/>
            </a:pPr>
            <a:r>
              <a:rPr lang="de-DE" sz="1200"/>
              <a:t>Ausreichende Grünflächen</a:t>
            </a:r>
          </a:p>
        </p:txBody>
      </p:sp>
      <p:sp>
        <p:nvSpPr>
          <p:cNvPr id="30738" name="Text Box 32"/>
          <p:cNvSpPr txBox="1">
            <a:spLocks noChangeArrowheads="1"/>
          </p:cNvSpPr>
          <p:nvPr/>
        </p:nvSpPr>
        <p:spPr bwMode="auto">
          <a:xfrm>
            <a:off x="1243013" y="3101975"/>
            <a:ext cx="1335087" cy="639763"/>
          </a:xfrm>
          <a:prstGeom prst="rect">
            <a:avLst/>
          </a:prstGeom>
          <a:noFill/>
          <a:ln w="9525">
            <a:noFill/>
            <a:miter lim="800000"/>
            <a:headEnd/>
            <a:tailEnd/>
          </a:ln>
        </p:spPr>
        <p:txBody>
          <a:bodyPr lIns="54000" rIns="54000">
            <a:spAutoFit/>
          </a:bodyPr>
          <a:lstStyle/>
          <a:p>
            <a:r>
              <a:rPr lang="de-DE" sz="1200"/>
              <a:t>Beispiele der Wohnungs-wirtschaft:</a:t>
            </a:r>
          </a:p>
        </p:txBody>
      </p:sp>
      <p:sp>
        <p:nvSpPr>
          <p:cNvPr id="30739" name="Text Box 33"/>
          <p:cNvSpPr txBox="1">
            <a:spLocks noChangeArrowheads="1"/>
          </p:cNvSpPr>
          <p:nvPr/>
        </p:nvSpPr>
        <p:spPr bwMode="auto">
          <a:xfrm>
            <a:off x="3733800" y="3101975"/>
            <a:ext cx="1335088" cy="639763"/>
          </a:xfrm>
          <a:prstGeom prst="rect">
            <a:avLst/>
          </a:prstGeom>
          <a:noFill/>
          <a:ln w="9525">
            <a:noFill/>
            <a:miter lim="800000"/>
            <a:headEnd/>
            <a:tailEnd/>
          </a:ln>
        </p:spPr>
        <p:txBody>
          <a:bodyPr lIns="54000" rIns="54000">
            <a:spAutoFit/>
          </a:bodyPr>
          <a:lstStyle/>
          <a:p>
            <a:r>
              <a:rPr lang="de-DE" sz="1200"/>
              <a:t>Beispiele der Wohnungs-wirtschaft:</a:t>
            </a:r>
          </a:p>
        </p:txBody>
      </p:sp>
      <p:sp>
        <p:nvSpPr>
          <p:cNvPr id="30740" name="Text Box 34"/>
          <p:cNvSpPr txBox="1">
            <a:spLocks noChangeArrowheads="1"/>
          </p:cNvSpPr>
          <p:nvPr/>
        </p:nvSpPr>
        <p:spPr bwMode="auto">
          <a:xfrm>
            <a:off x="6351588" y="3101975"/>
            <a:ext cx="1335087" cy="639763"/>
          </a:xfrm>
          <a:prstGeom prst="rect">
            <a:avLst/>
          </a:prstGeom>
          <a:noFill/>
          <a:ln w="9525">
            <a:noFill/>
            <a:miter lim="800000"/>
            <a:headEnd/>
            <a:tailEnd/>
          </a:ln>
        </p:spPr>
        <p:txBody>
          <a:bodyPr lIns="54000" rIns="54000">
            <a:spAutoFit/>
          </a:bodyPr>
          <a:lstStyle/>
          <a:p>
            <a:r>
              <a:rPr lang="de-DE" sz="1200"/>
              <a:t>Beispiele der Wohnungs-wirtschaft:</a:t>
            </a:r>
          </a:p>
        </p:txBody>
      </p:sp>
      <p:sp>
        <p:nvSpPr>
          <p:cNvPr id="30741" name="Oval 35"/>
          <p:cNvSpPr>
            <a:spLocks noChangeArrowheads="1"/>
          </p:cNvSpPr>
          <p:nvPr/>
        </p:nvSpPr>
        <p:spPr bwMode="auto">
          <a:xfrm>
            <a:off x="2819400" y="3873500"/>
            <a:ext cx="444500" cy="431800"/>
          </a:xfrm>
          <a:prstGeom prst="ellipse">
            <a:avLst/>
          </a:prstGeom>
          <a:solidFill>
            <a:schemeClr val="bg1"/>
          </a:solidFill>
          <a:ln w="9525">
            <a:solidFill>
              <a:schemeClr val="tx1"/>
            </a:solidFill>
            <a:round/>
            <a:headEnd/>
            <a:tailEnd/>
          </a:ln>
        </p:spPr>
        <p:txBody>
          <a:bodyPr wrap="none" anchor="ctr"/>
          <a:lstStyle/>
          <a:p>
            <a:pPr algn="ctr"/>
            <a:r>
              <a:rPr lang="de-DE" sz="1800" b="1"/>
              <a:t>+</a:t>
            </a:r>
          </a:p>
        </p:txBody>
      </p:sp>
      <p:sp>
        <p:nvSpPr>
          <p:cNvPr id="30742" name="Oval 36"/>
          <p:cNvSpPr>
            <a:spLocks noChangeArrowheads="1"/>
          </p:cNvSpPr>
          <p:nvPr/>
        </p:nvSpPr>
        <p:spPr bwMode="auto">
          <a:xfrm>
            <a:off x="5386388" y="3873500"/>
            <a:ext cx="444500" cy="431800"/>
          </a:xfrm>
          <a:prstGeom prst="ellipse">
            <a:avLst/>
          </a:prstGeom>
          <a:solidFill>
            <a:schemeClr val="bg1"/>
          </a:solidFill>
          <a:ln w="9525">
            <a:solidFill>
              <a:schemeClr val="tx1"/>
            </a:solidFill>
            <a:round/>
            <a:headEnd/>
            <a:tailEnd/>
          </a:ln>
        </p:spPr>
        <p:txBody>
          <a:bodyPr wrap="none" anchor="ctr"/>
          <a:lstStyle/>
          <a:p>
            <a:pPr algn="ctr"/>
            <a:r>
              <a:rPr lang="de-DE" sz="1800" b="1"/>
              <a:t>+</a:t>
            </a:r>
          </a:p>
        </p:txBody>
      </p:sp>
      <p:sp>
        <p:nvSpPr>
          <p:cNvPr id="30743" name="Oval 37"/>
          <p:cNvSpPr>
            <a:spLocks noChangeArrowheads="1"/>
          </p:cNvSpPr>
          <p:nvPr/>
        </p:nvSpPr>
        <p:spPr bwMode="auto">
          <a:xfrm>
            <a:off x="4143375" y="1628775"/>
            <a:ext cx="444500" cy="431800"/>
          </a:xfrm>
          <a:prstGeom prst="ellipse">
            <a:avLst/>
          </a:prstGeom>
          <a:solidFill>
            <a:schemeClr val="bg1"/>
          </a:solidFill>
          <a:ln w="9525">
            <a:solidFill>
              <a:schemeClr val="tx1"/>
            </a:solidFill>
            <a:round/>
            <a:headEnd/>
            <a:tailEnd/>
          </a:ln>
        </p:spPr>
        <p:txBody>
          <a:bodyPr wrap="none" anchor="ctr"/>
          <a:lstStyle/>
          <a:p>
            <a:pPr algn="ctr"/>
            <a:r>
              <a:rPr lang="de-DE" sz="1800" b="1"/>
              <a:t>=</a:t>
            </a:r>
          </a:p>
        </p:txBody>
      </p:sp>
      <p:sp>
        <p:nvSpPr>
          <p:cNvPr id="30744" name="Text Box 38"/>
          <p:cNvSpPr txBox="1">
            <a:spLocks noChangeArrowheads="1"/>
          </p:cNvSpPr>
          <p:nvPr/>
        </p:nvSpPr>
        <p:spPr bwMode="auto">
          <a:xfrm>
            <a:off x="3049588" y="2411413"/>
            <a:ext cx="26924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de-DE" b="1">
                <a:sym typeface="Wingdings" pitchFamily="2" charset="2"/>
              </a:rPr>
              <a:t>Gemessen durch Stadtrendite</a:t>
            </a:r>
          </a:p>
        </p:txBody>
      </p:sp>
      <p:sp>
        <p:nvSpPr>
          <p:cNvPr id="30745" name="Rectangle 39"/>
          <p:cNvSpPr>
            <a:spLocks noChangeArrowheads="1"/>
          </p:cNvSpPr>
          <p:nvPr/>
        </p:nvSpPr>
        <p:spPr bwMode="auto">
          <a:xfrm>
            <a:off x="1231900" y="5473700"/>
            <a:ext cx="6375400" cy="2794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0746" name="Text Box 40"/>
          <p:cNvSpPr txBox="1">
            <a:spLocks noChangeArrowheads="1"/>
          </p:cNvSpPr>
          <p:nvPr/>
        </p:nvSpPr>
        <p:spPr bwMode="auto">
          <a:xfrm>
            <a:off x="2751138" y="5461000"/>
            <a:ext cx="3121025" cy="304800"/>
          </a:xfrm>
          <a:prstGeom prst="rect">
            <a:avLst/>
          </a:prstGeom>
          <a:noFill/>
          <a:ln w="9525">
            <a:noFill/>
            <a:miter lim="800000"/>
            <a:headEnd/>
            <a:tailEnd/>
          </a:ln>
        </p:spPr>
        <p:txBody>
          <a:bodyPr>
            <a:spAutoFit/>
          </a:bodyPr>
          <a:lstStyle/>
          <a:p>
            <a:pPr algn="ctr"/>
            <a:r>
              <a:rPr lang="de-DE" b="1"/>
              <a:t>Triple Bottom Line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liennummernplatzhalter 4"/>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r>
              <a:rPr lang="de-DE"/>
              <a:t>Folie </a:t>
            </a:r>
            <a:fld id="{1A23F204-EF08-43C7-BAF1-BB791E6D7069}" type="slidenum">
              <a:rPr lang="de-DE"/>
              <a:pPr/>
              <a:t>9</a:t>
            </a:fld>
            <a:endParaRPr lang="de-DE"/>
          </a:p>
        </p:txBody>
      </p:sp>
      <p:sp>
        <p:nvSpPr>
          <p:cNvPr id="32770" name="Freeform 32"/>
          <p:cNvSpPr>
            <a:spLocks/>
          </p:cNvSpPr>
          <p:nvPr/>
        </p:nvSpPr>
        <p:spPr bwMode="auto">
          <a:xfrm>
            <a:off x="406400" y="4724400"/>
            <a:ext cx="8305800" cy="368300"/>
          </a:xfrm>
          <a:custGeom>
            <a:avLst/>
            <a:gdLst>
              <a:gd name="T0" fmla="*/ 2527300 w 5232"/>
              <a:gd name="T1" fmla="*/ 7673 h 384"/>
              <a:gd name="T2" fmla="*/ 0 w 5232"/>
              <a:gd name="T3" fmla="*/ 368300 h 384"/>
              <a:gd name="T4" fmla="*/ 8305800 w 5232"/>
              <a:gd name="T5" fmla="*/ 368300 h 384"/>
              <a:gd name="T6" fmla="*/ 5714999 w 5232"/>
              <a:gd name="T7" fmla="*/ 0 h 384"/>
              <a:gd name="T8" fmla="*/ 2527300 w 5232"/>
              <a:gd name="T9" fmla="*/ 7673 h 384"/>
              <a:gd name="T10" fmla="*/ 0 60000 65536"/>
              <a:gd name="T11" fmla="*/ 0 60000 65536"/>
              <a:gd name="T12" fmla="*/ 0 60000 65536"/>
              <a:gd name="T13" fmla="*/ 0 60000 65536"/>
              <a:gd name="T14" fmla="*/ 0 60000 65536"/>
              <a:gd name="T15" fmla="*/ 0 w 5232"/>
              <a:gd name="T16" fmla="*/ 0 h 384"/>
              <a:gd name="T17" fmla="*/ 5232 w 5232"/>
              <a:gd name="T18" fmla="*/ 384 h 384"/>
            </a:gdLst>
            <a:ahLst/>
            <a:cxnLst>
              <a:cxn ang="T10">
                <a:pos x="T0" y="T1"/>
              </a:cxn>
              <a:cxn ang="T11">
                <a:pos x="T2" y="T3"/>
              </a:cxn>
              <a:cxn ang="T12">
                <a:pos x="T4" y="T5"/>
              </a:cxn>
              <a:cxn ang="T13">
                <a:pos x="T6" y="T7"/>
              </a:cxn>
              <a:cxn ang="T14">
                <a:pos x="T8" y="T9"/>
              </a:cxn>
            </a:cxnLst>
            <a:rect l="T15" t="T16" r="T17" b="T18"/>
            <a:pathLst>
              <a:path w="5232" h="384">
                <a:moveTo>
                  <a:pt x="1592" y="8"/>
                </a:moveTo>
                <a:lnTo>
                  <a:pt x="0" y="384"/>
                </a:lnTo>
                <a:lnTo>
                  <a:pt x="5232" y="384"/>
                </a:lnTo>
                <a:lnTo>
                  <a:pt x="3600" y="0"/>
                </a:lnTo>
                <a:lnTo>
                  <a:pt x="1592" y="8"/>
                </a:lnTo>
                <a:close/>
              </a:path>
            </a:pathLst>
          </a:custGeom>
          <a:solidFill>
            <a:schemeClr val="folHlink"/>
          </a:solidFill>
          <a:ln w="9525">
            <a:solidFill>
              <a:schemeClr val="tx1"/>
            </a:solidFill>
            <a:round/>
            <a:headEnd/>
            <a:tailEnd/>
          </a:ln>
        </p:spPr>
        <p:txBody>
          <a:bodyPr/>
          <a:lstStyle/>
          <a:p>
            <a:endParaRPr lang="de-DE"/>
          </a:p>
        </p:txBody>
      </p:sp>
      <p:sp>
        <p:nvSpPr>
          <p:cNvPr id="32771" name="Rectangle 2"/>
          <p:cNvSpPr>
            <a:spLocks noGrp="1" noChangeArrowheads="1"/>
          </p:cNvSpPr>
          <p:nvPr>
            <p:ph type="title"/>
          </p:nvPr>
        </p:nvSpPr>
        <p:spPr>
          <a:xfrm>
            <a:off x="1295400" y="876300"/>
            <a:ext cx="6553200" cy="381000"/>
          </a:xfrm>
        </p:spPr>
        <p:txBody>
          <a:bodyPr/>
          <a:lstStyle/>
          <a:p>
            <a:r>
              <a:rPr lang="de-DE" sz="2000" smtClean="0"/>
              <a:t>Definition der Stadtrendite</a:t>
            </a:r>
          </a:p>
        </p:txBody>
      </p:sp>
      <p:sp>
        <p:nvSpPr>
          <p:cNvPr id="32772" name="Text Box 5"/>
          <p:cNvSpPr txBox="1">
            <a:spLocks noChangeArrowheads="1"/>
          </p:cNvSpPr>
          <p:nvPr/>
        </p:nvSpPr>
        <p:spPr bwMode="auto">
          <a:xfrm>
            <a:off x="0" y="1487488"/>
            <a:ext cx="3683000" cy="336550"/>
          </a:xfrm>
          <a:prstGeom prst="rect">
            <a:avLst/>
          </a:prstGeom>
          <a:noFill/>
          <a:ln w="9525">
            <a:noFill/>
            <a:miter lim="800000"/>
            <a:headEnd/>
            <a:tailEnd/>
          </a:ln>
        </p:spPr>
        <p:txBody>
          <a:bodyPr>
            <a:spAutoFit/>
          </a:bodyPr>
          <a:lstStyle/>
          <a:p>
            <a:pPr algn="ctr"/>
            <a:r>
              <a:rPr lang="de-DE" sz="1600" b="1"/>
              <a:t>Ansprüche einer Stadt</a:t>
            </a:r>
          </a:p>
        </p:txBody>
      </p:sp>
      <p:sp>
        <p:nvSpPr>
          <p:cNvPr id="32773" name="AutoShape 6"/>
          <p:cNvSpPr>
            <a:spLocks noChangeArrowheads="1"/>
          </p:cNvSpPr>
          <p:nvPr/>
        </p:nvSpPr>
        <p:spPr bwMode="auto">
          <a:xfrm rot="5400000">
            <a:off x="2857500" y="2528888"/>
            <a:ext cx="1422400" cy="2032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p>
        </p:txBody>
      </p:sp>
      <p:sp>
        <p:nvSpPr>
          <p:cNvPr id="32774" name="AutoShape 9"/>
          <p:cNvSpPr>
            <a:spLocks noChangeArrowheads="1"/>
          </p:cNvSpPr>
          <p:nvPr/>
        </p:nvSpPr>
        <p:spPr bwMode="auto">
          <a:xfrm rot="-5400000">
            <a:off x="4814888" y="2528888"/>
            <a:ext cx="1422400" cy="2032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p>
        </p:txBody>
      </p:sp>
      <p:sp>
        <p:nvSpPr>
          <p:cNvPr id="32775" name="Text Box 10"/>
          <p:cNvSpPr txBox="1">
            <a:spLocks noChangeArrowheads="1"/>
          </p:cNvSpPr>
          <p:nvPr/>
        </p:nvSpPr>
        <p:spPr bwMode="auto">
          <a:xfrm>
            <a:off x="3949700" y="1968500"/>
            <a:ext cx="1054100" cy="304800"/>
          </a:xfrm>
          <a:prstGeom prst="rect">
            <a:avLst/>
          </a:prstGeom>
          <a:noFill/>
          <a:ln w="9525">
            <a:noFill/>
            <a:miter lim="800000"/>
            <a:headEnd/>
            <a:tailEnd/>
          </a:ln>
        </p:spPr>
        <p:txBody>
          <a:bodyPr>
            <a:spAutoFit/>
          </a:bodyPr>
          <a:lstStyle/>
          <a:p>
            <a:pPr>
              <a:spcBef>
                <a:spcPct val="50000"/>
              </a:spcBef>
            </a:pPr>
            <a:endParaRPr lang="en-US"/>
          </a:p>
        </p:txBody>
      </p:sp>
      <p:sp>
        <p:nvSpPr>
          <p:cNvPr id="32776" name="Rectangle 13"/>
          <p:cNvSpPr>
            <a:spLocks noChangeArrowheads="1"/>
          </p:cNvSpPr>
          <p:nvPr/>
        </p:nvSpPr>
        <p:spPr bwMode="auto">
          <a:xfrm>
            <a:off x="520700" y="1930400"/>
            <a:ext cx="2781300" cy="457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77" name="Rectangle 14"/>
          <p:cNvSpPr>
            <a:spLocks noChangeArrowheads="1"/>
          </p:cNvSpPr>
          <p:nvPr/>
        </p:nvSpPr>
        <p:spPr bwMode="auto">
          <a:xfrm>
            <a:off x="522288" y="2389188"/>
            <a:ext cx="2781300" cy="457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78" name="Rectangle 15"/>
          <p:cNvSpPr>
            <a:spLocks noChangeArrowheads="1"/>
          </p:cNvSpPr>
          <p:nvPr/>
        </p:nvSpPr>
        <p:spPr bwMode="auto">
          <a:xfrm>
            <a:off x="523875" y="2847975"/>
            <a:ext cx="2781300" cy="457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79" name="Text Box 16"/>
          <p:cNvSpPr txBox="1">
            <a:spLocks noChangeArrowheads="1"/>
          </p:cNvSpPr>
          <p:nvPr/>
        </p:nvSpPr>
        <p:spPr bwMode="auto">
          <a:xfrm>
            <a:off x="5716588" y="1243013"/>
            <a:ext cx="3059112" cy="581025"/>
          </a:xfrm>
          <a:prstGeom prst="rect">
            <a:avLst/>
          </a:prstGeom>
          <a:noFill/>
          <a:ln w="9525">
            <a:noFill/>
            <a:miter lim="800000"/>
            <a:headEnd/>
            <a:tailEnd/>
          </a:ln>
        </p:spPr>
        <p:txBody>
          <a:bodyPr>
            <a:spAutoFit/>
          </a:bodyPr>
          <a:lstStyle/>
          <a:p>
            <a:pPr algn="ctr"/>
            <a:r>
              <a:rPr lang="de-DE" sz="1600" b="1"/>
              <a:t>Bewertung der Unternehmensleistung</a:t>
            </a:r>
          </a:p>
        </p:txBody>
      </p:sp>
      <p:sp>
        <p:nvSpPr>
          <p:cNvPr id="32780" name="Rectangle 17"/>
          <p:cNvSpPr>
            <a:spLocks noChangeArrowheads="1"/>
          </p:cNvSpPr>
          <p:nvPr/>
        </p:nvSpPr>
        <p:spPr bwMode="auto">
          <a:xfrm>
            <a:off x="5754688" y="1906588"/>
            <a:ext cx="2781300" cy="4572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2781" name="Rectangle 19"/>
          <p:cNvSpPr>
            <a:spLocks noChangeArrowheads="1"/>
          </p:cNvSpPr>
          <p:nvPr/>
        </p:nvSpPr>
        <p:spPr bwMode="auto">
          <a:xfrm>
            <a:off x="5757863" y="2824163"/>
            <a:ext cx="2781300" cy="4572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2782" name="Rectangle 18"/>
          <p:cNvSpPr>
            <a:spLocks noChangeArrowheads="1"/>
          </p:cNvSpPr>
          <p:nvPr/>
        </p:nvSpPr>
        <p:spPr bwMode="auto">
          <a:xfrm>
            <a:off x="5756275" y="2365375"/>
            <a:ext cx="2781300" cy="457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83" name="Text Box 20"/>
          <p:cNvSpPr txBox="1">
            <a:spLocks noChangeArrowheads="1"/>
          </p:cNvSpPr>
          <p:nvPr/>
        </p:nvSpPr>
        <p:spPr bwMode="auto">
          <a:xfrm>
            <a:off x="538163" y="1979613"/>
            <a:ext cx="2730500" cy="336550"/>
          </a:xfrm>
          <a:prstGeom prst="rect">
            <a:avLst/>
          </a:prstGeom>
          <a:noFill/>
          <a:ln w="9525">
            <a:noFill/>
            <a:miter lim="800000"/>
            <a:headEnd/>
            <a:tailEnd/>
          </a:ln>
        </p:spPr>
        <p:txBody>
          <a:bodyPr>
            <a:spAutoFit/>
          </a:bodyPr>
          <a:lstStyle/>
          <a:p>
            <a:r>
              <a:rPr lang="de-DE" sz="1600" b="1"/>
              <a:t>Soziale Ansprüche</a:t>
            </a:r>
          </a:p>
        </p:txBody>
      </p:sp>
      <p:sp>
        <p:nvSpPr>
          <p:cNvPr id="32784" name="Text Box 21"/>
          <p:cNvSpPr txBox="1">
            <a:spLocks noChangeArrowheads="1"/>
          </p:cNvSpPr>
          <p:nvPr/>
        </p:nvSpPr>
        <p:spPr bwMode="auto">
          <a:xfrm>
            <a:off x="538163" y="2451100"/>
            <a:ext cx="2755900" cy="336550"/>
          </a:xfrm>
          <a:prstGeom prst="rect">
            <a:avLst/>
          </a:prstGeom>
          <a:noFill/>
          <a:ln w="9525">
            <a:noFill/>
            <a:miter lim="800000"/>
            <a:headEnd/>
            <a:tailEnd/>
          </a:ln>
        </p:spPr>
        <p:txBody>
          <a:bodyPr>
            <a:spAutoFit/>
          </a:bodyPr>
          <a:lstStyle/>
          <a:p>
            <a:r>
              <a:rPr lang="de-DE" sz="1600" b="1"/>
              <a:t>Ökonomische Ansprüche</a:t>
            </a:r>
          </a:p>
        </p:txBody>
      </p:sp>
      <p:sp>
        <p:nvSpPr>
          <p:cNvPr id="32785" name="Text Box 22"/>
          <p:cNvSpPr txBox="1">
            <a:spLocks noChangeArrowheads="1"/>
          </p:cNvSpPr>
          <p:nvPr/>
        </p:nvSpPr>
        <p:spPr bwMode="auto">
          <a:xfrm>
            <a:off x="538163" y="2909888"/>
            <a:ext cx="2755900" cy="336550"/>
          </a:xfrm>
          <a:prstGeom prst="rect">
            <a:avLst/>
          </a:prstGeom>
          <a:noFill/>
          <a:ln w="9525">
            <a:noFill/>
            <a:miter lim="800000"/>
            <a:headEnd/>
            <a:tailEnd/>
          </a:ln>
        </p:spPr>
        <p:txBody>
          <a:bodyPr>
            <a:spAutoFit/>
          </a:bodyPr>
          <a:lstStyle/>
          <a:p>
            <a:r>
              <a:rPr lang="de-DE" sz="1600" b="1"/>
              <a:t>Ökologische Ansprüche</a:t>
            </a:r>
          </a:p>
        </p:txBody>
      </p:sp>
      <p:sp>
        <p:nvSpPr>
          <p:cNvPr id="32786" name="Text Box 23"/>
          <p:cNvSpPr txBox="1">
            <a:spLocks noChangeArrowheads="1"/>
          </p:cNvSpPr>
          <p:nvPr/>
        </p:nvSpPr>
        <p:spPr bwMode="auto">
          <a:xfrm>
            <a:off x="5737225" y="2401888"/>
            <a:ext cx="2755900" cy="336550"/>
          </a:xfrm>
          <a:prstGeom prst="rect">
            <a:avLst/>
          </a:prstGeom>
          <a:noFill/>
          <a:ln w="9525">
            <a:noFill/>
            <a:miter lim="800000"/>
            <a:headEnd/>
            <a:tailEnd/>
          </a:ln>
        </p:spPr>
        <p:txBody>
          <a:bodyPr>
            <a:spAutoFit/>
          </a:bodyPr>
          <a:lstStyle/>
          <a:p>
            <a:r>
              <a:rPr lang="de-DE" sz="1600" b="1"/>
              <a:t>Ökonomische Rendite</a:t>
            </a:r>
          </a:p>
        </p:txBody>
      </p:sp>
      <p:sp>
        <p:nvSpPr>
          <p:cNvPr id="32787" name="Text Box 24"/>
          <p:cNvSpPr txBox="1">
            <a:spLocks noChangeArrowheads="1"/>
          </p:cNvSpPr>
          <p:nvPr/>
        </p:nvSpPr>
        <p:spPr bwMode="auto">
          <a:xfrm>
            <a:off x="5737225" y="1958975"/>
            <a:ext cx="2755900" cy="336550"/>
          </a:xfrm>
          <a:prstGeom prst="rect">
            <a:avLst/>
          </a:prstGeom>
          <a:noFill/>
          <a:ln w="9525">
            <a:noFill/>
            <a:miter lim="800000"/>
            <a:headEnd/>
            <a:tailEnd/>
          </a:ln>
        </p:spPr>
        <p:txBody>
          <a:bodyPr>
            <a:spAutoFit/>
          </a:bodyPr>
          <a:lstStyle/>
          <a:p>
            <a:r>
              <a:rPr lang="de-DE" sz="1600" i="1"/>
              <a:t>Soziales nicht berücksichtigt</a:t>
            </a:r>
          </a:p>
        </p:txBody>
      </p:sp>
      <p:sp>
        <p:nvSpPr>
          <p:cNvPr id="32788" name="Text Box 25"/>
          <p:cNvSpPr txBox="1">
            <a:spLocks noChangeArrowheads="1"/>
          </p:cNvSpPr>
          <p:nvPr/>
        </p:nvSpPr>
        <p:spPr bwMode="auto">
          <a:xfrm>
            <a:off x="5737225" y="2874963"/>
            <a:ext cx="2768600" cy="336550"/>
          </a:xfrm>
          <a:prstGeom prst="rect">
            <a:avLst/>
          </a:prstGeom>
          <a:noFill/>
          <a:ln w="9525">
            <a:noFill/>
            <a:miter lim="800000"/>
            <a:headEnd/>
            <a:tailEnd/>
          </a:ln>
        </p:spPr>
        <p:txBody>
          <a:bodyPr>
            <a:spAutoFit/>
          </a:bodyPr>
          <a:lstStyle/>
          <a:p>
            <a:r>
              <a:rPr lang="de-DE" sz="1600" i="1"/>
              <a:t>Ökologie nicht berücksichtigt</a:t>
            </a:r>
          </a:p>
        </p:txBody>
      </p:sp>
      <p:sp>
        <p:nvSpPr>
          <p:cNvPr id="32789" name="AutoShape 26"/>
          <p:cNvSpPr>
            <a:spLocks noChangeArrowheads="1"/>
          </p:cNvSpPr>
          <p:nvPr/>
        </p:nvSpPr>
        <p:spPr bwMode="auto">
          <a:xfrm>
            <a:off x="3759200" y="1828800"/>
            <a:ext cx="1587500" cy="1574800"/>
          </a:xfrm>
          <a:prstGeom prst="roundRect">
            <a:avLst>
              <a:gd name="adj" fmla="val 16667"/>
            </a:avLst>
          </a:prstGeom>
          <a:solidFill>
            <a:schemeClr val="bg1"/>
          </a:solidFill>
          <a:ln w="9525">
            <a:solidFill>
              <a:schemeClr val="tx1"/>
            </a:solidFill>
            <a:round/>
            <a:headEnd/>
            <a:tailEnd/>
          </a:ln>
        </p:spPr>
        <p:txBody>
          <a:bodyPr wrap="none" anchor="ctr"/>
          <a:lstStyle/>
          <a:p>
            <a:endParaRPr lang="en-US"/>
          </a:p>
        </p:txBody>
      </p:sp>
      <p:sp>
        <p:nvSpPr>
          <p:cNvPr id="32790" name="Text Box 11"/>
          <p:cNvSpPr txBox="1">
            <a:spLocks noChangeArrowheads="1"/>
          </p:cNvSpPr>
          <p:nvPr/>
        </p:nvSpPr>
        <p:spPr bwMode="auto">
          <a:xfrm>
            <a:off x="3787775" y="1905000"/>
            <a:ext cx="1498600" cy="1368425"/>
          </a:xfrm>
          <a:prstGeom prst="rect">
            <a:avLst/>
          </a:prstGeom>
          <a:noFill/>
          <a:ln w="9525">
            <a:noFill/>
            <a:miter lim="800000"/>
            <a:headEnd/>
            <a:tailEnd/>
          </a:ln>
        </p:spPr>
        <p:txBody>
          <a:bodyPr>
            <a:spAutoFit/>
          </a:bodyPr>
          <a:lstStyle/>
          <a:p>
            <a:pPr algn="ctr"/>
            <a:r>
              <a:rPr lang="de-DE" b="1"/>
              <a:t>Fehlende Übereinstim-mung von Anforderungen und Messgrößen</a:t>
            </a:r>
          </a:p>
        </p:txBody>
      </p:sp>
      <p:sp>
        <p:nvSpPr>
          <p:cNvPr id="32791" name="AutoShape 27"/>
          <p:cNvSpPr>
            <a:spLocks noChangeArrowheads="1"/>
          </p:cNvSpPr>
          <p:nvPr/>
        </p:nvSpPr>
        <p:spPr bwMode="auto">
          <a:xfrm rot="10800000">
            <a:off x="3824288" y="3463925"/>
            <a:ext cx="1422400" cy="2032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p>
        </p:txBody>
      </p:sp>
      <p:sp>
        <p:nvSpPr>
          <p:cNvPr id="32792" name="Rectangle 28"/>
          <p:cNvSpPr>
            <a:spLocks noChangeArrowheads="1"/>
          </p:cNvSpPr>
          <p:nvPr/>
        </p:nvSpPr>
        <p:spPr bwMode="auto">
          <a:xfrm>
            <a:off x="2951163" y="3725863"/>
            <a:ext cx="3175000" cy="3429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93" name="Rectangle 30"/>
          <p:cNvSpPr>
            <a:spLocks noChangeArrowheads="1"/>
          </p:cNvSpPr>
          <p:nvPr/>
        </p:nvSpPr>
        <p:spPr bwMode="auto">
          <a:xfrm>
            <a:off x="2952750" y="4057650"/>
            <a:ext cx="3175000" cy="3429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94" name="Rectangle 31"/>
          <p:cNvSpPr>
            <a:spLocks noChangeArrowheads="1"/>
          </p:cNvSpPr>
          <p:nvPr/>
        </p:nvSpPr>
        <p:spPr bwMode="auto">
          <a:xfrm>
            <a:off x="2954338" y="4389438"/>
            <a:ext cx="3175000" cy="3429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32795" name="Text Box 29"/>
          <p:cNvSpPr txBox="1">
            <a:spLocks noChangeArrowheads="1"/>
          </p:cNvSpPr>
          <p:nvPr/>
        </p:nvSpPr>
        <p:spPr bwMode="auto">
          <a:xfrm>
            <a:off x="3200400" y="3851275"/>
            <a:ext cx="2603500" cy="755650"/>
          </a:xfrm>
          <a:prstGeom prst="rect">
            <a:avLst/>
          </a:prstGeom>
          <a:solidFill>
            <a:schemeClr val="hlink"/>
          </a:solidFill>
          <a:ln w="9525">
            <a:noFill/>
            <a:miter lim="800000"/>
            <a:headEnd/>
            <a:tailEnd/>
          </a:ln>
        </p:spPr>
        <p:txBody>
          <a:bodyPr lIns="18000" tIns="10800" rIns="18000" bIns="10800">
            <a:spAutoFit/>
          </a:bodyPr>
          <a:lstStyle/>
          <a:p>
            <a:pPr algn="ctr"/>
            <a:r>
              <a:rPr lang="de-DE" sz="1600" b="1"/>
              <a:t>Stadtrendite als Maß der Erfüllung der Ansprüche der Stadt</a:t>
            </a:r>
          </a:p>
        </p:txBody>
      </p:sp>
      <p:sp>
        <p:nvSpPr>
          <p:cNvPr id="32796" name="Rectangle 3"/>
          <p:cNvSpPr>
            <a:spLocks noChangeArrowheads="1"/>
          </p:cNvSpPr>
          <p:nvPr/>
        </p:nvSpPr>
        <p:spPr bwMode="auto">
          <a:xfrm>
            <a:off x="415925" y="5080000"/>
            <a:ext cx="8301038" cy="835025"/>
          </a:xfrm>
          <a:prstGeom prst="rect">
            <a:avLst/>
          </a:prstGeom>
          <a:solidFill>
            <a:schemeClr val="bg1"/>
          </a:solidFill>
          <a:ln w="9525">
            <a:solidFill>
              <a:schemeClr val="tx1"/>
            </a:solidFill>
            <a:miter lim="800000"/>
            <a:headEnd/>
            <a:tailEnd/>
          </a:ln>
        </p:spPr>
        <p:txBody>
          <a:bodyPr>
            <a:spAutoFit/>
          </a:bodyPr>
          <a:lstStyle/>
          <a:p>
            <a:pPr>
              <a:spcBef>
                <a:spcPct val="20000"/>
              </a:spcBef>
            </a:pPr>
            <a:r>
              <a:rPr lang="de-DE" sz="1600" b="1"/>
              <a:t>In der Stadtrendite spiegeln sich die Leistungen eines Unternehmens in den drei Bereichen Ökologie, Ökonomie und Soziales für die Stadt wider.  Der Renditebegriff verlangt, diese Leistungen in eine Relation zum eingesetzten Kapital zu setzen.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195</TotalTime>
  <Words>1316</Words>
  <Application>Microsoft Office PowerPoint</Application>
  <PresentationFormat>Bildschirmpräsentation (4:3)</PresentationFormat>
  <Paragraphs>278</Paragraphs>
  <Slides>19</Slides>
  <Notes>17</Notes>
  <HiddenSlides>0</HiddenSlides>
  <MMClips>0</MMClips>
  <ScaleCrop>false</ScaleCrop>
  <HeadingPairs>
    <vt:vector size="6" baseType="variant">
      <vt:variant>
        <vt:lpstr>Verwendete Schriftarten</vt:lpstr>
      </vt:variant>
      <vt:variant>
        <vt:i4>3</vt:i4>
      </vt:variant>
      <vt:variant>
        <vt:lpstr>Entwurfsvorlage</vt:lpstr>
      </vt:variant>
      <vt:variant>
        <vt:i4>1</vt:i4>
      </vt:variant>
      <vt:variant>
        <vt:lpstr>Folientitel</vt:lpstr>
      </vt:variant>
      <vt:variant>
        <vt:i4>19</vt:i4>
      </vt:variant>
    </vt:vector>
  </HeadingPairs>
  <TitlesOfParts>
    <vt:vector size="23" baseType="lpstr">
      <vt:lpstr>Arial</vt:lpstr>
      <vt:lpstr>Times New Roman</vt:lpstr>
      <vt:lpstr>Wingdings</vt:lpstr>
      <vt:lpstr>Standarddesign</vt:lpstr>
      <vt:lpstr>17. Europäischer Verwaltungskongress 2012    Stadtrendite: Wert einer öffentlichen Wohnungsbaugesellschaft für die Stadt.  Daniel Smuda  Weitere Ansprechpartner:  Prof. Dr. Joachim Schwalbach,  Dr. Anja Schwerk   15. März 2012</vt:lpstr>
      <vt:lpstr>Stadtrendite</vt:lpstr>
      <vt:lpstr>Folie 3</vt:lpstr>
      <vt:lpstr>Eigenschaften einer Immobilie</vt:lpstr>
      <vt:lpstr>Gesellschaftliche Dimension von Wohnungen</vt:lpstr>
      <vt:lpstr>Folie 6</vt:lpstr>
      <vt:lpstr>Folie 7</vt:lpstr>
      <vt:lpstr>Stadtrendite als Indikator für die gesellschaftlichen Verantwortung von Unternehmen</vt:lpstr>
      <vt:lpstr>Definition der Stadtrendite</vt:lpstr>
      <vt:lpstr>Folie 10</vt:lpstr>
      <vt:lpstr>Folie 11</vt:lpstr>
      <vt:lpstr>Folie 12</vt:lpstr>
      <vt:lpstr>Folie 13</vt:lpstr>
      <vt:lpstr>Folie 14</vt:lpstr>
      <vt:lpstr>Folie 15</vt:lpstr>
      <vt:lpstr>Berücksichtigung ökologischer Effekte in der Stadtrendite</vt:lpstr>
      <vt:lpstr>Folie 17</vt:lpstr>
      <vt:lpstr>Folie 18</vt:lpstr>
      <vt:lpstr>Schlussbemerkung</vt:lpstr>
    </vt:vector>
  </TitlesOfParts>
  <Company>HU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HU</dc:creator>
  <cp:lastModifiedBy>Richter</cp:lastModifiedBy>
  <cp:revision>1184</cp:revision>
  <dcterms:created xsi:type="dcterms:W3CDTF">2001-01-19T08:54:17Z</dcterms:created>
  <dcterms:modified xsi:type="dcterms:W3CDTF">2012-03-14T06:50:23Z</dcterms:modified>
</cp:coreProperties>
</file>