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96" r:id="rId3"/>
    <p:sldId id="307" r:id="rId4"/>
    <p:sldId id="340" r:id="rId5"/>
    <p:sldId id="324" r:id="rId6"/>
    <p:sldId id="339" r:id="rId7"/>
    <p:sldId id="390" r:id="rId8"/>
    <p:sldId id="364" r:id="rId9"/>
    <p:sldId id="365" r:id="rId10"/>
    <p:sldId id="391" r:id="rId11"/>
    <p:sldId id="399" r:id="rId12"/>
    <p:sldId id="367" r:id="rId13"/>
    <p:sldId id="398" r:id="rId14"/>
    <p:sldId id="368" r:id="rId15"/>
    <p:sldId id="369" r:id="rId16"/>
    <p:sldId id="397" r:id="rId17"/>
    <p:sldId id="406" r:id="rId18"/>
    <p:sldId id="371" r:id="rId19"/>
    <p:sldId id="402" r:id="rId20"/>
    <p:sldId id="407" r:id="rId21"/>
    <p:sldId id="408" r:id="rId22"/>
    <p:sldId id="372" r:id="rId23"/>
    <p:sldId id="373" r:id="rId24"/>
    <p:sldId id="374" r:id="rId25"/>
    <p:sldId id="409" r:id="rId26"/>
    <p:sldId id="410" r:id="rId27"/>
    <p:sldId id="411" r:id="rId28"/>
    <p:sldId id="412" r:id="rId29"/>
    <p:sldId id="403" r:id="rId30"/>
    <p:sldId id="387" r:id="rId31"/>
    <p:sldId id="413" r:id="rId32"/>
    <p:sldId id="379" r:id="rId33"/>
    <p:sldId id="380" r:id="rId34"/>
    <p:sldId id="400" r:id="rId35"/>
    <p:sldId id="401" r:id="rId36"/>
    <p:sldId id="381" r:id="rId37"/>
    <p:sldId id="383" r:id="rId38"/>
    <p:sldId id="385" r:id="rId39"/>
    <p:sldId id="389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C6D"/>
    <a:srgbClr val="FF6600"/>
    <a:srgbClr val="49729D"/>
    <a:srgbClr val="71C8E5"/>
    <a:srgbClr val="FFFF00"/>
    <a:srgbClr val="B6B6B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4" autoAdjust="0"/>
    <p:restoredTop sz="91233" autoAdjust="0"/>
  </p:normalViewPr>
  <p:slideViewPr>
    <p:cSldViewPr>
      <p:cViewPr>
        <p:scale>
          <a:sx n="70" d="100"/>
          <a:sy n="70" d="100"/>
        </p:scale>
        <p:origin x="-480" y="-102"/>
      </p:cViewPr>
      <p:guideLst>
        <p:guide orient="horz" pos="1248"/>
        <p:guide pos="5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1" d="100"/>
          <a:sy n="131" d="100"/>
        </p:scale>
        <p:origin x="-3896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293508-FC8A-428A-86CD-48D5ED9784A0}" type="doc">
      <dgm:prSet loTypeId="urn:microsoft.com/office/officeart/2005/8/layout/default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nl-NL"/>
        </a:p>
      </dgm:t>
    </dgm:pt>
    <dgm:pt modelId="{A2CA3BB1-49E7-43A5-A3A5-4C8FE7EBF4C1}">
      <dgm:prSet phldrT="[Text]"/>
      <dgm:spPr>
        <a:solidFill>
          <a:srgbClr val="FFC000"/>
        </a:solidFill>
      </dgm:spPr>
      <dgm:t>
        <a:bodyPr/>
        <a:lstStyle/>
        <a:p>
          <a:r>
            <a:rPr lang="nl-NL" dirty="0" smtClean="0">
              <a:solidFill>
                <a:schemeClr val="tx1"/>
              </a:solidFill>
            </a:rPr>
            <a:t>PEOPLE</a:t>
          </a:r>
          <a:endParaRPr lang="nl-NL" dirty="0">
            <a:solidFill>
              <a:schemeClr val="tx1"/>
            </a:solidFill>
          </a:endParaRPr>
        </a:p>
      </dgm:t>
    </dgm:pt>
    <dgm:pt modelId="{C17DF9C5-B2D8-40EA-8617-85398E56378B}" type="parTrans" cxnId="{75D82A3D-D496-4296-9B2C-2610A3051F00}">
      <dgm:prSet/>
      <dgm:spPr/>
      <dgm:t>
        <a:bodyPr/>
        <a:lstStyle/>
        <a:p>
          <a:endParaRPr lang="nl-NL"/>
        </a:p>
      </dgm:t>
    </dgm:pt>
    <dgm:pt modelId="{9775B2DC-7E93-44EA-B798-6CDA12BBA257}" type="sibTrans" cxnId="{75D82A3D-D496-4296-9B2C-2610A3051F00}">
      <dgm:prSet/>
      <dgm:spPr/>
      <dgm:t>
        <a:bodyPr/>
        <a:lstStyle/>
        <a:p>
          <a:endParaRPr lang="nl-NL"/>
        </a:p>
      </dgm:t>
    </dgm:pt>
    <dgm:pt modelId="{342782A5-F1D9-4B10-8363-1C66195FE762}">
      <dgm:prSet phldrT="[Text]"/>
      <dgm:spPr>
        <a:solidFill>
          <a:srgbClr val="00B0F0"/>
        </a:solidFill>
      </dgm:spPr>
      <dgm:t>
        <a:bodyPr/>
        <a:lstStyle/>
        <a:p>
          <a:r>
            <a:rPr lang="nl-NL" dirty="0" smtClean="0">
              <a:solidFill>
                <a:schemeClr val="tx1"/>
              </a:solidFill>
            </a:rPr>
            <a:t>PLACE</a:t>
          </a:r>
          <a:endParaRPr lang="nl-NL" dirty="0">
            <a:solidFill>
              <a:schemeClr val="tx1"/>
            </a:solidFill>
          </a:endParaRPr>
        </a:p>
      </dgm:t>
    </dgm:pt>
    <dgm:pt modelId="{7F39A548-8D58-4C65-8E9A-C920D816CE08}" type="parTrans" cxnId="{B9EDEA3E-B67A-46CD-9A1D-70967BDB8A90}">
      <dgm:prSet/>
      <dgm:spPr/>
      <dgm:t>
        <a:bodyPr/>
        <a:lstStyle/>
        <a:p>
          <a:endParaRPr lang="nl-NL"/>
        </a:p>
      </dgm:t>
    </dgm:pt>
    <dgm:pt modelId="{BF97D6E9-D0C0-41DF-9E9D-C05442AC3533}" type="sibTrans" cxnId="{B9EDEA3E-B67A-46CD-9A1D-70967BDB8A90}">
      <dgm:prSet/>
      <dgm:spPr/>
      <dgm:t>
        <a:bodyPr/>
        <a:lstStyle/>
        <a:p>
          <a:endParaRPr lang="nl-NL"/>
        </a:p>
      </dgm:t>
    </dgm:pt>
    <dgm:pt modelId="{60BC92B4-B466-413D-B880-85B2054F37C4}">
      <dgm:prSet phldrT="[Text]"/>
      <dgm:spPr>
        <a:solidFill>
          <a:srgbClr val="FF6600"/>
        </a:solidFill>
      </dgm:spPr>
      <dgm:t>
        <a:bodyPr/>
        <a:lstStyle/>
        <a:p>
          <a:r>
            <a:rPr lang="nl-NL" dirty="0" smtClean="0">
              <a:solidFill>
                <a:schemeClr val="tx1"/>
              </a:solidFill>
            </a:rPr>
            <a:t>PROCESS </a:t>
          </a:r>
          <a:endParaRPr lang="nl-NL" dirty="0">
            <a:solidFill>
              <a:schemeClr val="tx1"/>
            </a:solidFill>
          </a:endParaRPr>
        </a:p>
      </dgm:t>
    </dgm:pt>
    <dgm:pt modelId="{D5F08A4F-666F-4F7C-A2D9-3F9F06195B7D}" type="parTrans" cxnId="{FE3E8DBE-AAAC-4B81-8D3E-A5F34A99CAD1}">
      <dgm:prSet/>
      <dgm:spPr/>
      <dgm:t>
        <a:bodyPr/>
        <a:lstStyle/>
        <a:p>
          <a:endParaRPr lang="nl-NL"/>
        </a:p>
      </dgm:t>
    </dgm:pt>
    <dgm:pt modelId="{1A5CFBC8-E7FC-4E82-ABE8-64DF83EB3E12}" type="sibTrans" cxnId="{FE3E8DBE-AAAC-4B81-8D3E-A5F34A99CAD1}">
      <dgm:prSet/>
      <dgm:spPr/>
      <dgm:t>
        <a:bodyPr/>
        <a:lstStyle/>
        <a:p>
          <a:endParaRPr lang="nl-NL"/>
        </a:p>
      </dgm:t>
    </dgm:pt>
    <dgm:pt modelId="{D8AFE1BE-2CF8-46D4-AC6C-71B23EC7A71E}" type="pres">
      <dgm:prSet presAssocID="{65293508-FC8A-428A-86CD-48D5ED9784A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4403D2CC-973D-45ED-AD79-E9752C0C01EE}" type="pres">
      <dgm:prSet presAssocID="{A2CA3BB1-49E7-43A5-A3A5-4C8FE7EBF4C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6AC8C3B-D921-4EA7-BB35-98A1C6307D60}" type="pres">
      <dgm:prSet presAssocID="{9775B2DC-7E93-44EA-B798-6CDA12BBA257}" presName="sibTrans" presStyleCnt="0"/>
      <dgm:spPr/>
    </dgm:pt>
    <dgm:pt modelId="{EE07912C-EB16-4886-AFAF-800A295FF383}" type="pres">
      <dgm:prSet presAssocID="{342782A5-F1D9-4B10-8363-1C66195FE76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7113D8C-892C-4AC9-BADD-F41447002476}" type="pres">
      <dgm:prSet presAssocID="{BF97D6E9-D0C0-41DF-9E9D-C05442AC3533}" presName="sibTrans" presStyleCnt="0"/>
      <dgm:spPr/>
    </dgm:pt>
    <dgm:pt modelId="{D82F6EE1-3F63-44E2-9EDB-E12020B6D71C}" type="pres">
      <dgm:prSet presAssocID="{60BC92B4-B466-413D-B880-85B2054F37C4}" presName="node" presStyleLbl="node1" presStyleIdx="2" presStyleCnt="3" custLinFactNeighborX="-1731" custLinFactNeighborY="-1188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75D82A3D-D496-4296-9B2C-2610A3051F00}" srcId="{65293508-FC8A-428A-86CD-48D5ED9784A0}" destId="{A2CA3BB1-49E7-43A5-A3A5-4C8FE7EBF4C1}" srcOrd="0" destOrd="0" parTransId="{C17DF9C5-B2D8-40EA-8617-85398E56378B}" sibTransId="{9775B2DC-7E93-44EA-B798-6CDA12BBA257}"/>
    <dgm:cxn modelId="{FE3E8DBE-AAAC-4B81-8D3E-A5F34A99CAD1}" srcId="{65293508-FC8A-428A-86CD-48D5ED9784A0}" destId="{60BC92B4-B466-413D-B880-85B2054F37C4}" srcOrd="2" destOrd="0" parTransId="{D5F08A4F-666F-4F7C-A2D9-3F9F06195B7D}" sibTransId="{1A5CFBC8-E7FC-4E82-ABE8-64DF83EB3E12}"/>
    <dgm:cxn modelId="{B9EDEA3E-B67A-46CD-9A1D-70967BDB8A90}" srcId="{65293508-FC8A-428A-86CD-48D5ED9784A0}" destId="{342782A5-F1D9-4B10-8363-1C66195FE762}" srcOrd="1" destOrd="0" parTransId="{7F39A548-8D58-4C65-8E9A-C920D816CE08}" sibTransId="{BF97D6E9-D0C0-41DF-9E9D-C05442AC3533}"/>
    <dgm:cxn modelId="{25B338D8-B3F0-49DB-A82D-FD13E29E18BA}" type="presOf" srcId="{A2CA3BB1-49E7-43A5-A3A5-4C8FE7EBF4C1}" destId="{4403D2CC-973D-45ED-AD79-E9752C0C01EE}" srcOrd="0" destOrd="0" presId="urn:microsoft.com/office/officeart/2005/8/layout/default"/>
    <dgm:cxn modelId="{E06E6342-BE08-4B65-AA09-DDB7F10B35C0}" type="presOf" srcId="{342782A5-F1D9-4B10-8363-1C66195FE762}" destId="{EE07912C-EB16-4886-AFAF-800A295FF383}" srcOrd="0" destOrd="0" presId="urn:microsoft.com/office/officeart/2005/8/layout/default"/>
    <dgm:cxn modelId="{4CF76AA4-EA6E-4F21-9F36-F3EB445A81A5}" type="presOf" srcId="{65293508-FC8A-428A-86CD-48D5ED9784A0}" destId="{D8AFE1BE-2CF8-46D4-AC6C-71B23EC7A71E}" srcOrd="0" destOrd="0" presId="urn:microsoft.com/office/officeart/2005/8/layout/default"/>
    <dgm:cxn modelId="{C674F013-EB76-438C-AA47-51FF5E615093}" type="presOf" srcId="{60BC92B4-B466-413D-B880-85B2054F37C4}" destId="{D82F6EE1-3F63-44E2-9EDB-E12020B6D71C}" srcOrd="0" destOrd="0" presId="urn:microsoft.com/office/officeart/2005/8/layout/default"/>
    <dgm:cxn modelId="{9C45E297-4EED-44B9-A32B-4AFCA240FA07}" type="presParOf" srcId="{D8AFE1BE-2CF8-46D4-AC6C-71B23EC7A71E}" destId="{4403D2CC-973D-45ED-AD79-E9752C0C01EE}" srcOrd="0" destOrd="0" presId="urn:microsoft.com/office/officeart/2005/8/layout/default"/>
    <dgm:cxn modelId="{ADFD33D3-18E1-429A-BE3A-0E6E1D37D00B}" type="presParOf" srcId="{D8AFE1BE-2CF8-46D4-AC6C-71B23EC7A71E}" destId="{B6AC8C3B-D921-4EA7-BB35-98A1C6307D60}" srcOrd="1" destOrd="0" presId="urn:microsoft.com/office/officeart/2005/8/layout/default"/>
    <dgm:cxn modelId="{EA2FBDFA-4ECA-41FE-811D-E999E113773F}" type="presParOf" srcId="{D8AFE1BE-2CF8-46D4-AC6C-71B23EC7A71E}" destId="{EE07912C-EB16-4886-AFAF-800A295FF383}" srcOrd="2" destOrd="0" presId="urn:microsoft.com/office/officeart/2005/8/layout/default"/>
    <dgm:cxn modelId="{7CB0272A-D5EA-46FF-AC07-740542CA63B4}" type="presParOf" srcId="{D8AFE1BE-2CF8-46D4-AC6C-71B23EC7A71E}" destId="{B7113D8C-892C-4AC9-BADD-F41447002476}" srcOrd="3" destOrd="0" presId="urn:microsoft.com/office/officeart/2005/8/layout/default"/>
    <dgm:cxn modelId="{E088E6FA-363D-487C-95B2-E89B1D789B7D}" type="presParOf" srcId="{D8AFE1BE-2CF8-46D4-AC6C-71B23EC7A71E}" destId="{D82F6EE1-3F63-44E2-9EDB-E12020B6D71C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4726CE-27C2-4513-BC15-DFFEDB293EDA}" type="doc">
      <dgm:prSet loTypeId="urn:microsoft.com/office/officeart/2005/8/layout/default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nl-NL"/>
        </a:p>
      </dgm:t>
    </dgm:pt>
    <dgm:pt modelId="{5F96D785-A3C7-4E39-A7B7-244F913FE248}">
      <dgm:prSet phldrT="[Text]" custT="1"/>
      <dgm:spPr>
        <a:solidFill>
          <a:srgbClr val="FFC000"/>
        </a:solidFill>
      </dgm:spPr>
      <dgm:t>
        <a:bodyPr/>
        <a:lstStyle/>
        <a:p>
          <a:r>
            <a:rPr lang="nl-NL" sz="4000" dirty="0" smtClean="0">
              <a:solidFill>
                <a:schemeClr val="tx1"/>
              </a:solidFill>
            </a:rPr>
            <a:t>Environment &amp; </a:t>
          </a:r>
          <a:r>
            <a:rPr lang="nl-NL" sz="4000" dirty="0" err="1" smtClean="0">
              <a:solidFill>
                <a:schemeClr val="tx1"/>
              </a:solidFill>
            </a:rPr>
            <a:t>housing</a:t>
          </a:r>
          <a:r>
            <a:rPr lang="nl-NL" sz="4000" dirty="0" smtClean="0"/>
            <a:t> </a:t>
          </a:r>
          <a:endParaRPr lang="nl-NL" sz="4000" dirty="0"/>
        </a:p>
      </dgm:t>
    </dgm:pt>
    <dgm:pt modelId="{4AC04A8F-F264-4BD3-93FF-2913EFFC21F0}" type="parTrans" cxnId="{537DC21C-6282-45E6-A881-6500396BFF1C}">
      <dgm:prSet/>
      <dgm:spPr/>
      <dgm:t>
        <a:bodyPr/>
        <a:lstStyle/>
        <a:p>
          <a:endParaRPr lang="nl-NL"/>
        </a:p>
      </dgm:t>
    </dgm:pt>
    <dgm:pt modelId="{4330E995-8408-4B0C-8F50-F2AF4F94A331}" type="sibTrans" cxnId="{537DC21C-6282-45E6-A881-6500396BFF1C}">
      <dgm:prSet/>
      <dgm:spPr/>
      <dgm:t>
        <a:bodyPr/>
        <a:lstStyle/>
        <a:p>
          <a:endParaRPr lang="nl-NL"/>
        </a:p>
      </dgm:t>
    </dgm:pt>
    <dgm:pt modelId="{683096D4-2F86-4CCB-A4C6-C2FC54968860}">
      <dgm:prSet phldrT="[Text]" custT="1"/>
      <dgm:spPr>
        <a:solidFill>
          <a:srgbClr val="FF6600"/>
        </a:solidFill>
      </dgm:spPr>
      <dgm:t>
        <a:bodyPr/>
        <a:lstStyle/>
        <a:p>
          <a:r>
            <a:rPr lang="nl-NL" sz="4000" dirty="0" err="1" smtClean="0">
              <a:solidFill>
                <a:schemeClr val="tx1"/>
              </a:solidFill>
            </a:rPr>
            <a:t>Social</a:t>
          </a:r>
          <a:r>
            <a:rPr lang="nl-NL" sz="4000" dirty="0" smtClean="0">
              <a:solidFill>
                <a:schemeClr val="tx1"/>
              </a:solidFill>
            </a:rPr>
            <a:t> </a:t>
          </a:r>
          <a:r>
            <a:rPr lang="nl-NL" sz="4000" dirty="0" err="1" smtClean="0">
              <a:solidFill>
                <a:schemeClr val="tx1"/>
              </a:solidFill>
            </a:rPr>
            <a:t>climate</a:t>
          </a:r>
          <a:r>
            <a:rPr lang="nl-NL" sz="4000" dirty="0" smtClean="0">
              <a:solidFill>
                <a:schemeClr val="tx1"/>
              </a:solidFill>
            </a:rPr>
            <a:t> &amp; </a:t>
          </a:r>
          <a:r>
            <a:rPr lang="nl-NL" sz="4000" dirty="0" err="1" smtClean="0">
              <a:solidFill>
                <a:schemeClr val="tx1"/>
              </a:solidFill>
            </a:rPr>
            <a:t>networks</a:t>
          </a:r>
          <a:endParaRPr lang="nl-NL" sz="4000" dirty="0">
            <a:solidFill>
              <a:schemeClr val="tx1"/>
            </a:solidFill>
          </a:endParaRPr>
        </a:p>
      </dgm:t>
    </dgm:pt>
    <dgm:pt modelId="{7941ADF5-E69E-4088-855E-B16C3DB82848}" type="parTrans" cxnId="{A248DCF9-3956-4EF2-88E8-343BC5F7208F}">
      <dgm:prSet/>
      <dgm:spPr/>
      <dgm:t>
        <a:bodyPr/>
        <a:lstStyle/>
        <a:p>
          <a:endParaRPr lang="nl-NL"/>
        </a:p>
      </dgm:t>
    </dgm:pt>
    <dgm:pt modelId="{F28F54C9-5A2E-4788-918D-7513898E5A35}" type="sibTrans" cxnId="{A248DCF9-3956-4EF2-88E8-343BC5F7208F}">
      <dgm:prSet/>
      <dgm:spPr/>
      <dgm:t>
        <a:bodyPr/>
        <a:lstStyle/>
        <a:p>
          <a:endParaRPr lang="nl-NL"/>
        </a:p>
      </dgm:t>
    </dgm:pt>
    <dgm:pt modelId="{C30278CB-775F-4B7A-A7F8-44D75E735F8E}">
      <dgm:prSet phldrT="[Text]" custT="1"/>
      <dgm:spPr>
        <a:solidFill>
          <a:srgbClr val="00B0F0"/>
        </a:solidFill>
      </dgm:spPr>
      <dgm:t>
        <a:bodyPr/>
        <a:lstStyle/>
        <a:p>
          <a:r>
            <a:rPr lang="nl-NL" sz="4000" dirty="0" smtClean="0">
              <a:solidFill>
                <a:schemeClr val="tx1"/>
              </a:solidFill>
            </a:rPr>
            <a:t>Services &amp; entrepreneurs</a:t>
          </a:r>
          <a:endParaRPr lang="nl-NL" sz="4000" dirty="0">
            <a:solidFill>
              <a:schemeClr val="tx1"/>
            </a:solidFill>
          </a:endParaRPr>
        </a:p>
      </dgm:t>
    </dgm:pt>
    <dgm:pt modelId="{E440427F-05DC-4C8C-85C2-58A5AAEA51E1}" type="parTrans" cxnId="{1DEE69A1-C0CA-4D4F-A707-3973C40DDAD3}">
      <dgm:prSet/>
      <dgm:spPr/>
      <dgm:t>
        <a:bodyPr/>
        <a:lstStyle/>
        <a:p>
          <a:endParaRPr lang="nl-NL"/>
        </a:p>
      </dgm:t>
    </dgm:pt>
    <dgm:pt modelId="{22C87B87-7F0B-4B2C-BDF3-AB7985D67FAA}" type="sibTrans" cxnId="{1DEE69A1-C0CA-4D4F-A707-3973C40DDAD3}">
      <dgm:prSet/>
      <dgm:spPr/>
      <dgm:t>
        <a:bodyPr/>
        <a:lstStyle/>
        <a:p>
          <a:endParaRPr lang="nl-NL"/>
        </a:p>
      </dgm:t>
    </dgm:pt>
    <dgm:pt modelId="{FD021B64-2A55-4BBB-8DC9-BF53D58E6713}">
      <dgm:prSet phldrT="[Text]" custT="1"/>
      <dgm:spPr/>
      <dgm:t>
        <a:bodyPr/>
        <a:lstStyle/>
        <a:p>
          <a:r>
            <a:rPr lang="nl-NL" sz="4000" dirty="0" smtClean="0">
              <a:solidFill>
                <a:schemeClr val="tx1"/>
              </a:solidFill>
            </a:rPr>
            <a:t>Power &amp; </a:t>
          </a:r>
          <a:r>
            <a:rPr lang="nl-NL" sz="4000" dirty="0" err="1" smtClean="0">
              <a:solidFill>
                <a:schemeClr val="tx1"/>
              </a:solidFill>
            </a:rPr>
            <a:t>talents</a:t>
          </a:r>
          <a:endParaRPr lang="nl-NL" sz="4000" dirty="0">
            <a:solidFill>
              <a:schemeClr val="tx1"/>
            </a:solidFill>
          </a:endParaRPr>
        </a:p>
      </dgm:t>
    </dgm:pt>
    <dgm:pt modelId="{DB56351F-D569-4EF8-B6CC-69D6292322BC}" type="parTrans" cxnId="{0ED531BF-D59C-4F7E-B886-9675786CE8B1}">
      <dgm:prSet/>
      <dgm:spPr/>
      <dgm:t>
        <a:bodyPr/>
        <a:lstStyle/>
        <a:p>
          <a:endParaRPr lang="nl-NL"/>
        </a:p>
      </dgm:t>
    </dgm:pt>
    <dgm:pt modelId="{62E82E58-D9EB-4F31-B36E-79B6C5381FF4}" type="sibTrans" cxnId="{0ED531BF-D59C-4F7E-B886-9675786CE8B1}">
      <dgm:prSet/>
      <dgm:spPr/>
      <dgm:t>
        <a:bodyPr/>
        <a:lstStyle/>
        <a:p>
          <a:endParaRPr lang="nl-NL"/>
        </a:p>
      </dgm:t>
    </dgm:pt>
    <dgm:pt modelId="{9B7A8F19-8CAD-4463-87F1-6736E6C35FCC}" type="pres">
      <dgm:prSet presAssocID="{124726CE-27C2-4513-BC15-DFFEDB293ED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63BFAA26-8ADE-4374-8A23-8F886D6CA668}" type="pres">
      <dgm:prSet presAssocID="{5F96D785-A3C7-4E39-A7B7-244F913FE24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E80F766-FB73-4A99-8F80-20F652FEDA55}" type="pres">
      <dgm:prSet presAssocID="{4330E995-8408-4B0C-8F50-F2AF4F94A331}" presName="sibTrans" presStyleCnt="0"/>
      <dgm:spPr/>
    </dgm:pt>
    <dgm:pt modelId="{8F4AB9D3-3CAC-4610-9CE1-FCB6CB883F2F}" type="pres">
      <dgm:prSet presAssocID="{683096D4-2F86-4CCB-A4C6-C2FC5496886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EC2E205-C1CF-49D6-88D4-655204B6A273}" type="pres">
      <dgm:prSet presAssocID="{F28F54C9-5A2E-4788-918D-7513898E5A35}" presName="sibTrans" presStyleCnt="0"/>
      <dgm:spPr/>
    </dgm:pt>
    <dgm:pt modelId="{0A4E7336-C564-425F-9065-A12003736B0C}" type="pres">
      <dgm:prSet presAssocID="{C30278CB-775F-4B7A-A7F8-44D75E735F8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50480F9-0A02-4F98-B8A5-F368FA160BC1}" type="pres">
      <dgm:prSet presAssocID="{22C87B87-7F0B-4B2C-BDF3-AB7985D67FAA}" presName="sibTrans" presStyleCnt="0"/>
      <dgm:spPr/>
    </dgm:pt>
    <dgm:pt modelId="{7F9E5CC2-6C95-4F89-82C5-3731F1BBF2E4}" type="pres">
      <dgm:prSet presAssocID="{FD021B64-2A55-4BBB-8DC9-BF53D58E671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1068CE11-776E-4759-90B6-683B0047028D}" type="presOf" srcId="{C30278CB-775F-4B7A-A7F8-44D75E735F8E}" destId="{0A4E7336-C564-425F-9065-A12003736B0C}" srcOrd="0" destOrd="0" presId="urn:microsoft.com/office/officeart/2005/8/layout/default"/>
    <dgm:cxn modelId="{0ED531BF-D59C-4F7E-B886-9675786CE8B1}" srcId="{124726CE-27C2-4513-BC15-DFFEDB293EDA}" destId="{FD021B64-2A55-4BBB-8DC9-BF53D58E6713}" srcOrd="3" destOrd="0" parTransId="{DB56351F-D569-4EF8-B6CC-69D6292322BC}" sibTransId="{62E82E58-D9EB-4F31-B36E-79B6C5381FF4}"/>
    <dgm:cxn modelId="{D52AD913-747B-423A-8502-EB1255CE7930}" type="presOf" srcId="{683096D4-2F86-4CCB-A4C6-C2FC54968860}" destId="{8F4AB9D3-3CAC-4610-9CE1-FCB6CB883F2F}" srcOrd="0" destOrd="0" presId="urn:microsoft.com/office/officeart/2005/8/layout/default"/>
    <dgm:cxn modelId="{02DC01E9-67D1-474B-A123-4E41F69825FE}" type="presOf" srcId="{5F96D785-A3C7-4E39-A7B7-244F913FE248}" destId="{63BFAA26-8ADE-4374-8A23-8F886D6CA668}" srcOrd="0" destOrd="0" presId="urn:microsoft.com/office/officeart/2005/8/layout/default"/>
    <dgm:cxn modelId="{814D8332-ED84-4ABE-8411-A3BC79CE8B7E}" type="presOf" srcId="{124726CE-27C2-4513-BC15-DFFEDB293EDA}" destId="{9B7A8F19-8CAD-4463-87F1-6736E6C35FCC}" srcOrd="0" destOrd="0" presId="urn:microsoft.com/office/officeart/2005/8/layout/default"/>
    <dgm:cxn modelId="{A248DCF9-3956-4EF2-88E8-343BC5F7208F}" srcId="{124726CE-27C2-4513-BC15-DFFEDB293EDA}" destId="{683096D4-2F86-4CCB-A4C6-C2FC54968860}" srcOrd="1" destOrd="0" parTransId="{7941ADF5-E69E-4088-855E-B16C3DB82848}" sibTransId="{F28F54C9-5A2E-4788-918D-7513898E5A35}"/>
    <dgm:cxn modelId="{850CACDD-1734-435E-9818-9AF46BD11310}" type="presOf" srcId="{FD021B64-2A55-4BBB-8DC9-BF53D58E6713}" destId="{7F9E5CC2-6C95-4F89-82C5-3731F1BBF2E4}" srcOrd="0" destOrd="0" presId="urn:microsoft.com/office/officeart/2005/8/layout/default"/>
    <dgm:cxn modelId="{537DC21C-6282-45E6-A881-6500396BFF1C}" srcId="{124726CE-27C2-4513-BC15-DFFEDB293EDA}" destId="{5F96D785-A3C7-4E39-A7B7-244F913FE248}" srcOrd="0" destOrd="0" parTransId="{4AC04A8F-F264-4BD3-93FF-2913EFFC21F0}" sibTransId="{4330E995-8408-4B0C-8F50-F2AF4F94A331}"/>
    <dgm:cxn modelId="{1DEE69A1-C0CA-4D4F-A707-3973C40DDAD3}" srcId="{124726CE-27C2-4513-BC15-DFFEDB293EDA}" destId="{C30278CB-775F-4B7A-A7F8-44D75E735F8E}" srcOrd="2" destOrd="0" parTransId="{E440427F-05DC-4C8C-85C2-58A5AAEA51E1}" sibTransId="{22C87B87-7F0B-4B2C-BDF3-AB7985D67FAA}"/>
    <dgm:cxn modelId="{28193866-373B-4C62-BCD5-119E6755F5C7}" type="presParOf" srcId="{9B7A8F19-8CAD-4463-87F1-6736E6C35FCC}" destId="{63BFAA26-8ADE-4374-8A23-8F886D6CA668}" srcOrd="0" destOrd="0" presId="urn:microsoft.com/office/officeart/2005/8/layout/default"/>
    <dgm:cxn modelId="{93CBB937-95A1-4766-8398-6118F2F70D9B}" type="presParOf" srcId="{9B7A8F19-8CAD-4463-87F1-6736E6C35FCC}" destId="{8E80F766-FB73-4A99-8F80-20F652FEDA55}" srcOrd="1" destOrd="0" presId="urn:microsoft.com/office/officeart/2005/8/layout/default"/>
    <dgm:cxn modelId="{E36F8B91-419E-4F4B-B7DE-567852DAF504}" type="presParOf" srcId="{9B7A8F19-8CAD-4463-87F1-6736E6C35FCC}" destId="{8F4AB9D3-3CAC-4610-9CE1-FCB6CB883F2F}" srcOrd="2" destOrd="0" presId="urn:microsoft.com/office/officeart/2005/8/layout/default"/>
    <dgm:cxn modelId="{730F41B6-1107-4D12-B6BA-95FFB1E8610B}" type="presParOf" srcId="{9B7A8F19-8CAD-4463-87F1-6736E6C35FCC}" destId="{2EC2E205-C1CF-49D6-88D4-655204B6A273}" srcOrd="3" destOrd="0" presId="urn:microsoft.com/office/officeart/2005/8/layout/default"/>
    <dgm:cxn modelId="{A19D6B6D-2F36-4718-9417-78966E0CA242}" type="presParOf" srcId="{9B7A8F19-8CAD-4463-87F1-6736E6C35FCC}" destId="{0A4E7336-C564-425F-9065-A12003736B0C}" srcOrd="4" destOrd="0" presId="urn:microsoft.com/office/officeart/2005/8/layout/default"/>
    <dgm:cxn modelId="{FEE5953B-8BA0-4AFE-BC85-4A83B3CD1C5C}" type="presParOf" srcId="{9B7A8F19-8CAD-4463-87F1-6736E6C35FCC}" destId="{E50480F9-0A02-4F98-B8A5-F368FA160BC1}" srcOrd="5" destOrd="0" presId="urn:microsoft.com/office/officeart/2005/8/layout/default"/>
    <dgm:cxn modelId="{67CB3B27-98BE-4176-AD9F-E84E768564CF}" type="presParOf" srcId="{9B7A8F19-8CAD-4463-87F1-6736E6C35FCC}" destId="{7F9E5CC2-6C95-4F89-82C5-3731F1BBF2E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BAE7B2-A601-4B3E-84A9-6E511397072B}" type="doc">
      <dgm:prSet loTypeId="urn:microsoft.com/office/officeart/2005/8/layout/matrix1" loCatId="matrix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nl-NL"/>
        </a:p>
      </dgm:t>
    </dgm:pt>
    <dgm:pt modelId="{999BC887-16E8-48F9-9B7D-45457EC8EA11}">
      <dgm:prSet phldrT="[Text]"/>
      <dgm:spPr>
        <a:solidFill>
          <a:srgbClr val="92D050"/>
        </a:solidFill>
      </dgm:spPr>
      <dgm:t>
        <a:bodyPr/>
        <a:lstStyle/>
        <a:p>
          <a:r>
            <a:rPr lang="nl-NL" b="1" dirty="0" smtClean="0">
              <a:latin typeface="Lucida Fax" pitchFamily="18" charset="0"/>
            </a:rPr>
            <a:t>Project </a:t>
          </a:r>
          <a:r>
            <a:rPr lang="nl-NL" b="1" dirty="0" err="1" smtClean="0">
              <a:latin typeface="Lucida Fax" pitchFamily="18" charset="0"/>
            </a:rPr>
            <a:t>Area</a:t>
          </a:r>
          <a:r>
            <a:rPr lang="nl-NL" b="1" dirty="0" smtClean="0">
              <a:latin typeface="Lucida Fax" pitchFamily="18" charset="0"/>
            </a:rPr>
            <a:t> </a:t>
          </a:r>
          <a:r>
            <a:rPr lang="nl-NL" b="1" dirty="0" err="1" smtClean="0">
              <a:latin typeface="Lucida Fax" pitchFamily="18" charset="0"/>
            </a:rPr>
            <a:t>Development</a:t>
          </a:r>
          <a:r>
            <a:rPr lang="nl-NL" b="1" dirty="0" smtClean="0">
              <a:latin typeface="Lucida Fax" pitchFamily="18" charset="0"/>
            </a:rPr>
            <a:t> </a:t>
          </a:r>
          <a:endParaRPr lang="nl-NL" b="1" dirty="0">
            <a:latin typeface="Lucida Fax" pitchFamily="18" charset="0"/>
          </a:endParaRPr>
        </a:p>
      </dgm:t>
    </dgm:pt>
    <dgm:pt modelId="{6B4AD16F-BE17-4901-8E07-4A4ECA2999F8}" type="parTrans" cxnId="{7DEC5DC9-76DD-412D-8D86-984A989E6854}">
      <dgm:prSet/>
      <dgm:spPr/>
      <dgm:t>
        <a:bodyPr/>
        <a:lstStyle/>
        <a:p>
          <a:endParaRPr lang="nl-NL"/>
        </a:p>
      </dgm:t>
    </dgm:pt>
    <dgm:pt modelId="{BB0BBB05-D524-476E-9649-8B416ED89307}" type="sibTrans" cxnId="{7DEC5DC9-76DD-412D-8D86-984A989E6854}">
      <dgm:prSet/>
      <dgm:spPr/>
      <dgm:t>
        <a:bodyPr/>
        <a:lstStyle/>
        <a:p>
          <a:endParaRPr lang="nl-NL"/>
        </a:p>
      </dgm:t>
    </dgm:pt>
    <dgm:pt modelId="{1826EC2B-0171-4BA9-806E-EC32E30F9E3E}">
      <dgm:prSet phldrT="[Text]" custT="1"/>
      <dgm:spPr>
        <a:solidFill>
          <a:srgbClr val="FFC000"/>
        </a:solidFill>
      </dgm:spPr>
      <dgm:t>
        <a:bodyPr/>
        <a:lstStyle/>
        <a:p>
          <a:r>
            <a:rPr lang="nl-NL" sz="4800" dirty="0" err="1" smtClean="0">
              <a:solidFill>
                <a:schemeClr val="tx1"/>
              </a:solidFill>
              <a:latin typeface="Lucida Fax" pitchFamily="18" charset="0"/>
            </a:rPr>
            <a:t>Real</a:t>
          </a:r>
          <a:r>
            <a:rPr lang="nl-NL" sz="4800" dirty="0" smtClean="0">
              <a:solidFill>
                <a:schemeClr val="tx1"/>
              </a:solidFill>
              <a:latin typeface="Lucida Fax" pitchFamily="18" charset="0"/>
            </a:rPr>
            <a:t> </a:t>
          </a:r>
          <a:r>
            <a:rPr lang="nl-NL" sz="4800" dirty="0" err="1" smtClean="0">
              <a:solidFill>
                <a:schemeClr val="tx1"/>
              </a:solidFill>
              <a:latin typeface="Lucida Fax" pitchFamily="18" charset="0"/>
            </a:rPr>
            <a:t>Estate</a:t>
          </a:r>
          <a:endParaRPr lang="nl-NL" sz="4800" dirty="0">
            <a:solidFill>
              <a:schemeClr val="tx1"/>
            </a:solidFill>
            <a:latin typeface="Lucida Fax" pitchFamily="18" charset="0"/>
          </a:endParaRPr>
        </a:p>
      </dgm:t>
    </dgm:pt>
    <dgm:pt modelId="{9959160D-C33E-4962-BB6A-5262BCA48CFC}" type="parTrans" cxnId="{E214C434-83CF-49C9-B109-003DC4461EB8}">
      <dgm:prSet/>
      <dgm:spPr/>
      <dgm:t>
        <a:bodyPr/>
        <a:lstStyle/>
        <a:p>
          <a:endParaRPr lang="nl-NL"/>
        </a:p>
      </dgm:t>
    </dgm:pt>
    <dgm:pt modelId="{4C1C2DE5-10BA-40A9-855A-FF23191DFBA2}" type="sibTrans" cxnId="{E214C434-83CF-49C9-B109-003DC4461EB8}">
      <dgm:prSet/>
      <dgm:spPr/>
      <dgm:t>
        <a:bodyPr/>
        <a:lstStyle/>
        <a:p>
          <a:endParaRPr lang="nl-NL"/>
        </a:p>
      </dgm:t>
    </dgm:pt>
    <dgm:pt modelId="{85D835B5-76DE-4D11-8DF8-DE3B96D7AB54}">
      <dgm:prSet phldrT="[Text]" custT="1"/>
      <dgm:spPr>
        <a:solidFill>
          <a:srgbClr val="FF6600"/>
        </a:solidFill>
      </dgm:spPr>
      <dgm:t>
        <a:bodyPr/>
        <a:lstStyle/>
        <a:p>
          <a:r>
            <a:rPr lang="nl-NL" sz="4400" dirty="0" err="1" smtClean="0">
              <a:solidFill>
                <a:schemeClr val="tx1"/>
              </a:solidFill>
              <a:latin typeface="Lucida Fax" pitchFamily="18" charset="0"/>
            </a:rPr>
            <a:t>Social</a:t>
          </a:r>
          <a:r>
            <a:rPr lang="nl-NL" sz="4400" dirty="0" smtClean="0">
              <a:solidFill>
                <a:schemeClr val="tx1"/>
              </a:solidFill>
              <a:latin typeface="Lucida Fax" pitchFamily="18" charset="0"/>
            </a:rPr>
            <a:t> </a:t>
          </a:r>
          <a:r>
            <a:rPr lang="nl-NL" sz="4400" dirty="0" err="1" smtClean="0">
              <a:solidFill>
                <a:schemeClr val="tx1"/>
              </a:solidFill>
              <a:latin typeface="Lucida Fax" pitchFamily="18" charset="0"/>
            </a:rPr>
            <a:t>Work</a:t>
          </a:r>
          <a:endParaRPr lang="nl-NL" sz="4400" dirty="0">
            <a:solidFill>
              <a:schemeClr val="tx1"/>
            </a:solidFill>
            <a:latin typeface="Lucida Fax" pitchFamily="18" charset="0"/>
          </a:endParaRPr>
        </a:p>
      </dgm:t>
    </dgm:pt>
    <dgm:pt modelId="{2E133227-023C-4A43-9186-AECD7C1CF14C}" type="parTrans" cxnId="{3D8CDA3A-E6EB-4711-B636-0D2EA35F9907}">
      <dgm:prSet/>
      <dgm:spPr/>
      <dgm:t>
        <a:bodyPr/>
        <a:lstStyle/>
        <a:p>
          <a:endParaRPr lang="nl-NL"/>
        </a:p>
      </dgm:t>
    </dgm:pt>
    <dgm:pt modelId="{4A46712C-7AB6-4B2C-B7CD-9DB5498A205D}" type="sibTrans" cxnId="{3D8CDA3A-E6EB-4711-B636-0D2EA35F9907}">
      <dgm:prSet/>
      <dgm:spPr/>
      <dgm:t>
        <a:bodyPr/>
        <a:lstStyle/>
        <a:p>
          <a:endParaRPr lang="nl-NL"/>
        </a:p>
      </dgm:t>
    </dgm:pt>
    <dgm:pt modelId="{08839180-ADE9-442F-86B4-52365DC70695}">
      <dgm:prSet phldrT="[Text]" custT="1"/>
      <dgm:spPr>
        <a:solidFill>
          <a:srgbClr val="71C8E5"/>
        </a:solidFill>
      </dgm:spPr>
      <dgm:t>
        <a:bodyPr/>
        <a:lstStyle/>
        <a:p>
          <a:r>
            <a:rPr lang="nl-NL" sz="2800" dirty="0" err="1" smtClean="0">
              <a:solidFill>
                <a:schemeClr val="tx1"/>
              </a:solidFill>
              <a:latin typeface="Lucida Fax" pitchFamily="18" charset="0"/>
            </a:rPr>
            <a:t>Architecture</a:t>
          </a:r>
          <a:r>
            <a:rPr lang="nl-NL" sz="2800" dirty="0" smtClean="0">
              <a:solidFill>
                <a:schemeClr val="tx1"/>
              </a:solidFill>
              <a:latin typeface="Lucida Fax" pitchFamily="18" charset="0"/>
            </a:rPr>
            <a:t>, Built Environment &amp; Civil Engineering</a:t>
          </a:r>
          <a:endParaRPr lang="nl-NL" sz="2800" dirty="0">
            <a:solidFill>
              <a:schemeClr val="tx1"/>
            </a:solidFill>
            <a:latin typeface="Lucida Fax" pitchFamily="18" charset="0"/>
          </a:endParaRPr>
        </a:p>
      </dgm:t>
    </dgm:pt>
    <dgm:pt modelId="{C0F0BF17-68B4-49B6-A09B-8A4B4E90AF8A}" type="parTrans" cxnId="{D90A75D6-94D6-439B-857B-D7ED835212A1}">
      <dgm:prSet/>
      <dgm:spPr/>
      <dgm:t>
        <a:bodyPr/>
        <a:lstStyle/>
        <a:p>
          <a:endParaRPr lang="nl-NL"/>
        </a:p>
      </dgm:t>
    </dgm:pt>
    <dgm:pt modelId="{74FA270D-5237-4F43-9D66-D89F9C86BC14}" type="sibTrans" cxnId="{D90A75D6-94D6-439B-857B-D7ED835212A1}">
      <dgm:prSet/>
      <dgm:spPr/>
      <dgm:t>
        <a:bodyPr/>
        <a:lstStyle/>
        <a:p>
          <a:endParaRPr lang="nl-NL"/>
        </a:p>
      </dgm:t>
    </dgm:pt>
    <dgm:pt modelId="{DA6C03F9-4532-40D7-946A-9D4E705B986C}">
      <dgm:prSet phldrT="[Text]" custT="1"/>
      <dgm:spPr>
        <a:solidFill>
          <a:srgbClr val="0070C0"/>
        </a:solidFill>
      </dgm:spPr>
      <dgm:t>
        <a:bodyPr/>
        <a:lstStyle/>
        <a:p>
          <a:r>
            <a:rPr lang="nl-NL" sz="4000" dirty="0" smtClean="0">
              <a:solidFill>
                <a:schemeClr val="tx1"/>
              </a:solidFill>
              <a:latin typeface="Lucida Fax" pitchFamily="18" charset="0"/>
            </a:rPr>
            <a:t>Facility Management</a:t>
          </a:r>
          <a:endParaRPr lang="nl-NL" sz="4000" dirty="0">
            <a:solidFill>
              <a:schemeClr val="tx1"/>
            </a:solidFill>
            <a:latin typeface="Lucida Fax" pitchFamily="18" charset="0"/>
          </a:endParaRPr>
        </a:p>
      </dgm:t>
    </dgm:pt>
    <dgm:pt modelId="{3861D573-877D-4928-8D0A-E7651D5C9F63}" type="parTrans" cxnId="{74445F6A-6AC5-49A3-B0EB-D5AD6ADFFC77}">
      <dgm:prSet/>
      <dgm:spPr/>
      <dgm:t>
        <a:bodyPr/>
        <a:lstStyle/>
        <a:p>
          <a:endParaRPr lang="nl-NL"/>
        </a:p>
      </dgm:t>
    </dgm:pt>
    <dgm:pt modelId="{79D50CE5-1382-4608-BDA3-AA85F695B06E}" type="sibTrans" cxnId="{74445F6A-6AC5-49A3-B0EB-D5AD6ADFFC77}">
      <dgm:prSet/>
      <dgm:spPr/>
      <dgm:t>
        <a:bodyPr/>
        <a:lstStyle/>
        <a:p>
          <a:endParaRPr lang="nl-NL"/>
        </a:p>
      </dgm:t>
    </dgm:pt>
    <dgm:pt modelId="{B6AD109C-86AA-47F3-AF02-9C2126D48305}" type="pres">
      <dgm:prSet presAssocID="{49BAE7B2-A601-4B3E-84A9-6E511397072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4F3A9BB7-46D1-4E66-A181-924D59C730B5}" type="pres">
      <dgm:prSet presAssocID="{49BAE7B2-A601-4B3E-84A9-6E511397072B}" presName="matrix" presStyleCnt="0"/>
      <dgm:spPr/>
    </dgm:pt>
    <dgm:pt modelId="{6123F69D-EC4C-474A-9978-99D93A9805AD}" type="pres">
      <dgm:prSet presAssocID="{49BAE7B2-A601-4B3E-84A9-6E511397072B}" presName="tile1" presStyleLbl="node1" presStyleIdx="0" presStyleCnt="4"/>
      <dgm:spPr/>
      <dgm:t>
        <a:bodyPr/>
        <a:lstStyle/>
        <a:p>
          <a:endParaRPr lang="nl-NL"/>
        </a:p>
      </dgm:t>
    </dgm:pt>
    <dgm:pt modelId="{1BFA202A-A170-4F64-A4A5-84F966720A2A}" type="pres">
      <dgm:prSet presAssocID="{49BAE7B2-A601-4B3E-84A9-6E511397072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59DE91D-DFA0-4ADB-9E6A-B55F9033FCD9}" type="pres">
      <dgm:prSet presAssocID="{49BAE7B2-A601-4B3E-84A9-6E511397072B}" presName="tile2" presStyleLbl="node1" presStyleIdx="1" presStyleCnt="4"/>
      <dgm:spPr/>
      <dgm:t>
        <a:bodyPr/>
        <a:lstStyle/>
        <a:p>
          <a:endParaRPr lang="nl-NL"/>
        </a:p>
      </dgm:t>
    </dgm:pt>
    <dgm:pt modelId="{F317017F-1956-44D3-B221-0F2E7BC592E9}" type="pres">
      <dgm:prSet presAssocID="{49BAE7B2-A601-4B3E-84A9-6E511397072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13D587F-D48A-4787-AC53-0D173C59BFB2}" type="pres">
      <dgm:prSet presAssocID="{49BAE7B2-A601-4B3E-84A9-6E511397072B}" presName="tile3" presStyleLbl="node1" presStyleIdx="2" presStyleCnt="4"/>
      <dgm:spPr/>
      <dgm:t>
        <a:bodyPr/>
        <a:lstStyle/>
        <a:p>
          <a:endParaRPr lang="nl-NL"/>
        </a:p>
      </dgm:t>
    </dgm:pt>
    <dgm:pt modelId="{E51A9672-35D1-4639-BB1B-36476FC78497}" type="pres">
      <dgm:prSet presAssocID="{49BAE7B2-A601-4B3E-84A9-6E511397072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876FBE1-0A3E-47D3-96C1-A821B0F1F244}" type="pres">
      <dgm:prSet presAssocID="{49BAE7B2-A601-4B3E-84A9-6E511397072B}" presName="tile4" presStyleLbl="node1" presStyleIdx="3" presStyleCnt="4"/>
      <dgm:spPr/>
      <dgm:t>
        <a:bodyPr/>
        <a:lstStyle/>
        <a:p>
          <a:endParaRPr lang="nl-NL"/>
        </a:p>
      </dgm:t>
    </dgm:pt>
    <dgm:pt modelId="{EC5C163E-89BA-416D-93B8-5074FB8C76FE}" type="pres">
      <dgm:prSet presAssocID="{49BAE7B2-A601-4B3E-84A9-6E511397072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988DB47-4D73-4547-9E2C-1233AA8D41C6}" type="pres">
      <dgm:prSet presAssocID="{49BAE7B2-A601-4B3E-84A9-6E511397072B}" presName="centerTile" presStyleLbl="fgShp" presStyleIdx="0" presStyleCnt="1" custScaleX="128331" custScaleY="139631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</dgm:ptLst>
  <dgm:cxnLst>
    <dgm:cxn modelId="{D90A75D6-94D6-439B-857B-D7ED835212A1}" srcId="{999BC887-16E8-48F9-9B7D-45457EC8EA11}" destId="{08839180-ADE9-442F-86B4-52365DC70695}" srcOrd="2" destOrd="0" parTransId="{C0F0BF17-68B4-49B6-A09B-8A4B4E90AF8A}" sibTransId="{74FA270D-5237-4F43-9D66-D89F9C86BC14}"/>
    <dgm:cxn modelId="{01D5F91E-213E-4CCA-864E-9553978577F0}" type="presOf" srcId="{08839180-ADE9-442F-86B4-52365DC70695}" destId="{E51A9672-35D1-4639-BB1B-36476FC78497}" srcOrd="1" destOrd="0" presId="urn:microsoft.com/office/officeart/2005/8/layout/matrix1"/>
    <dgm:cxn modelId="{3D8CDA3A-E6EB-4711-B636-0D2EA35F9907}" srcId="{999BC887-16E8-48F9-9B7D-45457EC8EA11}" destId="{85D835B5-76DE-4D11-8DF8-DE3B96D7AB54}" srcOrd="1" destOrd="0" parTransId="{2E133227-023C-4A43-9186-AECD7C1CF14C}" sibTransId="{4A46712C-7AB6-4B2C-B7CD-9DB5498A205D}"/>
    <dgm:cxn modelId="{EBCAB24C-B369-4DD8-A03A-6366D690173A}" type="presOf" srcId="{1826EC2B-0171-4BA9-806E-EC32E30F9E3E}" destId="{1BFA202A-A170-4F64-A4A5-84F966720A2A}" srcOrd="1" destOrd="0" presId="urn:microsoft.com/office/officeart/2005/8/layout/matrix1"/>
    <dgm:cxn modelId="{57B2F681-01D3-4005-8239-CC9E08D45C5C}" type="presOf" srcId="{49BAE7B2-A601-4B3E-84A9-6E511397072B}" destId="{B6AD109C-86AA-47F3-AF02-9C2126D48305}" srcOrd="0" destOrd="0" presId="urn:microsoft.com/office/officeart/2005/8/layout/matrix1"/>
    <dgm:cxn modelId="{CA78BC8A-79A6-4E18-A5EB-2B9DF2A2D0E1}" type="presOf" srcId="{85D835B5-76DE-4D11-8DF8-DE3B96D7AB54}" destId="{F317017F-1956-44D3-B221-0F2E7BC592E9}" srcOrd="1" destOrd="0" presId="urn:microsoft.com/office/officeart/2005/8/layout/matrix1"/>
    <dgm:cxn modelId="{18C1C717-3B09-455C-A659-26179E020FA2}" type="presOf" srcId="{999BC887-16E8-48F9-9B7D-45457EC8EA11}" destId="{F988DB47-4D73-4547-9E2C-1233AA8D41C6}" srcOrd="0" destOrd="0" presId="urn:microsoft.com/office/officeart/2005/8/layout/matrix1"/>
    <dgm:cxn modelId="{DD9260DE-E70A-498F-B28D-99AC521B2FFD}" type="presOf" srcId="{DA6C03F9-4532-40D7-946A-9D4E705B986C}" destId="{A876FBE1-0A3E-47D3-96C1-A821B0F1F244}" srcOrd="0" destOrd="0" presId="urn:microsoft.com/office/officeart/2005/8/layout/matrix1"/>
    <dgm:cxn modelId="{74445F6A-6AC5-49A3-B0EB-D5AD6ADFFC77}" srcId="{999BC887-16E8-48F9-9B7D-45457EC8EA11}" destId="{DA6C03F9-4532-40D7-946A-9D4E705B986C}" srcOrd="3" destOrd="0" parTransId="{3861D573-877D-4928-8D0A-E7651D5C9F63}" sibTransId="{79D50CE5-1382-4608-BDA3-AA85F695B06E}"/>
    <dgm:cxn modelId="{CB6D3292-C9F1-49B7-9321-EE768647E117}" type="presOf" srcId="{1826EC2B-0171-4BA9-806E-EC32E30F9E3E}" destId="{6123F69D-EC4C-474A-9978-99D93A9805AD}" srcOrd="0" destOrd="0" presId="urn:microsoft.com/office/officeart/2005/8/layout/matrix1"/>
    <dgm:cxn modelId="{232B3197-12FA-4651-B676-17123E2ECCF7}" type="presOf" srcId="{08839180-ADE9-442F-86B4-52365DC70695}" destId="{313D587F-D48A-4787-AC53-0D173C59BFB2}" srcOrd="0" destOrd="0" presId="urn:microsoft.com/office/officeart/2005/8/layout/matrix1"/>
    <dgm:cxn modelId="{2C6E4C4B-63AC-45CB-AF75-47FA55465187}" type="presOf" srcId="{DA6C03F9-4532-40D7-946A-9D4E705B986C}" destId="{EC5C163E-89BA-416D-93B8-5074FB8C76FE}" srcOrd="1" destOrd="0" presId="urn:microsoft.com/office/officeart/2005/8/layout/matrix1"/>
    <dgm:cxn modelId="{097BA11C-A9E1-454E-AC31-1391680A6CD7}" type="presOf" srcId="{85D835B5-76DE-4D11-8DF8-DE3B96D7AB54}" destId="{559DE91D-DFA0-4ADB-9E6A-B55F9033FCD9}" srcOrd="0" destOrd="0" presId="urn:microsoft.com/office/officeart/2005/8/layout/matrix1"/>
    <dgm:cxn modelId="{7DEC5DC9-76DD-412D-8D86-984A989E6854}" srcId="{49BAE7B2-A601-4B3E-84A9-6E511397072B}" destId="{999BC887-16E8-48F9-9B7D-45457EC8EA11}" srcOrd="0" destOrd="0" parTransId="{6B4AD16F-BE17-4901-8E07-4A4ECA2999F8}" sibTransId="{BB0BBB05-D524-476E-9649-8B416ED89307}"/>
    <dgm:cxn modelId="{E214C434-83CF-49C9-B109-003DC4461EB8}" srcId="{999BC887-16E8-48F9-9B7D-45457EC8EA11}" destId="{1826EC2B-0171-4BA9-806E-EC32E30F9E3E}" srcOrd="0" destOrd="0" parTransId="{9959160D-C33E-4962-BB6A-5262BCA48CFC}" sibTransId="{4C1C2DE5-10BA-40A9-855A-FF23191DFBA2}"/>
    <dgm:cxn modelId="{06CA1484-0EFB-452E-B2EC-6595896C30AF}" type="presParOf" srcId="{B6AD109C-86AA-47F3-AF02-9C2126D48305}" destId="{4F3A9BB7-46D1-4E66-A181-924D59C730B5}" srcOrd="0" destOrd="0" presId="urn:microsoft.com/office/officeart/2005/8/layout/matrix1"/>
    <dgm:cxn modelId="{E89EB901-A954-4037-96FF-2713D677A730}" type="presParOf" srcId="{4F3A9BB7-46D1-4E66-A181-924D59C730B5}" destId="{6123F69D-EC4C-474A-9978-99D93A9805AD}" srcOrd="0" destOrd="0" presId="urn:microsoft.com/office/officeart/2005/8/layout/matrix1"/>
    <dgm:cxn modelId="{FE4679E9-6ECB-4FE9-A459-2772AAF49320}" type="presParOf" srcId="{4F3A9BB7-46D1-4E66-A181-924D59C730B5}" destId="{1BFA202A-A170-4F64-A4A5-84F966720A2A}" srcOrd="1" destOrd="0" presId="urn:microsoft.com/office/officeart/2005/8/layout/matrix1"/>
    <dgm:cxn modelId="{2F050B7F-FA57-4F86-B424-263648081773}" type="presParOf" srcId="{4F3A9BB7-46D1-4E66-A181-924D59C730B5}" destId="{559DE91D-DFA0-4ADB-9E6A-B55F9033FCD9}" srcOrd="2" destOrd="0" presId="urn:microsoft.com/office/officeart/2005/8/layout/matrix1"/>
    <dgm:cxn modelId="{6C769F18-F271-44E5-A0E4-92926793623D}" type="presParOf" srcId="{4F3A9BB7-46D1-4E66-A181-924D59C730B5}" destId="{F317017F-1956-44D3-B221-0F2E7BC592E9}" srcOrd="3" destOrd="0" presId="urn:microsoft.com/office/officeart/2005/8/layout/matrix1"/>
    <dgm:cxn modelId="{D97ACF41-9FE8-4BBA-A1BE-0D505F4C6B45}" type="presParOf" srcId="{4F3A9BB7-46D1-4E66-A181-924D59C730B5}" destId="{313D587F-D48A-4787-AC53-0D173C59BFB2}" srcOrd="4" destOrd="0" presId="urn:microsoft.com/office/officeart/2005/8/layout/matrix1"/>
    <dgm:cxn modelId="{6E697605-BAC6-4218-8AD0-BBAC126FA3E5}" type="presParOf" srcId="{4F3A9BB7-46D1-4E66-A181-924D59C730B5}" destId="{E51A9672-35D1-4639-BB1B-36476FC78497}" srcOrd="5" destOrd="0" presId="urn:microsoft.com/office/officeart/2005/8/layout/matrix1"/>
    <dgm:cxn modelId="{31D98B83-047F-4C40-8C3A-0A340C25C43A}" type="presParOf" srcId="{4F3A9BB7-46D1-4E66-A181-924D59C730B5}" destId="{A876FBE1-0A3E-47D3-96C1-A821B0F1F244}" srcOrd="6" destOrd="0" presId="urn:microsoft.com/office/officeart/2005/8/layout/matrix1"/>
    <dgm:cxn modelId="{96675E49-CF28-45E7-B50C-0ABF9C10653E}" type="presParOf" srcId="{4F3A9BB7-46D1-4E66-A181-924D59C730B5}" destId="{EC5C163E-89BA-416D-93B8-5074FB8C76FE}" srcOrd="7" destOrd="0" presId="urn:microsoft.com/office/officeart/2005/8/layout/matrix1"/>
    <dgm:cxn modelId="{FDEDC1BC-E3A9-4574-982A-E635408BF090}" type="presParOf" srcId="{B6AD109C-86AA-47F3-AF02-9C2126D48305}" destId="{F988DB47-4D73-4547-9E2C-1233AA8D41C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96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96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96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96" charset="-128"/>
                <a:cs typeface="+mn-cs"/>
              </a:defRPr>
            </a:lvl1pPr>
          </a:lstStyle>
          <a:p>
            <a:pPr>
              <a:defRPr/>
            </a:pPr>
            <a:fld id="{66A3E3B6-8EF2-4CF8-93D1-753215E242E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ea typeface="ＭＳ Ｐゴシック" pitchFamily="-96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ea typeface="ＭＳ Ｐゴシック" pitchFamily="-96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Klik om de tekststijl van het model te bewerken</a:t>
            </a:r>
          </a:p>
          <a:p>
            <a:pPr lvl="1"/>
            <a:r>
              <a:rPr lang="en-US" noProof="0" smtClean="0"/>
              <a:t>Tweede niveau</a:t>
            </a:r>
          </a:p>
          <a:p>
            <a:pPr lvl="2"/>
            <a:r>
              <a:rPr lang="en-US" noProof="0" smtClean="0"/>
              <a:t>Derde niveau</a:t>
            </a:r>
          </a:p>
          <a:p>
            <a:pPr lvl="3"/>
            <a:r>
              <a:rPr lang="en-US" noProof="0" smtClean="0"/>
              <a:t>Vierde niveau</a:t>
            </a:r>
          </a:p>
          <a:p>
            <a:pPr lvl="4"/>
            <a:r>
              <a:rPr lang="en-US" noProof="0" smtClean="0"/>
              <a:t>Vijfde niveau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ea typeface="ＭＳ Ｐゴシック" pitchFamily="-96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ea typeface="ＭＳ Ｐゴシック" pitchFamily="-96" charset="-128"/>
                <a:cs typeface="+mn-cs"/>
              </a:defRPr>
            </a:lvl1pPr>
          </a:lstStyle>
          <a:p>
            <a:pPr>
              <a:defRPr/>
            </a:pPr>
            <a:fld id="{F7779108-493C-42C9-8907-A78FB616726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6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6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6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6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6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67D9F-C6F3-4492-BF92-D6E24AD637AA}" type="slidenum">
              <a:rPr lang="nl-NL" smtClean="0">
                <a:ea typeface="ＭＳ Ｐゴシック"/>
                <a:cs typeface="ＭＳ Ｐゴシック"/>
              </a:rPr>
              <a:pPr/>
              <a:t>1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11F1D0-CFE8-491F-9A2C-AA6903ADA2CE}" type="slidenum">
              <a:rPr lang="nl-NL" smtClean="0">
                <a:ea typeface="ＭＳ Ｐゴシック"/>
                <a:cs typeface="ＭＳ Ｐゴシック"/>
              </a:rPr>
              <a:pPr/>
              <a:t>2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8F632-B516-4AEC-97DE-C6930F749436}" type="slidenum">
              <a:rPr lang="nl-NL" smtClean="0">
                <a:ea typeface="ＭＳ Ｐゴシック"/>
                <a:cs typeface="ＭＳ Ｐゴシック"/>
              </a:rPr>
              <a:pPr/>
              <a:t>3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DA40AE-AD1F-44C7-9332-E37BF50EB9CC}" type="slidenum">
              <a:rPr lang="nl-NL" smtClean="0">
                <a:ea typeface="ＭＳ Ｐゴシック"/>
                <a:cs typeface="ＭＳ Ｐゴシック"/>
              </a:rPr>
              <a:pPr/>
              <a:t>4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7D86F5-9B24-4E7A-9888-D03DE35A0C85}" type="slidenum">
              <a:rPr lang="nl-NL" smtClean="0">
                <a:ea typeface="ＭＳ Ｐゴシック"/>
                <a:cs typeface="ＭＳ Ｐゴシック"/>
              </a:rPr>
              <a:pPr/>
              <a:t>5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2187D7-29C7-46FA-870E-D841AC96FE95}" type="slidenum">
              <a:rPr lang="nl-NL" smtClean="0">
                <a:ea typeface="ＭＳ Ｐゴシック"/>
                <a:cs typeface="ＭＳ Ｐゴシック"/>
              </a:rPr>
              <a:pPr/>
              <a:t>20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l-NL" smtClean="0">
                <a:ea typeface="ＭＳ Ｐゴシック"/>
              </a:rPr>
              <a:t>Aanleiding: beweging van fysieke naar sociaalfysieke gebiedsontwikkeling </a:t>
            </a:r>
            <a:r>
              <a:rPr lang="nl-NL" smtClean="0">
                <a:ea typeface="ＭＳ Ｐゴシック"/>
                <a:sym typeface="Wingdings" pitchFamily="2" charset="2"/>
              </a:rPr>
              <a:t> dus meer integrale aanpak van werken in gebieden</a:t>
            </a:r>
            <a:endParaRPr lang="nl-NL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l-NL" sz="1600" b="1" smtClean="0">
                <a:solidFill>
                  <a:srgbClr val="FF6600"/>
                </a:solidFill>
                <a:ea typeface="ＭＳ Ｐゴシック"/>
                <a:sym typeface="Wingdings" pitchFamily="2" charset="2"/>
              </a:rPr>
              <a:t></a:t>
            </a:r>
            <a:r>
              <a:rPr lang="nl-NL" sz="1600" b="1" smtClean="0">
                <a:ea typeface="ＭＳ Ｐゴシック"/>
                <a:sym typeface="Wingdings" pitchFamily="2" charset="2"/>
              </a:rPr>
              <a:t> </a:t>
            </a:r>
            <a:r>
              <a:rPr lang="nl-NL" smtClean="0">
                <a:solidFill>
                  <a:srgbClr val="FF6600"/>
                </a:solidFill>
                <a:latin typeface="Lucida Fax"/>
                <a:ea typeface="ＭＳ Ｐゴシック"/>
                <a:sym typeface="Wingdings" pitchFamily="2" charset="2"/>
              </a:rPr>
              <a:t>What competencies are needed?</a:t>
            </a:r>
            <a:endParaRPr lang="nl-NL" smtClean="0">
              <a:solidFill>
                <a:srgbClr val="FF6600"/>
              </a:solidFill>
              <a:latin typeface="Lucida Fax"/>
              <a:ea typeface="ＭＳ Ｐゴシック"/>
            </a:endParaRPr>
          </a:p>
          <a:p>
            <a:endParaRPr lang="nl-NL" smtClean="0">
              <a:ea typeface="ＭＳ Ｐゴシック"/>
            </a:endParaRP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5B51A0-5B38-4386-B485-E7176EA71BD7}" type="slidenum">
              <a:rPr lang="nl-NL" smtClean="0">
                <a:ea typeface="ＭＳ Ｐゴシック"/>
                <a:cs typeface="ＭＳ Ｐゴシック"/>
              </a:rPr>
              <a:pPr/>
              <a:t>30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687859-21CD-497E-9448-DE86965CA781}" type="slidenum">
              <a:rPr lang="nl-NL" smtClean="0">
                <a:ea typeface="ＭＳ Ｐゴシック"/>
                <a:cs typeface="ＭＳ Ｐゴシック"/>
              </a:rPr>
              <a:pPr/>
              <a:t>39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ea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2012- 03-16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Bremen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A56F-76EB-4902-A4E8-AB24588F154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2012- 03-16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Bremen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69EDA-E828-4C7B-A658-BC3A2C6B3AC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2012- 03-16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Bremen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09E85-FA73-4867-92EC-08B76C01451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el, 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grafiek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2012- 03-16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Bremen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F46E3-5BF0-4B25-A27B-33FA91D3EC3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2012- 03-16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Bremen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487A9-2339-4F92-9D4E-603BD592E99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en diagram of organi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2012- 03-16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Bremen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016CC-241B-4412-B87F-EA4A6F2B62C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2012- 03-16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Bremen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D3884-BE49-4874-9847-6D3A0B3D6A1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2012- 03-16</a:t>
            </a: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Bremen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8CD4F-0297-49FC-9720-ED64D2153C1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2012- 03-16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Bremen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A95AC-AFFC-4539-AFB4-D517086CA67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2012- 03-16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Bremen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67C60-CB47-458D-80CE-78F247DB836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2012- 03-16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Bremen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2E79B-DEC2-4FF1-8F4C-9C2F681D5BF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2012- 03-16</a:t>
            </a: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Bremen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1D709-E6C4-45B8-AA55-1E24E831F00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2012- 03-16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Bremen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289AC-E8D1-4967-82BA-CF70A4F191F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2012- 03-16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Bremen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4F57D-3C00-4C1B-8FB9-9441367071B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2012- 03-16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Bremen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1742-E1A4-40AB-87D8-FD7B049E2EF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2012- 03-16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/>
              <a:t>Bremen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1C471-70A4-4927-8EEE-06128BF2AD6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437313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800" baseline="0" smtClean="0">
                <a:solidFill>
                  <a:schemeClr val="bg1"/>
                </a:solidFill>
                <a:ea typeface="ＭＳ Ｐゴシック" pitchFamily="-96" charset="-128"/>
                <a:cs typeface="+mn-cs"/>
              </a:defRPr>
            </a:lvl1pPr>
          </a:lstStyle>
          <a:p>
            <a:pPr>
              <a:defRPr/>
            </a:pPr>
            <a:r>
              <a:rPr lang="nl-NL"/>
              <a:t>2012- 03-16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47800" y="64373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800" baseline="0" smtClean="0">
                <a:solidFill>
                  <a:schemeClr val="bg1"/>
                </a:solidFill>
                <a:ea typeface="ＭＳ Ｐゴシック" pitchFamily="-96" charset="-128"/>
                <a:cs typeface="+mn-cs"/>
              </a:defRPr>
            </a:lvl1pPr>
          </a:lstStyle>
          <a:p>
            <a:pPr>
              <a:defRPr/>
            </a:pPr>
            <a:r>
              <a:rPr lang="nl-NL"/>
              <a:t>Bremen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373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800" baseline="0">
                <a:solidFill>
                  <a:schemeClr val="bg1"/>
                </a:solidFill>
                <a:ea typeface="ＭＳ Ｐゴシック" pitchFamily="-96" charset="-128"/>
                <a:cs typeface="+mn-cs"/>
              </a:defRPr>
            </a:lvl1pPr>
          </a:lstStyle>
          <a:p>
            <a:pPr>
              <a:defRPr/>
            </a:pPr>
            <a:fld id="{21528EEC-EF3C-4FA2-A957-65E4ADA6F68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96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96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96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96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9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9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9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9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j.rozema@pl.hanze.n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ctrTitle"/>
          </p:nvPr>
        </p:nvSpPr>
        <p:spPr bwMode="auto">
          <a:xfrm>
            <a:off x="468313" y="1624013"/>
            <a:ext cx="6767512" cy="15763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nl-NL" sz="4000" b="1" smtClean="0">
                <a:solidFill>
                  <a:schemeClr val="tx1"/>
                </a:solidFill>
                <a:latin typeface="Lucida Fax"/>
              </a:rPr>
              <a:t>PROFESSIONAL 3.0</a:t>
            </a:r>
            <a:br>
              <a:rPr lang="nl-NL" sz="4000" b="1" smtClean="0">
                <a:solidFill>
                  <a:schemeClr val="tx1"/>
                </a:solidFill>
                <a:latin typeface="Lucida Fax"/>
              </a:rPr>
            </a:br>
            <a:r>
              <a:rPr lang="nl-NL" sz="4000" b="1" smtClean="0">
                <a:solidFill>
                  <a:schemeClr val="tx1"/>
                </a:solidFill>
                <a:latin typeface="Lucida Fax"/>
              </a:rPr>
              <a:t>Area development</a:t>
            </a:r>
          </a:p>
        </p:txBody>
      </p:sp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754063" y="3213100"/>
            <a:ext cx="435133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endParaRPr lang="nl-NL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 bwMode="auto">
          <a:xfrm>
            <a:off x="323850" y="274638"/>
            <a:ext cx="836295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RURAL AREAS </a:t>
            </a:r>
            <a:r>
              <a:rPr lang="nl-NL" i="1" smtClean="0"/>
              <a:t>NL</a:t>
            </a:r>
            <a:endParaRPr lang="nl-NL" smtClean="0"/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700213"/>
            <a:ext cx="8686800" cy="4425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FontTx/>
              <a:buAutoNum type="arabicPeriod"/>
            </a:pPr>
            <a:r>
              <a:rPr lang="nl-NL" smtClean="0"/>
              <a:t>Small villages less than 400 inhabitants</a:t>
            </a:r>
          </a:p>
          <a:p>
            <a:pPr marL="514350" indent="-514350">
              <a:buFontTx/>
              <a:buAutoNum type="arabicPeriod"/>
            </a:pPr>
            <a:r>
              <a:rPr lang="nl-NL" smtClean="0"/>
              <a:t>Ageing and depopulation</a:t>
            </a:r>
          </a:p>
          <a:p>
            <a:pPr marL="514350" indent="-514350">
              <a:buFontTx/>
              <a:buAutoNum type="arabicPeriod"/>
            </a:pPr>
            <a:r>
              <a:rPr lang="nl-NL" smtClean="0"/>
              <a:t>Housing market </a:t>
            </a:r>
          </a:p>
          <a:p>
            <a:pPr marL="514350" indent="-514350">
              <a:buFontTx/>
              <a:buAutoNum type="arabicPeriod"/>
            </a:pPr>
            <a:r>
              <a:rPr lang="nl-NL" smtClean="0"/>
              <a:t>New comers: distant (digital) working </a:t>
            </a:r>
          </a:p>
          <a:p>
            <a:pPr marL="514350" indent="-514350">
              <a:buFontTx/>
              <a:buAutoNum type="arabicPeriod"/>
            </a:pPr>
            <a:r>
              <a:rPr lang="nl-NL" smtClean="0"/>
              <a:t>Budget cuts on community services</a:t>
            </a:r>
          </a:p>
          <a:p>
            <a:pPr marL="514350" indent="-514350">
              <a:buFontTx/>
              <a:buAutoNum type="arabicPeriod"/>
            </a:pPr>
            <a:endParaRPr lang="nl-NL" smtClean="0"/>
          </a:p>
          <a:p>
            <a:pPr marL="514350" indent="-514350">
              <a:buFontTx/>
              <a:buNone/>
            </a:pPr>
            <a:r>
              <a:rPr lang="nl-NL" b="1" smtClean="0">
                <a:sym typeface="Wingdings" pitchFamily="2" charset="2"/>
              </a:rPr>
              <a:t> </a:t>
            </a:r>
            <a:r>
              <a:rPr lang="nl-NL" sz="4000" b="1" i="1" smtClean="0">
                <a:sym typeface="Wingdings" pitchFamily="2" charset="2"/>
              </a:rPr>
              <a:t>Villages think forward : 3.0 </a:t>
            </a:r>
            <a:r>
              <a:rPr lang="nl-NL" sz="4000" b="1" smtClean="0">
                <a:sym typeface="Wingdings" pitchFamily="2" charset="2"/>
              </a:rPr>
              <a:t></a:t>
            </a:r>
            <a:endParaRPr lang="nl-NL" sz="4000" smtClean="0"/>
          </a:p>
        </p:txBody>
      </p:sp>
      <p:sp>
        <p:nvSpPr>
          <p:cNvPr id="3481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3482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48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5202AD-4F10-426C-96C7-7492EBF1F875}" type="slidenum">
              <a:rPr lang="nl-NL" smtClean="0">
                <a:ea typeface="ＭＳ Ｐゴシック"/>
                <a:cs typeface="ＭＳ Ｐゴシック"/>
              </a:rPr>
              <a:pPr/>
              <a:t>10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cxnSp>
        <p:nvCxnSpPr>
          <p:cNvPr id="34822" name="Straight Arrow Connector 7"/>
          <p:cNvCxnSpPr>
            <a:cxnSpLocks noChangeShapeType="1"/>
          </p:cNvCxnSpPr>
          <p:nvPr/>
        </p:nvCxnSpPr>
        <p:spPr bwMode="auto">
          <a:xfrm>
            <a:off x="4211638" y="2924175"/>
            <a:ext cx="0" cy="360363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7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VILLAGES = DIY</a:t>
            </a:r>
          </a:p>
        </p:txBody>
      </p:sp>
      <p:sp>
        <p:nvSpPr>
          <p:cNvPr id="35842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35843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584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9D9F09-76FD-4F72-9F26-9D2F88516B64}" type="slidenum">
              <a:rPr lang="nl-NL" smtClean="0">
                <a:ea typeface="ＭＳ Ｐゴシック"/>
                <a:cs typeface="ＭＳ Ｐゴシック"/>
              </a:rPr>
              <a:pPr/>
              <a:t>11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pic>
        <p:nvPicPr>
          <p:cNvPr id="35845" name="Content Placeholder 11" descr="DSCF264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163" y="1600200"/>
            <a:ext cx="6035675" cy="4525963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 bwMode="auto">
          <a:xfrm>
            <a:off x="179388" y="274638"/>
            <a:ext cx="8507412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</a:t>
            </a:r>
            <a:r>
              <a:rPr lang="nl-NL" sz="3600" smtClean="0"/>
              <a:t>INVOLVED ORGANISATIONS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smtClean="0"/>
              <a:t>Village organisation 	+++</a:t>
            </a:r>
          </a:p>
          <a:p>
            <a:r>
              <a:rPr lang="nl-NL" smtClean="0"/>
              <a:t>Municipality 			++</a:t>
            </a:r>
          </a:p>
          <a:p>
            <a:r>
              <a:rPr lang="nl-NL" smtClean="0"/>
              <a:t>Housing association 	+</a:t>
            </a:r>
          </a:p>
          <a:p>
            <a:endParaRPr lang="nl-NL" smtClean="0"/>
          </a:p>
          <a:p>
            <a:r>
              <a:rPr lang="nl-NL" smtClean="0"/>
              <a:t>(Home) care giver &amp; organisation 	</a:t>
            </a:r>
          </a:p>
          <a:p>
            <a:r>
              <a:rPr lang="nl-NL" smtClean="0"/>
              <a:t>Education (especially primary school)	 </a:t>
            </a:r>
          </a:p>
          <a:p>
            <a:r>
              <a:rPr lang="nl-NL" smtClean="0"/>
              <a:t>(Small) business &amp; retail enterprise 	</a:t>
            </a:r>
          </a:p>
          <a:p>
            <a:r>
              <a:rPr lang="nl-NL" smtClean="0"/>
              <a:t>Transport company 				</a:t>
            </a:r>
          </a:p>
          <a:p>
            <a:pPr>
              <a:buFontTx/>
              <a:buNone/>
            </a:pPr>
            <a:endParaRPr lang="nl-NL" smtClean="0"/>
          </a:p>
        </p:txBody>
      </p:sp>
      <p:sp>
        <p:nvSpPr>
          <p:cNvPr id="3686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3686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68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9A6AD0C-8686-4A91-B1D1-FF39BCA092E3}" type="slidenum">
              <a:rPr lang="nl-NL" smtClean="0">
                <a:ea typeface="ＭＳ Ｐゴシック"/>
                <a:cs typeface="ＭＳ Ｐゴシック"/>
              </a:rPr>
              <a:pPr/>
              <a:t>12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 bwMode="auto">
          <a:xfrm>
            <a:off x="250825" y="274638"/>
            <a:ext cx="8435975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</a:t>
            </a:r>
            <a:r>
              <a:rPr lang="nl-NL" sz="3600" smtClean="0"/>
              <a:t> Hanze VILLAGE RESEARCH</a:t>
            </a:r>
            <a:endParaRPr lang="nl-NL" sz="3600" b="1" smtClean="0"/>
          </a:p>
        </p:txBody>
      </p:sp>
      <p:pic>
        <p:nvPicPr>
          <p:cNvPr id="37890" name="Content Placeholder 6" descr="DSCF264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84313"/>
            <a:ext cx="6335712" cy="4752975"/>
          </a:xfrm>
          <a:noFill/>
          <a:ln>
            <a:miter lim="800000"/>
            <a:headEnd/>
            <a:tailEnd/>
          </a:ln>
        </p:spPr>
      </p:pic>
      <p:sp>
        <p:nvSpPr>
          <p:cNvPr id="3789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3789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78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06D5844-D98A-4A4D-81BA-83485A44C12A}" type="slidenum">
              <a:rPr lang="nl-NL" smtClean="0">
                <a:ea typeface="ＭＳ Ｐゴシック"/>
                <a:cs typeface="ＭＳ Ｐゴシック"/>
              </a:rPr>
              <a:pPr/>
              <a:t>13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6"/>
          <p:cNvSpPr>
            <a:spLocks noGrp="1"/>
          </p:cNvSpPr>
          <p:nvPr>
            <p:ph type="title"/>
          </p:nvPr>
        </p:nvSpPr>
        <p:spPr bwMode="auto">
          <a:xfrm>
            <a:off x="827088" y="274638"/>
            <a:ext cx="7859712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APPRAISALS ON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91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3891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89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346DBC0-2DCB-47D8-9244-0F11344B4F5E}" type="slidenum">
              <a:rPr lang="nl-NL" smtClean="0">
                <a:ea typeface="ＭＳ Ｐゴシック"/>
                <a:cs typeface="ＭＳ Ｐゴシック"/>
              </a:rPr>
              <a:pPr/>
              <a:t>14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sp>
        <p:nvSpPr>
          <p:cNvPr id="38918" name="Oval 9"/>
          <p:cNvSpPr>
            <a:spLocks noChangeArrowheads="1"/>
          </p:cNvSpPr>
          <p:nvPr/>
        </p:nvSpPr>
        <p:spPr bwMode="auto">
          <a:xfrm>
            <a:off x="179388" y="1268413"/>
            <a:ext cx="8785225" cy="5256212"/>
          </a:xfrm>
          <a:prstGeom prst="ellipse">
            <a:avLst/>
          </a:prstGeom>
          <a:noFill/>
          <a:ln w="66675" algn="ctr">
            <a:solidFill>
              <a:srgbClr val="49729D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el 6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VILLAGE </a:t>
            </a:r>
            <a:r>
              <a:rPr lang="nl-NL" i="1" smtClean="0"/>
              <a:t>DNA</a:t>
            </a:r>
          </a:p>
        </p:txBody>
      </p:sp>
      <p:sp>
        <p:nvSpPr>
          <p:cNvPr id="39938" name="Tijdelijke aanduiding voor inhoud 7"/>
          <p:cNvSpPr>
            <a:spLocks noGrp="1"/>
          </p:cNvSpPr>
          <p:nvPr>
            <p:ph sz="half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nl-NL" smtClean="0"/>
          </a:p>
          <a:p>
            <a:pPr>
              <a:buFontTx/>
              <a:buNone/>
            </a:pPr>
            <a:endParaRPr lang="nl-NL" smtClean="0"/>
          </a:p>
          <a:p>
            <a:pPr>
              <a:buFontTx/>
              <a:buNone/>
            </a:pPr>
            <a:r>
              <a:rPr lang="nl-NL" b="1" smtClean="0"/>
              <a:t>Pull factors</a:t>
            </a:r>
            <a:r>
              <a:rPr lang="nl-NL" smtClean="0"/>
              <a:t> to stay or attract newcomers</a:t>
            </a:r>
          </a:p>
          <a:p>
            <a:pPr>
              <a:buFontTx/>
              <a:buNone/>
            </a:pPr>
            <a:r>
              <a:rPr lang="nl-NL" smtClean="0"/>
              <a:t>Social </a:t>
            </a:r>
            <a:r>
              <a:rPr lang="nl-NL" b="1" smtClean="0"/>
              <a:t>cohesion</a:t>
            </a:r>
          </a:p>
          <a:p>
            <a:pPr>
              <a:buFontTx/>
              <a:buNone/>
            </a:pPr>
            <a:r>
              <a:rPr lang="nl-NL" smtClean="0"/>
              <a:t>New </a:t>
            </a:r>
            <a:r>
              <a:rPr lang="nl-NL" b="1" smtClean="0"/>
              <a:t>entrepreneurship</a:t>
            </a:r>
          </a:p>
          <a:p>
            <a:pPr>
              <a:buFontTx/>
              <a:buNone/>
            </a:pPr>
            <a:r>
              <a:rPr lang="nl-NL" smtClean="0"/>
              <a:t>Organizational </a:t>
            </a:r>
            <a:r>
              <a:rPr lang="nl-NL" b="1" smtClean="0"/>
              <a:t>power</a:t>
            </a:r>
          </a:p>
          <a:p>
            <a:pPr>
              <a:buFontTx/>
              <a:buNone/>
            </a:pPr>
            <a:endParaRPr lang="nl-NL" smtClean="0"/>
          </a:p>
          <a:p>
            <a:pPr>
              <a:buFontTx/>
              <a:buNone/>
            </a:pPr>
            <a:endParaRPr lang="nl-NL" smtClean="0"/>
          </a:p>
          <a:p>
            <a:pPr>
              <a:buFontTx/>
              <a:buNone/>
            </a:pPr>
            <a:endParaRPr lang="nl-NL" smtClean="0"/>
          </a:p>
        </p:txBody>
      </p:sp>
      <p:sp>
        <p:nvSpPr>
          <p:cNvPr id="39939" name="Tijdelijke aanduiding voor inhoud 8"/>
          <p:cNvSpPr>
            <a:spLocks noGrp="1"/>
          </p:cNvSpPr>
          <p:nvPr>
            <p:ph sz="half" idx="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nl-NL" smtClean="0"/>
          </a:p>
          <a:p>
            <a:pPr>
              <a:buFontTx/>
              <a:buNone/>
            </a:pPr>
            <a:r>
              <a:rPr lang="nl-NL" smtClean="0"/>
              <a:t>	</a:t>
            </a:r>
          </a:p>
          <a:p>
            <a:pPr>
              <a:buFontTx/>
              <a:buNone/>
            </a:pPr>
            <a:r>
              <a:rPr lang="nl-NL" b="1" smtClean="0"/>
              <a:t>			OUTCOME </a:t>
            </a:r>
          </a:p>
          <a:p>
            <a:pPr>
              <a:buFontTx/>
              <a:buNone/>
            </a:pPr>
            <a:r>
              <a:rPr lang="nl-NL" smtClean="0"/>
              <a:t>  			SWOT</a:t>
            </a:r>
          </a:p>
          <a:p>
            <a:pPr>
              <a:buFontTx/>
              <a:buNone/>
            </a:pPr>
            <a:r>
              <a:rPr lang="nl-NL" smtClean="0"/>
              <a:t>			Vision</a:t>
            </a:r>
          </a:p>
          <a:p>
            <a:pPr>
              <a:buFontTx/>
              <a:buNone/>
            </a:pPr>
            <a:r>
              <a:rPr lang="nl-NL" smtClean="0"/>
              <a:t>			Agenda</a:t>
            </a:r>
          </a:p>
          <a:p>
            <a:pPr>
              <a:buFontTx/>
              <a:buNone/>
            </a:pPr>
            <a:r>
              <a:rPr lang="nl-NL" smtClean="0"/>
              <a:t>			</a:t>
            </a:r>
            <a:r>
              <a:rPr lang="nl-NL" b="1" smtClean="0"/>
              <a:t>IDENTITY</a:t>
            </a:r>
          </a:p>
          <a:p>
            <a:pPr>
              <a:buFontTx/>
              <a:buNone/>
            </a:pPr>
            <a:r>
              <a:rPr lang="nl-NL" smtClean="0"/>
              <a:t>	</a:t>
            </a:r>
          </a:p>
        </p:txBody>
      </p:sp>
      <p:sp>
        <p:nvSpPr>
          <p:cNvPr id="39940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39941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9942" name="Tijdelijke aanduiding voor dia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241891-54CD-472A-B090-F5F8D4AC62DE}" type="slidenum">
              <a:rPr lang="nl-NL" smtClean="0">
                <a:ea typeface="ＭＳ Ｐゴシック"/>
                <a:cs typeface="ＭＳ Ｐゴシック"/>
              </a:rPr>
              <a:pPr/>
              <a:t>15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sp>
        <p:nvSpPr>
          <p:cNvPr id="39943" name="PIJL-OMHOOG en -OMLAAG 9"/>
          <p:cNvSpPr>
            <a:spLocks noChangeArrowheads="1"/>
          </p:cNvSpPr>
          <p:nvPr/>
        </p:nvSpPr>
        <p:spPr bwMode="auto">
          <a:xfrm>
            <a:off x="4140200" y="1916113"/>
            <a:ext cx="936625" cy="3600450"/>
          </a:xfrm>
          <a:prstGeom prst="upDownArrow">
            <a:avLst>
              <a:gd name="adj1" fmla="val 50000"/>
              <a:gd name="adj2" fmla="val 49973"/>
            </a:avLst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9944" name="PIJL-RECHTS 10"/>
          <p:cNvSpPr>
            <a:spLocks noChangeArrowheads="1"/>
          </p:cNvSpPr>
          <p:nvPr/>
        </p:nvSpPr>
        <p:spPr bwMode="auto">
          <a:xfrm>
            <a:off x="4859338" y="3429000"/>
            <a:ext cx="1512887" cy="863600"/>
          </a:xfrm>
          <a:prstGeom prst="rightArrow">
            <a:avLst>
              <a:gd name="adj1" fmla="val 50000"/>
              <a:gd name="adj2" fmla="val 50049"/>
            </a:avLst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CONCLUSION</a:t>
            </a:r>
          </a:p>
        </p:txBody>
      </p:sp>
      <p:sp>
        <p:nvSpPr>
          <p:cNvPr id="40962" name="Tijdelijke aanduiding voor inhoud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smtClean="0"/>
              <a:t>60 - 80% wants to stay into old age</a:t>
            </a:r>
          </a:p>
          <a:p>
            <a:r>
              <a:rPr lang="nl-NL" smtClean="0"/>
              <a:t>Good relations with neighbours secure (light) care</a:t>
            </a:r>
          </a:p>
          <a:p>
            <a:r>
              <a:rPr lang="nl-NL" smtClean="0"/>
              <a:t>Mobility on well maintained roads &amp; paths</a:t>
            </a:r>
          </a:p>
          <a:p>
            <a:r>
              <a:rPr lang="nl-NL" smtClean="0"/>
              <a:t>New potential entrepreneurship on services, energy, tourism</a:t>
            </a:r>
          </a:p>
          <a:p>
            <a:r>
              <a:rPr lang="nl-NL" smtClean="0"/>
              <a:t>60% wants to be active on village interests</a:t>
            </a:r>
          </a:p>
          <a:p>
            <a:endParaRPr lang="nl-NL" smtClean="0"/>
          </a:p>
        </p:txBody>
      </p:sp>
      <p:sp>
        <p:nvSpPr>
          <p:cNvPr id="40963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4096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0965" name="Tijdelijke aanduiding voor dia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B87C607-41AA-4A10-9CA0-66E834C4841D}" type="slidenum">
              <a:rPr lang="nl-NL" smtClean="0">
                <a:ea typeface="ＭＳ Ｐゴシック"/>
                <a:cs typeface="ＭＳ Ｐゴシック"/>
              </a:rPr>
              <a:pPr/>
              <a:t>16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 bwMode="auto">
          <a:xfrm>
            <a:off x="250825" y="274638"/>
            <a:ext cx="8435975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MEANING OF PLACE (1)</a:t>
            </a:r>
          </a:p>
        </p:txBody>
      </p:sp>
      <p:sp>
        <p:nvSpPr>
          <p:cNvPr id="41986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457200" y="1844675"/>
            <a:ext cx="8229600" cy="4281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nl-NL" smtClean="0"/>
              <a:t>“</a:t>
            </a:r>
            <a:r>
              <a:rPr lang="nl-NL" sz="4400" i="1" smtClean="0">
                <a:latin typeface="Lucida Fax"/>
              </a:rPr>
              <a:t>If people are attached to places, they want to invest time, energy and money and work together to make (their) place better</a:t>
            </a:r>
            <a:r>
              <a:rPr lang="nl-NL" sz="5400" smtClean="0">
                <a:latin typeface="Lucida Fax"/>
              </a:rPr>
              <a:t>”</a:t>
            </a:r>
          </a:p>
          <a:p>
            <a:endParaRPr lang="nl-NL" smtClean="0"/>
          </a:p>
        </p:txBody>
      </p:sp>
      <p:sp>
        <p:nvSpPr>
          <p:cNvPr id="41987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4198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1989" name="Tijdelijke aanduiding voor dia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9DA90EF-23BE-42F7-96E2-416C14CC5862}" type="slidenum">
              <a:rPr lang="nl-NL" smtClean="0">
                <a:ea typeface="ＭＳ Ｐゴシック"/>
                <a:cs typeface="ＭＳ Ｐゴシック"/>
              </a:rPr>
              <a:pPr/>
              <a:t>17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 bwMode="auto">
          <a:xfrm>
            <a:off x="250825" y="274638"/>
            <a:ext cx="8435975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>
                <a:sym typeface="Wingdings" pitchFamily="2" charset="2"/>
              </a:rPr>
              <a:t>  URBAN AREA </a:t>
            </a:r>
            <a:r>
              <a:rPr lang="nl-NL" i="1" smtClean="0">
                <a:sym typeface="Wingdings" pitchFamily="2" charset="2"/>
              </a:rPr>
              <a:t>NL</a:t>
            </a:r>
            <a:endParaRPr lang="nl-NL" i="1" smtClean="0"/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FontTx/>
              <a:buAutoNum type="arabicPeriod"/>
            </a:pPr>
            <a:r>
              <a:rPr lang="nl-NL" smtClean="0"/>
              <a:t>Growth and attractiveness of cities</a:t>
            </a:r>
          </a:p>
          <a:p>
            <a:pPr marL="514350" indent="-514350">
              <a:buFontTx/>
              <a:buAutoNum type="arabicPeriod"/>
            </a:pPr>
            <a:r>
              <a:rPr lang="nl-NL" smtClean="0"/>
              <a:t>Renewal projects in postwar areas</a:t>
            </a:r>
          </a:p>
          <a:p>
            <a:pPr marL="914400" lvl="1" indent="-514350"/>
            <a:r>
              <a:rPr lang="nl-NL" smtClean="0"/>
              <a:t>Houses of the yrs 50 – 70 </a:t>
            </a:r>
          </a:p>
          <a:p>
            <a:pPr marL="914400" lvl="1" indent="-514350"/>
            <a:r>
              <a:rPr lang="nl-NL" smtClean="0"/>
              <a:t>Property of housing associations</a:t>
            </a:r>
          </a:p>
          <a:p>
            <a:pPr marL="914400" lvl="1" indent="-514350"/>
            <a:r>
              <a:rPr lang="nl-NL" smtClean="0"/>
              <a:t>Monotonous &amp; standard layout</a:t>
            </a:r>
          </a:p>
          <a:p>
            <a:pPr marL="914400" lvl="1" indent="-514350"/>
            <a:r>
              <a:rPr lang="nl-NL" smtClean="0"/>
              <a:t>Socio-economic problems</a:t>
            </a:r>
          </a:p>
          <a:p>
            <a:pPr marL="514350" indent="-514350">
              <a:buFontTx/>
              <a:buNone/>
            </a:pPr>
            <a:endParaRPr lang="nl-NL" smtClean="0">
              <a:sym typeface="Wingdings" pitchFamily="2" charset="2"/>
            </a:endParaRPr>
          </a:p>
          <a:p>
            <a:pPr marL="514350" indent="-514350">
              <a:buFontTx/>
              <a:buNone/>
            </a:pPr>
            <a:r>
              <a:rPr lang="nl-NL" b="1" i="1" smtClean="0">
                <a:sym typeface="Wingdings" pitchFamily="2" charset="2"/>
              </a:rPr>
              <a:t> </a:t>
            </a:r>
            <a:r>
              <a:rPr lang="nl-NL" b="1" i="1" smtClean="0"/>
              <a:t>Professionals think forward: 3.0</a:t>
            </a:r>
          </a:p>
        </p:txBody>
      </p:sp>
      <p:sp>
        <p:nvSpPr>
          <p:cNvPr id="4301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4301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30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5F8BD2-1A74-4D31-881E-CE1AA99DDE15}" type="slidenum">
              <a:rPr lang="nl-NL" smtClean="0">
                <a:ea typeface="ＭＳ Ｐゴシック"/>
                <a:cs typeface="ＭＳ Ｐゴシック"/>
              </a:rPr>
              <a:pPr/>
              <a:t>18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 bwMode="auto">
          <a:xfrm>
            <a:off x="539750" y="274638"/>
            <a:ext cx="814705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z="3600" smtClean="0"/>
              <a:t>INVOLVED PROFESSIONAL 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773238"/>
            <a:ext cx="8229600" cy="43529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smtClean="0"/>
              <a:t>Area coordinators, area managers of area developers</a:t>
            </a:r>
          </a:p>
          <a:p>
            <a:r>
              <a:rPr lang="nl-NL" smtClean="0"/>
              <a:t>At housing association &amp; municipality</a:t>
            </a:r>
          </a:p>
          <a:p>
            <a:endParaRPr lang="nl-NL" smtClean="0"/>
          </a:p>
          <a:p>
            <a:pPr>
              <a:buFont typeface="Wingdings" pitchFamily="2" charset="2"/>
              <a:buChar char="à"/>
            </a:pPr>
            <a:r>
              <a:rPr lang="nl-NL" smtClean="0">
                <a:sym typeface="Wingdings" pitchFamily="2" charset="2"/>
              </a:rPr>
              <a:t>Managing </a:t>
            </a:r>
          </a:p>
          <a:p>
            <a:pPr>
              <a:buFont typeface="Wingdings" pitchFamily="2" charset="2"/>
              <a:buChar char="à"/>
            </a:pPr>
            <a:r>
              <a:rPr lang="nl-NL" smtClean="0">
                <a:sym typeface="Wingdings" pitchFamily="2" charset="2"/>
              </a:rPr>
              <a:t>Monitoring</a:t>
            </a:r>
          </a:p>
          <a:p>
            <a:pPr>
              <a:buFont typeface="Wingdings" pitchFamily="2" charset="2"/>
              <a:buChar char="à"/>
            </a:pPr>
            <a:r>
              <a:rPr lang="nl-NL" smtClean="0">
                <a:sym typeface="Wingdings" pitchFamily="2" charset="2"/>
              </a:rPr>
              <a:t>Renewing</a:t>
            </a:r>
            <a:endParaRPr lang="nl-NL" smtClean="0"/>
          </a:p>
          <a:p>
            <a:endParaRPr lang="nl-NL" smtClean="0"/>
          </a:p>
          <a:p>
            <a:pPr>
              <a:buFontTx/>
              <a:buNone/>
            </a:pPr>
            <a:endParaRPr lang="nl-NL" smtClean="0"/>
          </a:p>
        </p:txBody>
      </p:sp>
      <p:sp>
        <p:nvSpPr>
          <p:cNvPr id="4403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4403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403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B58FA8-069B-4715-81A4-2064AA81EE98}" type="slidenum">
              <a:rPr lang="nl-NL" smtClean="0">
                <a:ea typeface="ＭＳ Ｐゴシック"/>
                <a:cs typeface="ＭＳ Ｐゴシック"/>
              </a:rPr>
              <a:pPr/>
              <a:t>19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sp>
        <p:nvSpPr>
          <p:cNvPr id="44038" name="Rechthoek 6"/>
          <p:cNvSpPr>
            <a:spLocks noChangeArrowheads="1"/>
          </p:cNvSpPr>
          <p:nvPr/>
        </p:nvSpPr>
        <p:spPr bwMode="auto">
          <a:xfrm>
            <a:off x="3203575" y="3573463"/>
            <a:ext cx="5616575" cy="2879725"/>
          </a:xfrm>
          <a:prstGeom prst="rect">
            <a:avLst/>
          </a:prstGeom>
          <a:solidFill>
            <a:srgbClr val="FFDC6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nl-NL" sz="3600" baseline="0">
                <a:solidFill>
                  <a:srgbClr val="0070C0"/>
                </a:solidFill>
              </a:rPr>
              <a:t>real estate,  (home) economics, (landscape) architecture, social work, technics, civil service, teaching</a:t>
            </a:r>
            <a:endParaRPr lang="nl-NL" sz="360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2253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2531" name="Tijdelijke aanduiding voor dia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82DDA5-A1D0-4F25-9557-0B789452C1C9}" type="slidenum">
              <a:rPr lang="nl-NL" smtClean="0">
                <a:ea typeface="ＭＳ Ｐゴシック"/>
                <a:cs typeface="ＭＳ Ｐゴシック"/>
              </a:rPr>
              <a:pPr/>
              <a:t>2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sp>
        <p:nvSpPr>
          <p:cNvPr id="22532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60350"/>
            <a:ext cx="6096000" cy="6524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nl-NL" smtClean="0">
                <a:solidFill>
                  <a:schemeClr val="tx1"/>
                </a:solidFill>
              </a:rPr>
              <a:t>PRESENTATION</a:t>
            </a:r>
          </a:p>
        </p:txBody>
      </p:sp>
      <p:sp>
        <p:nvSpPr>
          <p:cNvPr id="22533" name="Content Placeholder 6"/>
          <p:cNvSpPr>
            <a:spLocks noGrp="1"/>
          </p:cNvSpPr>
          <p:nvPr>
            <p:ph idx="1"/>
          </p:nvPr>
        </p:nvSpPr>
        <p:spPr bwMode="auto">
          <a:xfrm>
            <a:off x="457200" y="1844675"/>
            <a:ext cx="8229600" cy="4281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FontTx/>
              <a:buAutoNum type="arabicPeriod"/>
            </a:pPr>
            <a:r>
              <a:rPr lang="nl-NL" smtClean="0"/>
              <a:t>Hanze University of Applied Sciences</a:t>
            </a:r>
          </a:p>
          <a:p>
            <a:pPr marL="514350" indent="-514350">
              <a:buFontTx/>
              <a:buAutoNum type="arabicPeriod"/>
            </a:pPr>
            <a:r>
              <a:rPr lang="nl-NL" smtClean="0"/>
              <a:t>Expert Centre </a:t>
            </a:r>
            <a:r>
              <a:rPr lang="nl-NL" i="1" smtClean="0"/>
              <a:t>NoorderRuimte</a:t>
            </a:r>
          </a:p>
          <a:p>
            <a:pPr marL="514350" indent="-514350">
              <a:buFontTx/>
              <a:buAutoNum type="arabicPeriod"/>
            </a:pPr>
            <a:r>
              <a:rPr lang="nl-NL" b="1" smtClean="0">
                <a:latin typeface="Lucida Fax"/>
              </a:rPr>
              <a:t>Do it Yourself in Rural Area</a:t>
            </a:r>
          </a:p>
          <a:p>
            <a:pPr marL="514350" indent="-514350">
              <a:buFontTx/>
              <a:buAutoNum type="arabicPeriod"/>
            </a:pPr>
            <a:r>
              <a:rPr lang="nl-NL" b="1" smtClean="0">
                <a:latin typeface="Lucida Fax"/>
              </a:rPr>
              <a:t>And in Urban Area?</a:t>
            </a:r>
          </a:p>
          <a:p>
            <a:pPr marL="514350" indent="-514350">
              <a:buFontTx/>
              <a:buAutoNum type="arabicPeriod"/>
            </a:pPr>
            <a:r>
              <a:rPr lang="nl-NL" b="1" smtClean="0">
                <a:latin typeface="Lucida Fax"/>
              </a:rPr>
              <a:t>Area Developer 3.0</a:t>
            </a:r>
          </a:p>
          <a:p>
            <a:pPr marL="514350" indent="-514350">
              <a:buFontTx/>
              <a:buAutoNum type="arabicPeriod"/>
            </a:pPr>
            <a:r>
              <a:rPr lang="nl-NL" b="1" smtClean="0">
                <a:latin typeface="Lucida Fax"/>
              </a:rPr>
              <a:t>Educational programs</a:t>
            </a:r>
          </a:p>
          <a:p>
            <a:pPr marL="514350" indent="-514350">
              <a:buFontTx/>
              <a:buAutoNum type="arabicPeriod"/>
            </a:pPr>
            <a:endParaRPr lang="nl-NL" smtClean="0"/>
          </a:p>
          <a:p>
            <a:pPr marL="514350" indent="-514350">
              <a:buFontTx/>
              <a:buNone/>
            </a:pPr>
            <a:endParaRPr lang="nl-NL" smtClean="0"/>
          </a:p>
          <a:p>
            <a:pPr marL="914400" lvl="1" indent="-514350">
              <a:buFontTx/>
              <a:buNone/>
            </a:pPr>
            <a:r>
              <a:rPr lang="nl-NL" smtClean="0"/>
              <a:t>  </a:t>
            </a:r>
          </a:p>
          <a:p>
            <a:pPr marL="514350" indent="-514350">
              <a:buFontTx/>
              <a:buAutoNum type="arabicPeriod"/>
            </a:pPr>
            <a:endParaRPr lang="nl-NL" smtClean="0"/>
          </a:p>
          <a:p>
            <a:pPr marL="514350" indent="-514350">
              <a:buFontTx/>
              <a:buAutoNum type="arabicPeriod"/>
            </a:pPr>
            <a:endParaRPr 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4505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5059" name="Rectangle 12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539750" y="1628775"/>
            <a:ext cx="7772400" cy="44021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</a:pPr>
            <a:r>
              <a:rPr lang="nl-NL" sz="4000" b="1" smtClean="0"/>
              <a:t>on Area Development</a:t>
            </a:r>
            <a:endParaRPr lang="en-US" sz="4000" b="1" smtClean="0"/>
          </a:p>
          <a:p>
            <a:pPr algn="ctr">
              <a:buFontTx/>
              <a:buNone/>
            </a:pPr>
            <a:endParaRPr lang="nl-NL" sz="4000" b="1" smtClean="0"/>
          </a:p>
          <a:p>
            <a:pPr>
              <a:buFontTx/>
              <a:buNone/>
            </a:pPr>
            <a:endParaRPr lang="nl-NL" sz="2000" smtClean="0"/>
          </a:p>
          <a:p>
            <a:pPr>
              <a:buFontTx/>
              <a:buNone/>
            </a:pPr>
            <a:endParaRPr lang="nl-NL" sz="2000" smtClean="0"/>
          </a:p>
        </p:txBody>
      </p:sp>
      <p:sp>
        <p:nvSpPr>
          <p:cNvPr id="45060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60350"/>
            <a:ext cx="6985000" cy="7921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nl-NL" sz="4000" smtClean="0">
                <a:solidFill>
                  <a:schemeClr val="tx1"/>
                </a:solidFill>
              </a:rPr>
              <a:t> </a:t>
            </a:r>
            <a:r>
              <a:rPr lang="nl-NL" smtClean="0">
                <a:solidFill>
                  <a:schemeClr val="tx1"/>
                </a:solidFill>
              </a:rPr>
              <a:t>DO IT..(</a:t>
            </a:r>
            <a:r>
              <a:rPr lang="nl-NL" smtClean="0">
                <a:solidFill>
                  <a:schemeClr val="tx1"/>
                </a:solidFill>
                <a:latin typeface="Lucida Fax"/>
              </a:rPr>
              <a:t>new, different?)</a:t>
            </a:r>
            <a:endParaRPr lang="nl-NL" smtClean="0">
              <a:solidFill>
                <a:schemeClr val="tx1"/>
              </a:solidFill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/>
        </p:nvGraphicFramePr>
        <p:xfrm>
          <a:off x="611188" y="2492375"/>
          <a:ext cx="8064500" cy="3668713"/>
        </p:xfrm>
        <a:graphic>
          <a:graphicData uri="http://schemas.openxmlformats.org/drawingml/2006/table">
            <a:tbl>
              <a:tblPr/>
              <a:tblGrid>
                <a:gridCol w="3072294"/>
                <a:gridCol w="886363"/>
                <a:gridCol w="4106239"/>
              </a:tblGrid>
              <a:tr h="62999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nl-NL" sz="2000" dirty="0" smtClean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2000" dirty="0" err="1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From</a:t>
                      </a:r>
                      <a:r>
                        <a:rPr lang="nl-NL" sz="20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l-NL" sz="2000" dirty="0" err="1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Physical</a:t>
                      </a:r>
                      <a:endParaRPr lang="nl-NL" sz="2000" dirty="0" smtClean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endParaRPr lang="nl-NL" sz="20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000" dirty="0" smtClean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to </a:t>
                      </a:r>
                      <a:endParaRPr lang="nl-NL" sz="20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nl-NL" sz="2000" dirty="0" smtClean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2000" dirty="0" err="1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Integral</a:t>
                      </a:r>
                      <a:endParaRPr lang="nl-NL" sz="20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38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nl-NL" sz="2000" dirty="0" smtClean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Planning</a:t>
                      </a:r>
                      <a:endParaRPr lang="nl-NL" sz="2000" dirty="0"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2000" dirty="0" err="1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Sectoral</a:t>
                      </a:r>
                      <a:r>
                        <a:rPr lang="nl-NL" sz="20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 t</a:t>
                      </a:r>
                      <a:r>
                        <a:rPr lang="nl-NL" sz="2000" baseline="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hinking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2000" dirty="0" err="1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Technical</a:t>
                      </a:r>
                      <a:r>
                        <a:rPr lang="nl-NL" sz="20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2000" dirty="0" err="1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Standards</a:t>
                      </a:r>
                      <a:r>
                        <a:rPr lang="nl-NL" sz="20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endParaRPr lang="nl-NL" sz="2000" dirty="0"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Product </a:t>
                      </a:r>
                      <a:r>
                        <a:rPr lang="nl-NL" sz="2000" dirty="0" err="1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oriented</a:t>
                      </a:r>
                      <a:endParaRPr lang="nl-NL" sz="2000" dirty="0"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New </a:t>
                      </a:r>
                      <a:r>
                        <a:rPr lang="nl-NL" sz="2000" dirty="0" err="1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build</a:t>
                      </a:r>
                      <a:r>
                        <a:rPr lang="nl-NL" sz="2000" baseline="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endParaRPr lang="nl-NL" sz="20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2000" dirty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nl-NL" sz="200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nl-NL" sz="200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  <a:sym typeface="Wingdings"/>
                        </a:rPr>
                        <a:t></a:t>
                      </a:r>
                      <a:endParaRPr lang="nl-NL" sz="200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00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nl-NL" sz="20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2000" dirty="0" smtClean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Planning</a:t>
                      </a:r>
                      <a:r>
                        <a:rPr lang="nl-NL" sz="2000" baseline="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l-NL" sz="20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&amp; </a:t>
                      </a:r>
                      <a:r>
                        <a:rPr lang="nl-NL" sz="2000" dirty="0" err="1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Communication</a:t>
                      </a:r>
                      <a:r>
                        <a:rPr lang="nl-NL" sz="20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endParaRPr lang="nl-NL" sz="2000" dirty="0"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dirty="0" err="1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Coproduction</a:t>
                      </a:r>
                      <a:endParaRPr lang="nl-NL" sz="20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dirty="0" err="1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Socio-physical-econ-organizational</a:t>
                      </a:r>
                      <a:endParaRPr lang="nl-NL" sz="2000" dirty="0" smtClean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dirty="0" err="1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Diversity</a:t>
                      </a:r>
                      <a:endParaRPr lang="nl-NL" sz="2000" dirty="0"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dirty="0" err="1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People</a:t>
                      </a:r>
                      <a:r>
                        <a:rPr lang="nl-NL" sz="20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l-NL" sz="2000" dirty="0" err="1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oriented</a:t>
                      </a:r>
                      <a:endParaRPr lang="nl-NL" sz="2000" dirty="0"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dirty="0" err="1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Re-use</a:t>
                      </a:r>
                      <a:endParaRPr lang="nl-NL" sz="20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507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8D8E51D-E649-4360-BFD1-856FF1C6432F}" type="slidenum">
              <a:rPr lang="nl-NL" smtClean="0">
                <a:ea typeface="ＭＳ Ｐゴシック"/>
                <a:cs typeface="ＭＳ Ｐゴシック"/>
              </a:rPr>
              <a:pPr/>
              <a:t>20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 bwMode="auto">
          <a:xfrm>
            <a:off x="250825" y="274638"/>
            <a:ext cx="8435975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</a:t>
            </a:r>
            <a:r>
              <a:rPr lang="nl-NL" sz="3600" smtClean="0"/>
              <a:t>HANZE PROGRAMME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FontTx/>
              <a:buAutoNum type="arabicPeriod"/>
            </a:pPr>
            <a:r>
              <a:rPr lang="nl-NL" smtClean="0"/>
              <a:t>Innovation programme </a:t>
            </a:r>
            <a:r>
              <a:rPr lang="nl-NL" i="1" smtClean="0"/>
              <a:t>Professionals A.D</a:t>
            </a:r>
            <a:r>
              <a:rPr lang="nl-NL" smtClean="0"/>
              <a:t>.</a:t>
            </a:r>
            <a:r>
              <a:rPr lang="nl-NL" i="1" smtClean="0"/>
              <a:t> </a:t>
            </a:r>
          </a:p>
          <a:p>
            <a:pPr marL="914400" lvl="1" indent="-514350"/>
            <a:endParaRPr lang="nl-NL" smtClean="0"/>
          </a:p>
          <a:p>
            <a:pPr marL="914400" lvl="1" indent="-514350"/>
            <a:r>
              <a:rPr lang="nl-NL" smtClean="0"/>
              <a:t>Research Programme on succesfactors, participation and effect evaluation</a:t>
            </a:r>
          </a:p>
          <a:p>
            <a:pPr marL="914400" lvl="1" indent="-514350"/>
            <a:r>
              <a:rPr lang="nl-NL" smtClean="0"/>
              <a:t>Hanze Expert Network with 40 professionals</a:t>
            </a:r>
          </a:p>
          <a:p>
            <a:pPr marL="914400" lvl="1" indent="-514350">
              <a:buFontTx/>
              <a:buNone/>
            </a:pPr>
            <a:r>
              <a:rPr lang="nl-NL" smtClean="0"/>
              <a:t> </a:t>
            </a:r>
          </a:p>
          <a:p>
            <a:pPr marL="514350" indent="-514350">
              <a:buFontTx/>
              <a:buAutoNum type="arabicPeriod"/>
            </a:pPr>
            <a:r>
              <a:rPr lang="nl-NL" smtClean="0"/>
              <a:t>Outcome on Compentence profile Area Developers &amp; Educational programs</a:t>
            </a:r>
          </a:p>
        </p:txBody>
      </p:sp>
      <p:sp>
        <p:nvSpPr>
          <p:cNvPr id="4710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4710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71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542B7CB-C416-47E1-82F0-CC17EB7ECF0C}" type="slidenum">
              <a:rPr lang="nl-NL" smtClean="0">
                <a:ea typeface="ＭＳ Ｐゴシック"/>
                <a:cs typeface="ＭＳ Ｐゴシック"/>
              </a:rPr>
              <a:pPr/>
              <a:t>21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el 1"/>
          <p:cNvSpPr>
            <a:spLocks noGrp="1"/>
          </p:cNvSpPr>
          <p:nvPr>
            <p:ph type="title"/>
          </p:nvPr>
        </p:nvSpPr>
        <p:spPr bwMode="auto">
          <a:xfrm>
            <a:off x="684213" y="274638"/>
            <a:ext cx="8002587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NEIGHBOURHOOD (1)</a:t>
            </a:r>
          </a:p>
        </p:txBody>
      </p:sp>
      <p:sp>
        <p:nvSpPr>
          <p:cNvPr id="48130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48131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8132" name="Tijdelijke aanduiding voor dia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673B4F-46E0-4D9D-BEDB-D97170E5A781}" type="slidenum">
              <a:rPr lang="nl-NL" smtClean="0">
                <a:ea typeface="ＭＳ Ｐゴシック"/>
                <a:cs typeface="ＭＳ Ｐゴシック"/>
              </a:rPr>
              <a:pPr/>
              <a:t>22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pic>
        <p:nvPicPr>
          <p:cNvPr id="4813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311400"/>
            <a:ext cx="8229600" cy="3103563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(2)</a:t>
            </a:r>
          </a:p>
        </p:txBody>
      </p:sp>
      <p:sp>
        <p:nvSpPr>
          <p:cNvPr id="49154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49155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9156" name="Tijdelijke aanduiding voor dia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6D063D-76FE-4273-9FB7-F0357D400D56}" type="slidenum">
              <a:rPr lang="nl-NL" smtClean="0">
                <a:ea typeface="ＭＳ Ｐゴシック"/>
                <a:cs typeface="ＭＳ Ｐゴシック"/>
              </a:rPr>
              <a:pPr/>
              <a:t>23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pic>
        <p:nvPicPr>
          <p:cNvPr id="491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163" y="1600200"/>
            <a:ext cx="6035675" cy="4525963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el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(3)</a:t>
            </a:r>
          </a:p>
        </p:txBody>
      </p:sp>
      <p:sp>
        <p:nvSpPr>
          <p:cNvPr id="50178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50179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0180" name="Tijdelijke aanduiding voor dia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AE11B33-B97D-44A3-8057-D424B911DA27}" type="slidenum">
              <a:rPr lang="nl-NL" smtClean="0">
                <a:ea typeface="ＭＳ Ｐゴシック"/>
                <a:cs typeface="ＭＳ Ｐゴシック"/>
              </a:rPr>
              <a:pPr/>
              <a:t>24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pic>
        <p:nvPicPr>
          <p:cNvPr id="501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163" y="1600200"/>
            <a:ext cx="6035675" cy="4525963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el 1"/>
          <p:cNvSpPr>
            <a:spLocks noGrp="1"/>
          </p:cNvSpPr>
          <p:nvPr>
            <p:ph type="title"/>
          </p:nvPr>
        </p:nvSpPr>
        <p:spPr bwMode="auto">
          <a:xfrm>
            <a:off x="611188" y="274638"/>
            <a:ext cx="8075612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SUCCESFACTORS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nl-NL" dirty="0" err="1" smtClean="0">
                <a:cs typeface="+mn-cs"/>
              </a:rPr>
              <a:t>On</a:t>
            </a:r>
            <a:r>
              <a:rPr lang="nl-NL" dirty="0" smtClean="0">
                <a:cs typeface="+mn-cs"/>
              </a:rPr>
              <a:t> 3 </a:t>
            </a:r>
            <a:r>
              <a:rPr lang="nl-NL" dirty="0" err="1" smtClean="0">
                <a:cs typeface="+mn-cs"/>
              </a:rPr>
              <a:t>renewal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projects</a:t>
            </a:r>
            <a:endParaRPr lang="nl-NL" dirty="0" smtClean="0">
              <a:cs typeface="+mn-cs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nl-NL" dirty="0" smtClean="0">
                <a:cs typeface="+mn-cs"/>
              </a:rPr>
              <a:t>Open </a:t>
            </a:r>
            <a:r>
              <a:rPr lang="nl-NL" dirty="0" err="1" smtClean="0">
                <a:cs typeface="+mn-cs"/>
              </a:rPr>
              <a:t>process</a:t>
            </a:r>
            <a:r>
              <a:rPr lang="nl-NL" dirty="0" smtClean="0">
                <a:cs typeface="+mn-cs"/>
              </a:rPr>
              <a:t> – </a:t>
            </a:r>
            <a:r>
              <a:rPr lang="nl-NL" dirty="0" err="1" smtClean="0">
                <a:cs typeface="+mn-cs"/>
              </a:rPr>
              <a:t>realistic</a:t>
            </a:r>
            <a:r>
              <a:rPr lang="nl-NL" dirty="0" smtClean="0">
                <a:cs typeface="+mn-cs"/>
              </a:rPr>
              <a:t> goals</a:t>
            </a:r>
          </a:p>
          <a:p>
            <a:pPr>
              <a:buFontTx/>
              <a:buNone/>
              <a:defRPr/>
            </a:pPr>
            <a:r>
              <a:rPr lang="nl-NL" dirty="0" smtClean="0">
                <a:cs typeface="+mn-cs"/>
              </a:rPr>
              <a:t>2. </a:t>
            </a:r>
            <a:r>
              <a:rPr lang="nl-NL" dirty="0" err="1" smtClean="0">
                <a:cs typeface="+mn-cs"/>
              </a:rPr>
              <a:t>Shared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vision</a:t>
            </a:r>
            <a:r>
              <a:rPr lang="nl-NL" dirty="0" smtClean="0">
                <a:cs typeface="+mn-cs"/>
              </a:rPr>
              <a:t> all </a:t>
            </a:r>
            <a:r>
              <a:rPr lang="nl-NL" dirty="0" err="1" smtClean="0">
                <a:cs typeface="+mn-cs"/>
              </a:rPr>
              <a:t>parties</a:t>
            </a:r>
            <a:endParaRPr lang="nl-NL" dirty="0" smtClean="0">
              <a:cs typeface="+mn-cs"/>
            </a:endParaRPr>
          </a:p>
          <a:p>
            <a:pPr>
              <a:buFontTx/>
              <a:buNone/>
              <a:defRPr/>
            </a:pPr>
            <a:r>
              <a:rPr lang="nl-NL" dirty="0" smtClean="0">
                <a:cs typeface="+mn-cs"/>
              </a:rPr>
              <a:t>3. </a:t>
            </a:r>
            <a:r>
              <a:rPr lang="nl-NL" dirty="0" err="1" smtClean="0">
                <a:cs typeface="+mn-cs"/>
              </a:rPr>
              <a:t>Commitment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inhabitants</a:t>
            </a:r>
            <a:endParaRPr lang="nl-NL" dirty="0" smtClean="0">
              <a:cs typeface="+mn-cs"/>
            </a:endParaRPr>
          </a:p>
          <a:p>
            <a:pPr>
              <a:buFontTx/>
              <a:buNone/>
              <a:defRPr/>
            </a:pPr>
            <a:r>
              <a:rPr lang="nl-NL" dirty="0" smtClean="0">
                <a:cs typeface="+mn-cs"/>
              </a:rPr>
              <a:t>4. </a:t>
            </a:r>
            <a:r>
              <a:rPr lang="nl-NL" dirty="0" err="1" smtClean="0">
                <a:cs typeface="+mn-cs"/>
              </a:rPr>
              <a:t>Felt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urgency</a:t>
            </a:r>
            <a:endParaRPr lang="nl-NL" dirty="0" smtClean="0">
              <a:cs typeface="+mn-cs"/>
            </a:endParaRPr>
          </a:p>
          <a:p>
            <a:pPr>
              <a:buFontTx/>
              <a:buNone/>
              <a:defRPr/>
            </a:pPr>
            <a:r>
              <a:rPr lang="nl-NL" dirty="0" smtClean="0">
                <a:cs typeface="+mn-cs"/>
              </a:rPr>
              <a:t>5. </a:t>
            </a:r>
            <a:r>
              <a:rPr lang="nl-NL" dirty="0" err="1" smtClean="0">
                <a:cs typeface="+mn-cs"/>
              </a:rPr>
              <a:t>Cooperation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parties</a:t>
            </a:r>
            <a:r>
              <a:rPr lang="nl-NL" dirty="0" smtClean="0">
                <a:cs typeface="+mn-cs"/>
              </a:rPr>
              <a:t> (trust!)</a:t>
            </a:r>
          </a:p>
          <a:p>
            <a:pPr>
              <a:buFontTx/>
              <a:buNone/>
              <a:defRPr/>
            </a:pPr>
            <a:r>
              <a:rPr lang="nl-NL" dirty="0" smtClean="0">
                <a:cs typeface="+mn-cs"/>
              </a:rPr>
              <a:t>6. Transparant </a:t>
            </a:r>
            <a:r>
              <a:rPr lang="nl-NL" dirty="0" err="1" smtClean="0">
                <a:cs typeface="+mn-cs"/>
              </a:rPr>
              <a:t>communication</a:t>
            </a:r>
            <a:endParaRPr lang="nl-NL" dirty="0" smtClean="0">
              <a:cs typeface="+mn-cs"/>
            </a:endParaRPr>
          </a:p>
          <a:p>
            <a:pPr marL="514350" indent="-514350">
              <a:buFontTx/>
              <a:buAutoNum type="arabicPeriod"/>
              <a:defRPr/>
            </a:pPr>
            <a:endParaRPr lang="nl-NL" dirty="0" smtClean="0">
              <a:cs typeface="+mn-cs"/>
            </a:endParaRPr>
          </a:p>
          <a:p>
            <a:pPr>
              <a:buFontTx/>
              <a:buNone/>
              <a:defRPr/>
            </a:pPr>
            <a:r>
              <a:rPr lang="nl-NL" dirty="0" smtClean="0">
                <a:cs typeface="+mn-cs"/>
              </a:rPr>
              <a:t>5. </a:t>
            </a:r>
            <a:endParaRPr lang="nl-NL" dirty="0">
              <a:cs typeface="+mn-cs"/>
            </a:endParaRPr>
          </a:p>
        </p:txBody>
      </p:sp>
      <p:sp>
        <p:nvSpPr>
          <p:cNvPr id="51203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5120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1205" name="Tijdelijke aanduiding voor dia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BE93EB0-D4C6-4A8D-AD1F-93A34C1E2E85}" type="slidenum">
              <a:rPr lang="nl-NL" smtClean="0">
                <a:ea typeface="ＭＳ Ｐゴシック"/>
                <a:cs typeface="ＭＳ Ｐゴシック"/>
              </a:rPr>
              <a:pPr/>
              <a:t>25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el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FAIL FACTORS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nl-NL" dirty="0" err="1" smtClean="0">
                <a:cs typeface="+mn-cs"/>
              </a:rPr>
              <a:t>On</a:t>
            </a:r>
            <a:r>
              <a:rPr lang="nl-NL" dirty="0" smtClean="0">
                <a:cs typeface="+mn-cs"/>
              </a:rPr>
              <a:t> 3 </a:t>
            </a:r>
            <a:r>
              <a:rPr lang="nl-NL" dirty="0" err="1" smtClean="0">
                <a:cs typeface="+mn-cs"/>
              </a:rPr>
              <a:t>renewal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projects</a:t>
            </a:r>
            <a:r>
              <a:rPr lang="nl-NL" dirty="0" smtClean="0">
                <a:cs typeface="+mn-cs"/>
              </a:rPr>
              <a:t>:</a:t>
            </a:r>
          </a:p>
          <a:p>
            <a:pPr>
              <a:buFontTx/>
              <a:buNone/>
              <a:defRPr/>
            </a:pPr>
            <a:endParaRPr lang="nl-NL" dirty="0" smtClean="0">
              <a:cs typeface="+mn-cs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nl-NL" dirty="0" err="1" smtClean="0">
                <a:cs typeface="+mn-cs"/>
              </a:rPr>
              <a:t>Lack</a:t>
            </a:r>
            <a:r>
              <a:rPr lang="nl-NL" dirty="0" smtClean="0">
                <a:cs typeface="+mn-cs"/>
              </a:rPr>
              <a:t> of (proces) </a:t>
            </a:r>
            <a:r>
              <a:rPr lang="nl-NL" dirty="0" err="1" smtClean="0">
                <a:cs typeface="+mn-cs"/>
              </a:rPr>
              <a:t>evaluation</a:t>
            </a:r>
            <a:endParaRPr lang="nl-NL" dirty="0" smtClean="0">
              <a:cs typeface="+mn-cs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nl-NL" dirty="0" err="1" smtClean="0">
                <a:cs typeface="+mn-cs"/>
              </a:rPr>
              <a:t>Change</a:t>
            </a:r>
            <a:r>
              <a:rPr lang="nl-NL" dirty="0" smtClean="0">
                <a:cs typeface="+mn-cs"/>
              </a:rPr>
              <a:t> project </a:t>
            </a:r>
            <a:r>
              <a:rPr lang="nl-NL" dirty="0" err="1" smtClean="0">
                <a:cs typeface="+mn-cs"/>
              </a:rPr>
              <a:t>members</a:t>
            </a:r>
            <a:endParaRPr lang="nl-NL" dirty="0" smtClean="0">
              <a:cs typeface="+mn-cs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nl-NL" dirty="0" err="1" smtClean="0">
                <a:cs typeface="+mn-cs"/>
              </a:rPr>
              <a:t>Undervaluing</a:t>
            </a:r>
            <a:r>
              <a:rPr lang="nl-NL" dirty="0" smtClean="0">
                <a:cs typeface="+mn-cs"/>
              </a:rPr>
              <a:t> of </a:t>
            </a:r>
            <a:r>
              <a:rPr lang="nl-NL" dirty="0" err="1" smtClean="0">
                <a:cs typeface="+mn-cs"/>
              </a:rPr>
              <a:t>social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aspects</a:t>
            </a:r>
            <a:endParaRPr lang="nl-NL" dirty="0">
              <a:cs typeface="+mn-cs"/>
            </a:endParaRPr>
          </a:p>
        </p:txBody>
      </p:sp>
      <p:sp>
        <p:nvSpPr>
          <p:cNvPr id="52227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5222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2229" name="Tijdelijke aanduiding voor dia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928D9F7-B387-4E0B-8048-6A254771F872}" type="slidenum">
              <a:rPr lang="nl-NL" smtClean="0">
                <a:ea typeface="ＭＳ Ｐゴシック"/>
                <a:cs typeface="ＭＳ Ｐゴシック"/>
              </a:rPr>
              <a:pPr/>
              <a:t>26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 bwMode="auto">
          <a:xfrm>
            <a:off x="323850" y="274638"/>
            <a:ext cx="836295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</a:t>
            </a:r>
            <a:r>
              <a:rPr lang="nl-NL" sz="3600" smtClean="0"/>
              <a:t>TO</a:t>
            </a:r>
            <a:r>
              <a:rPr lang="nl-NL" sz="4000" smtClean="0"/>
              <a:t> INVOLVE PEOPLE</a:t>
            </a:r>
          </a:p>
        </p:txBody>
      </p:sp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AFFEB4E-5843-4140-8B75-0E4675586E9C}" type="slidenum">
              <a:rPr lang="nl-NL" smtClean="0">
                <a:ea typeface="ＭＳ Ｐゴシック"/>
                <a:cs typeface="ＭＳ Ｐゴシック"/>
              </a:rPr>
              <a:pPr/>
              <a:t>27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pic>
        <p:nvPicPr>
          <p:cNvPr id="5325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163" y="1600200"/>
            <a:ext cx="6035675" cy="4525963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7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PEOPLE (2)</a:t>
            </a:r>
          </a:p>
        </p:txBody>
      </p:sp>
      <p:sp>
        <p:nvSpPr>
          <p:cNvPr id="54274" name="Content Placeholder 8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  <p:sp>
        <p:nvSpPr>
          <p:cNvPr id="5427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5427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42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E2C7E1-353D-4F2A-8BD2-BB1378ACCC8E}" type="slidenum">
              <a:rPr lang="nl-NL" smtClean="0">
                <a:ea typeface="ＭＳ Ｐゴシック"/>
                <a:cs typeface="ＭＳ Ｐゴシック"/>
              </a:rPr>
              <a:pPr/>
              <a:t>28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pic>
        <p:nvPicPr>
          <p:cNvPr id="542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4163" y="1600200"/>
            <a:ext cx="60356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el 7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PARTICIPATION (1)</a:t>
            </a:r>
          </a:p>
        </p:txBody>
      </p:sp>
      <p:sp>
        <p:nvSpPr>
          <p:cNvPr id="55298" name="Tijdelijke aanduiding voor tekst 13"/>
          <p:cNvSpPr>
            <a:spLocks noGrp="1"/>
          </p:cNvSpPr>
          <p:nvPr>
            <p:ph type="body" sz="half" idx="1"/>
          </p:nvPr>
        </p:nvSpPr>
        <p:spPr bwMode="auto">
          <a:xfrm>
            <a:off x="323850" y="2276475"/>
            <a:ext cx="4171950" cy="38496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nl-NL" smtClean="0"/>
              <a:t>5. Decisionmaking</a:t>
            </a:r>
          </a:p>
          <a:p>
            <a:pPr>
              <a:buFontTx/>
              <a:buNone/>
            </a:pPr>
            <a:r>
              <a:rPr lang="nl-NL" smtClean="0"/>
              <a:t>4. Coproducing</a:t>
            </a:r>
          </a:p>
          <a:p>
            <a:pPr>
              <a:buFontTx/>
              <a:buNone/>
            </a:pPr>
            <a:r>
              <a:rPr lang="nl-NL" smtClean="0"/>
              <a:t>3. Advising</a:t>
            </a:r>
          </a:p>
          <a:p>
            <a:pPr>
              <a:buFontTx/>
              <a:buNone/>
            </a:pPr>
            <a:r>
              <a:rPr lang="nl-NL" smtClean="0"/>
              <a:t>2. Consulting</a:t>
            </a:r>
          </a:p>
          <a:p>
            <a:pPr>
              <a:buFontTx/>
              <a:buNone/>
            </a:pPr>
            <a:r>
              <a:rPr lang="nl-NL" smtClean="0"/>
              <a:t>1. Informing</a:t>
            </a:r>
          </a:p>
        </p:txBody>
      </p:sp>
      <p:pic>
        <p:nvPicPr>
          <p:cNvPr id="55299" name="Picture 3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341438"/>
            <a:ext cx="4032250" cy="4721225"/>
          </a:xfrm>
          <a:noFill/>
          <a:ln>
            <a:miter lim="800000"/>
            <a:headEnd/>
            <a:tailEnd/>
          </a:ln>
        </p:spPr>
      </p:pic>
      <p:sp>
        <p:nvSpPr>
          <p:cNvPr id="55300" name="Tijdelijke aanduiding voor datum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55301" name="Tijdelijke aanduiding voor voettekst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5302" name="Tijdelijke aanduiding voor dianumm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FCDE77-340A-49A5-A4E6-CD63EDB47C3D}" type="slidenum">
              <a:rPr lang="nl-NL" smtClean="0">
                <a:ea typeface="ＭＳ Ｐゴシック"/>
                <a:cs typeface="ＭＳ Ｐゴシック"/>
              </a:rPr>
              <a:pPr/>
              <a:t>29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cxnSp>
        <p:nvCxnSpPr>
          <p:cNvPr id="55303" name="Straight Arrow Connector 9"/>
          <p:cNvCxnSpPr>
            <a:cxnSpLocks noChangeShapeType="1"/>
          </p:cNvCxnSpPr>
          <p:nvPr/>
        </p:nvCxnSpPr>
        <p:spPr bwMode="auto">
          <a:xfrm flipV="1">
            <a:off x="4284663" y="1773238"/>
            <a:ext cx="0" cy="4176712"/>
          </a:xfrm>
          <a:prstGeom prst="straightConnector1">
            <a:avLst/>
          </a:prstGeom>
          <a:noFill/>
          <a:ln w="152400" algn="ctr">
            <a:solidFill>
              <a:srgbClr val="FF66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7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nl-NL" sz="3200" smtClean="0">
                <a:solidFill>
                  <a:schemeClr val="bg1"/>
                </a:solidFill>
              </a:rPr>
              <a:t>  </a:t>
            </a:r>
            <a:r>
              <a:rPr lang="nl-NL" sz="4800" smtClean="0">
                <a:solidFill>
                  <a:schemeClr val="tx1"/>
                </a:solidFill>
              </a:rPr>
              <a:t>WELCOME</a:t>
            </a:r>
          </a:p>
        </p:txBody>
      </p:sp>
      <p:sp>
        <p:nvSpPr>
          <p:cNvPr id="24578" name="Tijdelijke aanduiding voor tekst 10"/>
          <p:cNvSpPr>
            <a:spLocks noGrp="1"/>
          </p:cNvSpPr>
          <p:nvPr>
            <p:ph type="body" sz="half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nl-NL" smtClean="0"/>
          </a:p>
          <a:p>
            <a:pPr>
              <a:buFontTx/>
              <a:buNone/>
            </a:pPr>
            <a:r>
              <a:rPr lang="nl-NL" smtClean="0"/>
              <a:t>JANNIE ROZEMA</a:t>
            </a:r>
          </a:p>
          <a:p>
            <a:pPr>
              <a:buFontTx/>
              <a:buNone/>
            </a:pPr>
            <a:endParaRPr lang="nl-NL" smtClean="0"/>
          </a:p>
          <a:p>
            <a:pPr>
              <a:buFontTx/>
              <a:buNone/>
            </a:pPr>
            <a:r>
              <a:rPr lang="nl-NL" smtClean="0"/>
              <a:t>Psychology</a:t>
            </a:r>
          </a:p>
          <a:p>
            <a:pPr>
              <a:buFontTx/>
              <a:buNone/>
            </a:pPr>
            <a:r>
              <a:rPr lang="nl-NL" smtClean="0"/>
              <a:t>Lecturer </a:t>
            </a:r>
          </a:p>
          <a:p>
            <a:pPr>
              <a:buFontTx/>
              <a:buNone/>
            </a:pPr>
            <a:r>
              <a:rPr lang="nl-NL" smtClean="0"/>
              <a:t>Researcher </a:t>
            </a:r>
          </a:p>
        </p:txBody>
      </p:sp>
      <p:pic>
        <p:nvPicPr>
          <p:cNvPr id="24579" name="Content Placeholder 8" descr="Jannie Rozema 201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557338"/>
            <a:ext cx="3241675" cy="4564062"/>
          </a:xfrm>
          <a:noFill/>
          <a:ln>
            <a:miter lim="800000"/>
            <a:headEnd/>
            <a:tailEnd/>
          </a:ln>
        </p:spPr>
      </p:pic>
      <p:sp>
        <p:nvSpPr>
          <p:cNvPr id="24580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24581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4582" name="Tijdelijke aanduiding voor dia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134145-2C80-4891-8542-B6C1AB9F54B1}" type="slidenum">
              <a:rPr lang="nl-NL" smtClean="0">
                <a:ea typeface="ＭＳ Ｐゴシック"/>
                <a:cs typeface="ＭＳ Ｐゴシック"/>
              </a:rPr>
              <a:pPr/>
              <a:t>3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sp>
        <p:nvSpPr>
          <p:cNvPr id="24583" name="Text Box 18"/>
          <p:cNvSpPr txBox="1">
            <a:spLocks noChangeArrowheads="1"/>
          </p:cNvSpPr>
          <p:nvPr/>
        </p:nvSpPr>
        <p:spPr bwMode="auto">
          <a:xfrm>
            <a:off x="762000" y="928688"/>
            <a:ext cx="58674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nl-NL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7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z="3600" smtClean="0"/>
              <a:t> </a:t>
            </a:r>
            <a:r>
              <a:rPr lang="nl-NL" smtClean="0"/>
              <a:t>PARTICIPATION (2)</a:t>
            </a:r>
          </a:p>
        </p:txBody>
      </p:sp>
      <p:sp>
        <p:nvSpPr>
          <p:cNvPr id="56322" name="Content Placeholder 8"/>
          <p:cNvSpPr>
            <a:spLocks noGrp="1"/>
          </p:cNvSpPr>
          <p:nvPr>
            <p:ph idx="1"/>
          </p:nvPr>
        </p:nvSpPr>
        <p:spPr bwMode="auto">
          <a:xfrm>
            <a:off x="457200" y="1412875"/>
            <a:ext cx="8229600" cy="4713288"/>
          </a:xfrm>
          <a:noFill/>
          <a:ln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nl-NL" smtClean="0"/>
              <a:t>Area developers of municipalities</a:t>
            </a:r>
          </a:p>
          <a:p>
            <a:pPr lvl="1"/>
            <a:r>
              <a:rPr lang="nl-NL" smtClean="0"/>
              <a:t>Policy on active citizenship</a:t>
            </a:r>
          </a:p>
          <a:p>
            <a:pPr lvl="1"/>
            <a:r>
              <a:rPr lang="nl-NL" smtClean="0"/>
              <a:t>Informing &amp; consulting inhabitants</a:t>
            </a:r>
          </a:p>
          <a:p>
            <a:pPr lvl="1"/>
            <a:r>
              <a:rPr lang="nl-NL" smtClean="0"/>
              <a:t>Ambition on coproduction </a:t>
            </a:r>
          </a:p>
          <a:p>
            <a:pPr>
              <a:buFontTx/>
              <a:buNone/>
            </a:pPr>
            <a:endParaRPr lang="nl-NL" smtClean="0"/>
          </a:p>
          <a:p>
            <a:pPr>
              <a:buFontTx/>
              <a:buNone/>
            </a:pPr>
            <a:r>
              <a:rPr lang="nl-NL" smtClean="0"/>
              <a:t>Area developers at housing associations:</a:t>
            </a:r>
          </a:p>
          <a:p>
            <a:pPr lvl="1"/>
            <a:r>
              <a:rPr lang="nl-NL" smtClean="0"/>
              <a:t>Prescribed by law tenants organization</a:t>
            </a:r>
          </a:p>
          <a:p>
            <a:pPr lvl="1"/>
            <a:r>
              <a:rPr lang="nl-NL" smtClean="0"/>
              <a:t>Informing, consulting &amp; advising tenants</a:t>
            </a:r>
          </a:p>
          <a:p>
            <a:pPr lvl="1"/>
            <a:r>
              <a:rPr lang="nl-NL" smtClean="0"/>
              <a:t>Ambition on coproduction </a:t>
            </a:r>
          </a:p>
          <a:p>
            <a:pPr lvl="1">
              <a:buFontTx/>
              <a:buNone/>
            </a:pPr>
            <a:endParaRPr lang="nl-NL" smtClean="0"/>
          </a:p>
          <a:p>
            <a:pPr lvl="1">
              <a:buFontTx/>
              <a:buNone/>
            </a:pPr>
            <a:endParaRPr lang="nl-NL" smtClean="0"/>
          </a:p>
        </p:txBody>
      </p:sp>
      <p:sp>
        <p:nvSpPr>
          <p:cNvPr id="56323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5632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632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9563A8F-B13A-4229-998B-838C94AE34C4}" type="slidenum">
              <a:rPr lang="nl-NL" smtClean="0">
                <a:ea typeface="ＭＳ Ｐゴシック"/>
                <a:cs typeface="ＭＳ Ｐゴシック"/>
              </a:rPr>
              <a:pPr/>
              <a:t>30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el 1"/>
          <p:cNvSpPr>
            <a:spLocks noGrp="1"/>
          </p:cNvSpPr>
          <p:nvPr>
            <p:ph type="title"/>
          </p:nvPr>
        </p:nvSpPr>
        <p:spPr bwMode="auto">
          <a:xfrm>
            <a:off x="250825" y="274638"/>
            <a:ext cx="8435975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MEANING OF PLACE (2)</a:t>
            </a:r>
          </a:p>
        </p:txBody>
      </p:sp>
      <p:sp>
        <p:nvSpPr>
          <p:cNvPr id="5837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457200" y="1844675"/>
            <a:ext cx="8229600" cy="4281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nl-NL" smtClean="0"/>
              <a:t>“</a:t>
            </a:r>
            <a:r>
              <a:rPr lang="nl-NL" sz="3600" i="1" smtClean="0">
                <a:latin typeface="Lucida Fax"/>
              </a:rPr>
              <a:t>Professionals should facilitate the attachment to place of living. Consequently people want to invest time, energy (and money) and work together to make (their) place better</a:t>
            </a:r>
            <a:r>
              <a:rPr lang="nl-NL" sz="3600" smtClean="0">
                <a:latin typeface="Lucida Fax"/>
              </a:rPr>
              <a:t>”</a:t>
            </a:r>
          </a:p>
          <a:p>
            <a:endParaRPr lang="nl-NL" smtClean="0"/>
          </a:p>
        </p:txBody>
      </p:sp>
      <p:sp>
        <p:nvSpPr>
          <p:cNvPr id="58371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5837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8373" name="Tijdelijke aanduiding voor dia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D15DED-DA97-455C-B119-C7642E1661D5}" type="slidenum">
              <a:rPr lang="nl-NL" smtClean="0">
                <a:ea typeface="ＭＳ Ｐゴシック"/>
                <a:cs typeface="ＭＳ Ｐゴシック"/>
              </a:rPr>
              <a:pPr/>
              <a:t>31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PROFILE A.D. 3.0?</a:t>
            </a:r>
          </a:p>
        </p:txBody>
      </p:sp>
      <p:pic>
        <p:nvPicPr>
          <p:cNvPr id="59394" name="Content Placeholder 6" descr="GO in english.bm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12875"/>
            <a:ext cx="8280400" cy="5040313"/>
          </a:xfrm>
          <a:noFill/>
          <a:ln>
            <a:miter lim="800000"/>
            <a:headEnd/>
            <a:tailEnd/>
          </a:ln>
        </p:spPr>
      </p:pic>
      <p:sp>
        <p:nvSpPr>
          <p:cNvPr id="5939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5939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93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F6C75F-6F5E-4158-AB70-CB276999E01B}" type="slidenum">
              <a:rPr lang="nl-NL" smtClean="0">
                <a:ea typeface="ＭＳ Ｐゴシック"/>
                <a:cs typeface="ＭＳ Ｐゴシック"/>
              </a:rPr>
              <a:pPr/>
              <a:t>32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COMPETENCIES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 bwMode="auto">
          <a:xfrm>
            <a:off x="3348038" y="1916113"/>
            <a:ext cx="5338762" cy="42100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FontTx/>
              <a:buAutoNum type="arabicPeriod"/>
            </a:pPr>
            <a:r>
              <a:rPr lang="nl-NL" smtClean="0"/>
              <a:t>General competencies</a:t>
            </a:r>
          </a:p>
          <a:p>
            <a:pPr marL="514350" indent="-514350">
              <a:buFontTx/>
              <a:buAutoNum type="arabicPeriod"/>
            </a:pPr>
            <a:r>
              <a:rPr lang="nl-NL" smtClean="0"/>
              <a:t>Project management</a:t>
            </a:r>
          </a:p>
          <a:p>
            <a:pPr marL="514350" indent="-514350">
              <a:buFontTx/>
              <a:buAutoNum type="arabicPeriod"/>
            </a:pPr>
            <a:r>
              <a:rPr lang="nl-NL" smtClean="0"/>
              <a:t>Proces management</a:t>
            </a:r>
          </a:p>
          <a:p>
            <a:pPr marL="514350" indent="-514350">
              <a:buFontTx/>
              <a:buAutoNum type="arabicPeriod"/>
            </a:pPr>
            <a:r>
              <a:rPr lang="nl-NL" smtClean="0"/>
              <a:t>Personal competencies</a:t>
            </a:r>
          </a:p>
        </p:txBody>
      </p:sp>
      <p:sp>
        <p:nvSpPr>
          <p:cNvPr id="6041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6042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04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B20719A-EAEE-4628-BBC0-C93BE78CCB8B}" type="slidenum">
              <a:rPr lang="nl-NL" smtClean="0">
                <a:ea typeface="ＭＳ Ｐゴシック"/>
                <a:cs typeface="ＭＳ Ｐゴシック"/>
              </a:rPr>
              <a:pPr/>
              <a:t>33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pic>
        <p:nvPicPr>
          <p:cNvPr id="60422" name="Picture 6" descr="DSCF334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060575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el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BASICS</a:t>
            </a:r>
          </a:p>
        </p:txBody>
      </p:sp>
      <p:sp>
        <p:nvSpPr>
          <p:cNvPr id="61442" name="Tijdelijke aanduiding voor inhoud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smtClean="0"/>
              <a:t>Higher or academic educational level</a:t>
            </a:r>
          </a:p>
          <a:p>
            <a:r>
              <a:rPr lang="nl-NL" smtClean="0"/>
              <a:t>Inspiring leadership</a:t>
            </a:r>
          </a:p>
          <a:p>
            <a:r>
              <a:rPr lang="nl-NL" smtClean="0"/>
              <a:t>Effective communication</a:t>
            </a:r>
          </a:p>
          <a:p>
            <a:r>
              <a:rPr lang="nl-NL" smtClean="0"/>
              <a:t>Making integral vision on area, neighbourhood, village, etc.</a:t>
            </a:r>
          </a:p>
          <a:p>
            <a:r>
              <a:rPr lang="nl-NL" smtClean="0"/>
              <a:t>Making people &amp; organisations work together</a:t>
            </a:r>
          </a:p>
          <a:p>
            <a:r>
              <a:rPr lang="nl-NL" smtClean="0"/>
              <a:t>Empathy &amp; reliability</a:t>
            </a:r>
          </a:p>
        </p:txBody>
      </p:sp>
      <p:sp>
        <p:nvSpPr>
          <p:cNvPr id="61443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6144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1445" name="Tijdelijke aanduiding voor dia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6D800D8-A048-4654-AD5F-C7290372C7E9}" type="slidenum">
              <a:rPr lang="nl-NL" smtClean="0">
                <a:ea typeface="ＭＳ Ｐゴシック"/>
                <a:cs typeface="ＭＳ Ｐゴシック"/>
              </a:rPr>
              <a:pPr/>
              <a:t>34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el 1"/>
          <p:cNvSpPr>
            <a:spLocks noGrp="1"/>
          </p:cNvSpPr>
          <p:nvPr>
            <p:ph type="title"/>
          </p:nvPr>
        </p:nvSpPr>
        <p:spPr bwMode="auto">
          <a:xfrm>
            <a:off x="250825" y="274638"/>
            <a:ext cx="8435975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z="4000" smtClean="0"/>
              <a:t>  HANZE EDUCATION</a:t>
            </a:r>
          </a:p>
        </p:txBody>
      </p:sp>
      <p:sp>
        <p:nvSpPr>
          <p:cNvPr id="62466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457200" y="1773238"/>
            <a:ext cx="8229600" cy="43529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FontTx/>
              <a:buAutoNum type="arabicPeriod"/>
            </a:pPr>
            <a:r>
              <a:rPr lang="nl-NL" smtClean="0"/>
              <a:t>No specific educational program on area development</a:t>
            </a:r>
          </a:p>
          <a:p>
            <a:pPr marL="514350" indent="-514350">
              <a:buFontTx/>
              <a:buAutoNum type="arabicPeriod"/>
            </a:pPr>
            <a:r>
              <a:rPr lang="nl-NL" smtClean="0"/>
              <a:t>Technical, real estate, civil engineering, building, social work, governance, economics, education, etc. </a:t>
            </a:r>
            <a:endParaRPr lang="nl-NL" smtClean="0">
              <a:sym typeface="Wingdings" pitchFamily="2" charset="2"/>
            </a:endParaRPr>
          </a:p>
          <a:p>
            <a:pPr marL="514350" indent="-514350">
              <a:buFontTx/>
              <a:buAutoNum type="arabicPeriod"/>
            </a:pPr>
            <a:r>
              <a:rPr lang="nl-NL" smtClean="0">
                <a:sym typeface="Wingdings" pitchFamily="2" charset="2"/>
              </a:rPr>
              <a:t>Placements and training in the field important</a:t>
            </a:r>
            <a:endParaRPr lang="nl-NL" smtClean="0"/>
          </a:p>
        </p:txBody>
      </p:sp>
      <p:sp>
        <p:nvSpPr>
          <p:cNvPr id="62467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6246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2469" name="Tijdelijke aanduiding voor dia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1DE21E-3A8F-41EB-890E-ACB19CDA8586}" type="slidenum">
              <a:rPr lang="nl-NL" smtClean="0">
                <a:ea typeface="ＭＳ Ｐゴシック"/>
                <a:cs typeface="ＭＳ Ｐゴシック"/>
              </a:rPr>
              <a:pPr/>
              <a:t>35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</a:t>
            </a:r>
            <a:r>
              <a:rPr lang="nl-NL" sz="3600" smtClean="0"/>
              <a:t>EDUCATIONAL PROGRAMS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349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6349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34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7ECA121-EF2D-4533-9E95-7255DFD2B03C}" type="slidenum">
              <a:rPr lang="nl-NL" smtClean="0">
                <a:ea typeface="ＭＳ Ｐゴシック"/>
                <a:cs typeface="ＭＳ Ｐゴシック"/>
              </a:rPr>
              <a:pPr/>
              <a:t>36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 bwMode="auto">
          <a:xfrm>
            <a:off x="179388" y="274638"/>
            <a:ext cx="8507412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</a:t>
            </a:r>
            <a:r>
              <a:rPr lang="nl-NL" sz="4000" smtClean="0"/>
              <a:t>PROJECT Area Development</a:t>
            </a:r>
          </a:p>
        </p:txBody>
      </p:sp>
      <p:sp>
        <p:nvSpPr>
          <p:cNvPr id="64514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FontTx/>
              <a:buAutoNum type="arabicPeriod"/>
            </a:pPr>
            <a:r>
              <a:rPr lang="nl-NL" smtClean="0"/>
              <a:t>Case study on (rural / urban) renewal</a:t>
            </a:r>
          </a:p>
          <a:p>
            <a:pPr marL="514350" indent="-514350">
              <a:buFontTx/>
              <a:buAutoNum type="arabicPeriod"/>
            </a:pPr>
            <a:r>
              <a:rPr lang="nl-NL" smtClean="0"/>
              <a:t>Real life project</a:t>
            </a:r>
          </a:p>
          <a:p>
            <a:pPr marL="514350" indent="-514350">
              <a:buFontTx/>
              <a:buAutoNum type="arabicPeriod"/>
            </a:pPr>
            <a:r>
              <a:rPr lang="nl-NL" smtClean="0"/>
              <a:t>Focus on social, economic, physical redevelopment</a:t>
            </a:r>
          </a:p>
          <a:p>
            <a:pPr marL="514350" indent="-514350">
              <a:buFontTx/>
              <a:buAutoNum type="arabicPeriod"/>
            </a:pPr>
            <a:r>
              <a:rPr lang="nl-NL" smtClean="0"/>
              <a:t>Multidisciplinary team intervision</a:t>
            </a:r>
          </a:p>
          <a:p>
            <a:pPr marL="514350" indent="-514350">
              <a:buFontTx/>
              <a:buAutoNum type="arabicPeriod"/>
            </a:pPr>
            <a:r>
              <a:rPr lang="nl-NL" smtClean="0"/>
              <a:t>Analysis and intervention </a:t>
            </a:r>
          </a:p>
          <a:p>
            <a:pPr marL="514350" indent="-514350">
              <a:buFontTx/>
              <a:buAutoNum type="arabicPeriod"/>
            </a:pPr>
            <a:r>
              <a:rPr lang="nl-NL" smtClean="0"/>
              <a:t>Feedback and assesment of experts</a:t>
            </a:r>
          </a:p>
          <a:p>
            <a:pPr marL="514350" indent="-514350">
              <a:buFontTx/>
              <a:buAutoNum type="arabicPeriod"/>
            </a:pPr>
            <a:endParaRPr lang="nl-NL" smtClean="0"/>
          </a:p>
        </p:txBody>
      </p:sp>
      <p:sp>
        <p:nvSpPr>
          <p:cNvPr id="6451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6451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45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BEEA843-1A3F-4518-A71E-E36787AACE07}" type="slidenum">
              <a:rPr lang="nl-NL" smtClean="0">
                <a:ea typeface="ＭＳ Ｐゴシック"/>
                <a:cs typeface="ＭＳ Ｐゴシック"/>
              </a:rPr>
              <a:pPr/>
              <a:t>37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 bwMode="auto">
          <a:xfrm>
            <a:off x="755650" y="274638"/>
            <a:ext cx="793115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GIVE AWAY….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428148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514350" indent="-514350">
              <a:buFontTx/>
              <a:buAutoNum type="arabicPeriod"/>
              <a:defRPr/>
            </a:pPr>
            <a:r>
              <a:rPr lang="nl-NL" i="1" dirty="0" err="1" smtClean="0">
                <a:cs typeface="+mn-cs"/>
              </a:rPr>
              <a:t>Communication</a:t>
            </a:r>
            <a:r>
              <a:rPr lang="nl-NL" dirty="0" smtClean="0">
                <a:cs typeface="+mn-cs"/>
              </a:rPr>
              <a:t> is </a:t>
            </a:r>
            <a:r>
              <a:rPr lang="nl-NL" u="sng" dirty="0" err="1" smtClean="0">
                <a:cs typeface="+mn-cs"/>
              </a:rPr>
              <a:t>not</a:t>
            </a:r>
            <a:r>
              <a:rPr lang="nl-NL" dirty="0" smtClean="0">
                <a:cs typeface="+mn-cs"/>
              </a:rPr>
              <a:t> the </a:t>
            </a:r>
            <a:r>
              <a:rPr lang="nl-NL" dirty="0" err="1" smtClean="0">
                <a:cs typeface="+mn-cs"/>
              </a:rPr>
              <a:t>key</a:t>
            </a:r>
            <a:r>
              <a:rPr lang="nl-NL" dirty="0" smtClean="0">
                <a:cs typeface="+mn-cs"/>
              </a:rPr>
              <a:t> word </a:t>
            </a:r>
            <a:r>
              <a:rPr lang="nl-NL" dirty="0" err="1" smtClean="0">
                <a:cs typeface="+mn-cs"/>
              </a:rPr>
              <a:t>for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area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development</a:t>
            </a:r>
            <a:r>
              <a:rPr lang="nl-NL" dirty="0" smtClean="0">
                <a:cs typeface="+mn-cs"/>
              </a:rPr>
              <a:t>, </a:t>
            </a:r>
            <a:r>
              <a:rPr lang="nl-NL" dirty="0" err="1" smtClean="0">
                <a:cs typeface="+mn-cs"/>
              </a:rPr>
              <a:t>it</a:t>
            </a:r>
            <a:r>
              <a:rPr lang="nl-NL" dirty="0" smtClean="0">
                <a:cs typeface="+mn-cs"/>
              </a:rPr>
              <a:t> is all </a:t>
            </a:r>
            <a:r>
              <a:rPr lang="nl-NL" dirty="0" err="1" smtClean="0">
                <a:cs typeface="+mn-cs"/>
              </a:rPr>
              <a:t>about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solidFill>
                  <a:srgbClr val="FF6600"/>
                </a:solidFill>
                <a:latin typeface="Lucida Fax" pitchFamily="18" charset="0"/>
                <a:cs typeface="+mn-cs"/>
              </a:rPr>
              <a:t>participation</a:t>
            </a:r>
            <a:r>
              <a:rPr lang="nl-NL" dirty="0" smtClean="0">
                <a:solidFill>
                  <a:srgbClr val="FF6600"/>
                </a:solidFill>
                <a:latin typeface="Lucida Fax" pitchFamily="18" charset="0"/>
                <a:cs typeface="+mn-cs"/>
              </a:rPr>
              <a:t> </a:t>
            </a:r>
          </a:p>
          <a:p>
            <a:pPr marL="514350" indent="-514350">
              <a:buFontTx/>
              <a:buAutoNum type="arabicPeriod"/>
              <a:defRPr/>
            </a:pPr>
            <a:endParaRPr lang="nl-NL" dirty="0" smtClean="0">
              <a:cs typeface="+mn-cs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nl-NL" dirty="0" err="1" smtClean="0">
                <a:cs typeface="+mn-cs"/>
              </a:rPr>
              <a:t>Area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development</a:t>
            </a:r>
            <a:r>
              <a:rPr lang="nl-NL" dirty="0" smtClean="0">
                <a:cs typeface="+mn-cs"/>
              </a:rPr>
              <a:t> 3.0 is </a:t>
            </a:r>
            <a:r>
              <a:rPr lang="nl-NL" dirty="0" err="1" smtClean="0">
                <a:cs typeface="+mn-cs"/>
              </a:rPr>
              <a:t>not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an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academic</a:t>
            </a:r>
            <a:r>
              <a:rPr lang="nl-NL" dirty="0" smtClean="0">
                <a:cs typeface="+mn-cs"/>
              </a:rPr>
              <a:t> subject, </a:t>
            </a:r>
            <a:r>
              <a:rPr lang="nl-NL" dirty="0" err="1" smtClean="0">
                <a:cs typeface="+mn-cs"/>
              </a:rPr>
              <a:t>but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an</a:t>
            </a:r>
            <a:r>
              <a:rPr lang="nl-NL" dirty="0" smtClean="0">
                <a:cs typeface="+mn-cs"/>
              </a:rPr>
              <a:t> attitude </a:t>
            </a:r>
            <a:r>
              <a:rPr lang="nl-NL" dirty="0" smtClean="0">
                <a:solidFill>
                  <a:srgbClr val="0070C0"/>
                </a:solidFill>
                <a:latin typeface="Lucida Fax"/>
                <a:cs typeface="+mn-cs"/>
              </a:rPr>
              <a:t>to </a:t>
            </a:r>
            <a:r>
              <a:rPr lang="nl-NL" dirty="0" err="1" smtClean="0">
                <a:solidFill>
                  <a:srgbClr val="0070C0"/>
                </a:solidFill>
                <a:latin typeface="Lucida Fax"/>
                <a:cs typeface="+mn-cs"/>
              </a:rPr>
              <a:t>better</a:t>
            </a:r>
            <a:r>
              <a:rPr lang="nl-NL" dirty="0" smtClean="0">
                <a:solidFill>
                  <a:srgbClr val="0070C0"/>
                </a:solidFill>
                <a:latin typeface="Lucida Fax"/>
                <a:cs typeface="+mn-cs"/>
              </a:rPr>
              <a:t> the </a:t>
            </a:r>
            <a:r>
              <a:rPr lang="nl-NL" dirty="0" err="1" smtClean="0">
                <a:solidFill>
                  <a:srgbClr val="0070C0"/>
                </a:solidFill>
                <a:latin typeface="Lucida Fax"/>
                <a:cs typeface="+mn-cs"/>
              </a:rPr>
              <a:t>world</a:t>
            </a:r>
            <a:r>
              <a:rPr lang="nl-NL" dirty="0" smtClean="0">
                <a:solidFill>
                  <a:srgbClr val="0070C0"/>
                </a:solidFill>
                <a:latin typeface="Lucida Fax"/>
                <a:cs typeface="+mn-cs"/>
              </a:rPr>
              <a:t> </a:t>
            </a:r>
            <a:endParaRPr lang="nl-NL" dirty="0">
              <a:solidFill>
                <a:srgbClr val="0070C0"/>
              </a:solidFill>
              <a:latin typeface="Lucida Fax"/>
              <a:cs typeface="+mn-cs"/>
            </a:endParaRPr>
          </a:p>
        </p:txBody>
      </p:sp>
      <p:sp>
        <p:nvSpPr>
          <p:cNvPr id="6553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6554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55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F1373B-5C82-48CC-A6B7-7E0B4E33E7DF}" type="slidenum">
              <a:rPr lang="nl-NL" smtClean="0">
                <a:ea typeface="ＭＳ Ｐゴシック"/>
                <a:cs typeface="ＭＳ Ｐゴシック"/>
              </a:rPr>
              <a:pPr/>
              <a:t>38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8"/>
          <p:cNvSpPr txBox="1">
            <a:spLocks noChangeArrowheads="1"/>
          </p:cNvSpPr>
          <p:nvPr/>
        </p:nvSpPr>
        <p:spPr bwMode="auto">
          <a:xfrm>
            <a:off x="754063" y="3213100"/>
            <a:ext cx="435133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endParaRPr lang="nl-NL" sz="2000" b="1">
              <a:solidFill>
                <a:schemeClr val="bg1"/>
              </a:solidFill>
            </a:endParaRPr>
          </a:p>
        </p:txBody>
      </p:sp>
      <p:sp>
        <p:nvSpPr>
          <p:cNvPr id="66562" name="Title 5"/>
          <p:cNvSpPr>
            <a:spLocks noGrp="1"/>
          </p:cNvSpPr>
          <p:nvPr>
            <p:ph type="ctr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nl-NL" sz="7200" smtClean="0">
                <a:solidFill>
                  <a:srgbClr val="0070C0"/>
                </a:solidFill>
                <a:latin typeface="Lucida Fax"/>
              </a:rPr>
              <a:t>Thank you!</a:t>
            </a:r>
          </a:p>
        </p:txBody>
      </p:sp>
      <p:sp>
        <p:nvSpPr>
          <p:cNvPr id="66563" name="Subtitle 6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7016750" cy="1752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nl-NL" smtClean="0">
                <a:solidFill>
                  <a:srgbClr val="FF6600"/>
                </a:solidFill>
                <a:hlinkClick r:id="rId3"/>
              </a:rPr>
              <a:t>j.rozema@pl.hanze.nl</a:t>
            </a:r>
            <a:endParaRPr lang="nl-NL" smtClean="0">
              <a:solidFill>
                <a:srgbClr val="FF6600"/>
              </a:solidFill>
            </a:endParaRPr>
          </a:p>
          <a:p>
            <a:pPr algn="r"/>
            <a:r>
              <a:rPr lang="nl-NL" smtClean="0">
                <a:solidFill>
                  <a:srgbClr val="0070C0"/>
                </a:solidFill>
              </a:rPr>
              <a:t>	Hanzehogeschool Groningen </a:t>
            </a:r>
          </a:p>
        </p:txBody>
      </p:sp>
      <p:pic>
        <p:nvPicPr>
          <p:cNvPr id="66564" name="Picture 7" descr="martinitore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557338"/>
            <a:ext cx="2592387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2662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6627" name="Tijdelijke aanduiding voor dia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749508-CF67-458F-8BA1-03B6B024CFE3}" type="slidenum">
              <a:rPr lang="nl-NL" smtClean="0">
                <a:ea typeface="ＭＳ Ｐゴシック"/>
                <a:cs typeface="ＭＳ Ｐゴシック"/>
              </a:rPr>
              <a:pPr/>
              <a:t>4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sp>
        <p:nvSpPr>
          <p:cNvPr id="26628" name="Rectangle 12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762000" y="1905000"/>
            <a:ext cx="7772400" cy="4114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Tx/>
              <a:buNone/>
            </a:pPr>
            <a:endParaRPr lang="en-US" sz="2000" smtClean="0">
              <a:solidFill>
                <a:srgbClr val="000034"/>
              </a:solidFill>
            </a:endParaRPr>
          </a:p>
          <a:p>
            <a:pPr marL="457200" indent="-457200" eaLnBrk="1" hangingPunct="1">
              <a:buFontTx/>
              <a:buAutoNum type="arabicPeriod"/>
            </a:pPr>
            <a:endParaRPr lang="en-US" sz="2000" smtClean="0">
              <a:solidFill>
                <a:srgbClr val="000034"/>
              </a:solidFill>
            </a:endParaRPr>
          </a:p>
        </p:txBody>
      </p:sp>
      <p:sp>
        <p:nvSpPr>
          <p:cNvPr id="2662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34963"/>
            <a:ext cx="6096000" cy="5778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nl-NL" sz="4000" smtClean="0">
                <a:solidFill>
                  <a:schemeClr val="tx1"/>
                </a:solidFill>
              </a:rPr>
              <a:t>GRONINGEN - BREMEN</a:t>
            </a:r>
          </a:p>
        </p:txBody>
      </p:sp>
      <p:pic>
        <p:nvPicPr>
          <p:cNvPr id="26630" name="Picture 7" descr="groningen bremen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125538"/>
            <a:ext cx="743267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631" name="Straight Arrow Connector 10"/>
          <p:cNvCxnSpPr>
            <a:cxnSpLocks noChangeShapeType="1"/>
          </p:cNvCxnSpPr>
          <p:nvPr/>
        </p:nvCxnSpPr>
        <p:spPr bwMode="auto">
          <a:xfrm>
            <a:off x="2411413" y="4076700"/>
            <a:ext cx="3455987" cy="288925"/>
          </a:xfrm>
          <a:prstGeom prst="straightConnector1">
            <a:avLst/>
          </a:prstGeom>
          <a:noFill/>
          <a:ln w="76200" algn="ctr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26632" name="Oval 11"/>
          <p:cNvSpPr>
            <a:spLocks noChangeArrowheads="1"/>
          </p:cNvSpPr>
          <p:nvPr/>
        </p:nvSpPr>
        <p:spPr bwMode="auto">
          <a:xfrm>
            <a:off x="2051050" y="3789363"/>
            <a:ext cx="576263" cy="625475"/>
          </a:xfrm>
          <a:prstGeom prst="ellipse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6633" name="Oval 12"/>
          <p:cNvSpPr>
            <a:spLocks noChangeArrowheads="1"/>
          </p:cNvSpPr>
          <p:nvPr/>
        </p:nvSpPr>
        <p:spPr bwMode="auto">
          <a:xfrm>
            <a:off x="5795963" y="4076700"/>
            <a:ext cx="576262" cy="627063"/>
          </a:xfrm>
          <a:prstGeom prst="ellipse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2867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8675" name="Tijdelijke aanduiding voor dia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B0F87B-DE49-4BE3-9B95-E062E2651741}" type="slidenum">
              <a:rPr lang="nl-NL" smtClean="0">
                <a:ea typeface="ＭＳ Ｐゴシック"/>
                <a:cs typeface="ＭＳ Ｐゴシック"/>
              </a:rPr>
              <a:pPr/>
              <a:t>5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sp>
        <p:nvSpPr>
          <p:cNvPr id="28676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60350"/>
            <a:ext cx="6096000" cy="6524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nl-NL" smtClean="0">
                <a:solidFill>
                  <a:schemeClr val="tx1"/>
                </a:solidFill>
              </a:rPr>
              <a:t>HANZE UNIVERSITY </a:t>
            </a:r>
          </a:p>
        </p:txBody>
      </p:sp>
      <p:sp>
        <p:nvSpPr>
          <p:cNvPr id="28677" name="Content Placeholder 6"/>
          <p:cNvSpPr>
            <a:spLocks noGrp="1"/>
          </p:cNvSpPr>
          <p:nvPr>
            <p:ph idx="1"/>
          </p:nvPr>
        </p:nvSpPr>
        <p:spPr bwMode="auto">
          <a:xfrm>
            <a:off x="457200" y="1700213"/>
            <a:ext cx="8229600" cy="4425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smtClean="0"/>
              <a:t>Groningen, The Netherlands </a:t>
            </a:r>
          </a:p>
          <a:p>
            <a:r>
              <a:rPr lang="nl-NL" smtClean="0"/>
              <a:t>Hochschule or: </a:t>
            </a:r>
          </a:p>
          <a:p>
            <a:pPr>
              <a:buFontTx/>
              <a:buNone/>
            </a:pPr>
            <a:r>
              <a:rPr lang="nl-NL" smtClean="0"/>
              <a:t>	University of Applied Sciences</a:t>
            </a:r>
          </a:p>
          <a:p>
            <a:r>
              <a:rPr lang="nl-NL" smtClean="0"/>
              <a:t>19 </a:t>
            </a:r>
            <a:r>
              <a:rPr lang="nl-NL" i="1" smtClean="0"/>
              <a:t>schools</a:t>
            </a:r>
            <a:r>
              <a:rPr lang="nl-NL" smtClean="0"/>
              <a:t> with 25.000 students</a:t>
            </a:r>
          </a:p>
          <a:p>
            <a:r>
              <a:rPr lang="nl-NL" smtClean="0"/>
              <a:t>6 Expert centres – applied research</a:t>
            </a:r>
          </a:p>
          <a:p>
            <a:r>
              <a:rPr lang="nl-NL" smtClean="0"/>
              <a:t>Hanze themes: Healthy Ageing, Energy</a:t>
            </a:r>
          </a:p>
          <a:p>
            <a:endParaRPr lang="nl-NL" smtClean="0"/>
          </a:p>
          <a:p>
            <a:pPr>
              <a:buFontTx/>
              <a:buNone/>
            </a:pPr>
            <a:r>
              <a:rPr lang="nl-NL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</a:t>
            </a:r>
            <a:r>
              <a:rPr lang="nl-NL" smtClean="0">
                <a:solidFill>
                  <a:schemeClr val="tx1"/>
                </a:solidFill>
              </a:rPr>
              <a:t>EXPERT CENTRE</a:t>
            </a:r>
            <a:endParaRPr lang="nl-NL" smtClean="0"/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 bwMode="auto">
          <a:xfrm>
            <a:off x="755650" y="1600200"/>
            <a:ext cx="793115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nl-NL" i="1" smtClean="0"/>
              <a:t>NoorderRuimte </a:t>
            </a:r>
            <a:r>
              <a:rPr lang="nl-NL" i="1" smtClean="0">
                <a:sym typeface="Wingdings" pitchFamily="2" charset="2"/>
              </a:rPr>
              <a:t> </a:t>
            </a:r>
            <a:r>
              <a:rPr lang="nl-NL" smtClean="0"/>
              <a:t>the North of the 						Netherlands </a:t>
            </a:r>
            <a:r>
              <a:rPr lang="nl-NL" i="1" smtClean="0"/>
              <a:t> </a:t>
            </a:r>
            <a:endParaRPr lang="nl-NL" smtClean="0"/>
          </a:p>
          <a:p>
            <a:pPr>
              <a:buFontTx/>
              <a:buNone/>
            </a:pPr>
            <a:r>
              <a:rPr lang="nl-NL" smtClean="0"/>
              <a:t>Schools of </a:t>
            </a:r>
          </a:p>
          <a:p>
            <a:r>
              <a:rPr lang="nl-NL" smtClean="0"/>
              <a:t>Architecture, Built Environment &amp; Civil Engineering  </a:t>
            </a:r>
          </a:p>
          <a:p>
            <a:r>
              <a:rPr lang="nl-NL" smtClean="0"/>
              <a:t>Human Technology</a:t>
            </a:r>
          </a:p>
          <a:p>
            <a:r>
              <a:rPr lang="nl-NL" smtClean="0"/>
              <a:t>Real Estate</a:t>
            </a:r>
          </a:p>
          <a:p>
            <a:r>
              <a:rPr lang="nl-NL" smtClean="0"/>
              <a:t>Facility Management</a:t>
            </a:r>
          </a:p>
          <a:p>
            <a:pPr>
              <a:buFontTx/>
              <a:buNone/>
            </a:pPr>
            <a:endParaRPr lang="nl-NL" i="1" smtClean="0"/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1AC1D-F14A-4976-B47F-2461EB19A04C}" type="slidenum">
              <a:rPr lang="nl-NL" smtClean="0">
                <a:ea typeface="ＭＳ Ｐゴシック"/>
                <a:cs typeface="ＭＳ Ｐゴシック"/>
              </a:rPr>
              <a:pPr/>
              <a:t>6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THEMES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773238"/>
            <a:ext cx="8229600" cy="435292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  <a:p>
            <a:r>
              <a:rPr lang="nl-NL" smtClean="0"/>
              <a:t>Climate responsive coastal defense</a:t>
            </a:r>
          </a:p>
          <a:p>
            <a:r>
              <a:rPr lang="nl-NL" smtClean="0"/>
              <a:t>Marine Wetlands</a:t>
            </a:r>
          </a:p>
          <a:p>
            <a:r>
              <a:rPr lang="nl-NL" smtClean="0"/>
              <a:t>Sustainable building &amp; living </a:t>
            </a:r>
          </a:p>
          <a:p>
            <a:pPr>
              <a:buFont typeface="Wingdings" pitchFamily="2" charset="2"/>
              <a:buChar char="à"/>
            </a:pPr>
            <a:r>
              <a:rPr lang="nl-NL" smtClean="0"/>
              <a:t>Living environment </a:t>
            </a:r>
          </a:p>
          <a:p>
            <a:pPr>
              <a:buFont typeface="Wingdings" pitchFamily="2" charset="2"/>
              <a:buChar char="à"/>
            </a:pPr>
            <a:endParaRPr lang="nl-NL" smtClean="0"/>
          </a:p>
        </p:txBody>
      </p:sp>
      <p:sp>
        <p:nvSpPr>
          <p:cNvPr id="3174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17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88C94E3-AAED-4468-8733-432EBFFE189B}" type="slidenum">
              <a:rPr lang="nl-NL" smtClean="0">
                <a:ea typeface="ＭＳ Ｐゴシック"/>
                <a:cs typeface="ＭＳ Ｐゴシック"/>
              </a:rPr>
              <a:pPr/>
              <a:t>7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6"/>
          <p:cNvSpPr>
            <a:spLocks noGrp="1"/>
          </p:cNvSpPr>
          <p:nvPr>
            <p:ph type="title"/>
          </p:nvPr>
        </p:nvSpPr>
        <p:spPr bwMode="auto">
          <a:xfrm>
            <a:off x="323850" y="274638"/>
            <a:ext cx="836295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LIVING ENVIRONMENT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457200" y="1844824"/>
          <a:ext cx="8229600" cy="428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77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E02450D-ED7D-4736-9576-0E5CD30E5EE1}" type="slidenum">
              <a:rPr lang="nl-NL" smtClean="0">
                <a:ea typeface="ＭＳ Ｐゴシック"/>
                <a:cs typeface="ＭＳ Ｐゴシック"/>
              </a:rPr>
              <a:pPr/>
              <a:t>8</a:t>
            </a:fld>
            <a:endParaRPr lang="nl-NL" smtClean="0">
              <a:ea typeface="ＭＳ Ｐゴシック"/>
              <a:cs typeface="ＭＳ Ｐゴシック"/>
            </a:endParaRPr>
          </a:p>
        </p:txBody>
      </p:sp>
      <p:sp>
        <p:nvSpPr>
          <p:cNvPr id="32774" name="Oval 9"/>
          <p:cNvSpPr>
            <a:spLocks noChangeArrowheads="1"/>
          </p:cNvSpPr>
          <p:nvPr/>
        </p:nvSpPr>
        <p:spPr bwMode="auto">
          <a:xfrm>
            <a:off x="468313" y="1700213"/>
            <a:ext cx="8424862" cy="4105275"/>
          </a:xfrm>
          <a:prstGeom prst="ellipse">
            <a:avLst/>
          </a:prstGeom>
          <a:noFill/>
          <a:ln w="104775" algn="ctr">
            <a:solidFill>
              <a:srgbClr val="002060">
                <a:alpha val="70979"/>
              </a:srgbClr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 bwMode="auto">
          <a:xfrm>
            <a:off x="179388" y="274638"/>
            <a:ext cx="8507412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mtClean="0"/>
              <a:t>  </a:t>
            </a:r>
            <a:r>
              <a:rPr lang="nl-NL" sz="4000" smtClean="0"/>
              <a:t>RESEARCH PROGRAMME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6868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FontTx/>
              <a:buAutoNum type="arabicPeriod"/>
            </a:pPr>
            <a:endParaRPr lang="nl-NL" smtClean="0"/>
          </a:p>
          <a:p>
            <a:pPr marL="514350" indent="-514350">
              <a:buFontTx/>
              <a:buAutoNum type="arabicPeriod"/>
            </a:pPr>
            <a:r>
              <a:rPr lang="nl-NL" smtClean="0"/>
              <a:t>Demographic changes &amp; consequences</a:t>
            </a:r>
          </a:p>
          <a:p>
            <a:pPr marL="514350" indent="-514350">
              <a:buFontTx/>
              <a:buAutoNum type="arabicPeriod"/>
            </a:pPr>
            <a:r>
              <a:rPr lang="nl-NL" smtClean="0"/>
              <a:t>Independent living for aging population</a:t>
            </a:r>
          </a:p>
          <a:p>
            <a:pPr marL="514350" indent="-514350">
              <a:buFontTx/>
              <a:buAutoNum type="arabicPeriod"/>
            </a:pPr>
            <a:r>
              <a:rPr lang="nl-NL" smtClean="0">
                <a:sym typeface="Wingdings" pitchFamily="2" charset="2"/>
              </a:rPr>
              <a:t></a:t>
            </a:r>
            <a:r>
              <a:rPr lang="nl-NL" i="1" smtClean="0">
                <a:sym typeface="Wingdings" pitchFamily="2" charset="2"/>
              </a:rPr>
              <a:t>Livable villages</a:t>
            </a:r>
            <a:endParaRPr lang="nl-NL" i="1" smtClean="0"/>
          </a:p>
          <a:p>
            <a:pPr marL="514350" indent="-514350">
              <a:buFontTx/>
              <a:buAutoNum type="arabicPeriod"/>
            </a:pPr>
            <a:r>
              <a:rPr lang="nl-NL" smtClean="0"/>
              <a:t>Professionals in area development</a:t>
            </a:r>
          </a:p>
          <a:p>
            <a:pPr marL="914400" lvl="1" indent="-514350"/>
            <a:r>
              <a:rPr lang="nl-NL" smtClean="0"/>
              <a:t>Housing associations</a:t>
            </a:r>
          </a:p>
          <a:p>
            <a:pPr marL="914400" lvl="1" indent="-514350"/>
            <a:r>
              <a:rPr lang="nl-NL" smtClean="0"/>
              <a:t>Municipality / County / Civil Service</a:t>
            </a:r>
          </a:p>
          <a:p>
            <a:pPr marL="514350" indent="-514350">
              <a:buFontTx/>
              <a:buAutoNum type="arabicPeriod"/>
            </a:pPr>
            <a:endParaRPr lang="nl-NL" smtClean="0"/>
          </a:p>
          <a:p>
            <a:pPr marL="514350" indent="-514350">
              <a:buFontTx/>
              <a:buAutoNum type="arabicPeriod"/>
            </a:pPr>
            <a:endParaRPr lang="nl-NL" smtClean="0"/>
          </a:p>
        </p:txBody>
      </p:sp>
      <p:sp>
        <p:nvSpPr>
          <p:cNvPr id="3379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2012- 03-16</a:t>
            </a:r>
          </a:p>
        </p:txBody>
      </p:sp>
      <p:sp>
        <p:nvSpPr>
          <p:cNvPr id="3379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/>
                <a:cs typeface="ＭＳ Ｐゴシック"/>
              </a:rPr>
              <a:t>Bremen</a:t>
            </a:r>
            <a:endParaRPr lang="nl-NL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37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5C7FD1-4342-4363-9F4F-5B1E583BC90D}" type="slidenum">
              <a:rPr lang="nl-NL" smtClean="0">
                <a:ea typeface="ＭＳ Ｐゴシック"/>
                <a:cs typeface="ＭＳ Ｐゴシック"/>
              </a:rPr>
              <a:pPr/>
              <a:t>9</a:t>
            </a:fld>
            <a:endParaRPr lang="nl-NL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96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810</Words>
  <Application>Microsoft Office PowerPoint</Application>
  <PresentationFormat>On-screen Show (4:3)</PresentationFormat>
  <Paragraphs>338</Paragraphs>
  <Slides>39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Entwurfsvorlage</vt:lpstr>
      </vt:variant>
      <vt:variant>
        <vt:i4>17</vt:i4>
      </vt:variant>
      <vt:variant>
        <vt:lpstr>Folientitel</vt:lpstr>
      </vt:variant>
      <vt:variant>
        <vt:i4>39</vt:i4>
      </vt:variant>
    </vt:vector>
  </HeadingPairs>
  <TitlesOfParts>
    <vt:vector size="61" baseType="lpstr">
      <vt:lpstr>Arial</vt:lpstr>
      <vt:lpstr>ＭＳ Ｐゴシック</vt:lpstr>
      <vt:lpstr>Lucida Fax</vt:lpstr>
      <vt:lpstr>Wingdings</vt:lpstr>
      <vt:lpstr>Times New Roman</vt:lpstr>
      <vt:lpstr>Lege presentatie</vt:lpstr>
      <vt:lpstr>Lege presentatie</vt:lpstr>
      <vt:lpstr>Lege presentatie</vt:lpstr>
      <vt:lpstr>Lege presentatie</vt:lpstr>
      <vt:lpstr>Lege presentatie</vt:lpstr>
      <vt:lpstr>Lege presentatie</vt:lpstr>
      <vt:lpstr>Lege presentatie</vt:lpstr>
      <vt:lpstr>Lege presentatie</vt:lpstr>
      <vt:lpstr>Lege presentatie</vt:lpstr>
      <vt:lpstr>Lege presentatie</vt:lpstr>
      <vt:lpstr>Lege presentatie</vt:lpstr>
      <vt:lpstr>Lege presentatie</vt:lpstr>
      <vt:lpstr>Lege presentatie</vt:lpstr>
      <vt:lpstr>Lege presentatie</vt:lpstr>
      <vt:lpstr>Lege presentatie</vt:lpstr>
      <vt:lpstr>Lege presentatie</vt:lpstr>
      <vt:lpstr>Lege presentatie</vt:lpstr>
      <vt:lpstr>PROFESSIONAL 3.0 Area development</vt:lpstr>
      <vt:lpstr>PRESENTATION</vt:lpstr>
      <vt:lpstr>  WELCOME</vt:lpstr>
      <vt:lpstr>GRONINGEN - BREMEN</vt:lpstr>
      <vt:lpstr>HANZE UNIVERSITY </vt:lpstr>
      <vt:lpstr>  EXPERT CENTRE</vt:lpstr>
      <vt:lpstr>  THEMES</vt:lpstr>
      <vt:lpstr>  LIVING ENVIRONMENT</vt:lpstr>
      <vt:lpstr>  RESEARCH PROGRAMME</vt:lpstr>
      <vt:lpstr>  RURAL AREAS NL</vt:lpstr>
      <vt:lpstr>  VILLAGES = DIY</vt:lpstr>
      <vt:lpstr>  INVOLVED ORGANISATIONS</vt:lpstr>
      <vt:lpstr>   Hanze VILLAGE RESEARCH</vt:lpstr>
      <vt:lpstr>APPRAISALS ON</vt:lpstr>
      <vt:lpstr>  VILLAGE DNA</vt:lpstr>
      <vt:lpstr>  CONCLUSION</vt:lpstr>
      <vt:lpstr>  MEANING OF PLACE (1)</vt:lpstr>
      <vt:lpstr>  URBAN AREA NL</vt:lpstr>
      <vt:lpstr>INVOLVED PROFESSIONAL </vt:lpstr>
      <vt:lpstr> DO IT..(new, different?)</vt:lpstr>
      <vt:lpstr>  HANZE PROGRAMME</vt:lpstr>
      <vt:lpstr>NEIGHBOURHOOD (1)</vt:lpstr>
      <vt:lpstr>  (2)</vt:lpstr>
      <vt:lpstr>  (3)</vt:lpstr>
      <vt:lpstr>SUCCESFACTORS</vt:lpstr>
      <vt:lpstr>  FAIL FACTORS</vt:lpstr>
      <vt:lpstr>  TO INVOLVE PEOPLE</vt:lpstr>
      <vt:lpstr>  PEOPLE (2)</vt:lpstr>
      <vt:lpstr>  PARTICIPATION (1)</vt:lpstr>
      <vt:lpstr> PARTICIPATION (2)</vt:lpstr>
      <vt:lpstr>  MEANING OF PLACE (2)</vt:lpstr>
      <vt:lpstr>  PROFILE A.D. 3.0?</vt:lpstr>
      <vt:lpstr> COMPETENCIES</vt:lpstr>
      <vt:lpstr> BASICS</vt:lpstr>
      <vt:lpstr>  HANZE EDUCATION</vt:lpstr>
      <vt:lpstr> EDUCATIONAL PROGRAMS</vt:lpstr>
      <vt:lpstr>  PROJECT Area Development</vt:lpstr>
      <vt:lpstr>GIVE AWAY….</vt:lpstr>
      <vt:lpstr>Thank you!</vt:lpstr>
    </vt:vector>
  </TitlesOfParts>
  <Company>RCLM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VAN DE PRESENTATIE</dc:title>
  <dc:creator>Ruben van der Made</dc:creator>
  <cp:lastModifiedBy>Haus der Wissenschaft e. V.</cp:lastModifiedBy>
  <cp:revision>131</cp:revision>
  <cp:lastPrinted>2008-02-25T09:14:55Z</cp:lastPrinted>
  <dcterms:created xsi:type="dcterms:W3CDTF">2008-01-28T12:56:33Z</dcterms:created>
  <dcterms:modified xsi:type="dcterms:W3CDTF">2012-03-16T10:14:58Z</dcterms:modified>
</cp:coreProperties>
</file>