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16"/>
  </p:notesMasterIdLst>
  <p:handoutMasterIdLst>
    <p:handoutMasterId r:id="rId17"/>
  </p:handoutMasterIdLst>
  <p:sldIdLst>
    <p:sldId id="326" r:id="rId2"/>
    <p:sldId id="561" r:id="rId3"/>
    <p:sldId id="560" r:id="rId4"/>
    <p:sldId id="499" r:id="rId5"/>
    <p:sldId id="498" r:id="rId6"/>
    <p:sldId id="563" r:id="rId7"/>
    <p:sldId id="557" r:id="rId8"/>
    <p:sldId id="554" r:id="rId9"/>
    <p:sldId id="525" r:id="rId10"/>
    <p:sldId id="565" r:id="rId11"/>
    <p:sldId id="566" r:id="rId12"/>
    <p:sldId id="568" r:id="rId13"/>
    <p:sldId id="564" r:id="rId14"/>
    <p:sldId id="312" r:id="rId15"/>
  </p:sldIdLst>
  <p:sldSz cx="9144000" cy="6858000" type="screen4x3"/>
  <p:notesSz cx="6797675" cy="9926638"/>
  <p:defaultTextStyle>
    <a:defPPr>
      <a:defRPr lang="de-DE"/>
    </a:defPPr>
    <a:lvl1pPr algn="l" rtl="0" fontAlgn="base">
      <a:spcBef>
        <a:spcPct val="0"/>
      </a:spcBef>
      <a:spcAft>
        <a:spcPct val="0"/>
      </a:spcAft>
      <a:defRPr sz="1400" kern="1200">
        <a:solidFill>
          <a:schemeClr val="accent2"/>
        </a:solidFill>
        <a:latin typeface="Arial" charset="0"/>
        <a:ea typeface="+mn-ea"/>
        <a:cs typeface="Arial" charset="0"/>
      </a:defRPr>
    </a:lvl1pPr>
    <a:lvl2pPr marL="457200" algn="l" rtl="0" fontAlgn="base">
      <a:spcBef>
        <a:spcPct val="0"/>
      </a:spcBef>
      <a:spcAft>
        <a:spcPct val="0"/>
      </a:spcAft>
      <a:defRPr sz="1400" kern="1200">
        <a:solidFill>
          <a:schemeClr val="accent2"/>
        </a:solidFill>
        <a:latin typeface="Arial" charset="0"/>
        <a:ea typeface="+mn-ea"/>
        <a:cs typeface="Arial" charset="0"/>
      </a:defRPr>
    </a:lvl2pPr>
    <a:lvl3pPr marL="914400" algn="l" rtl="0" fontAlgn="base">
      <a:spcBef>
        <a:spcPct val="0"/>
      </a:spcBef>
      <a:spcAft>
        <a:spcPct val="0"/>
      </a:spcAft>
      <a:defRPr sz="1400" kern="1200">
        <a:solidFill>
          <a:schemeClr val="accent2"/>
        </a:solidFill>
        <a:latin typeface="Arial" charset="0"/>
        <a:ea typeface="+mn-ea"/>
        <a:cs typeface="Arial" charset="0"/>
      </a:defRPr>
    </a:lvl3pPr>
    <a:lvl4pPr marL="1371600" algn="l" rtl="0" fontAlgn="base">
      <a:spcBef>
        <a:spcPct val="0"/>
      </a:spcBef>
      <a:spcAft>
        <a:spcPct val="0"/>
      </a:spcAft>
      <a:defRPr sz="1400" kern="1200">
        <a:solidFill>
          <a:schemeClr val="accent2"/>
        </a:solidFill>
        <a:latin typeface="Arial" charset="0"/>
        <a:ea typeface="+mn-ea"/>
        <a:cs typeface="Arial" charset="0"/>
      </a:defRPr>
    </a:lvl4pPr>
    <a:lvl5pPr marL="1828800" algn="l" rtl="0" fontAlgn="base">
      <a:spcBef>
        <a:spcPct val="0"/>
      </a:spcBef>
      <a:spcAft>
        <a:spcPct val="0"/>
      </a:spcAft>
      <a:defRPr sz="1400" kern="1200">
        <a:solidFill>
          <a:schemeClr val="accent2"/>
        </a:solidFill>
        <a:latin typeface="Arial" charset="0"/>
        <a:ea typeface="+mn-ea"/>
        <a:cs typeface="Arial" charset="0"/>
      </a:defRPr>
    </a:lvl5pPr>
    <a:lvl6pPr marL="2286000" algn="l" defTabSz="914400" rtl="0" eaLnBrk="1" latinLnBrk="0" hangingPunct="1">
      <a:defRPr sz="1400" kern="1200">
        <a:solidFill>
          <a:schemeClr val="accent2"/>
        </a:solidFill>
        <a:latin typeface="Arial" charset="0"/>
        <a:ea typeface="+mn-ea"/>
        <a:cs typeface="Arial" charset="0"/>
      </a:defRPr>
    </a:lvl6pPr>
    <a:lvl7pPr marL="2743200" algn="l" defTabSz="914400" rtl="0" eaLnBrk="1" latinLnBrk="0" hangingPunct="1">
      <a:defRPr sz="1400" kern="1200">
        <a:solidFill>
          <a:schemeClr val="accent2"/>
        </a:solidFill>
        <a:latin typeface="Arial" charset="0"/>
        <a:ea typeface="+mn-ea"/>
        <a:cs typeface="Arial" charset="0"/>
      </a:defRPr>
    </a:lvl7pPr>
    <a:lvl8pPr marL="3200400" algn="l" defTabSz="914400" rtl="0" eaLnBrk="1" latinLnBrk="0" hangingPunct="1">
      <a:defRPr sz="1400" kern="1200">
        <a:solidFill>
          <a:schemeClr val="accent2"/>
        </a:solidFill>
        <a:latin typeface="Arial" charset="0"/>
        <a:ea typeface="+mn-ea"/>
        <a:cs typeface="Arial" charset="0"/>
      </a:defRPr>
    </a:lvl8pPr>
    <a:lvl9pPr marL="3657600" algn="l" defTabSz="914400" rtl="0" eaLnBrk="1" latinLnBrk="0" hangingPunct="1">
      <a:defRPr sz="1400" kern="1200">
        <a:solidFill>
          <a:schemeClr val="accent2"/>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4894"/>
    <a:srgbClr val="CBD7F3"/>
    <a:srgbClr val="6D92DB"/>
    <a:srgbClr val="264998"/>
    <a:srgbClr val="5F5F5F"/>
    <a:srgbClr val="A4A4E8"/>
    <a:srgbClr val="63B1FF"/>
    <a:srgbClr val="62CA6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89" autoAdjust="0"/>
    <p:restoredTop sz="97281" autoAdjust="0"/>
  </p:normalViewPr>
  <p:slideViewPr>
    <p:cSldViewPr>
      <p:cViewPr varScale="1">
        <p:scale>
          <a:sx n="78" d="100"/>
          <a:sy n="78" d="100"/>
        </p:scale>
        <p:origin x="-1044" y="-72"/>
      </p:cViewPr>
      <p:guideLst>
        <p:guide orient="horz" pos="799"/>
        <p:guide orient="horz" pos="3929"/>
        <p:guide orient="horz" pos="572"/>
        <p:guide orient="horz" pos="235"/>
        <p:guide orient="horz" pos="1207"/>
        <p:guide orient="horz" pos="28"/>
        <p:guide orient="horz" pos="2750"/>
        <p:guide orient="horz" pos="2795"/>
        <p:guide pos="4286"/>
        <p:guide pos="567"/>
        <p:guide pos="2018"/>
        <p:guide pos="431"/>
        <p:guide pos="5647"/>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50" d="100"/>
          <a:sy n="150" d="100"/>
        </p:scale>
        <p:origin x="-648" y="96"/>
      </p:cViewPr>
      <p:guideLst>
        <p:guide orient="horz" pos="3127"/>
        <p:guide pos="21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7.xml"/><Relationship Id="rId1" Type="http://schemas.openxmlformats.org/officeDocument/2006/relationships/slide" Target="slides/slide3.xml"/><Relationship Id="rId4"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8475"/>
          </a:xfrm>
          <a:prstGeom prst="rect">
            <a:avLst/>
          </a:prstGeom>
          <a:noFill/>
          <a:ln>
            <a:noFill/>
          </a:ln>
          <a:extLst>
            <a:ext uri="{909E8E84-426E-40DD-AFC4-6F175D3DCCD1}"/>
            <a:ext uri="{91240B29-F687-4F45-9708-019B960494DF}"/>
          </a:extLst>
        </p:spPr>
        <p:txBody>
          <a:bodyPr vert="horz" wrap="square" lIns="91818" tIns="45907" rIns="91818" bIns="45907" numCol="1" anchor="t" anchorCtr="0" compatLnSpc="1">
            <a:prstTxWarp prst="textNoShape">
              <a:avLst/>
            </a:prstTxWarp>
          </a:bodyPr>
          <a:lstStyle>
            <a:lvl1pPr defTabSz="917575" eaLnBrk="1" hangingPunct="1">
              <a:lnSpc>
                <a:spcPct val="100000"/>
              </a:lnSpc>
              <a:buFontTx/>
              <a:buNone/>
              <a:defRPr sz="1300">
                <a:solidFill>
                  <a:schemeClr val="tx1"/>
                </a:solidFill>
                <a:latin typeface="Times New Roman" charset="0"/>
                <a:cs typeface="+mn-cs"/>
              </a:defRPr>
            </a:lvl1pPr>
          </a:lstStyle>
          <a:p>
            <a:pPr>
              <a:defRPr/>
            </a:pPr>
            <a:endParaRPr lang="de-DE"/>
          </a:p>
        </p:txBody>
      </p:sp>
      <p:sp>
        <p:nvSpPr>
          <p:cNvPr id="36867" name="Rectangle 3"/>
          <p:cNvSpPr>
            <a:spLocks noGrp="1" noChangeArrowheads="1"/>
          </p:cNvSpPr>
          <p:nvPr>
            <p:ph type="dt" sz="quarter" idx="1"/>
          </p:nvPr>
        </p:nvSpPr>
        <p:spPr bwMode="auto">
          <a:xfrm>
            <a:off x="3849688" y="0"/>
            <a:ext cx="2946400" cy="498475"/>
          </a:xfrm>
          <a:prstGeom prst="rect">
            <a:avLst/>
          </a:prstGeom>
          <a:noFill/>
          <a:ln>
            <a:noFill/>
          </a:ln>
          <a:extLst>
            <a:ext uri="{909E8E84-426E-40DD-AFC4-6F175D3DCCD1}"/>
            <a:ext uri="{91240B29-F687-4F45-9708-019B960494DF}"/>
          </a:extLst>
        </p:spPr>
        <p:txBody>
          <a:bodyPr vert="horz" wrap="square" lIns="91818" tIns="45907" rIns="91818" bIns="45907" numCol="1" anchor="t" anchorCtr="0" compatLnSpc="1">
            <a:prstTxWarp prst="textNoShape">
              <a:avLst/>
            </a:prstTxWarp>
          </a:bodyPr>
          <a:lstStyle>
            <a:lvl1pPr algn="r" defTabSz="917575" eaLnBrk="1" hangingPunct="1">
              <a:lnSpc>
                <a:spcPct val="100000"/>
              </a:lnSpc>
              <a:buFontTx/>
              <a:buNone/>
              <a:defRPr sz="1300">
                <a:solidFill>
                  <a:schemeClr val="tx1"/>
                </a:solidFill>
                <a:latin typeface="Times New Roman" charset="0"/>
                <a:cs typeface="+mn-cs"/>
              </a:defRPr>
            </a:lvl1pPr>
          </a:lstStyle>
          <a:p>
            <a:pPr>
              <a:defRPr/>
            </a:pPr>
            <a:endParaRPr lang="de-DE"/>
          </a:p>
        </p:txBody>
      </p:sp>
      <p:sp>
        <p:nvSpPr>
          <p:cNvPr id="36868" name="Rectangle 4"/>
          <p:cNvSpPr>
            <a:spLocks noGrp="1" noChangeArrowheads="1"/>
          </p:cNvSpPr>
          <p:nvPr>
            <p:ph type="ftr" sz="quarter" idx="2"/>
          </p:nvPr>
        </p:nvSpPr>
        <p:spPr bwMode="auto">
          <a:xfrm>
            <a:off x="0" y="9426575"/>
            <a:ext cx="2946400" cy="498475"/>
          </a:xfrm>
          <a:prstGeom prst="rect">
            <a:avLst/>
          </a:prstGeom>
          <a:noFill/>
          <a:ln>
            <a:noFill/>
          </a:ln>
          <a:extLst>
            <a:ext uri="{909E8E84-426E-40DD-AFC4-6F175D3DCCD1}"/>
            <a:ext uri="{91240B29-F687-4F45-9708-019B960494DF}"/>
          </a:extLst>
        </p:spPr>
        <p:txBody>
          <a:bodyPr vert="horz" wrap="square" lIns="91818" tIns="45907" rIns="91818" bIns="45907" numCol="1" anchor="b" anchorCtr="0" compatLnSpc="1">
            <a:prstTxWarp prst="textNoShape">
              <a:avLst/>
            </a:prstTxWarp>
          </a:bodyPr>
          <a:lstStyle>
            <a:lvl1pPr defTabSz="917575" eaLnBrk="1" hangingPunct="1">
              <a:lnSpc>
                <a:spcPct val="100000"/>
              </a:lnSpc>
              <a:buFontTx/>
              <a:buNone/>
              <a:defRPr sz="1300">
                <a:solidFill>
                  <a:schemeClr val="tx1"/>
                </a:solidFill>
                <a:latin typeface="Times New Roman" charset="0"/>
                <a:cs typeface="+mn-cs"/>
              </a:defRPr>
            </a:lvl1pPr>
          </a:lstStyle>
          <a:p>
            <a:pPr>
              <a:defRPr/>
            </a:pPr>
            <a:endParaRPr lang="de-DE"/>
          </a:p>
        </p:txBody>
      </p:sp>
      <p:sp>
        <p:nvSpPr>
          <p:cNvPr id="36869" name="Rectangle 5"/>
          <p:cNvSpPr>
            <a:spLocks noGrp="1" noChangeArrowheads="1"/>
          </p:cNvSpPr>
          <p:nvPr>
            <p:ph type="sldNum" sz="quarter" idx="3"/>
          </p:nvPr>
        </p:nvSpPr>
        <p:spPr bwMode="auto">
          <a:xfrm>
            <a:off x="3849688" y="9426575"/>
            <a:ext cx="2946400" cy="498475"/>
          </a:xfrm>
          <a:prstGeom prst="rect">
            <a:avLst/>
          </a:prstGeom>
          <a:noFill/>
          <a:ln>
            <a:noFill/>
          </a:ln>
          <a:extLst>
            <a:ext uri="{909E8E84-426E-40DD-AFC4-6F175D3DCCD1}"/>
            <a:ext uri="{91240B29-F687-4F45-9708-019B960494DF}"/>
          </a:extLst>
        </p:spPr>
        <p:txBody>
          <a:bodyPr vert="horz" wrap="square" lIns="91818" tIns="45907" rIns="91818" bIns="45907" numCol="1" anchor="b" anchorCtr="0" compatLnSpc="1">
            <a:prstTxWarp prst="textNoShape">
              <a:avLst/>
            </a:prstTxWarp>
          </a:bodyPr>
          <a:lstStyle>
            <a:lvl1pPr algn="r" defTabSz="917575" eaLnBrk="1" hangingPunct="1">
              <a:lnSpc>
                <a:spcPct val="100000"/>
              </a:lnSpc>
              <a:buFontTx/>
              <a:buNone/>
              <a:defRPr sz="1300">
                <a:solidFill>
                  <a:schemeClr val="tx1"/>
                </a:solidFill>
                <a:latin typeface="Times New Roman" charset="0"/>
                <a:cs typeface="+mn-cs"/>
              </a:defRPr>
            </a:lvl1pPr>
          </a:lstStyle>
          <a:p>
            <a:pPr>
              <a:defRPr/>
            </a:pPr>
            <a:fld id="{512ABAAC-2ADD-4061-9CC8-AC6F39E896C7}"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6400" cy="498475"/>
          </a:xfrm>
          <a:prstGeom prst="rect">
            <a:avLst/>
          </a:prstGeom>
          <a:noFill/>
          <a:ln>
            <a:noFill/>
          </a:ln>
          <a:extLst>
            <a:ext uri="{909E8E84-426E-40DD-AFC4-6F175D3DCCD1}"/>
            <a:ext uri="{91240B29-F687-4F45-9708-019B960494DF}"/>
          </a:extLst>
        </p:spPr>
        <p:txBody>
          <a:bodyPr vert="horz" wrap="square" lIns="91818" tIns="45907" rIns="91818" bIns="45907" numCol="1" anchor="t" anchorCtr="0" compatLnSpc="1">
            <a:prstTxWarp prst="textNoShape">
              <a:avLst/>
            </a:prstTxWarp>
          </a:bodyPr>
          <a:lstStyle>
            <a:lvl1pPr defTabSz="917575" eaLnBrk="1" hangingPunct="1">
              <a:lnSpc>
                <a:spcPct val="100000"/>
              </a:lnSpc>
              <a:buFontTx/>
              <a:buNone/>
              <a:defRPr sz="1300">
                <a:solidFill>
                  <a:schemeClr val="tx1"/>
                </a:solidFill>
                <a:latin typeface="Times New Roman" charset="0"/>
                <a:cs typeface="+mn-cs"/>
              </a:defRPr>
            </a:lvl1pPr>
          </a:lstStyle>
          <a:p>
            <a:pPr>
              <a:defRPr/>
            </a:pPr>
            <a:endParaRPr lang="de-DE"/>
          </a:p>
        </p:txBody>
      </p:sp>
      <p:sp>
        <p:nvSpPr>
          <p:cNvPr id="14339" name="Rectangle 3"/>
          <p:cNvSpPr>
            <a:spLocks noGrp="1" noChangeArrowheads="1"/>
          </p:cNvSpPr>
          <p:nvPr>
            <p:ph type="dt" idx="1"/>
          </p:nvPr>
        </p:nvSpPr>
        <p:spPr bwMode="auto">
          <a:xfrm>
            <a:off x="3851275" y="0"/>
            <a:ext cx="2946400" cy="498475"/>
          </a:xfrm>
          <a:prstGeom prst="rect">
            <a:avLst/>
          </a:prstGeom>
          <a:noFill/>
          <a:ln>
            <a:noFill/>
          </a:ln>
          <a:extLst>
            <a:ext uri="{909E8E84-426E-40DD-AFC4-6F175D3DCCD1}"/>
            <a:ext uri="{91240B29-F687-4F45-9708-019B960494DF}"/>
          </a:extLst>
        </p:spPr>
        <p:txBody>
          <a:bodyPr vert="horz" wrap="square" lIns="91818" tIns="45907" rIns="91818" bIns="45907" numCol="1" anchor="t" anchorCtr="0" compatLnSpc="1">
            <a:prstTxWarp prst="textNoShape">
              <a:avLst/>
            </a:prstTxWarp>
          </a:bodyPr>
          <a:lstStyle>
            <a:lvl1pPr algn="r" defTabSz="917575" eaLnBrk="1" hangingPunct="1">
              <a:lnSpc>
                <a:spcPct val="100000"/>
              </a:lnSpc>
              <a:buFontTx/>
              <a:buNone/>
              <a:defRPr sz="1300">
                <a:solidFill>
                  <a:schemeClr val="tx1"/>
                </a:solidFill>
                <a:latin typeface="Times New Roman" charset="0"/>
                <a:cs typeface="+mn-cs"/>
              </a:defRPr>
            </a:lvl1pPr>
          </a:lstStyle>
          <a:p>
            <a:pPr>
              <a:defRPr/>
            </a:pPr>
            <a:endParaRPr lang="de-DE"/>
          </a:p>
        </p:txBody>
      </p:sp>
      <p:sp>
        <p:nvSpPr>
          <p:cNvPr id="927748" name="Rectangle 4"/>
          <p:cNvSpPr>
            <a:spLocks noGrp="1" noRot="1" noChangeAspect="1" noChangeArrowheads="1" noTextEdit="1"/>
          </p:cNvSpPr>
          <p:nvPr>
            <p:ph type="sldImg" idx="2"/>
          </p:nvPr>
        </p:nvSpPr>
        <p:spPr bwMode="auto">
          <a:xfrm>
            <a:off x="920750" y="746125"/>
            <a:ext cx="4959350" cy="37211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04875" y="4714875"/>
            <a:ext cx="4987925" cy="4465638"/>
          </a:xfrm>
          <a:prstGeom prst="rect">
            <a:avLst/>
          </a:prstGeom>
          <a:noFill/>
          <a:ln>
            <a:noFill/>
          </a:ln>
          <a:extLst>
            <a:ext uri="{909E8E84-426E-40DD-AFC4-6F175D3DCCD1}"/>
            <a:ext uri="{91240B29-F687-4F45-9708-019B960494DF}"/>
          </a:extLst>
        </p:spPr>
        <p:txBody>
          <a:bodyPr vert="horz" wrap="square" lIns="91818" tIns="45907" rIns="91818" bIns="45907"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4342" name="Rectangle 6"/>
          <p:cNvSpPr>
            <a:spLocks noGrp="1" noChangeArrowheads="1"/>
          </p:cNvSpPr>
          <p:nvPr>
            <p:ph type="ftr" sz="quarter" idx="4"/>
          </p:nvPr>
        </p:nvSpPr>
        <p:spPr bwMode="auto">
          <a:xfrm>
            <a:off x="0" y="9428163"/>
            <a:ext cx="2946400" cy="498475"/>
          </a:xfrm>
          <a:prstGeom prst="rect">
            <a:avLst/>
          </a:prstGeom>
          <a:noFill/>
          <a:ln>
            <a:noFill/>
          </a:ln>
          <a:extLst>
            <a:ext uri="{909E8E84-426E-40DD-AFC4-6F175D3DCCD1}"/>
            <a:ext uri="{91240B29-F687-4F45-9708-019B960494DF}"/>
          </a:extLst>
        </p:spPr>
        <p:txBody>
          <a:bodyPr vert="horz" wrap="square" lIns="91818" tIns="45907" rIns="91818" bIns="45907" numCol="1" anchor="b" anchorCtr="0" compatLnSpc="1">
            <a:prstTxWarp prst="textNoShape">
              <a:avLst/>
            </a:prstTxWarp>
          </a:bodyPr>
          <a:lstStyle>
            <a:lvl1pPr defTabSz="917575" eaLnBrk="1" hangingPunct="1">
              <a:lnSpc>
                <a:spcPct val="100000"/>
              </a:lnSpc>
              <a:buFontTx/>
              <a:buNone/>
              <a:defRPr sz="1300">
                <a:solidFill>
                  <a:schemeClr val="tx1"/>
                </a:solidFill>
                <a:latin typeface="Times New Roman" charset="0"/>
                <a:cs typeface="+mn-cs"/>
              </a:defRPr>
            </a:lvl1pPr>
          </a:lstStyle>
          <a:p>
            <a:pPr>
              <a:defRPr/>
            </a:pPr>
            <a:endParaRPr lang="de-DE"/>
          </a:p>
        </p:txBody>
      </p:sp>
      <p:sp>
        <p:nvSpPr>
          <p:cNvPr id="14343" name="Rectangle 7"/>
          <p:cNvSpPr>
            <a:spLocks noGrp="1" noChangeArrowheads="1"/>
          </p:cNvSpPr>
          <p:nvPr>
            <p:ph type="sldNum" sz="quarter" idx="5"/>
          </p:nvPr>
        </p:nvSpPr>
        <p:spPr bwMode="auto">
          <a:xfrm>
            <a:off x="3851275" y="9428163"/>
            <a:ext cx="2946400" cy="498475"/>
          </a:xfrm>
          <a:prstGeom prst="rect">
            <a:avLst/>
          </a:prstGeom>
          <a:noFill/>
          <a:ln>
            <a:noFill/>
          </a:ln>
          <a:extLst>
            <a:ext uri="{909E8E84-426E-40DD-AFC4-6F175D3DCCD1}"/>
            <a:ext uri="{91240B29-F687-4F45-9708-019B960494DF}"/>
          </a:extLst>
        </p:spPr>
        <p:txBody>
          <a:bodyPr vert="horz" wrap="square" lIns="91818" tIns="45907" rIns="91818" bIns="45907" numCol="1" anchor="b" anchorCtr="0" compatLnSpc="1">
            <a:prstTxWarp prst="textNoShape">
              <a:avLst/>
            </a:prstTxWarp>
          </a:bodyPr>
          <a:lstStyle>
            <a:lvl1pPr algn="r" defTabSz="917575" eaLnBrk="1" hangingPunct="1">
              <a:lnSpc>
                <a:spcPct val="100000"/>
              </a:lnSpc>
              <a:buFontTx/>
              <a:buNone/>
              <a:defRPr sz="1300">
                <a:solidFill>
                  <a:schemeClr val="tx1"/>
                </a:solidFill>
                <a:latin typeface="Times New Roman" charset="0"/>
                <a:cs typeface="+mn-cs"/>
              </a:defRPr>
            </a:lvl1pPr>
          </a:lstStyle>
          <a:p>
            <a:pPr>
              <a:defRPr/>
            </a:pPr>
            <a:fld id="{F55970B9-6DBD-448A-AE2D-A24DE5D48FAC}"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7" name="Rectangle 2"/>
          <p:cNvSpPr>
            <a:spLocks noGrp="1" noRot="1" noChangeAspect="1" noChangeArrowheads="1" noTextEdit="1"/>
          </p:cNvSpPr>
          <p:nvPr>
            <p:ph type="sldImg"/>
          </p:nvPr>
        </p:nvSpPr>
        <p:spPr>
          <a:ln/>
        </p:spPr>
      </p:sp>
      <p:sp>
        <p:nvSpPr>
          <p:cNvPr id="930818"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89" name="Folienbildplatzhalter 1"/>
          <p:cNvSpPr>
            <a:spLocks noGrp="1" noRot="1" noChangeAspect="1" noTextEdit="1"/>
          </p:cNvSpPr>
          <p:nvPr>
            <p:ph type="sldImg"/>
          </p:nvPr>
        </p:nvSpPr>
        <p:spPr>
          <a:xfrm>
            <a:off x="919163" y="746125"/>
            <a:ext cx="4962525" cy="3721100"/>
          </a:xfrm>
          <a:ln/>
        </p:spPr>
      </p:sp>
      <p:sp>
        <p:nvSpPr>
          <p:cNvPr id="933890" name="Notizenplatzhalter 2"/>
          <p:cNvSpPr>
            <a:spLocks noGrp="1"/>
          </p:cNvSpPr>
          <p:nvPr>
            <p:ph type="body" idx="1"/>
          </p:nvPr>
        </p:nvSpPr>
        <p:spPr>
          <a:noFill/>
        </p:spPr>
        <p:txBody>
          <a:bodyPr lIns="91810" tIns="45902" rIns="91810" bIns="45902"/>
          <a:lstStyle/>
          <a:p>
            <a:endParaRPr lang="de-DE" smtClean="0"/>
          </a:p>
        </p:txBody>
      </p:sp>
      <p:sp>
        <p:nvSpPr>
          <p:cNvPr id="933891" name="Foliennummernplatzhalter 3"/>
          <p:cNvSpPr txBox="1">
            <a:spLocks noGrp="1"/>
          </p:cNvSpPr>
          <p:nvPr/>
        </p:nvSpPr>
        <p:spPr bwMode="auto">
          <a:xfrm>
            <a:off x="3851275" y="9428163"/>
            <a:ext cx="2946400" cy="498475"/>
          </a:xfrm>
          <a:prstGeom prst="rect">
            <a:avLst/>
          </a:prstGeom>
          <a:noFill/>
          <a:ln w="9525">
            <a:noFill/>
            <a:miter lim="800000"/>
            <a:headEnd/>
            <a:tailEnd/>
          </a:ln>
        </p:spPr>
        <p:txBody>
          <a:bodyPr lIns="91810" tIns="45902" rIns="91810" bIns="45902" anchor="b"/>
          <a:lstStyle/>
          <a:p>
            <a:pPr algn="r" defTabSz="917575"/>
            <a:fld id="{12774F65-F7D7-44E8-839B-DA56508AAD85}" type="slidenum">
              <a:rPr lang="de-DE" sz="1300">
                <a:solidFill>
                  <a:schemeClr val="tx1"/>
                </a:solidFill>
                <a:latin typeface="Times New Roman" pitchFamily="18" charset="0"/>
              </a:rPr>
              <a:pPr algn="r" defTabSz="917575"/>
              <a:t>3</a:t>
            </a:fld>
            <a:endParaRPr lang="de-DE" sz="1300">
              <a:solidFill>
                <a:schemeClr val="tx1"/>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7" name="Folienbildplatzhalter 1"/>
          <p:cNvSpPr>
            <a:spLocks noGrp="1" noRot="1" noChangeAspect="1"/>
          </p:cNvSpPr>
          <p:nvPr>
            <p:ph type="sldImg"/>
          </p:nvPr>
        </p:nvSpPr>
        <p:spPr>
          <a:ln/>
        </p:spPr>
      </p:sp>
      <p:sp>
        <p:nvSpPr>
          <p:cNvPr id="935938" name="Notizenplatzhalter 2"/>
          <p:cNvSpPr>
            <a:spLocks noGrp="1"/>
          </p:cNvSpPr>
          <p:nvPr>
            <p:ph type="body" idx="1"/>
          </p:nvPr>
        </p:nvSpPr>
        <p:spPr>
          <a:noFill/>
        </p:spPr>
        <p:txBody>
          <a:bodyPr/>
          <a:lstStyle/>
          <a:p>
            <a:endParaRPr lang="de-DE" smtClean="0"/>
          </a:p>
        </p:txBody>
      </p:sp>
      <p:sp>
        <p:nvSpPr>
          <p:cNvPr id="935939" name="Foliennummernplatzhalter 3"/>
          <p:cNvSpPr>
            <a:spLocks noGrp="1"/>
          </p:cNvSpPr>
          <p:nvPr>
            <p:ph type="sldNum" sz="quarter" idx="5"/>
          </p:nvPr>
        </p:nvSpPr>
        <p:spPr>
          <a:noFill/>
          <a:ln>
            <a:miter lim="800000"/>
            <a:headEnd/>
            <a:tailEnd/>
          </a:ln>
        </p:spPr>
        <p:txBody>
          <a:bodyPr/>
          <a:lstStyle/>
          <a:p>
            <a:fld id="{4746E0A8-71DF-487C-93BF-058035FE68A8}" type="slidenum">
              <a:rPr lang="de-DE" smtClean="0">
                <a:latin typeface="Times New Roman" pitchFamily="18" charset="0"/>
                <a:cs typeface="Arial" charset="0"/>
              </a:rPr>
              <a:pPr/>
              <a:t>4</a:t>
            </a:fld>
            <a:endParaRPr lang="de-DE" smtClean="0">
              <a:latin typeface="Times New Roman" pitchFamily="18"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5" name="Folienbildplatzhalter 1"/>
          <p:cNvSpPr>
            <a:spLocks noGrp="1" noRot="1" noChangeAspect="1"/>
          </p:cNvSpPr>
          <p:nvPr>
            <p:ph type="sldImg"/>
          </p:nvPr>
        </p:nvSpPr>
        <p:spPr>
          <a:ln/>
        </p:spPr>
      </p:sp>
      <p:sp>
        <p:nvSpPr>
          <p:cNvPr id="937986" name="Notizenplatzhalter 2"/>
          <p:cNvSpPr>
            <a:spLocks noGrp="1"/>
          </p:cNvSpPr>
          <p:nvPr>
            <p:ph type="body" idx="1"/>
          </p:nvPr>
        </p:nvSpPr>
        <p:spPr>
          <a:noFill/>
        </p:spPr>
        <p:txBody>
          <a:bodyPr/>
          <a:lstStyle/>
          <a:p>
            <a:endParaRPr lang="de-DE" smtClean="0"/>
          </a:p>
        </p:txBody>
      </p:sp>
      <p:sp>
        <p:nvSpPr>
          <p:cNvPr id="937987" name="Foliennummernplatzhalter 3"/>
          <p:cNvSpPr>
            <a:spLocks noGrp="1"/>
          </p:cNvSpPr>
          <p:nvPr>
            <p:ph type="sldNum" sz="quarter" idx="5"/>
          </p:nvPr>
        </p:nvSpPr>
        <p:spPr>
          <a:noFill/>
          <a:ln>
            <a:miter lim="800000"/>
            <a:headEnd/>
            <a:tailEnd/>
          </a:ln>
        </p:spPr>
        <p:txBody>
          <a:bodyPr/>
          <a:lstStyle/>
          <a:p>
            <a:fld id="{9C41C49D-7ECC-4571-8E3E-747E9D960814}" type="slidenum">
              <a:rPr lang="de-DE" smtClean="0">
                <a:latin typeface="Times New Roman" pitchFamily="18" charset="0"/>
                <a:cs typeface="Arial" charset="0"/>
              </a:rPr>
              <a:pPr/>
              <a:t>5</a:t>
            </a:fld>
            <a:endParaRPr lang="de-DE" smtClean="0">
              <a:latin typeface="Times New Roman" pitchFamily="18"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1" name="Folienbildplatzhalter 1"/>
          <p:cNvSpPr>
            <a:spLocks noGrp="1" noRot="1" noChangeAspect="1"/>
          </p:cNvSpPr>
          <p:nvPr>
            <p:ph type="sldImg"/>
          </p:nvPr>
        </p:nvSpPr>
        <p:spPr>
          <a:ln/>
        </p:spPr>
      </p:sp>
      <p:sp>
        <p:nvSpPr>
          <p:cNvPr id="942082" name="Notizenplatzhalter 2"/>
          <p:cNvSpPr>
            <a:spLocks noGrp="1"/>
          </p:cNvSpPr>
          <p:nvPr>
            <p:ph type="body" idx="1"/>
          </p:nvPr>
        </p:nvSpPr>
        <p:spPr>
          <a:noFill/>
        </p:spPr>
        <p:txBody>
          <a:bodyPr/>
          <a:lstStyle/>
          <a:p>
            <a:endParaRPr lang="de-DE" smtClean="0"/>
          </a:p>
        </p:txBody>
      </p:sp>
      <p:sp>
        <p:nvSpPr>
          <p:cNvPr id="942083" name="Foliennummernplatzhalter 3"/>
          <p:cNvSpPr>
            <a:spLocks noGrp="1"/>
          </p:cNvSpPr>
          <p:nvPr>
            <p:ph type="sldNum" sz="quarter" idx="5"/>
          </p:nvPr>
        </p:nvSpPr>
        <p:spPr>
          <a:noFill/>
          <a:ln>
            <a:miter lim="800000"/>
            <a:headEnd/>
            <a:tailEnd/>
          </a:ln>
        </p:spPr>
        <p:txBody>
          <a:bodyPr/>
          <a:lstStyle/>
          <a:p>
            <a:fld id="{5CF1A361-E41E-4222-8265-1C6CF5D88108}" type="slidenum">
              <a:rPr lang="de-DE" smtClean="0">
                <a:solidFill>
                  <a:srgbClr val="C0504D"/>
                </a:solidFill>
                <a:latin typeface="Times New Roman" pitchFamily="18" charset="0"/>
                <a:cs typeface="Arial" charset="0"/>
              </a:rPr>
              <a:pPr/>
              <a:t>8</a:t>
            </a:fld>
            <a:endParaRPr lang="de-DE" smtClean="0">
              <a:solidFill>
                <a:srgbClr val="C0504D"/>
              </a:solidFill>
              <a:latin typeface="Times New Roman" pitchFamily="18"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29" name="Folienbildplatzhalter 1"/>
          <p:cNvSpPr>
            <a:spLocks noGrp="1" noRot="1" noChangeAspect="1"/>
          </p:cNvSpPr>
          <p:nvPr>
            <p:ph type="sldImg"/>
          </p:nvPr>
        </p:nvSpPr>
        <p:spPr>
          <a:ln/>
        </p:spPr>
      </p:sp>
      <p:sp>
        <p:nvSpPr>
          <p:cNvPr id="944130" name="Notizenplatzhalter 2"/>
          <p:cNvSpPr>
            <a:spLocks noGrp="1"/>
          </p:cNvSpPr>
          <p:nvPr>
            <p:ph type="body" idx="1"/>
          </p:nvPr>
        </p:nvSpPr>
        <p:spPr>
          <a:noFill/>
        </p:spPr>
        <p:txBody>
          <a:bodyPr/>
          <a:lstStyle/>
          <a:p>
            <a:endParaRPr lang="de-DE" smtClean="0"/>
          </a:p>
        </p:txBody>
      </p:sp>
      <p:sp>
        <p:nvSpPr>
          <p:cNvPr id="944131" name="Foliennummernplatzhalter 3"/>
          <p:cNvSpPr>
            <a:spLocks noGrp="1"/>
          </p:cNvSpPr>
          <p:nvPr>
            <p:ph type="sldNum" sz="quarter" idx="5"/>
          </p:nvPr>
        </p:nvSpPr>
        <p:spPr>
          <a:noFill/>
          <a:ln>
            <a:miter lim="800000"/>
            <a:headEnd/>
            <a:tailEnd/>
          </a:ln>
        </p:spPr>
        <p:txBody>
          <a:bodyPr/>
          <a:lstStyle/>
          <a:p>
            <a:fld id="{F4AA0808-61B3-472F-A0DA-46B2C5536BC5}" type="slidenum">
              <a:rPr lang="de-DE" smtClean="0">
                <a:latin typeface="Times New Roman" pitchFamily="18" charset="0"/>
                <a:cs typeface="Arial" charset="0"/>
              </a:rPr>
              <a:pPr/>
              <a:t>9</a:t>
            </a:fld>
            <a:endParaRPr lang="de-DE" smtClean="0">
              <a:latin typeface="Times New Roman" pitchFamily="18"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7" name="Folienbildplatzhalter 1"/>
          <p:cNvSpPr>
            <a:spLocks noGrp="1" noRot="1" noChangeAspect="1" noTextEdit="1"/>
          </p:cNvSpPr>
          <p:nvPr>
            <p:ph type="sldImg"/>
          </p:nvPr>
        </p:nvSpPr>
        <p:spPr>
          <a:ln/>
        </p:spPr>
      </p:sp>
      <p:sp>
        <p:nvSpPr>
          <p:cNvPr id="946178" name="Notizenplatzhalter 2"/>
          <p:cNvSpPr>
            <a:spLocks noGrp="1"/>
          </p:cNvSpPr>
          <p:nvPr>
            <p:ph type="body" idx="1"/>
          </p:nvPr>
        </p:nvSpPr>
        <p:spPr>
          <a:noFill/>
        </p:spPr>
        <p:txBody>
          <a:bodyPr/>
          <a:lstStyle/>
          <a:p>
            <a:endParaRPr lang="de-DE" smtClean="0"/>
          </a:p>
        </p:txBody>
      </p:sp>
      <p:sp>
        <p:nvSpPr>
          <p:cNvPr id="946179" name="Foliennummernplatzhalter 3"/>
          <p:cNvSpPr txBox="1">
            <a:spLocks noGrp="1"/>
          </p:cNvSpPr>
          <p:nvPr/>
        </p:nvSpPr>
        <p:spPr bwMode="auto">
          <a:xfrm>
            <a:off x="3851275" y="9428163"/>
            <a:ext cx="2946400" cy="498475"/>
          </a:xfrm>
          <a:prstGeom prst="rect">
            <a:avLst/>
          </a:prstGeom>
          <a:noFill/>
          <a:ln w="9525">
            <a:noFill/>
            <a:miter lim="800000"/>
            <a:headEnd/>
            <a:tailEnd/>
          </a:ln>
        </p:spPr>
        <p:txBody>
          <a:bodyPr lIns="91818" tIns="45907" rIns="91818" bIns="45907" anchor="b"/>
          <a:lstStyle/>
          <a:p>
            <a:pPr algn="r" defTabSz="917575"/>
            <a:fld id="{D8CE38A8-B109-4D84-BBE3-48B95D7532D4}" type="slidenum">
              <a:rPr lang="de-DE" sz="1300">
                <a:solidFill>
                  <a:schemeClr val="tx1"/>
                </a:solidFill>
                <a:latin typeface="Times New Roman" pitchFamily="18" charset="0"/>
              </a:rPr>
              <a:pPr algn="r" defTabSz="917575"/>
              <a:t>10</a:t>
            </a:fld>
            <a:endParaRPr lang="de-DE" sz="1300">
              <a:solidFill>
                <a:schemeClr val="tx1"/>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5" name="Folienbildplatzhalter 1"/>
          <p:cNvSpPr>
            <a:spLocks noGrp="1" noRot="1" noChangeAspect="1" noTextEdit="1"/>
          </p:cNvSpPr>
          <p:nvPr>
            <p:ph type="sldImg"/>
          </p:nvPr>
        </p:nvSpPr>
        <p:spPr>
          <a:ln/>
        </p:spPr>
      </p:sp>
      <p:sp>
        <p:nvSpPr>
          <p:cNvPr id="948226" name="Notizenplatzhalter 2"/>
          <p:cNvSpPr>
            <a:spLocks noGrp="1"/>
          </p:cNvSpPr>
          <p:nvPr>
            <p:ph type="body" idx="1"/>
          </p:nvPr>
        </p:nvSpPr>
        <p:spPr>
          <a:noFill/>
        </p:spPr>
        <p:txBody>
          <a:bodyPr/>
          <a:lstStyle/>
          <a:p>
            <a:endParaRPr lang="de-DE" smtClean="0"/>
          </a:p>
        </p:txBody>
      </p:sp>
      <p:sp>
        <p:nvSpPr>
          <p:cNvPr id="948227" name="Foliennummernplatzhalter 3"/>
          <p:cNvSpPr txBox="1">
            <a:spLocks noGrp="1"/>
          </p:cNvSpPr>
          <p:nvPr/>
        </p:nvSpPr>
        <p:spPr bwMode="auto">
          <a:xfrm>
            <a:off x="3851275" y="9428163"/>
            <a:ext cx="2946400" cy="498475"/>
          </a:xfrm>
          <a:prstGeom prst="rect">
            <a:avLst/>
          </a:prstGeom>
          <a:noFill/>
          <a:ln w="9525">
            <a:noFill/>
            <a:miter lim="800000"/>
            <a:headEnd/>
            <a:tailEnd/>
          </a:ln>
        </p:spPr>
        <p:txBody>
          <a:bodyPr lIns="91818" tIns="45907" rIns="91818" bIns="45907" anchor="b"/>
          <a:lstStyle/>
          <a:p>
            <a:pPr algn="r" defTabSz="917575"/>
            <a:fld id="{289B39EB-FC82-498C-B12A-A4312D0A6FFE}" type="slidenum">
              <a:rPr lang="de-DE" sz="1300">
                <a:solidFill>
                  <a:schemeClr val="tx1"/>
                </a:solidFill>
                <a:latin typeface="Times New Roman" pitchFamily="18" charset="0"/>
              </a:rPr>
              <a:pPr algn="r" defTabSz="917575"/>
              <a:t>11</a:t>
            </a:fld>
            <a:endParaRPr lang="de-DE" sz="1300">
              <a:solidFill>
                <a:schemeClr val="tx1"/>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1" name="Folienbildplatzhalter 1"/>
          <p:cNvSpPr>
            <a:spLocks noGrp="1" noRot="1" noChangeAspect="1"/>
          </p:cNvSpPr>
          <p:nvPr>
            <p:ph type="sldImg"/>
          </p:nvPr>
        </p:nvSpPr>
        <p:spPr>
          <a:ln/>
        </p:spPr>
      </p:sp>
      <p:sp>
        <p:nvSpPr>
          <p:cNvPr id="952322" name="Notizenplatzhalter 2"/>
          <p:cNvSpPr>
            <a:spLocks noGrp="1"/>
          </p:cNvSpPr>
          <p:nvPr>
            <p:ph type="body" idx="1"/>
          </p:nvPr>
        </p:nvSpPr>
        <p:spPr>
          <a:noFill/>
        </p:spPr>
        <p:txBody>
          <a:bodyPr/>
          <a:lstStyle/>
          <a:p>
            <a:endParaRPr lang="de-DE" smtClean="0"/>
          </a:p>
        </p:txBody>
      </p:sp>
      <p:sp>
        <p:nvSpPr>
          <p:cNvPr id="952323" name="Foliennummernplatzhalter 3"/>
          <p:cNvSpPr>
            <a:spLocks noGrp="1"/>
          </p:cNvSpPr>
          <p:nvPr>
            <p:ph type="sldNum" sz="quarter" idx="5"/>
          </p:nvPr>
        </p:nvSpPr>
        <p:spPr>
          <a:noFill/>
          <a:ln>
            <a:miter lim="800000"/>
            <a:headEnd/>
            <a:tailEnd/>
          </a:ln>
        </p:spPr>
        <p:txBody>
          <a:bodyPr/>
          <a:lstStyle/>
          <a:p>
            <a:fld id="{7F0A2F75-86B9-4AB8-BF1D-B819628C55CF}" type="slidenum">
              <a:rPr lang="de-DE" smtClean="0">
                <a:latin typeface="Times New Roman" pitchFamily="18" charset="0"/>
                <a:cs typeface="Arial" charset="0"/>
              </a:rPr>
              <a:pPr/>
              <a:t>14</a:t>
            </a:fld>
            <a:endParaRPr lang="de-DE" smtClean="0">
              <a:latin typeface="Times New Roman" pitchFamily="18"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aphicFrame>
        <p:nvGraphicFramePr>
          <p:cNvPr id="4" name="AutoShape 1"/>
          <p:cNvGraphicFramePr>
            <a:graphicFrameLocks/>
          </p:cNvGraphicFramePr>
          <p:nvPr/>
        </p:nvGraphicFramePr>
        <p:xfrm>
          <a:off x="1524000" y="1397000"/>
          <a:ext cx="6096000" cy="4064000"/>
        </p:xfrm>
        <a:graphic>
          <a:graphicData uri="http://schemas.openxmlformats.org/presentationml/2006/ole">
            <p:oleObj spid="_x0000_s964609" r:id="rId3" imgW="0" imgH="0" progId="PowerPoint.Show.8">
              <p:embed/>
            </p:oleObj>
          </a:graphicData>
        </a:graphic>
      </p:graphicFrame>
      <p:pic>
        <p:nvPicPr>
          <p:cNvPr id="5" name="Picture 6" descr="TITEL_PPT_01_RGB"/>
          <p:cNvPicPr>
            <a:picLocks noChangeAspect="1" noChangeArrowheads="1"/>
          </p:cNvPicPr>
          <p:nvPr userDrawn="1"/>
        </p:nvPicPr>
        <p:blipFill>
          <a:blip r:embed="rId4"/>
          <a:srcRect/>
          <a:stretch>
            <a:fillRect/>
          </a:stretch>
        </p:blipFill>
        <p:spPr bwMode="auto">
          <a:xfrm>
            <a:off x="0" y="0"/>
            <a:ext cx="9145588" cy="6859588"/>
          </a:xfrm>
          <a:prstGeom prst="rect">
            <a:avLst/>
          </a:prstGeom>
          <a:noFill/>
          <a:ln w="9525">
            <a:noFill/>
            <a:miter lim="800000"/>
            <a:headEnd/>
            <a:tailEnd/>
          </a:ln>
        </p:spPr>
      </p:pic>
      <p:sp>
        <p:nvSpPr>
          <p:cNvPr id="137218" name="Rectangle 2"/>
          <p:cNvSpPr>
            <a:spLocks noGrp="1" noChangeArrowheads="1"/>
          </p:cNvSpPr>
          <p:nvPr>
            <p:ph type="ctrTitle"/>
          </p:nvPr>
        </p:nvSpPr>
        <p:spPr>
          <a:xfrm>
            <a:off x="685800" y="2286000"/>
            <a:ext cx="7772400" cy="1143000"/>
          </a:xfrm>
        </p:spPr>
        <p:txBody>
          <a:bodyPr/>
          <a:lstStyle>
            <a:lvl1pPr>
              <a:defRPr/>
            </a:lvl1pPr>
          </a:lstStyle>
          <a:p>
            <a:r>
              <a:rPr lang="de-DE"/>
              <a:t>Klicken Sie, um das Titelformat zu bearbeiten</a:t>
            </a:r>
          </a:p>
        </p:txBody>
      </p:sp>
      <p:sp>
        <p:nvSpPr>
          <p:cNvPr id="137219" name="Rectangle 3"/>
          <p:cNvSpPr>
            <a:spLocks noGrp="1" noChangeArrowheads="1"/>
          </p:cNvSpPr>
          <p:nvPr>
            <p:ph type="subTitle" idx="1"/>
          </p:nvPr>
        </p:nvSpPr>
        <p:spPr>
          <a:xfrm>
            <a:off x="1371600" y="3886200"/>
            <a:ext cx="6400800" cy="1752600"/>
          </a:xfrm>
        </p:spPr>
        <p:txBody>
          <a:bodyPr/>
          <a:lstStyle>
            <a:lvl1pPr marL="0" indent="0" algn="ctr">
              <a:defRPr/>
            </a:lvl1pPr>
          </a:lstStyle>
          <a:p>
            <a:r>
              <a:rPr lang="de-DE"/>
              <a:t>Klicken Sie, um das Format des Untertitelmasters zu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a:t>Wiesbaden, den 19. August 2004Hessisches Ministerium für Umwelt, ländlichen Raum und Verbraucherschutz</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361113" y="838200"/>
            <a:ext cx="1943100" cy="52578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31813" y="838200"/>
            <a:ext cx="5676900" cy="52578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a:t>Wiesbaden, den 19. August 2004Hessisches Ministerium für Umwelt, ländlichen Raum und Verbraucherschutz</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a:t>Wiesbaden, den 19. August 2004Hessisches Ministerium für Umwelt, ländlichen Raum und Verbraucherschutz</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Wiesbaden, den 19. August 2004Hessisches Ministerium für Umwelt, ländlichen Raum und Verbraucherschutz</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318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942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r>
              <a:rPr lang="de-DE"/>
              <a:t>Wiesbaden, den 19. August 2004Hessisches Ministerium für Umwelt, ländlichen Raum und Verbraucherschutz</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r>
              <a:rPr lang="de-DE"/>
              <a:t>Wiesbaden, den 19. August 2004Hessisches Ministerium für Umwelt, ländlichen Raum und Verbraucherschutz</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r>
              <a:rPr lang="de-DE"/>
              <a:t>Wiesbaden, den 19. August 2004Hessisches Ministerium für Umwelt, ländlichen Raum und Verbraucherschutz</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de-DE"/>
              <a:t>Wiesbaden, den 19. August 2004Hessisches Ministerium für Umwelt, ländlichen Raum und Verbraucherschutz</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Wiesbaden, den 19. August 2004Hessisches Ministerium für Umwelt, ländlichen Raum und Verbraucherschutz</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Wiesbaden, den 19. August 2004Hessisches Ministerium für Umwelt, ländlichen Raum und Verbraucherschutz</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1813" y="8382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Nmvb fgus</a:t>
            </a:r>
          </a:p>
        </p:txBody>
      </p:sp>
      <p:sp>
        <p:nvSpPr>
          <p:cNvPr id="1027" name="Rectangle 3"/>
          <p:cNvSpPr>
            <a:spLocks noGrp="1" noChangeArrowheads="1"/>
          </p:cNvSpPr>
          <p:nvPr>
            <p:ph type="body" idx="1"/>
          </p:nvPr>
        </p:nvSpPr>
        <p:spPr bwMode="auto">
          <a:xfrm>
            <a:off x="531813"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vmlöKEDG</a:t>
            </a:r>
            <a:br>
              <a:rPr lang="de-DE" smtClean="0"/>
            </a:br>
            <a:endParaRPr lang="de-DE" smtClean="0"/>
          </a:p>
        </p:txBody>
      </p:sp>
      <p:sp>
        <p:nvSpPr>
          <p:cNvPr id="41989" name="Rectangle 5"/>
          <p:cNvSpPr>
            <a:spLocks noGrp="1" noChangeArrowheads="1"/>
          </p:cNvSpPr>
          <p:nvPr>
            <p:ph type="ftr" sz="quarter" idx="3"/>
          </p:nvPr>
        </p:nvSpPr>
        <p:spPr bwMode="auto">
          <a:xfrm>
            <a:off x="531813" y="2936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buFontTx/>
              <a:buNone/>
              <a:defRPr sz="1000">
                <a:solidFill>
                  <a:srgbClr val="244894"/>
                </a:solidFill>
                <a:cs typeface="+mn-cs"/>
              </a:defRPr>
            </a:lvl1pPr>
          </a:lstStyle>
          <a:p>
            <a:pPr>
              <a:defRPr/>
            </a:pPr>
            <a:r>
              <a:rPr lang="de-DE"/>
              <a:t>Wiesbaden, den 19. August 2004Hessisches Ministerium für Umwelt, ländlichen Raum und Verbraucherschutz</a:t>
            </a:r>
          </a:p>
        </p:txBody>
      </p:sp>
      <p:pic>
        <p:nvPicPr>
          <p:cNvPr id="1029" name="Picture 6" descr="Streifen"/>
          <p:cNvPicPr>
            <a:picLocks noChangeAspect="1" noChangeArrowheads="1"/>
          </p:cNvPicPr>
          <p:nvPr/>
        </p:nvPicPr>
        <p:blipFill>
          <a:blip r:embed="rId13"/>
          <a:srcRect/>
          <a:stretch>
            <a:fillRect/>
          </a:stretch>
        </p:blipFill>
        <p:spPr bwMode="auto">
          <a:xfrm>
            <a:off x="0" y="373063"/>
            <a:ext cx="290513" cy="2590800"/>
          </a:xfrm>
          <a:prstGeom prst="rect">
            <a:avLst/>
          </a:prstGeom>
          <a:noFill/>
          <a:ln w="9525">
            <a:noFill/>
            <a:miter lim="800000"/>
            <a:headEnd/>
            <a:tailEnd/>
          </a:ln>
        </p:spPr>
      </p:pic>
      <p:sp>
        <p:nvSpPr>
          <p:cNvPr id="41991" name="Rectangle 7"/>
          <p:cNvSpPr>
            <a:spLocks noChangeArrowheads="1"/>
          </p:cNvSpPr>
          <p:nvPr/>
        </p:nvSpPr>
        <p:spPr bwMode="auto">
          <a:xfrm>
            <a:off x="6553200" y="6400800"/>
            <a:ext cx="2286000" cy="304800"/>
          </a:xfrm>
          <a:prstGeom prst="rect">
            <a:avLst/>
          </a:prstGeom>
          <a:noFill/>
          <a:ln w="9525">
            <a:noFill/>
            <a:miter lim="800000"/>
            <a:headEnd/>
            <a:tailEnd/>
          </a:ln>
          <a:effectLst/>
        </p:spPr>
        <p:txBody>
          <a:bodyPr/>
          <a:lstStyle/>
          <a:p>
            <a:pPr algn="r" eaLnBrk="0" hangingPunct="0">
              <a:defRPr/>
            </a:pPr>
            <a:fld id="{7A2D8751-25C0-4782-89DF-053B4E14D321}" type="slidenum">
              <a:rPr lang="it-IT" sz="1000">
                <a:solidFill>
                  <a:srgbClr val="3333CC"/>
                </a:solidFill>
                <a:cs typeface="+mn-cs"/>
              </a:rPr>
              <a:pPr algn="r" eaLnBrk="0" hangingPunct="0">
                <a:defRPr/>
              </a:pPr>
              <a:t>‹Nr.›</a:t>
            </a:fld>
            <a:endParaRPr lang="it-IT" sz="1000">
              <a:solidFill>
                <a:srgbClr val="3333CC"/>
              </a:solidFill>
              <a:cs typeface="+mn-cs"/>
            </a:endParaRPr>
          </a:p>
        </p:txBody>
      </p:sp>
      <p:pic>
        <p:nvPicPr>
          <p:cNvPr id="1031" name="Picture 11" descr="C:\Dokumente und Einstellungen\nkeller\Desktop\Nachhaltig.jpg"/>
          <p:cNvPicPr>
            <a:picLocks noChangeAspect="1" noChangeArrowheads="1"/>
          </p:cNvPicPr>
          <p:nvPr/>
        </p:nvPicPr>
        <p:blipFill>
          <a:blip r:embed="rId14"/>
          <a:srcRect/>
          <a:stretch>
            <a:fillRect/>
          </a:stretch>
        </p:blipFill>
        <p:spPr bwMode="auto">
          <a:xfrm>
            <a:off x="7391400" y="373063"/>
            <a:ext cx="1550988" cy="1068387"/>
          </a:xfrm>
          <a:prstGeom prst="rect">
            <a:avLst/>
          </a:prstGeom>
          <a:noFill/>
          <a:ln w="9525">
            <a:noFill/>
            <a:miter lim="800000"/>
            <a:headEnd/>
            <a:tailEnd/>
          </a:ln>
        </p:spPr>
      </p:pic>
      <p:pic>
        <p:nvPicPr>
          <p:cNvPr id="1032" name="Picture 1045"/>
          <p:cNvPicPr>
            <a:picLocks noChangeAspect="1" noChangeArrowheads="1"/>
          </p:cNvPicPr>
          <p:nvPr/>
        </p:nvPicPr>
        <p:blipFill>
          <a:blip r:embed="rId15"/>
          <a:srcRect/>
          <a:stretch>
            <a:fillRect/>
          </a:stretch>
        </p:blipFill>
        <p:spPr bwMode="auto">
          <a:xfrm>
            <a:off x="0" y="6605588"/>
            <a:ext cx="9144000" cy="2524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Lst>
  <p:txStyles>
    <p:titleStyle>
      <a:lvl1pPr algn="l" rtl="0" eaLnBrk="0" fontAlgn="base" hangingPunct="0">
        <a:spcBef>
          <a:spcPct val="0"/>
        </a:spcBef>
        <a:spcAft>
          <a:spcPct val="0"/>
        </a:spcAft>
        <a:defRPr sz="2400" b="1">
          <a:solidFill>
            <a:srgbClr val="244894"/>
          </a:solidFill>
          <a:latin typeface="+mj-lt"/>
          <a:ea typeface="+mj-ea"/>
          <a:cs typeface="+mj-cs"/>
        </a:defRPr>
      </a:lvl1pPr>
      <a:lvl2pPr algn="l" rtl="0" eaLnBrk="0" fontAlgn="base" hangingPunct="0">
        <a:spcBef>
          <a:spcPct val="0"/>
        </a:spcBef>
        <a:spcAft>
          <a:spcPct val="0"/>
        </a:spcAft>
        <a:defRPr sz="2400" b="1">
          <a:solidFill>
            <a:srgbClr val="244894"/>
          </a:solidFill>
          <a:latin typeface="Arial" charset="0"/>
        </a:defRPr>
      </a:lvl2pPr>
      <a:lvl3pPr algn="l" rtl="0" eaLnBrk="0" fontAlgn="base" hangingPunct="0">
        <a:spcBef>
          <a:spcPct val="0"/>
        </a:spcBef>
        <a:spcAft>
          <a:spcPct val="0"/>
        </a:spcAft>
        <a:defRPr sz="2400" b="1">
          <a:solidFill>
            <a:srgbClr val="244894"/>
          </a:solidFill>
          <a:latin typeface="Arial" charset="0"/>
        </a:defRPr>
      </a:lvl3pPr>
      <a:lvl4pPr algn="l" rtl="0" eaLnBrk="0" fontAlgn="base" hangingPunct="0">
        <a:spcBef>
          <a:spcPct val="0"/>
        </a:spcBef>
        <a:spcAft>
          <a:spcPct val="0"/>
        </a:spcAft>
        <a:defRPr sz="2400" b="1">
          <a:solidFill>
            <a:srgbClr val="244894"/>
          </a:solidFill>
          <a:latin typeface="Arial" charset="0"/>
        </a:defRPr>
      </a:lvl4pPr>
      <a:lvl5pPr algn="l" rtl="0" eaLnBrk="0" fontAlgn="base" hangingPunct="0">
        <a:spcBef>
          <a:spcPct val="0"/>
        </a:spcBef>
        <a:spcAft>
          <a:spcPct val="0"/>
        </a:spcAft>
        <a:defRPr sz="2400" b="1">
          <a:solidFill>
            <a:srgbClr val="244894"/>
          </a:solidFill>
          <a:latin typeface="Arial" charset="0"/>
        </a:defRPr>
      </a:lvl5pPr>
      <a:lvl6pPr marL="457200" algn="l" rtl="0" fontAlgn="base">
        <a:spcBef>
          <a:spcPct val="0"/>
        </a:spcBef>
        <a:spcAft>
          <a:spcPct val="0"/>
        </a:spcAft>
        <a:defRPr sz="2400" b="1">
          <a:solidFill>
            <a:srgbClr val="244894"/>
          </a:solidFill>
          <a:latin typeface="Arial" charset="0"/>
        </a:defRPr>
      </a:lvl6pPr>
      <a:lvl7pPr marL="914400" algn="l" rtl="0" fontAlgn="base">
        <a:spcBef>
          <a:spcPct val="0"/>
        </a:spcBef>
        <a:spcAft>
          <a:spcPct val="0"/>
        </a:spcAft>
        <a:defRPr sz="2400" b="1">
          <a:solidFill>
            <a:srgbClr val="244894"/>
          </a:solidFill>
          <a:latin typeface="Arial" charset="0"/>
        </a:defRPr>
      </a:lvl7pPr>
      <a:lvl8pPr marL="1371600" algn="l" rtl="0" fontAlgn="base">
        <a:spcBef>
          <a:spcPct val="0"/>
        </a:spcBef>
        <a:spcAft>
          <a:spcPct val="0"/>
        </a:spcAft>
        <a:defRPr sz="2400" b="1">
          <a:solidFill>
            <a:srgbClr val="244894"/>
          </a:solidFill>
          <a:latin typeface="Arial" charset="0"/>
        </a:defRPr>
      </a:lvl8pPr>
      <a:lvl9pPr marL="1828800" algn="l" rtl="0" fontAlgn="base">
        <a:spcBef>
          <a:spcPct val="0"/>
        </a:spcBef>
        <a:spcAft>
          <a:spcPct val="0"/>
        </a:spcAft>
        <a:defRPr sz="2400" b="1">
          <a:solidFill>
            <a:srgbClr val="244894"/>
          </a:solidFill>
          <a:latin typeface="Arial" charset="0"/>
        </a:defRPr>
      </a:lvl9pPr>
    </p:titleStyle>
    <p:bodyStyle>
      <a:lvl1pPr marL="342900" indent="-342900" algn="l" rtl="0" eaLnBrk="0" fontAlgn="base" hangingPunct="0">
        <a:lnSpc>
          <a:spcPts val="3000"/>
        </a:lnSpc>
        <a:spcBef>
          <a:spcPct val="0"/>
        </a:spcBef>
        <a:spcAft>
          <a:spcPct val="0"/>
        </a:spcAft>
        <a:defRPr>
          <a:solidFill>
            <a:srgbClr val="3333CC"/>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lnSpc>
          <a:spcPts val="3000"/>
        </a:lnSpc>
        <a:spcBef>
          <a:spcPct val="0"/>
        </a:spcBef>
        <a:spcAft>
          <a:spcPct val="0"/>
        </a:spcAft>
        <a:buChar char="»"/>
        <a:defRPr>
          <a:solidFill>
            <a:schemeClr val="tx1"/>
          </a:solidFill>
          <a:latin typeface="+mn-lt"/>
        </a:defRPr>
      </a:lvl5pPr>
      <a:lvl6pPr marL="2514600" indent="-228600" algn="l" rtl="0" fontAlgn="base">
        <a:lnSpc>
          <a:spcPts val="3000"/>
        </a:lnSpc>
        <a:spcBef>
          <a:spcPct val="0"/>
        </a:spcBef>
        <a:spcAft>
          <a:spcPct val="0"/>
        </a:spcAft>
        <a:buChar char="»"/>
        <a:defRPr>
          <a:solidFill>
            <a:schemeClr val="tx1"/>
          </a:solidFill>
          <a:latin typeface="+mn-lt"/>
        </a:defRPr>
      </a:lvl6pPr>
      <a:lvl7pPr marL="2971800" indent="-228600" algn="l" rtl="0" fontAlgn="base">
        <a:lnSpc>
          <a:spcPts val="3000"/>
        </a:lnSpc>
        <a:spcBef>
          <a:spcPct val="0"/>
        </a:spcBef>
        <a:spcAft>
          <a:spcPct val="0"/>
        </a:spcAft>
        <a:buChar char="»"/>
        <a:defRPr>
          <a:solidFill>
            <a:schemeClr val="tx1"/>
          </a:solidFill>
          <a:latin typeface="+mn-lt"/>
        </a:defRPr>
      </a:lvl7pPr>
      <a:lvl8pPr marL="3429000" indent="-228600" algn="l" rtl="0" fontAlgn="base">
        <a:lnSpc>
          <a:spcPts val="3000"/>
        </a:lnSpc>
        <a:spcBef>
          <a:spcPct val="0"/>
        </a:spcBef>
        <a:spcAft>
          <a:spcPct val="0"/>
        </a:spcAft>
        <a:buChar char="»"/>
        <a:defRPr>
          <a:solidFill>
            <a:schemeClr val="tx1"/>
          </a:solidFill>
          <a:latin typeface="+mn-lt"/>
        </a:defRPr>
      </a:lvl8pPr>
      <a:lvl9pPr marL="3886200" indent="-228600" algn="l" rtl="0" fontAlgn="base">
        <a:lnSpc>
          <a:spcPts val="3000"/>
        </a:lnSpc>
        <a:spcBef>
          <a:spcPct val="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eg"/><Relationship Id="rId7" Type="http://schemas.openxmlformats.org/officeDocument/2006/relationships/image" Target="../media/image46.jpeg"/><Relationship Id="rId12"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slides/_rels/slide1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jpe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jpeg"/><Relationship Id="rId2" Type="http://schemas.openxmlformats.org/officeDocument/2006/relationships/notesSlide" Target="../notesSlides/notesSlide4.xml"/><Relationship Id="rId16" Type="http://schemas.openxmlformats.org/officeDocument/2006/relationships/image" Target="../media/image25.jpeg"/><Relationship Id="rId20"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jpeg"/><Relationship Id="rId10" Type="http://schemas.openxmlformats.org/officeDocument/2006/relationships/image" Target="../media/image19.png"/><Relationship Id="rId19" Type="http://schemas.openxmlformats.org/officeDocument/2006/relationships/image" Target="../media/image28.jpe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3" name="Rectangle 2"/>
          <p:cNvSpPr>
            <a:spLocks noChangeArrowheads="1"/>
          </p:cNvSpPr>
          <p:nvPr/>
        </p:nvSpPr>
        <p:spPr bwMode="auto">
          <a:xfrm>
            <a:off x="0" y="1905000"/>
            <a:ext cx="9144000" cy="1143000"/>
          </a:xfrm>
          <a:prstGeom prst="rect">
            <a:avLst/>
          </a:prstGeom>
          <a:noFill/>
          <a:ln w="9525">
            <a:noFill/>
            <a:miter lim="800000"/>
            <a:headEnd/>
            <a:tailEnd/>
          </a:ln>
        </p:spPr>
        <p:txBody>
          <a:bodyPr/>
          <a:lstStyle/>
          <a:p>
            <a:pPr algn="ctr"/>
            <a:endParaRPr lang="de-DE" sz="2400" b="1">
              <a:solidFill>
                <a:srgbClr val="244894"/>
              </a:solidFill>
            </a:endParaRPr>
          </a:p>
        </p:txBody>
      </p:sp>
      <p:sp>
        <p:nvSpPr>
          <p:cNvPr id="929794" name="Text Box 4"/>
          <p:cNvSpPr txBox="1">
            <a:spLocks noChangeArrowheads="1"/>
          </p:cNvSpPr>
          <p:nvPr/>
        </p:nvSpPr>
        <p:spPr bwMode="auto">
          <a:xfrm>
            <a:off x="2173288" y="4572000"/>
            <a:ext cx="5330825" cy="2554288"/>
          </a:xfrm>
          <a:prstGeom prst="rect">
            <a:avLst/>
          </a:prstGeom>
          <a:noFill/>
          <a:ln w="9525">
            <a:noFill/>
            <a:miter lim="800000"/>
            <a:headEnd/>
            <a:tailEnd/>
          </a:ln>
        </p:spPr>
        <p:txBody>
          <a:bodyPr wrap="none">
            <a:spAutoFit/>
          </a:bodyPr>
          <a:lstStyle/>
          <a:p>
            <a:pPr algn="ctr"/>
            <a:r>
              <a:rPr lang="de-DE" b="1">
                <a:solidFill>
                  <a:schemeClr val="bg1"/>
                </a:solidFill>
              </a:rPr>
              <a:t>17. Europäischer Verwaltungskongress 2012</a:t>
            </a:r>
            <a:br>
              <a:rPr lang="de-DE" b="1">
                <a:solidFill>
                  <a:schemeClr val="bg1"/>
                </a:solidFill>
              </a:rPr>
            </a:br>
            <a:r>
              <a:rPr lang="de-DE" b="1">
                <a:solidFill>
                  <a:schemeClr val="bg1"/>
                </a:solidFill>
              </a:rPr>
              <a:t>15. und 16. März in Bremen </a:t>
            </a:r>
          </a:p>
          <a:p>
            <a:pPr algn="ctr"/>
            <a:endParaRPr lang="de-DE" b="1">
              <a:solidFill>
                <a:schemeClr val="bg1"/>
              </a:solidFill>
            </a:endParaRPr>
          </a:p>
          <a:p>
            <a:pPr algn="ctr"/>
            <a:endParaRPr lang="de-DE" b="1">
              <a:solidFill>
                <a:schemeClr val="bg1"/>
              </a:solidFill>
            </a:endParaRPr>
          </a:p>
          <a:p>
            <a:pPr algn="ctr"/>
            <a:r>
              <a:rPr lang="de-DE" b="1">
                <a:solidFill>
                  <a:schemeClr val="bg1"/>
                </a:solidFill>
              </a:rPr>
              <a:t>Renate Labonté, </a:t>
            </a:r>
          </a:p>
          <a:p>
            <a:pPr algn="ctr"/>
            <a:r>
              <a:rPr lang="de-DE" b="1">
                <a:solidFill>
                  <a:schemeClr val="bg1"/>
                </a:solidFill>
              </a:rPr>
              <a:t>Leiterin der Geschäftsstelle Nachhaltigkeitsstrategie Hessen </a:t>
            </a:r>
          </a:p>
          <a:p>
            <a:pPr algn="ctr"/>
            <a:r>
              <a:rPr lang="de-DE" b="1">
                <a:solidFill>
                  <a:schemeClr val="bg1"/>
                </a:solidFill>
              </a:rPr>
              <a:t>Hessisches Ministerium für Umwelt, </a:t>
            </a:r>
          </a:p>
          <a:p>
            <a:pPr algn="ctr"/>
            <a:r>
              <a:rPr lang="de-DE" b="1">
                <a:solidFill>
                  <a:schemeClr val="bg1"/>
                </a:solidFill>
              </a:rPr>
              <a:t>Energie, Landwirtschaft und Verbraucherschutz</a:t>
            </a:r>
          </a:p>
          <a:p>
            <a:pPr algn="ctr"/>
            <a:endParaRPr lang="de-DE" b="1">
              <a:solidFill>
                <a:schemeClr val="bg1"/>
              </a:solidFill>
            </a:endParaRPr>
          </a:p>
          <a:p>
            <a:pPr algn="ctr"/>
            <a:endParaRPr lang="de-DE" sz="1200" b="1">
              <a:solidFill>
                <a:schemeClr val="bg1"/>
              </a:solidFill>
            </a:endParaRPr>
          </a:p>
          <a:p>
            <a:pPr algn="ctr"/>
            <a:endParaRPr lang="de-DE" sz="240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3" name="Rectangle 5"/>
          <p:cNvSpPr>
            <a:spLocks noChangeArrowheads="1"/>
          </p:cNvSpPr>
          <p:nvPr/>
        </p:nvSpPr>
        <p:spPr bwMode="auto">
          <a:xfrm>
            <a:off x="5362575" y="4376738"/>
            <a:ext cx="3581400" cy="2057400"/>
          </a:xfrm>
          <a:prstGeom prst="rect">
            <a:avLst/>
          </a:prstGeom>
          <a:solidFill>
            <a:schemeClr val="bg1"/>
          </a:solidFill>
          <a:ln w="9525">
            <a:noFill/>
            <a:miter lim="800000"/>
            <a:headEnd/>
            <a:tailEnd/>
          </a:ln>
        </p:spPr>
        <p:txBody>
          <a:bodyPr anchor="ctr">
            <a:spAutoFit/>
          </a:bodyPr>
          <a:lstStyle/>
          <a:p>
            <a:pPr eaLnBrk="0" hangingPunct="0">
              <a:lnSpc>
                <a:spcPts val="3000"/>
              </a:lnSpc>
              <a:buFontTx/>
              <a:buChar char="•"/>
            </a:pPr>
            <a:endParaRPr lang="de-DE"/>
          </a:p>
        </p:txBody>
      </p:sp>
      <p:sp>
        <p:nvSpPr>
          <p:cNvPr id="945154" name="Rectangle 6"/>
          <p:cNvSpPr>
            <a:spLocks noGrp="1" noChangeArrowheads="1"/>
          </p:cNvSpPr>
          <p:nvPr>
            <p:ph type="title" idx="4294967295"/>
          </p:nvPr>
        </p:nvSpPr>
        <p:spPr/>
        <p:txBody>
          <a:bodyPr/>
          <a:lstStyle/>
          <a:p>
            <a:r>
              <a:rPr lang="de-DE" smtClean="0"/>
              <a:t>Vielfältig – Nachhaltig – Hessisch:</a:t>
            </a:r>
            <a:br>
              <a:rPr lang="de-DE" smtClean="0"/>
            </a:br>
            <a:r>
              <a:rPr lang="de-DE" smtClean="0"/>
              <a:t>der 1. Hessische Tag der Nachhaltigkeit</a:t>
            </a:r>
          </a:p>
        </p:txBody>
      </p:sp>
      <p:sp>
        <p:nvSpPr>
          <p:cNvPr id="945155" name="Rectangle 4"/>
          <p:cNvSpPr>
            <a:spLocks noChangeArrowheads="1"/>
          </p:cNvSpPr>
          <p:nvPr/>
        </p:nvSpPr>
        <p:spPr bwMode="auto">
          <a:xfrm>
            <a:off x="6283325" y="2852738"/>
            <a:ext cx="2362200" cy="990600"/>
          </a:xfrm>
          <a:prstGeom prst="rect">
            <a:avLst/>
          </a:prstGeom>
          <a:solidFill>
            <a:schemeClr val="bg1"/>
          </a:solidFill>
          <a:ln w="9525">
            <a:noFill/>
            <a:miter lim="800000"/>
            <a:headEnd/>
            <a:tailEnd/>
          </a:ln>
        </p:spPr>
        <p:txBody>
          <a:bodyPr anchor="ctr">
            <a:spAutoFit/>
          </a:bodyPr>
          <a:lstStyle/>
          <a:p>
            <a:pPr eaLnBrk="0" hangingPunct="0">
              <a:lnSpc>
                <a:spcPts val="3000"/>
              </a:lnSpc>
              <a:buFontTx/>
              <a:buChar char="•"/>
            </a:pPr>
            <a:endParaRPr lang="de-DE"/>
          </a:p>
        </p:txBody>
      </p:sp>
      <p:grpSp>
        <p:nvGrpSpPr>
          <p:cNvPr id="945156" name="Group 14"/>
          <p:cNvGrpSpPr>
            <a:grpSpLocks/>
          </p:cNvGrpSpPr>
          <p:nvPr/>
        </p:nvGrpSpPr>
        <p:grpSpPr bwMode="auto">
          <a:xfrm>
            <a:off x="1658938" y="2852738"/>
            <a:ext cx="5427662" cy="3427412"/>
            <a:chOff x="624" y="1008"/>
            <a:chExt cx="4416" cy="2957"/>
          </a:xfrm>
        </p:grpSpPr>
        <p:pic>
          <p:nvPicPr>
            <p:cNvPr id="945170" name="Picture 15"/>
            <p:cNvPicPr>
              <a:picLocks noChangeAspect="1" noChangeArrowheads="1"/>
            </p:cNvPicPr>
            <p:nvPr/>
          </p:nvPicPr>
          <p:blipFill>
            <a:blip r:embed="rId3"/>
            <a:srcRect/>
            <a:stretch>
              <a:fillRect/>
            </a:stretch>
          </p:blipFill>
          <p:spPr bwMode="auto">
            <a:xfrm>
              <a:off x="864" y="1248"/>
              <a:ext cx="3840" cy="2717"/>
            </a:xfrm>
            <a:prstGeom prst="rect">
              <a:avLst/>
            </a:prstGeom>
            <a:noFill/>
            <a:ln w="9525">
              <a:noFill/>
              <a:miter lim="800000"/>
              <a:headEnd/>
              <a:tailEnd/>
            </a:ln>
          </p:spPr>
        </p:pic>
        <p:sp>
          <p:nvSpPr>
            <p:cNvPr id="945171" name="Rectangle 16"/>
            <p:cNvSpPr>
              <a:spLocks noChangeArrowheads="1"/>
            </p:cNvSpPr>
            <p:nvPr/>
          </p:nvSpPr>
          <p:spPr bwMode="auto">
            <a:xfrm>
              <a:off x="624" y="1248"/>
              <a:ext cx="432" cy="1536"/>
            </a:xfrm>
            <a:prstGeom prst="rect">
              <a:avLst/>
            </a:prstGeom>
            <a:solidFill>
              <a:schemeClr val="bg1"/>
            </a:solidFill>
            <a:ln w="9525">
              <a:noFill/>
              <a:miter lim="800000"/>
              <a:headEnd/>
              <a:tailEnd/>
            </a:ln>
          </p:spPr>
          <p:txBody>
            <a:bodyPr wrap="none" anchor="ctr">
              <a:spAutoFit/>
            </a:bodyPr>
            <a:lstStyle/>
            <a:p>
              <a:pPr eaLnBrk="0" hangingPunct="0">
                <a:lnSpc>
                  <a:spcPts val="3000"/>
                </a:lnSpc>
                <a:buFontTx/>
                <a:buChar char="•"/>
              </a:pPr>
              <a:endParaRPr lang="de-DE"/>
            </a:p>
          </p:txBody>
        </p:sp>
        <p:sp>
          <p:nvSpPr>
            <p:cNvPr id="945172" name="Rectangle 17"/>
            <p:cNvSpPr>
              <a:spLocks noChangeArrowheads="1"/>
            </p:cNvSpPr>
            <p:nvPr/>
          </p:nvSpPr>
          <p:spPr bwMode="auto">
            <a:xfrm>
              <a:off x="3696" y="1008"/>
              <a:ext cx="1344" cy="960"/>
            </a:xfrm>
            <a:prstGeom prst="rect">
              <a:avLst/>
            </a:prstGeom>
            <a:solidFill>
              <a:schemeClr val="bg1"/>
            </a:solidFill>
            <a:ln w="9525">
              <a:noFill/>
              <a:miter lim="800000"/>
              <a:headEnd/>
              <a:tailEnd/>
            </a:ln>
          </p:spPr>
          <p:txBody>
            <a:bodyPr anchor="ctr">
              <a:spAutoFit/>
            </a:bodyPr>
            <a:lstStyle/>
            <a:p>
              <a:pPr eaLnBrk="0" hangingPunct="0">
                <a:lnSpc>
                  <a:spcPts val="3000"/>
                </a:lnSpc>
                <a:buFontTx/>
                <a:buChar char="•"/>
              </a:pPr>
              <a:endParaRPr lang="de-DE"/>
            </a:p>
          </p:txBody>
        </p:sp>
      </p:grpSp>
      <p:sp>
        <p:nvSpPr>
          <p:cNvPr id="945157" name="Rectangle 18"/>
          <p:cNvSpPr>
            <a:spLocks noChangeArrowheads="1"/>
          </p:cNvSpPr>
          <p:nvPr/>
        </p:nvSpPr>
        <p:spPr bwMode="auto">
          <a:xfrm>
            <a:off x="6550025" y="3798888"/>
            <a:ext cx="320675" cy="2559050"/>
          </a:xfrm>
          <a:prstGeom prst="rect">
            <a:avLst/>
          </a:prstGeom>
          <a:solidFill>
            <a:schemeClr val="bg1"/>
          </a:solidFill>
          <a:ln w="9525">
            <a:noFill/>
            <a:miter lim="800000"/>
            <a:headEnd/>
            <a:tailEnd/>
          </a:ln>
        </p:spPr>
        <p:txBody>
          <a:bodyPr anchor="ctr">
            <a:spAutoFit/>
          </a:bodyPr>
          <a:lstStyle/>
          <a:p>
            <a:pPr eaLnBrk="0" hangingPunct="0">
              <a:lnSpc>
                <a:spcPts val="3000"/>
              </a:lnSpc>
              <a:buFontTx/>
              <a:buChar char="•"/>
            </a:pPr>
            <a:endParaRPr lang="de-DE"/>
          </a:p>
        </p:txBody>
      </p:sp>
      <p:sp>
        <p:nvSpPr>
          <p:cNvPr id="945158" name="Rectangle 3"/>
          <p:cNvSpPr>
            <a:spLocks noChangeArrowheads="1"/>
          </p:cNvSpPr>
          <p:nvPr/>
        </p:nvSpPr>
        <p:spPr bwMode="auto">
          <a:xfrm>
            <a:off x="644525" y="3667125"/>
            <a:ext cx="1417638" cy="1250950"/>
          </a:xfrm>
          <a:prstGeom prst="rect">
            <a:avLst/>
          </a:prstGeom>
          <a:solidFill>
            <a:schemeClr val="bg1"/>
          </a:solidFill>
          <a:ln w="9525">
            <a:noFill/>
            <a:miter lim="800000"/>
            <a:headEnd/>
            <a:tailEnd/>
          </a:ln>
        </p:spPr>
        <p:txBody>
          <a:bodyPr wrap="none" anchor="ctr">
            <a:spAutoFit/>
          </a:bodyPr>
          <a:lstStyle/>
          <a:p>
            <a:pPr eaLnBrk="0" hangingPunct="0">
              <a:lnSpc>
                <a:spcPts val="3000"/>
              </a:lnSpc>
              <a:buFontTx/>
              <a:buChar char="•"/>
            </a:pPr>
            <a:endParaRPr lang="de-DE"/>
          </a:p>
        </p:txBody>
      </p:sp>
      <p:sp>
        <p:nvSpPr>
          <p:cNvPr id="945159" name="Rectangle 7"/>
          <p:cNvSpPr>
            <a:spLocks noChangeArrowheads="1"/>
          </p:cNvSpPr>
          <p:nvPr/>
        </p:nvSpPr>
        <p:spPr bwMode="auto">
          <a:xfrm>
            <a:off x="2208213" y="2852738"/>
            <a:ext cx="2897187" cy="438150"/>
          </a:xfrm>
          <a:prstGeom prst="rect">
            <a:avLst/>
          </a:prstGeom>
          <a:solidFill>
            <a:srgbClr val="244894"/>
          </a:solidFill>
          <a:ln w="9525">
            <a:noFill/>
            <a:miter lim="800000"/>
            <a:headEnd/>
            <a:tailEnd/>
          </a:ln>
        </p:spPr>
        <p:txBody>
          <a:bodyPr anchor="ctr"/>
          <a:lstStyle/>
          <a:p>
            <a:pPr eaLnBrk="0" hangingPunct="0">
              <a:lnSpc>
                <a:spcPts val="1600"/>
              </a:lnSpc>
            </a:pPr>
            <a:r>
              <a:rPr lang="de-DE" sz="1200">
                <a:solidFill>
                  <a:schemeClr val="bg1"/>
                </a:solidFill>
              </a:rPr>
              <a:t>Die Nachhaltigkeitsstrategie und ihre Projekte stellen sich vor</a:t>
            </a:r>
          </a:p>
        </p:txBody>
      </p:sp>
      <p:sp>
        <p:nvSpPr>
          <p:cNvPr id="945160" name="Rectangle 8"/>
          <p:cNvSpPr>
            <a:spLocks noChangeArrowheads="1"/>
          </p:cNvSpPr>
          <p:nvPr/>
        </p:nvSpPr>
        <p:spPr bwMode="auto">
          <a:xfrm>
            <a:off x="649288" y="2852738"/>
            <a:ext cx="1179512" cy="1371600"/>
          </a:xfrm>
          <a:prstGeom prst="rect">
            <a:avLst/>
          </a:prstGeom>
          <a:solidFill>
            <a:srgbClr val="244894"/>
          </a:solidFill>
          <a:ln w="9525">
            <a:noFill/>
            <a:miter lim="800000"/>
            <a:headEnd/>
            <a:tailEnd/>
          </a:ln>
        </p:spPr>
        <p:txBody>
          <a:bodyPr anchor="ctr"/>
          <a:lstStyle/>
          <a:p>
            <a:pPr eaLnBrk="0" hangingPunct="0">
              <a:lnSpc>
                <a:spcPts val="1600"/>
              </a:lnSpc>
            </a:pPr>
            <a:r>
              <a:rPr lang="de-DE" sz="1200">
                <a:solidFill>
                  <a:schemeClr val="bg1"/>
                </a:solidFill>
              </a:rPr>
              <a:t>Kinder und </a:t>
            </a:r>
          </a:p>
          <a:p>
            <a:pPr eaLnBrk="0" hangingPunct="0">
              <a:lnSpc>
                <a:spcPts val="1600"/>
              </a:lnSpc>
            </a:pPr>
            <a:r>
              <a:rPr lang="de-DE" sz="1200">
                <a:solidFill>
                  <a:schemeClr val="bg1"/>
                </a:solidFill>
              </a:rPr>
              <a:t>Jugendliche </a:t>
            </a:r>
          </a:p>
          <a:p>
            <a:pPr eaLnBrk="0" hangingPunct="0">
              <a:lnSpc>
                <a:spcPts val="1600"/>
              </a:lnSpc>
            </a:pPr>
            <a:r>
              <a:rPr lang="de-DE" sz="1200">
                <a:solidFill>
                  <a:schemeClr val="bg1"/>
                </a:solidFill>
              </a:rPr>
              <a:t>zeigen, was Nachhaltigkeit </a:t>
            </a:r>
          </a:p>
          <a:p>
            <a:pPr eaLnBrk="0" hangingPunct="0">
              <a:lnSpc>
                <a:spcPts val="1600"/>
              </a:lnSpc>
            </a:pPr>
            <a:r>
              <a:rPr lang="de-DE" sz="1200">
                <a:solidFill>
                  <a:schemeClr val="bg1"/>
                </a:solidFill>
              </a:rPr>
              <a:t>für sie bedeutet</a:t>
            </a:r>
          </a:p>
        </p:txBody>
      </p:sp>
      <p:sp>
        <p:nvSpPr>
          <p:cNvPr id="945161" name="Rectangle 9"/>
          <p:cNvSpPr>
            <a:spLocks noChangeArrowheads="1"/>
          </p:cNvSpPr>
          <p:nvPr/>
        </p:nvSpPr>
        <p:spPr bwMode="auto">
          <a:xfrm>
            <a:off x="649288" y="4605338"/>
            <a:ext cx="1331912" cy="1752600"/>
          </a:xfrm>
          <a:prstGeom prst="rect">
            <a:avLst/>
          </a:prstGeom>
          <a:solidFill>
            <a:srgbClr val="244894"/>
          </a:solidFill>
          <a:ln w="9525">
            <a:noFill/>
            <a:miter lim="800000"/>
            <a:headEnd/>
            <a:tailEnd/>
          </a:ln>
        </p:spPr>
        <p:txBody>
          <a:bodyPr anchor="ctr"/>
          <a:lstStyle/>
          <a:p>
            <a:pPr eaLnBrk="0" hangingPunct="0">
              <a:lnSpc>
                <a:spcPts val="1600"/>
              </a:lnSpc>
            </a:pPr>
            <a:r>
              <a:rPr lang="de-DE" sz="1200">
                <a:solidFill>
                  <a:schemeClr val="bg1"/>
                </a:solidFill>
              </a:rPr>
              <a:t>Mitmachaktion </a:t>
            </a:r>
          </a:p>
          <a:p>
            <a:pPr eaLnBrk="0" hangingPunct="0">
              <a:lnSpc>
                <a:spcPts val="1600"/>
              </a:lnSpc>
            </a:pPr>
            <a:r>
              <a:rPr lang="de-DE" sz="1200">
                <a:solidFill>
                  <a:schemeClr val="bg1"/>
                </a:solidFill>
              </a:rPr>
              <a:t>für alle </a:t>
            </a:r>
            <a:br>
              <a:rPr lang="de-DE" sz="1200">
                <a:solidFill>
                  <a:schemeClr val="bg1"/>
                </a:solidFill>
              </a:rPr>
            </a:br>
            <a:r>
              <a:rPr lang="de-DE" sz="1200">
                <a:solidFill>
                  <a:schemeClr val="bg1"/>
                </a:solidFill>
              </a:rPr>
              <a:t>Bürgerinnen und Bürger</a:t>
            </a:r>
          </a:p>
          <a:p>
            <a:pPr eaLnBrk="0" hangingPunct="0">
              <a:lnSpc>
                <a:spcPts val="1600"/>
              </a:lnSpc>
            </a:pPr>
            <a:r>
              <a:rPr lang="de-DE" sz="1200">
                <a:solidFill>
                  <a:schemeClr val="bg1"/>
                </a:solidFill>
              </a:rPr>
              <a:t>„Was heißt Nachhaltigkeit</a:t>
            </a:r>
          </a:p>
          <a:p>
            <a:pPr eaLnBrk="0" hangingPunct="0">
              <a:lnSpc>
                <a:spcPts val="1600"/>
              </a:lnSpc>
            </a:pPr>
            <a:r>
              <a:rPr lang="de-DE" sz="1200">
                <a:solidFill>
                  <a:schemeClr val="bg1"/>
                </a:solidFill>
              </a:rPr>
              <a:t>auf Hessisch?“ </a:t>
            </a:r>
          </a:p>
        </p:txBody>
      </p:sp>
      <p:sp>
        <p:nvSpPr>
          <p:cNvPr id="945162" name="Rectangle 19"/>
          <p:cNvSpPr>
            <a:spLocks noChangeArrowheads="1"/>
          </p:cNvSpPr>
          <p:nvPr/>
        </p:nvSpPr>
        <p:spPr bwMode="auto">
          <a:xfrm>
            <a:off x="4629150" y="4981575"/>
            <a:ext cx="2316163" cy="1125538"/>
          </a:xfrm>
          <a:prstGeom prst="rect">
            <a:avLst/>
          </a:prstGeom>
          <a:solidFill>
            <a:schemeClr val="bg1"/>
          </a:solidFill>
          <a:ln w="9525">
            <a:noFill/>
            <a:miter lim="800000"/>
            <a:headEnd/>
            <a:tailEnd/>
          </a:ln>
        </p:spPr>
        <p:txBody>
          <a:bodyPr wrap="none" anchor="ctr"/>
          <a:lstStyle/>
          <a:p>
            <a:pPr eaLnBrk="0" hangingPunct="0">
              <a:lnSpc>
                <a:spcPts val="3000"/>
              </a:lnSpc>
              <a:buFontTx/>
              <a:buChar char="•"/>
            </a:pPr>
            <a:endParaRPr lang="de-DE"/>
          </a:p>
        </p:txBody>
      </p:sp>
      <p:sp>
        <p:nvSpPr>
          <p:cNvPr id="945163" name="Rectangle 11"/>
          <p:cNvSpPr>
            <a:spLocks noChangeArrowheads="1"/>
          </p:cNvSpPr>
          <p:nvPr/>
        </p:nvSpPr>
        <p:spPr bwMode="auto">
          <a:xfrm>
            <a:off x="2197100" y="5732463"/>
            <a:ext cx="2908300" cy="625475"/>
          </a:xfrm>
          <a:prstGeom prst="rect">
            <a:avLst/>
          </a:prstGeom>
          <a:solidFill>
            <a:srgbClr val="244894"/>
          </a:solidFill>
          <a:ln w="9525">
            <a:noFill/>
            <a:miter lim="800000"/>
            <a:headEnd/>
            <a:tailEnd/>
          </a:ln>
        </p:spPr>
        <p:txBody>
          <a:bodyPr anchor="ctr"/>
          <a:lstStyle/>
          <a:p>
            <a:pPr algn="r" eaLnBrk="0" hangingPunct="0">
              <a:lnSpc>
                <a:spcPts val="1600"/>
              </a:lnSpc>
            </a:pPr>
            <a:r>
              <a:rPr lang="de-DE" sz="1200">
                <a:solidFill>
                  <a:schemeClr val="bg1"/>
                </a:solidFill>
              </a:rPr>
              <a:t>10 Mitglieder der Landesregierung auf „Nachhaltigkeitstour“- Besuch von 25 Veranstaltungen und Aktionen</a:t>
            </a:r>
          </a:p>
        </p:txBody>
      </p:sp>
      <p:sp>
        <p:nvSpPr>
          <p:cNvPr id="945164" name="Rectangle 10"/>
          <p:cNvSpPr>
            <a:spLocks noChangeArrowheads="1"/>
          </p:cNvSpPr>
          <p:nvPr/>
        </p:nvSpPr>
        <p:spPr bwMode="auto">
          <a:xfrm>
            <a:off x="5678488" y="2852738"/>
            <a:ext cx="1266825" cy="1295400"/>
          </a:xfrm>
          <a:prstGeom prst="rect">
            <a:avLst/>
          </a:prstGeom>
          <a:solidFill>
            <a:srgbClr val="244894"/>
          </a:solidFill>
          <a:ln w="9525">
            <a:noFill/>
            <a:miter lim="800000"/>
            <a:headEnd/>
            <a:tailEnd/>
          </a:ln>
        </p:spPr>
        <p:txBody>
          <a:bodyPr anchor="ctr"/>
          <a:lstStyle/>
          <a:p>
            <a:pPr algn="r" eaLnBrk="0" hangingPunct="0">
              <a:lnSpc>
                <a:spcPts val="1600"/>
              </a:lnSpc>
            </a:pPr>
            <a:r>
              <a:rPr lang="de-DE" sz="1200">
                <a:solidFill>
                  <a:schemeClr val="bg1"/>
                </a:solidFill>
              </a:rPr>
              <a:t>Hessische Medien berichten </a:t>
            </a:r>
          </a:p>
          <a:p>
            <a:pPr algn="r" eaLnBrk="0" hangingPunct="0">
              <a:lnSpc>
                <a:spcPts val="1600"/>
              </a:lnSpc>
            </a:pPr>
            <a:r>
              <a:rPr lang="de-DE" sz="1200">
                <a:solidFill>
                  <a:schemeClr val="bg1"/>
                </a:solidFill>
              </a:rPr>
              <a:t>in Funk, Print und TV über die Aktionen </a:t>
            </a:r>
          </a:p>
        </p:txBody>
      </p:sp>
      <p:sp>
        <p:nvSpPr>
          <p:cNvPr id="945165" name="Rectangle 12"/>
          <p:cNvSpPr>
            <a:spLocks noChangeArrowheads="1"/>
          </p:cNvSpPr>
          <p:nvPr/>
        </p:nvSpPr>
        <p:spPr bwMode="auto">
          <a:xfrm>
            <a:off x="5281613" y="4605338"/>
            <a:ext cx="1663700" cy="1752600"/>
          </a:xfrm>
          <a:prstGeom prst="rect">
            <a:avLst/>
          </a:prstGeom>
          <a:solidFill>
            <a:srgbClr val="244894"/>
          </a:solidFill>
          <a:ln w="9525">
            <a:noFill/>
            <a:miter lim="800000"/>
            <a:headEnd/>
            <a:tailEnd/>
          </a:ln>
        </p:spPr>
        <p:txBody>
          <a:bodyPr anchor="ctr"/>
          <a:lstStyle/>
          <a:p>
            <a:pPr algn="r" eaLnBrk="0" hangingPunct="0">
              <a:lnSpc>
                <a:spcPts val="1600"/>
              </a:lnSpc>
            </a:pPr>
            <a:r>
              <a:rPr lang="de-DE">
                <a:solidFill>
                  <a:schemeClr val="bg1"/>
                </a:solidFill>
              </a:rPr>
              <a:t> </a:t>
            </a:r>
            <a:r>
              <a:rPr lang="de-DE" sz="1200">
                <a:solidFill>
                  <a:schemeClr val="bg1"/>
                </a:solidFill>
              </a:rPr>
              <a:t>Über 300 Veranstaltungen von Schulen, Kommunen, Vereinen und Verbänden, Unternehmen und vielen mehr in ganz Hessen</a:t>
            </a:r>
          </a:p>
        </p:txBody>
      </p:sp>
      <p:sp>
        <p:nvSpPr>
          <p:cNvPr id="945166" name="AutoShape 25"/>
          <p:cNvSpPr>
            <a:spLocks noChangeArrowheads="1"/>
          </p:cNvSpPr>
          <p:nvPr/>
        </p:nvSpPr>
        <p:spPr bwMode="auto">
          <a:xfrm>
            <a:off x="7218363" y="2852738"/>
            <a:ext cx="1206500" cy="3505200"/>
          </a:xfrm>
          <a:prstGeom prst="wedgeRoundRectCallout">
            <a:avLst>
              <a:gd name="adj1" fmla="val -74606"/>
              <a:gd name="adj2" fmla="val -6157"/>
              <a:gd name="adj3" fmla="val 16667"/>
            </a:avLst>
          </a:prstGeom>
          <a:solidFill>
            <a:srgbClr val="CBD7F3"/>
          </a:solidFill>
          <a:ln w="28575">
            <a:solidFill>
              <a:srgbClr val="CBD7F3"/>
            </a:solidFill>
            <a:miter lim="800000"/>
            <a:headEnd/>
            <a:tailEnd/>
          </a:ln>
        </p:spPr>
        <p:txBody>
          <a:bodyPr/>
          <a:lstStyle/>
          <a:p>
            <a:r>
              <a:rPr lang="de-DE" sz="1000" b="1">
                <a:solidFill>
                  <a:srgbClr val="244894"/>
                </a:solidFill>
              </a:rPr>
              <a:t>Nachhaltigkeit auf Hessisch </a:t>
            </a:r>
            <a:br>
              <a:rPr lang="de-DE" sz="1000" b="1">
                <a:solidFill>
                  <a:srgbClr val="244894"/>
                </a:solidFill>
              </a:rPr>
            </a:br>
            <a:r>
              <a:rPr lang="de-DE" sz="1000" b="1">
                <a:solidFill>
                  <a:srgbClr val="244894"/>
                </a:solidFill>
              </a:rPr>
              <a:t>heißt für mich:</a:t>
            </a:r>
            <a:r>
              <a:rPr lang="de-DE" sz="1200" b="1">
                <a:solidFill>
                  <a:srgbClr val="244894"/>
                </a:solidFill>
              </a:rPr>
              <a:t> </a:t>
            </a:r>
          </a:p>
          <a:p>
            <a:endParaRPr lang="de-DE" sz="1200" b="1">
              <a:solidFill>
                <a:srgbClr val="244894"/>
              </a:solidFill>
              <a:latin typeface="Calibri" pitchFamily="34" charset="0"/>
              <a:cs typeface="Times New Roman" pitchFamily="18" charset="0"/>
            </a:endParaRPr>
          </a:p>
          <a:p>
            <a:r>
              <a:rPr lang="de-DE" sz="1300" b="1">
                <a:solidFill>
                  <a:srgbClr val="244894"/>
                </a:solidFill>
                <a:cs typeface="Times New Roman" pitchFamily="18" charset="0"/>
              </a:rPr>
              <a:t>„</a:t>
            </a:r>
            <a:r>
              <a:rPr lang="de-DE" sz="1300" b="1">
                <a:solidFill>
                  <a:srgbClr val="244894"/>
                </a:solidFill>
              </a:rPr>
              <a:t>Denke, </a:t>
            </a:r>
            <a:br>
              <a:rPr lang="de-DE" sz="1300" b="1">
                <a:solidFill>
                  <a:srgbClr val="244894"/>
                </a:solidFill>
              </a:rPr>
            </a:br>
            <a:r>
              <a:rPr lang="de-DE" sz="1300" b="1">
                <a:solidFill>
                  <a:srgbClr val="244894"/>
                </a:solidFill>
              </a:rPr>
              <a:t>von jetz' </a:t>
            </a:r>
            <a:br>
              <a:rPr lang="de-DE" sz="1300" b="1">
                <a:solidFill>
                  <a:srgbClr val="244894"/>
                </a:solidFill>
              </a:rPr>
            </a:br>
            <a:r>
              <a:rPr lang="de-DE" sz="1300" b="1">
                <a:solidFill>
                  <a:srgbClr val="244894"/>
                </a:solidFill>
              </a:rPr>
              <a:t>bis </a:t>
            </a:r>
            <a:br>
              <a:rPr lang="de-DE" sz="1300" b="1">
                <a:solidFill>
                  <a:srgbClr val="244894"/>
                </a:solidFill>
              </a:rPr>
            </a:br>
            <a:r>
              <a:rPr lang="de-DE" sz="1300" b="1">
                <a:solidFill>
                  <a:srgbClr val="244894"/>
                </a:solidFill>
              </a:rPr>
              <a:t>immer!“</a:t>
            </a:r>
            <a:endParaRPr lang="de-DE" sz="1300" b="1">
              <a:solidFill>
                <a:srgbClr val="244894"/>
              </a:solidFill>
              <a:cs typeface="Times New Roman" pitchFamily="18" charset="0"/>
            </a:endParaRPr>
          </a:p>
          <a:p>
            <a:endParaRPr lang="de-DE" b="1">
              <a:solidFill>
                <a:srgbClr val="244894"/>
              </a:solidFill>
              <a:latin typeface="Calibri" pitchFamily="34" charset="0"/>
              <a:cs typeface="Times New Roman" pitchFamily="18" charset="0"/>
            </a:endParaRPr>
          </a:p>
          <a:p>
            <a:endParaRPr lang="de-DE" b="1">
              <a:solidFill>
                <a:srgbClr val="244894"/>
              </a:solidFill>
              <a:latin typeface="Calibri" pitchFamily="34" charset="0"/>
              <a:cs typeface="Times New Roman" pitchFamily="18" charset="0"/>
            </a:endParaRPr>
          </a:p>
          <a:p>
            <a:endParaRPr lang="de-DE" b="1">
              <a:solidFill>
                <a:srgbClr val="244894"/>
              </a:solidFill>
              <a:latin typeface="Calibri" pitchFamily="34" charset="0"/>
              <a:cs typeface="Times New Roman" pitchFamily="18" charset="0"/>
            </a:endParaRPr>
          </a:p>
          <a:p>
            <a:endParaRPr lang="de-DE" b="1">
              <a:solidFill>
                <a:srgbClr val="244894"/>
              </a:solidFill>
              <a:latin typeface="Calibri" pitchFamily="34" charset="0"/>
              <a:cs typeface="Times New Roman" pitchFamily="18" charset="0"/>
            </a:endParaRPr>
          </a:p>
          <a:p>
            <a:endParaRPr lang="de-DE" b="1">
              <a:solidFill>
                <a:srgbClr val="244894"/>
              </a:solidFill>
              <a:latin typeface="Calibri" pitchFamily="34" charset="0"/>
              <a:cs typeface="Times New Roman" pitchFamily="18" charset="0"/>
            </a:endParaRPr>
          </a:p>
          <a:p>
            <a:endParaRPr lang="de-DE" sz="800" b="1">
              <a:solidFill>
                <a:srgbClr val="244894"/>
              </a:solidFill>
              <a:cs typeface="Times New Roman" pitchFamily="18" charset="0"/>
            </a:endParaRPr>
          </a:p>
          <a:p>
            <a:r>
              <a:rPr lang="de-DE" sz="1000" b="1">
                <a:solidFill>
                  <a:srgbClr val="244894"/>
                </a:solidFill>
              </a:rPr>
              <a:t>Bodo Bach</a:t>
            </a:r>
            <a:endParaRPr lang="de-DE" sz="1000" b="1">
              <a:solidFill>
                <a:srgbClr val="244894"/>
              </a:solidFill>
              <a:cs typeface="Times New Roman" pitchFamily="18" charset="0"/>
            </a:endParaRPr>
          </a:p>
        </p:txBody>
      </p:sp>
      <p:pic>
        <p:nvPicPr>
          <p:cNvPr id="945167" name="Picture 29" descr="C:\Dokumente und Einstellungen\adittmar\Desktop\image.jpg"/>
          <p:cNvPicPr>
            <a:picLocks noChangeAspect="1" noChangeArrowheads="1"/>
          </p:cNvPicPr>
          <p:nvPr/>
        </p:nvPicPr>
        <p:blipFill>
          <a:blip r:embed="rId4"/>
          <a:srcRect r="7144" b="21428"/>
          <a:stretch>
            <a:fillRect/>
          </a:stretch>
        </p:blipFill>
        <p:spPr bwMode="auto">
          <a:xfrm>
            <a:off x="7342188" y="4794250"/>
            <a:ext cx="947737" cy="801688"/>
          </a:xfrm>
          <a:prstGeom prst="rect">
            <a:avLst/>
          </a:prstGeom>
          <a:noFill/>
          <a:ln w="9525">
            <a:noFill/>
            <a:miter lim="800000"/>
            <a:headEnd/>
            <a:tailEnd/>
          </a:ln>
        </p:spPr>
      </p:pic>
      <p:sp>
        <p:nvSpPr>
          <p:cNvPr id="945168" name="Rectangle 33"/>
          <p:cNvSpPr>
            <a:spLocks noChangeArrowheads="1"/>
          </p:cNvSpPr>
          <p:nvPr/>
        </p:nvSpPr>
        <p:spPr bwMode="auto">
          <a:xfrm>
            <a:off x="1116013" y="1982788"/>
            <a:ext cx="7570787" cy="566737"/>
          </a:xfrm>
          <a:prstGeom prst="rect">
            <a:avLst/>
          </a:prstGeom>
          <a:solidFill>
            <a:schemeClr val="bg1">
              <a:alpha val="50195"/>
            </a:schemeClr>
          </a:solidFill>
          <a:ln w="9525">
            <a:solidFill>
              <a:schemeClr val="bg1"/>
            </a:solidFill>
            <a:miter lim="800000"/>
            <a:headEnd/>
            <a:tailEnd/>
          </a:ln>
        </p:spPr>
        <p:txBody>
          <a:bodyPr anchor="ctr"/>
          <a:lstStyle/>
          <a:p>
            <a:pPr eaLnBrk="0" hangingPunct="0"/>
            <a:r>
              <a:rPr lang="de-DE">
                <a:solidFill>
                  <a:srgbClr val="244894"/>
                </a:solidFill>
              </a:rPr>
              <a:t>Der 1. Hessische Tag der Nachhaltigkeit fand unter dem Motto „Vielfältig – Nachhaltig – Hessisch“ am 23. September 2010 statt. Rund 700 engagierte Akteure und mehrere tausend Kinder und Jugendliche waren aktiv vor Ort bei über 300 Aktionen in ganz Hessen dabei.</a:t>
            </a:r>
          </a:p>
        </p:txBody>
      </p:sp>
      <p:pic>
        <p:nvPicPr>
          <p:cNvPr id="945169" name="Grafik 1"/>
          <p:cNvPicPr>
            <a:picLocks noChangeAspect="1"/>
          </p:cNvPicPr>
          <p:nvPr/>
        </p:nvPicPr>
        <p:blipFill>
          <a:blip r:embed="rId5"/>
          <a:srcRect l="27066" r="25999"/>
          <a:stretch>
            <a:fillRect/>
          </a:stretch>
        </p:blipFill>
        <p:spPr bwMode="auto">
          <a:xfrm>
            <a:off x="681038" y="1700213"/>
            <a:ext cx="496887" cy="1058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1" name="Rectangle 4"/>
          <p:cNvSpPr>
            <a:spLocks noGrp="1" noChangeArrowheads="1"/>
          </p:cNvSpPr>
          <p:nvPr>
            <p:ph type="title" idx="4294967295"/>
          </p:nvPr>
        </p:nvSpPr>
        <p:spPr/>
        <p:txBody>
          <a:bodyPr/>
          <a:lstStyle/>
          <a:p>
            <a:r>
              <a:rPr lang="de-DE" smtClean="0"/>
              <a:t>Impressionen vom </a:t>
            </a:r>
            <a:br>
              <a:rPr lang="de-DE" smtClean="0"/>
            </a:br>
            <a:r>
              <a:rPr lang="de-DE" smtClean="0"/>
              <a:t>1. Hessischen Tag der Nachhaltigkeit</a:t>
            </a:r>
          </a:p>
        </p:txBody>
      </p:sp>
      <p:pic>
        <p:nvPicPr>
          <p:cNvPr id="947202" name="Picture 5" descr="C:\Dokumente und Einstellungen\adittmar\Desktop\Präsentation\Aufsteller.jpg"/>
          <p:cNvPicPr>
            <a:picLocks noChangeAspect="1" noChangeArrowheads="1"/>
          </p:cNvPicPr>
          <p:nvPr/>
        </p:nvPicPr>
        <p:blipFill>
          <a:blip r:embed="rId3"/>
          <a:srcRect/>
          <a:stretch>
            <a:fillRect/>
          </a:stretch>
        </p:blipFill>
        <p:spPr bwMode="auto">
          <a:xfrm>
            <a:off x="644525" y="1981200"/>
            <a:ext cx="2555875" cy="1524000"/>
          </a:xfrm>
          <a:prstGeom prst="rect">
            <a:avLst/>
          </a:prstGeom>
          <a:noFill/>
          <a:ln w="9525">
            <a:noFill/>
            <a:miter lim="800000"/>
            <a:headEnd/>
            <a:tailEnd/>
          </a:ln>
        </p:spPr>
      </p:pic>
      <p:pic>
        <p:nvPicPr>
          <p:cNvPr id="947203" name="Picture 8" descr="C:\Dokumente und Einstellungen\adittmar\Desktop\Präsentation\Römer.jpg"/>
          <p:cNvPicPr>
            <a:picLocks noChangeAspect="1" noChangeArrowheads="1"/>
          </p:cNvPicPr>
          <p:nvPr/>
        </p:nvPicPr>
        <p:blipFill>
          <a:blip r:embed="rId4"/>
          <a:srcRect/>
          <a:stretch>
            <a:fillRect/>
          </a:stretch>
        </p:blipFill>
        <p:spPr bwMode="auto">
          <a:xfrm>
            <a:off x="3271838" y="1981200"/>
            <a:ext cx="2524125" cy="1981200"/>
          </a:xfrm>
          <a:prstGeom prst="rect">
            <a:avLst/>
          </a:prstGeom>
          <a:noFill/>
          <a:ln w="9525">
            <a:noFill/>
            <a:miter lim="800000"/>
            <a:headEnd/>
            <a:tailEnd/>
          </a:ln>
        </p:spPr>
      </p:pic>
      <p:pic>
        <p:nvPicPr>
          <p:cNvPr id="947204" name="Picture 9" descr="C:\Dokumente und Einstellungen\adittmar\Desktop\Präsentation\Presse.jpg"/>
          <p:cNvPicPr>
            <a:picLocks noChangeAspect="1" noChangeArrowheads="1"/>
          </p:cNvPicPr>
          <p:nvPr/>
        </p:nvPicPr>
        <p:blipFill>
          <a:blip r:embed="rId5"/>
          <a:srcRect/>
          <a:stretch>
            <a:fillRect/>
          </a:stretch>
        </p:blipFill>
        <p:spPr bwMode="auto">
          <a:xfrm>
            <a:off x="5867400" y="1981200"/>
            <a:ext cx="2557463" cy="1624013"/>
          </a:xfrm>
          <a:prstGeom prst="rect">
            <a:avLst/>
          </a:prstGeom>
          <a:noFill/>
          <a:ln w="9525">
            <a:noFill/>
            <a:miter lim="800000"/>
            <a:headEnd/>
            <a:tailEnd/>
          </a:ln>
        </p:spPr>
      </p:pic>
      <p:pic>
        <p:nvPicPr>
          <p:cNvPr id="947205" name="Picture 10" descr="C:\Dokumente und Einstellungen\adittmar\Desktop\Präsentation\blitzaktion.jpg"/>
          <p:cNvPicPr>
            <a:picLocks noChangeAspect="1" noChangeArrowheads="1"/>
          </p:cNvPicPr>
          <p:nvPr/>
        </p:nvPicPr>
        <p:blipFill>
          <a:blip r:embed="rId6"/>
          <a:srcRect t="12549"/>
          <a:stretch>
            <a:fillRect/>
          </a:stretch>
        </p:blipFill>
        <p:spPr bwMode="auto">
          <a:xfrm>
            <a:off x="5715000" y="4656138"/>
            <a:ext cx="2709863" cy="1600200"/>
          </a:xfrm>
          <a:prstGeom prst="rect">
            <a:avLst/>
          </a:prstGeom>
          <a:noFill/>
          <a:ln w="9525">
            <a:noFill/>
            <a:miter lim="800000"/>
            <a:headEnd/>
            <a:tailEnd/>
          </a:ln>
        </p:spPr>
      </p:pic>
      <p:pic>
        <p:nvPicPr>
          <p:cNvPr id="947206" name="Picture 26" descr="C:\Dokumente und Einstellungen\adittmar\Desktop\Präsentation\Apfel.jpg"/>
          <p:cNvPicPr>
            <a:picLocks noChangeAspect="1" noChangeArrowheads="1"/>
          </p:cNvPicPr>
          <p:nvPr/>
        </p:nvPicPr>
        <p:blipFill>
          <a:blip r:embed="rId7"/>
          <a:srcRect l="9523" t="11435" r="16667"/>
          <a:stretch>
            <a:fillRect/>
          </a:stretch>
        </p:blipFill>
        <p:spPr bwMode="auto">
          <a:xfrm>
            <a:off x="3051175" y="4046538"/>
            <a:ext cx="2590800" cy="2209800"/>
          </a:xfrm>
          <a:prstGeom prst="rect">
            <a:avLst/>
          </a:prstGeom>
          <a:noFill/>
          <a:ln w="9525">
            <a:noFill/>
            <a:miter lim="800000"/>
            <a:headEnd/>
            <a:tailEnd/>
          </a:ln>
        </p:spPr>
      </p:pic>
      <p:pic>
        <p:nvPicPr>
          <p:cNvPr id="947207" name="Picture 30"/>
          <p:cNvPicPr>
            <a:picLocks noChangeAspect="1" noChangeArrowheads="1"/>
          </p:cNvPicPr>
          <p:nvPr/>
        </p:nvPicPr>
        <p:blipFill>
          <a:blip r:embed="rId8"/>
          <a:srcRect l="30626" t="32503" r="26250" b="13591"/>
          <a:stretch>
            <a:fillRect/>
          </a:stretch>
        </p:blipFill>
        <p:spPr bwMode="auto">
          <a:xfrm>
            <a:off x="1973263" y="4432300"/>
            <a:ext cx="1025525" cy="901700"/>
          </a:xfrm>
          <a:prstGeom prst="rect">
            <a:avLst/>
          </a:prstGeom>
          <a:noFill/>
          <a:ln w="9525">
            <a:noFill/>
            <a:miter lim="800000"/>
            <a:headEnd/>
            <a:tailEnd/>
          </a:ln>
        </p:spPr>
      </p:pic>
      <p:pic>
        <p:nvPicPr>
          <p:cNvPr id="947208" name="Picture 31" descr="C:\Dokumente und Einstellungen\adittmar\Desktop\Präsentation\Material.jpg"/>
          <p:cNvPicPr>
            <a:picLocks noChangeAspect="1" noChangeArrowheads="1"/>
          </p:cNvPicPr>
          <p:nvPr/>
        </p:nvPicPr>
        <p:blipFill>
          <a:blip r:embed="rId9"/>
          <a:srcRect l="22408" t="39751" r="26855"/>
          <a:stretch>
            <a:fillRect/>
          </a:stretch>
        </p:blipFill>
        <p:spPr bwMode="auto">
          <a:xfrm>
            <a:off x="1973263" y="3548063"/>
            <a:ext cx="1025525" cy="839787"/>
          </a:xfrm>
          <a:prstGeom prst="rect">
            <a:avLst/>
          </a:prstGeom>
          <a:noFill/>
          <a:ln w="9525">
            <a:noFill/>
            <a:miter lim="800000"/>
            <a:headEnd/>
            <a:tailEnd/>
          </a:ln>
        </p:spPr>
      </p:pic>
      <p:pic>
        <p:nvPicPr>
          <p:cNvPr id="947209" name="Picture 32" descr="H:\team-Umwelt\ssi\NH Hessen Akquise ppt\DSC_6099.jpg"/>
          <p:cNvPicPr>
            <a:picLocks noChangeAspect="1" noChangeArrowheads="1"/>
          </p:cNvPicPr>
          <p:nvPr/>
        </p:nvPicPr>
        <p:blipFill>
          <a:blip r:embed="rId10"/>
          <a:srcRect/>
          <a:stretch>
            <a:fillRect/>
          </a:stretch>
        </p:blipFill>
        <p:spPr bwMode="auto">
          <a:xfrm>
            <a:off x="644525" y="3548063"/>
            <a:ext cx="1260475" cy="1785937"/>
          </a:xfrm>
          <a:prstGeom prst="rect">
            <a:avLst/>
          </a:prstGeom>
          <a:noFill/>
          <a:ln w="9525">
            <a:noFill/>
            <a:miter lim="800000"/>
            <a:headEnd/>
            <a:tailEnd/>
          </a:ln>
        </p:spPr>
      </p:pic>
      <p:pic>
        <p:nvPicPr>
          <p:cNvPr id="947210" name="Picture 33" descr="H:\team-Umwelt\ssi\NH Hessen Akquise ppt\Einweihung Bürgersonnenkraftwerk_Akteur Sonneninitiative (1).jpg"/>
          <p:cNvPicPr>
            <a:picLocks noChangeAspect="1" noChangeArrowheads="1"/>
          </p:cNvPicPr>
          <p:nvPr/>
        </p:nvPicPr>
        <p:blipFill>
          <a:blip r:embed="rId11"/>
          <a:srcRect/>
          <a:stretch>
            <a:fillRect/>
          </a:stretch>
        </p:blipFill>
        <p:spPr bwMode="auto">
          <a:xfrm>
            <a:off x="5867400" y="3657600"/>
            <a:ext cx="2552700" cy="942975"/>
          </a:xfrm>
          <a:prstGeom prst="rect">
            <a:avLst/>
          </a:prstGeom>
          <a:noFill/>
          <a:ln w="9525">
            <a:noFill/>
            <a:miter lim="800000"/>
            <a:headEnd/>
            <a:tailEnd/>
          </a:ln>
        </p:spPr>
      </p:pic>
      <p:pic>
        <p:nvPicPr>
          <p:cNvPr id="947211" name="Picture 34" descr="H:\team-Umwelt\ssi\NH Hessen Akquise ppt\Hessen ist BUNT_Fotograf.jpg"/>
          <p:cNvPicPr>
            <a:picLocks noChangeAspect="1" noChangeArrowheads="1"/>
          </p:cNvPicPr>
          <p:nvPr/>
        </p:nvPicPr>
        <p:blipFill>
          <a:blip r:embed="rId12"/>
          <a:srcRect/>
          <a:stretch>
            <a:fillRect/>
          </a:stretch>
        </p:blipFill>
        <p:spPr bwMode="auto">
          <a:xfrm>
            <a:off x="644525" y="5383213"/>
            <a:ext cx="2354263" cy="87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49" name="Rectangle 2"/>
          <p:cNvSpPr>
            <a:spLocks noChangeArrowheads="1"/>
          </p:cNvSpPr>
          <p:nvPr/>
        </p:nvSpPr>
        <p:spPr bwMode="auto">
          <a:xfrm>
            <a:off x="638175" y="2971800"/>
            <a:ext cx="1752600" cy="1524000"/>
          </a:xfrm>
          <a:prstGeom prst="rect">
            <a:avLst/>
          </a:prstGeom>
          <a:solidFill>
            <a:schemeClr val="bg1"/>
          </a:solidFill>
          <a:ln w="9525">
            <a:noFill/>
            <a:miter lim="800000"/>
            <a:headEnd/>
            <a:tailEnd/>
          </a:ln>
        </p:spPr>
        <p:txBody>
          <a:bodyPr wrap="none" anchor="ctr">
            <a:spAutoFit/>
          </a:bodyPr>
          <a:lstStyle/>
          <a:p>
            <a:endParaRPr lang="de-DE"/>
          </a:p>
        </p:txBody>
      </p:sp>
      <p:sp>
        <p:nvSpPr>
          <p:cNvPr id="949250" name="Rectangle 3"/>
          <p:cNvSpPr>
            <a:spLocks noGrp="1" noChangeArrowheads="1"/>
          </p:cNvSpPr>
          <p:nvPr>
            <p:ph type="title"/>
          </p:nvPr>
        </p:nvSpPr>
        <p:spPr/>
        <p:txBody>
          <a:bodyPr/>
          <a:lstStyle/>
          <a:p>
            <a:r>
              <a:rPr lang="de-DE" smtClean="0"/>
              <a:t>Der Tag der Nachhaltigkeit in Zahlen </a:t>
            </a:r>
          </a:p>
        </p:txBody>
      </p:sp>
      <p:sp>
        <p:nvSpPr>
          <p:cNvPr id="949251" name="Rectangle 4"/>
          <p:cNvSpPr>
            <a:spLocks noChangeArrowheads="1"/>
          </p:cNvSpPr>
          <p:nvPr/>
        </p:nvSpPr>
        <p:spPr bwMode="auto">
          <a:xfrm>
            <a:off x="609600" y="1828800"/>
            <a:ext cx="6019800" cy="762000"/>
          </a:xfrm>
          <a:prstGeom prst="rect">
            <a:avLst/>
          </a:prstGeom>
          <a:solidFill>
            <a:srgbClr val="244894"/>
          </a:solidFill>
          <a:ln w="28575">
            <a:noFill/>
            <a:miter lim="800000"/>
            <a:headEnd/>
            <a:tailEnd/>
          </a:ln>
        </p:spPr>
        <p:txBody>
          <a:bodyPr anchor="ctr"/>
          <a:lstStyle/>
          <a:p>
            <a:pPr eaLnBrk="0" hangingPunct="0">
              <a:lnSpc>
                <a:spcPts val="2000"/>
              </a:lnSpc>
            </a:pPr>
            <a:r>
              <a:rPr lang="de-DE">
                <a:solidFill>
                  <a:schemeClr val="bg1"/>
                </a:solidFill>
              </a:rPr>
              <a:t>Über 300 Veranstaltungen von Schulen, Kommunen, Vereinen und Verbänden, Unternehmen und vielen mehr in ganz Hessen.</a:t>
            </a:r>
          </a:p>
        </p:txBody>
      </p:sp>
      <p:sp>
        <p:nvSpPr>
          <p:cNvPr id="949252" name="Rectangle 5"/>
          <p:cNvSpPr>
            <a:spLocks noChangeArrowheads="1"/>
          </p:cNvSpPr>
          <p:nvPr/>
        </p:nvSpPr>
        <p:spPr bwMode="auto">
          <a:xfrm>
            <a:off x="609600" y="2743200"/>
            <a:ext cx="6019800" cy="762000"/>
          </a:xfrm>
          <a:prstGeom prst="rect">
            <a:avLst/>
          </a:prstGeom>
          <a:solidFill>
            <a:srgbClr val="244894"/>
          </a:solidFill>
          <a:ln w="28575">
            <a:noFill/>
            <a:miter lim="800000"/>
            <a:headEnd/>
            <a:tailEnd/>
          </a:ln>
        </p:spPr>
        <p:txBody>
          <a:bodyPr anchor="ctr"/>
          <a:lstStyle/>
          <a:p>
            <a:pPr eaLnBrk="0" hangingPunct="0">
              <a:lnSpc>
                <a:spcPts val="2000"/>
              </a:lnSpc>
            </a:pPr>
            <a:r>
              <a:rPr lang="de-DE">
                <a:solidFill>
                  <a:schemeClr val="bg1"/>
                </a:solidFill>
              </a:rPr>
              <a:t>10 Mitglieder der Landesregierung auf „Nachhaltigkeitstour“ besuchen 25 Veranstaltungen und Aktionen. </a:t>
            </a:r>
          </a:p>
        </p:txBody>
      </p:sp>
      <p:sp>
        <p:nvSpPr>
          <p:cNvPr id="949253" name="Rectangle 6"/>
          <p:cNvSpPr>
            <a:spLocks noChangeArrowheads="1"/>
          </p:cNvSpPr>
          <p:nvPr/>
        </p:nvSpPr>
        <p:spPr bwMode="auto">
          <a:xfrm>
            <a:off x="609600" y="5410200"/>
            <a:ext cx="6019800" cy="762000"/>
          </a:xfrm>
          <a:prstGeom prst="rect">
            <a:avLst/>
          </a:prstGeom>
          <a:solidFill>
            <a:srgbClr val="244894"/>
          </a:solidFill>
          <a:ln w="28575">
            <a:noFill/>
            <a:miter lim="800000"/>
            <a:headEnd/>
            <a:tailEnd/>
          </a:ln>
        </p:spPr>
        <p:txBody>
          <a:bodyPr anchor="ctr"/>
          <a:lstStyle/>
          <a:p>
            <a:pPr eaLnBrk="0" hangingPunct="0">
              <a:lnSpc>
                <a:spcPts val="2000"/>
              </a:lnSpc>
            </a:pPr>
            <a:r>
              <a:rPr lang="de-DE">
                <a:solidFill>
                  <a:schemeClr val="bg1"/>
                </a:solidFill>
              </a:rPr>
              <a:t>Tausende Fotos, Hunderte von Erlebnisberichten und Statements, mehrere Filme.</a:t>
            </a:r>
          </a:p>
        </p:txBody>
      </p:sp>
      <p:sp>
        <p:nvSpPr>
          <p:cNvPr id="949254" name="Rectangle 7"/>
          <p:cNvSpPr>
            <a:spLocks noChangeArrowheads="1"/>
          </p:cNvSpPr>
          <p:nvPr/>
        </p:nvSpPr>
        <p:spPr bwMode="auto">
          <a:xfrm>
            <a:off x="609600" y="4572000"/>
            <a:ext cx="6019800" cy="685800"/>
          </a:xfrm>
          <a:prstGeom prst="rect">
            <a:avLst/>
          </a:prstGeom>
          <a:solidFill>
            <a:srgbClr val="244894"/>
          </a:solidFill>
          <a:ln w="28575">
            <a:noFill/>
            <a:miter lim="800000"/>
            <a:headEnd/>
            <a:tailEnd/>
          </a:ln>
        </p:spPr>
        <p:txBody>
          <a:bodyPr anchor="ctr"/>
          <a:lstStyle/>
          <a:p>
            <a:pPr eaLnBrk="0" hangingPunct="0">
              <a:lnSpc>
                <a:spcPts val="2000"/>
              </a:lnSpc>
            </a:pPr>
            <a:r>
              <a:rPr lang="de-DE">
                <a:solidFill>
                  <a:schemeClr val="bg1"/>
                </a:solidFill>
              </a:rPr>
              <a:t>220.000 Mitmachkarten, 115.000 Flyer, 3.300 Werbeplakate, 750 Aufsteller, 30.000 Bleistifte, 5.000 Schrittzähler, 15.0000 Jonglierbälle.</a:t>
            </a:r>
          </a:p>
        </p:txBody>
      </p:sp>
      <p:sp>
        <p:nvSpPr>
          <p:cNvPr id="949255" name="Rectangle 8"/>
          <p:cNvSpPr>
            <a:spLocks noChangeArrowheads="1"/>
          </p:cNvSpPr>
          <p:nvPr/>
        </p:nvSpPr>
        <p:spPr bwMode="auto">
          <a:xfrm>
            <a:off x="609600" y="3657600"/>
            <a:ext cx="6019800" cy="762000"/>
          </a:xfrm>
          <a:prstGeom prst="rect">
            <a:avLst/>
          </a:prstGeom>
          <a:solidFill>
            <a:srgbClr val="244894"/>
          </a:solidFill>
          <a:ln w="28575">
            <a:noFill/>
            <a:miter lim="800000"/>
            <a:headEnd/>
            <a:tailEnd/>
          </a:ln>
        </p:spPr>
        <p:txBody>
          <a:bodyPr anchor="ctr"/>
          <a:lstStyle/>
          <a:p>
            <a:pPr eaLnBrk="0" hangingPunct="0">
              <a:lnSpc>
                <a:spcPts val="2000"/>
              </a:lnSpc>
            </a:pPr>
            <a:r>
              <a:rPr lang="de-DE">
                <a:solidFill>
                  <a:schemeClr val="bg1"/>
                </a:solidFill>
              </a:rPr>
              <a:t>Rund 700 engagierte Akteure und mehrere tausend Kinder und Jugendliche aktiv vor Ort.</a:t>
            </a:r>
          </a:p>
        </p:txBody>
      </p:sp>
      <p:pic>
        <p:nvPicPr>
          <p:cNvPr id="949256" name="Picture 9" descr="Material"/>
          <p:cNvPicPr>
            <a:picLocks noChangeAspect="1" noChangeArrowheads="1"/>
          </p:cNvPicPr>
          <p:nvPr/>
        </p:nvPicPr>
        <p:blipFill>
          <a:blip r:embed="rId2"/>
          <a:srcRect l="22408" t="39751" r="26855"/>
          <a:stretch>
            <a:fillRect/>
          </a:stretch>
        </p:blipFill>
        <p:spPr bwMode="auto">
          <a:xfrm>
            <a:off x="6705600" y="3489325"/>
            <a:ext cx="1752600" cy="1387475"/>
          </a:xfrm>
          <a:prstGeom prst="rect">
            <a:avLst/>
          </a:prstGeom>
          <a:noFill/>
          <a:ln w="9525">
            <a:noFill/>
            <a:miter lim="800000"/>
            <a:headEnd/>
            <a:tailEnd/>
          </a:ln>
        </p:spPr>
      </p:pic>
      <p:pic>
        <p:nvPicPr>
          <p:cNvPr id="949257" name="Picture 10" descr="Mitmachkarten"/>
          <p:cNvPicPr>
            <a:picLocks noChangeAspect="1" noChangeArrowheads="1"/>
          </p:cNvPicPr>
          <p:nvPr/>
        </p:nvPicPr>
        <p:blipFill>
          <a:blip r:embed="rId3"/>
          <a:srcRect/>
          <a:stretch>
            <a:fillRect/>
          </a:stretch>
        </p:blipFill>
        <p:spPr bwMode="auto">
          <a:xfrm>
            <a:off x="6705600" y="4857750"/>
            <a:ext cx="1752600" cy="1314450"/>
          </a:xfrm>
          <a:prstGeom prst="rect">
            <a:avLst/>
          </a:prstGeom>
          <a:noFill/>
          <a:ln w="9525">
            <a:noFill/>
            <a:miter lim="800000"/>
            <a:headEnd/>
            <a:tailEnd/>
          </a:ln>
        </p:spPr>
      </p:pic>
      <p:pic>
        <p:nvPicPr>
          <p:cNvPr id="949258" name="Picture 11"/>
          <p:cNvPicPr>
            <a:picLocks noChangeAspect="1" noChangeArrowheads="1"/>
          </p:cNvPicPr>
          <p:nvPr/>
        </p:nvPicPr>
        <p:blipFill>
          <a:blip r:embed="rId4"/>
          <a:srcRect l="30626" t="32503" r="26250" b="13591"/>
          <a:stretch>
            <a:fillRect/>
          </a:stretch>
        </p:blipFill>
        <p:spPr bwMode="auto">
          <a:xfrm>
            <a:off x="6705600" y="1828800"/>
            <a:ext cx="17526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3" name="Rectangle 2"/>
          <p:cNvSpPr>
            <a:spLocks noGrp="1" noChangeArrowheads="1"/>
          </p:cNvSpPr>
          <p:nvPr>
            <p:ph type="body" idx="1"/>
          </p:nvPr>
        </p:nvSpPr>
        <p:spPr>
          <a:xfrm>
            <a:off x="395288" y="1700213"/>
            <a:ext cx="8218487" cy="4681537"/>
          </a:xfrm>
        </p:spPr>
        <p:txBody>
          <a:bodyPr/>
          <a:lstStyle/>
          <a:p>
            <a:pPr marL="285750" indent="-285750">
              <a:lnSpc>
                <a:spcPts val="2000"/>
              </a:lnSpc>
              <a:spcAft>
                <a:spcPts val="500"/>
              </a:spcAft>
              <a:buFontTx/>
              <a:buChar char="•"/>
            </a:pPr>
            <a:r>
              <a:rPr lang="de-DE" sz="1600" smtClean="0"/>
              <a:t>Chefsache: Ministerpräsident Roland Koch 4/2008 - Volker Bouffier 9/2010</a:t>
            </a:r>
          </a:p>
          <a:p>
            <a:pPr marL="285750" indent="-285750">
              <a:lnSpc>
                <a:spcPts val="2000"/>
              </a:lnSpc>
              <a:spcAft>
                <a:spcPts val="500"/>
              </a:spcAft>
              <a:buFontTx/>
              <a:buChar char="•"/>
            </a:pPr>
            <a:r>
              <a:rPr lang="de-DE" sz="1600" smtClean="0"/>
              <a:t>Zusammenarbeit aller Ministerien und relevanter gesellschaftlichen Akteure, d.h. Kooperative Umsetzung in gemeinsamer Verantwortung von Politik, Wirtschaft und Gesellschaft</a:t>
            </a:r>
          </a:p>
          <a:p>
            <a:pPr marL="285750" indent="-285750">
              <a:lnSpc>
                <a:spcPts val="2000"/>
              </a:lnSpc>
              <a:spcAft>
                <a:spcPts val="500"/>
              </a:spcAft>
              <a:buFontTx/>
              <a:buChar char="•"/>
            </a:pPr>
            <a:r>
              <a:rPr lang="de-DE" sz="1600" smtClean="0"/>
              <a:t>Effiziente Gremienstruktur: Konferenz (MP-Vorsitz), Strategischer Koordinierungskreis (CdS und Umweltministerin) Beiräte, Projektgruppen (Doppelspitze, AL-Ebene), Geschäftsstelle (Staatskanzlei und HMUELV), </a:t>
            </a:r>
          </a:p>
          <a:p>
            <a:pPr marL="285750" indent="-285750">
              <a:lnSpc>
                <a:spcPts val="2000"/>
              </a:lnSpc>
              <a:spcAft>
                <a:spcPts val="500"/>
              </a:spcAft>
              <a:buFontTx/>
              <a:buChar char="•"/>
            </a:pPr>
            <a:r>
              <a:rPr lang="de-DE" sz="1600" smtClean="0"/>
              <a:t>Konkrete Projekte (Onlineumfrage, Einbindung vieler Akteure)</a:t>
            </a:r>
          </a:p>
          <a:p>
            <a:pPr marL="285750" indent="-285750">
              <a:lnSpc>
                <a:spcPts val="2000"/>
              </a:lnSpc>
              <a:spcAft>
                <a:spcPts val="500"/>
              </a:spcAft>
              <a:buFontTx/>
              <a:buChar char="•"/>
            </a:pPr>
            <a:r>
              <a:rPr lang="de-DE" sz="1600" smtClean="0"/>
              <a:t>Task Force „Zielen und Indikatoren“ (Leitung HSL und gesell. Akteure)</a:t>
            </a:r>
          </a:p>
          <a:p>
            <a:pPr marL="285750" indent="-285750">
              <a:lnSpc>
                <a:spcPts val="2000"/>
              </a:lnSpc>
              <a:spcAft>
                <a:spcPts val="500"/>
              </a:spcAft>
              <a:buFontTx/>
              <a:buChar char="•"/>
            </a:pPr>
            <a:r>
              <a:rPr lang="de-DE" sz="1600" smtClean="0"/>
              <a:t>Neuer Politikstil und etablierte Dialogplattplattform: breite Beteiligung, Transparenz und damit höhere Akzeptanz</a:t>
            </a:r>
          </a:p>
          <a:p>
            <a:pPr marL="285750" indent="-285750">
              <a:lnSpc>
                <a:spcPts val="2000"/>
              </a:lnSpc>
              <a:spcAft>
                <a:spcPts val="500"/>
              </a:spcAft>
              <a:buFontTx/>
              <a:buChar char="•"/>
            </a:pPr>
            <a:r>
              <a:rPr lang="de-DE" sz="1600" smtClean="0"/>
              <a:t>Alle Themenfelder der nachhaltigen Entwicklung integrieren: </a:t>
            </a:r>
            <a:br>
              <a:rPr lang="de-DE" sz="1600" smtClean="0"/>
            </a:br>
            <a:r>
              <a:rPr lang="de-DE" sz="1600" smtClean="0"/>
              <a:t>Energie, Mobilität,  Biodiversität, Integration, Bildung, Gesundheitsschutz etc..</a:t>
            </a:r>
            <a:r>
              <a:rPr lang="de-DE" sz="1600" smtClean="0">
                <a:solidFill>
                  <a:srgbClr val="244894"/>
                </a:solidFill>
              </a:rPr>
              <a:t>...</a:t>
            </a:r>
          </a:p>
          <a:p>
            <a:pPr marL="285750" indent="-285750">
              <a:lnSpc>
                <a:spcPts val="2000"/>
              </a:lnSpc>
              <a:spcAft>
                <a:spcPts val="500"/>
              </a:spcAft>
              <a:buFontTx/>
              <a:buChar char="•"/>
            </a:pPr>
            <a:r>
              <a:rPr lang="de-DE" sz="1600" smtClean="0"/>
              <a:t>Jugendbeteiligung  </a:t>
            </a:r>
          </a:p>
          <a:p>
            <a:pPr marL="285750" indent="-285750">
              <a:lnSpc>
                <a:spcPts val="2000"/>
              </a:lnSpc>
              <a:spcAft>
                <a:spcPts val="500"/>
              </a:spcAft>
              <a:buFontTx/>
              <a:buChar char="•"/>
            </a:pPr>
            <a:r>
              <a:rPr lang="de-DE" sz="1600" smtClean="0"/>
              <a:t>Bürgerinnen und Bürger erreichen ansprechender Webauftritt, 1. Hessischer Tag der Nachhaltigkeit, Hessentage etc…</a:t>
            </a:r>
          </a:p>
          <a:p>
            <a:pPr marL="285750" indent="-285750">
              <a:lnSpc>
                <a:spcPts val="2000"/>
              </a:lnSpc>
              <a:spcAft>
                <a:spcPts val="500"/>
              </a:spcAft>
              <a:buFontTx/>
              <a:buChar char="•"/>
            </a:pPr>
            <a:endParaRPr lang="de-DE" sz="1600" smtClean="0"/>
          </a:p>
          <a:p>
            <a:pPr marL="285750" indent="-285750">
              <a:lnSpc>
                <a:spcPts val="2000"/>
              </a:lnSpc>
              <a:spcAft>
                <a:spcPts val="500"/>
              </a:spcAft>
              <a:buFontTx/>
              <a:buChar char="•"/>
            </a:pPr>
            <a:endParaRPr lang="de-DE" sz="1600" smtClean="0"/>
          </a:p>
          <a:p>
            <a:pPr marL="285750" indent="-285750">
              <a:lnSpc>
                <a:spcPts val="2000"/>
              </a:lnSpc>
              <a:spcAft>
                <a:spcPts val="500"/>
              </a:spcAft>
            </a:pPr>
            <a:endParaRPr lang="de-DE" smtClean="0">
              <a:solidFill>
                <a:srgbClr val="244894"/>
              </a:solidFill>
            </a:endParaRPr>
          </a:p>
        </p:txBody>
      </p:sp>
      <p:sp>
        <p:nvSpPr>
          <p:cNvPr id="950274" name="Rectangle 2050"/>
          <p:cNvSpPr>
            <a:spLocks noChangeArrowheads="1"/>
          </p:cNvSpPr>
          <p:nvPr/>
        </p:nvSpPr>
        <p:spPr bwMode="auto">
          <a:xfrm>
            <a:off x="395288" y="836613"/>
            <a:ext cx="7845425" cy="863600"/>
          </a:xfrm>
          <a:prstGeom prst="rect">
            <a:avLst/>
          </a:prstGeom>
          <a:noFill/>
          <a:ln w="9525">
            <a:noFill/>
            <a:miter lim="800000"/>
            <a:headEnd/>
            <a:tailEnd/>
          </a:ln>
        </p:spPr>
        <p:txBody>
          <a:bodyPr/>
          <a:lstStyle/>
          <a:p>
            <a:pPr eaLnBrk="0" hangingPunct="0"/>
            <a:r>
              <a:rPr lang="de-DE" sz="2800" b="1">
                <a:solidFill>
                  <a:srgbClr val="244894"/>
                </a:solidFill>
              </a:rPr>
              <a:t/>
            </a:r>
            <a:br>
              <a:rPr lang="de-DE" sz="2800" b="1">
                <a:solidFill>
                  <a:srgbClr val="244894"/>
                </a:solidFill>
              </a:rPr>
            </a:br>
            <a:r>
              <a:rPr lang="de-DE" sz="2400" b="1">
                <a:solidFill>
                  <a:srgbClr val="244894"/>
                </a:solidFill>
              </a:rPr>
              <a:t>Erfolgsfaktoren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7" name="Rectangle 3"/>
          <p:cNvSpPr>
            <a:spLocks noChangeArrowheads="1"/>
          </p:cNvSpPr>
          <p:nvPr/>
        </p:nvSpPr>
        <p:spPr bwMode="auto">
          <a:xfrm>
            <a:off x="0" y="1905000"/>
            <a:ext cx="9144000" cy="1143000"/>
          </a:xfrm>
          <a:prstGeom prst="rect">
            <a:avLst/>
          </a:prstGeom>
          <a:noFill/>
          <a:ln w="9525">
            <a:noFill/>
            <a:miter lim="800000"/>
            <a:headEnd/>
            <a:tailEnd/>
          </a:ln>
        </p:spPr>
        <p:txBody>
          <a:bodyPr/>
          <a:lstStyle/>
          <a:p>
            <a:pPr algn="ctr"/>
            <a:endParaRPr lang="de-DE" sz="2400" b="1">
              <a:solidFill>
                <a:srgbClr val="244894"/>
              </a:solidFill>
            </a:endParaRPr>
          </a:p>
        </p:txBody>
      </p:sp>
      <p:sp>
        <p:nvSpPr>
          <p:cNvPr id="951298" name="Rectangle 4"/>
          <p:cNvSpPr>
            <a:spLocks noChangeArrowheads="1"/>
          </p:cNvSpPr>
          <p:nvPr/>
        </p:nvSpPr>
        <p:spPr bwMode="auto">
          <a:xfrm>
            <a:off x="838200" y="3886200"/>
            <a:ext cx="7237413" cy="533400"/>
          </a:xfrm>
          <a:prstGeom prst="rect">
            <a:avLst/>
          </a:prstGeom>
          <a:noFill/>
          <a:ln w="9525">
            <a:noFill/>
            <a:miter lim="800000"/>
            <a:headEnd/>
            <a:tailEnd/>
          </a:ln>
        </p:spPr>
        <p:txBody>
          <a:bodyPr/>
          <a:lstStyle/>
          <a:p>
            <a:pPr algn="ctr" eaLnBrk="0" hangingPunct="0">
              <a:lnSpc>
                <a:spcPts val="2500"/>
              </a:lnSpc>
            </a:pPr>
            <a:r>
              <a:rPr lang="de-DE" sz="2400" b="1">
                <a:solidFill>
                  <a:schemeClr val="bg1"/>
                </a:solidFill>
              </a:rPr>
              <a:t>Erfahren Sie mehr unter: </a:t>
            </a:r>
          </a:p>
          <a:p>
            <a:pPr algn="ctr" eaLnBrk="0" hangingPunct="0">
              <a:lnSpc>
                <a:spcPts val="2500"/>
              </a:lnSpc>
            </a:pPr>
            <a:endParaRPr lang="de-DE" sz="2400" b="1">
              <a:solidFill>
                <a:schemeClr val="bg1"/>
              </a:solidFill>
            </a:endParaRPr>
          </a:p>
          <a:p>
            <a:pPr algn="ctr" eaLnBrk="0" hangingPunct="0">
              <a:lnSpc>
                <a:spcPts val="2500"/>
              </a:lnSpc>
            </a:pPr>
            <a:endParaRPr lang="de-DE" sz="2400" b="1">
              <a:solidFill>
                <a:schemeClr val="bg1"/>
              </a:solidFill>
            </a:endParaRPr>
          </a:p>
          <a:p>
            <a:pPr algn="ctr" eaLnBrk="0" hangingPunct="0">
              <a:lnSpc>
                <a:spcPts val="2500"/>
              </a:lnSpc>
            </a:pPr>
            <a:r>
              <a:rPr lang="de-DE" sz="2400" b="1">
                <a:solidFill>
                  <a:schemeClr val="bg1"/>
                </a:solidFill>
              </a:rPr>
              <a:t>www.hessen-nachhaltig.de</a:t>
            </a:r>
            <a:endParaRPr lang="de-DE" sz="160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1" name="AutoShape 2"/>
          <p:cNvSpPr>
            <a:spLocks noChangeArrowheads="1"/>
          </p:cNvSpPr>
          <p:nvPr/>
        </p:nvSpPr>
        <p:spPr bwMode="auto">
          <a:xfrm>
            <a:off x="533400" y="3581400"/>
            <a:ext cx="8382000" cy="2819400"/>
          </a:xfrm>
          <a:prstGeom prst="roundRect">
            <a:avLst>
              <a:gd name="adj" fmla="val 16667"/>
            </a:avLst>
          </a:prstGeom>
          <a:solidFill>
            <a:srgbClr val="CFCFF3"/>
          </a:solidFill>
          <a:ln w="9525">
            <a:solidFill>
              <a:schemeClr val="tx1"/>
            </a:solidFill>
            <a:round/>
            <a:headEnd/>
            <a:tailEnd/>
          </a:ln>
        </p:spPr>
        <p:txBody>
          <a:bodyPr wrap="none" anchor="ctr"/>
          <a:lstStyle/>
          <a:p>
            <a:endParaRPr lang="de-DE"/>
          </a:p>
        </p:txBody>
      </p:sp>
      <p:sp>
        <p:nvSpPr>
          <p:cNvPr id="931842" name="Rectangle 2050"/>
          <p:cNvSpPr>
            <a:spLocks noGrp="1" noChangeArrowheads="1"/>
          </p:cNvSpPr>
          <p:nvPr>
            <p:ph type="title" idx="4294967295"/>
          </p:nvPr>
        </p:nvSpPr>
        <p:spPr/>
        <p:txBody>
          <a:bodyPr/>
          <a:lstStyle/>
          <a:p>
            <a:r>
              <a:rPr lang="de-DE" sz="2000" smtClean="0"/>
              <a:t>Nachhaltigkeitsstrategie für Hessen –</a:t>
            </a:r>
            <a:br>
              <a:rPr lang="de-DE" sz="2000" smtClean="0"/>
            </a:br>
            <a:r>
              <a:rPr lang="de-DE" sz="2000" smtClean="0"/>
              <a:t>Herausforderung und Chance </a:t>
            </a:r>
            <a:br>
              <a:rPr lang="de-DE" sz="2000" smtClean="0"/>
            </a:br>
            <a:r>
              <a:rPr lang="de-DE" sz="2000" smtClean="0"/>
              <a:t>durch besondere Startbedingung</a:t>
            </a:r>
          </a:p>
        </p:txBody>
      </p:sp>
      <p:sp>
        <p:nvSpPr>
          <p:cNvPr id="931843" name="Rectangle 2051"/>
          <p:cNvSpPr>
            <a:spLocks noGrp="1" noChangeArrowheads="1"/>
          </p:cNvSpPr>
          <p:nvPr>
            <p:ph type="body" idx="4294967295"/>
          </p:nvPr>
        </p:nvSpPr>
        <p:spPr>
          <a:xfrm>
            <a:off x="323850" y="1773238"/>
            <a:ext cx="8459788" cy="3962400"/>
          </a:xfrm>
        </p:spPr>
        <p:txBody>
          <a:bodyPr/>
          <a:lstStyle/>
          <a:p>
            <a:pPr marL="0" indent="0">
              <a:lnSpc>
                <a:spcPts val="2400"/>
              </a:lnSpc>
              <a:buFont typeface="Wingdings" pitchFamily="2" charset="2"/>
              <a:buNone/>
            </a:pPr>
            <a:endParaRPr lang="de-DE" b="1" smtClean="0">
              <a:solidFill>
                <a:schemeClr val="accent2"/>
              </a:solidFill>
            </a:endParaRPr>
          </a:p>
          <a:p>
            <a:pPr marL="0" indent="0">
              <a:lnSpc>
                <a:spcPts val="2400"/>
              </a:lnSpc>
              <a:buFont typeface="Wingdings" pitchFamily="2" charset="2"/>
              <a:buNone/>
            </a:pPr>
            <a:r>
              <a:rPr lang="de-DE" b="1" smtClean="0">
                <a:solidFill>
                  <a:schemeClr val="accent2"/>
                </a:solidFill>
              </a:rPr>
              <a:t>Frühjahr 2008 Geschäftsführende Landesregierung;</a:t>
            </a:r>
          </a:p>
          <a:p>
            <a:pPr marL="0" indent="0">
              <a:lnSpc>
                <a:spcPts val="2400"/>
              </a:lnSpc>
              <a:buFont typeface="Wingdings" pitchFamily="2" charset="2"/>
              <a:buNone/>
            </a:pPr>
            <a:r>
              <a:rPr lang="de-DE" b="1" smtClean="0">
                <a:solidFill>
                  <a:schemeClr val="accent2"/>
                </a:solidFill>
              </a:rPr>
              <a:t>Nachhaltigkeitsstrategie soll Handlungsfähigkeit der Landesregierung erhöhen; </a:t>
            </a:r>
          </a:p>
          <a:p>
            <a:pPr marL="0" indent="0">
              <a:lnSpc>
                <a:spcPts val="2400"/>
              </a:lnSpc>
              <a:buFont typeface="Wingdings" pitchFamily="2" charset="2"/>
              <a:buNone/>
            </a:pPr>
            <a:r>
              <a:rPr lang="de-DE" b="1" smtClean="0">
                <a:solidFill>
                  <a:schemeClr val="accent2"/>
                </a:solidFill>
              </a:rPr>
              <a:t>Sehr hoher politischer und zeitlicher Druck</a:t>
            </a:r>
          </a:p>
          <a:p>
            <a:pPr marL="0" indent="0">
              <a:lnSpc>
                <a:spcPts val="2200"/>
              </a:lnSpc>
            </a:pPr>
            <a:r>
              <a:rPr lang="de-DE" b="1" smtClean="0">
                <a:solidFill>
                  <a:schemeClr val="accent2"/>
                </a:solidFill>
                <a:cs typeface="Arial" charset="0"/>
              </a:rPr>
              <a:t/>
            </a:r>
            <a:br>
              <a:rPr lang="de-DE" b="1" smtClean="0">
                <a:solidFill>
                  <a:schemeClr val="accent2"/>
                </a:solidFill>
                <a:cs typeface="Arial" charset="0"/>
              </a:rPr>
            </a:br>
            <a:endParaRPr lang="de-DE" b="1" smtClean="0">
              <a:solidFill>
                <a:schemeClr val="accent2"/>
              </a:solidFill>
              <a:cs typeface="Arial" charset="0"/>
            </a:endParaRPr>
          </a:p>
          <a:p>
            <a:pPr lvl="1">
              <a:lnSpc>
                <a:spcPts val="2200"/>
              </a:lnSpc>
              <a:buFontTx/>
              <a:buNone/>
            </a:pPr>
            <a:r>
              <a:rPr lang="de-DE" sz="1800" b="1" smtClean="0">
                <a:solidFill>
                  <a:schemeClr val="accent2"/>
                </a:solidFill>
                <a:latin typeface="Arial" charset="0"/>
                <a:cs typeface="Arial" charset="0"/>
              </a:rPr>
              <a:t>Unser Weg:</a:t>
            </a:r>
          </a:p>
          <a:p>
            <a:pPr lvl="1">
              <a:lnSpc>
                <a:spcPts val="2200"/>
              </a:lnSpc>
            </a:pPr>
            <a:r>
              <a:rPr lang="de-DE" sz="1200" b="1" smtClean="0">
                <a:solidFill>
                  <a:schemeClr val="accent2"/>
                </a:solidFill>
                <a:latin typeface="Arial" charset="0"/>
                <a:cs typeface="Arial" charset="0"/>
              </a:rPr>
              <a:t>Akteure breit einbinden: </a:t>
            </a:r>
            <a:r>
              <a:rPr lang="de-DE" sz="1200" smtClean="0">
                <a:solidFill>
                  <a:schemeClr val="accent2"/>
                </a:solidFill>
                <a:latin typeface="Arial" charset="0"/>
                <a:cs typeface="Arial" charset="0"/>
              </a:rPr>
              <a:t>Neue Allianzen über Ressort-, Politik- und Fachgrenzen hinweg.</a:t>
            </a:r>
            <a:r>
              <a:rPr lang="de-DE" sz="1200" smtClean="0">
                <a:solidFill>
                  <a:schemeClr val="accent2"/>
                </a:solidFill>
                <a:latin typeface="Arial" charset="0"/>
              </a:rPr>
              <a:t> </a:t>
            </a:r>
            <a:endParaRPr lang="de-DE" sz="1200" b="1" smtClean="0">
              <a:solidFill>
                <a:schemeClr val="accent2"/>
              </a:solidFill>
              <a:latin typeface="Arial" charset="0"/>
              <a:cs typeface="Arial" charset="0"/>
            </a:endParaRPr>
          </a:p>
          <a:p>
            <a:pPr lvl="1">
              <a:lnSpc>
                <a:spcPts val="2200"/>
              </a:lnSpc>
            </a:pPr>
            <a:r>
              <a:rPr lang="de-DE" sz="1200" b="1" smtClean="0">
                <a:solidFill>
                  <a:schemeClr val="accent2"/>
                </a:solidFill>
                <a:latin typeface="Arial" charset="0"/>
                <a:cs typeface="Arial" charset="0"/>
              </a:rPr>
              <a:t>Dialog führen:</a:t>
            </a:r>
            <a:r>
              <a:rPr lang="de-DE" sz="1200" smtClean="0">
                <a:solidFill>
                  <a:schemeClr val="accent2"/>
                </a:solidFill>
                <a:latin typeface="Arial" charset="0"/>
                <a:cs typeface="Arial" charset="0"/>
              </a:rPr>
              <a:t> Themen und Ziele im Dialog identifizieren.</a:t>
            </a:r>
          </a:p>
          <a:p>
            <a:pPr lvl="1">
              <a:lnSpc>
                <a:spcPts val="2200"/>
              </a:lnSpc>
            </a:pPr>
            <a:r>
              <a:rPr lang="de-DE" sz="1200" b="1" smtClean="0">
                <a:solidFill>
                  <a:schemeClr val="accent2"/>
                </a:solidFill>
                <a:latin typeface="Arial" charset="0"/>
                <a:cs typeface="Arial" charset="0"/>
              </a:rPr>
              <a:t>Strategisch vernetzen:</a:t>
            </a:r>
            <a:r>
              <a:rPr lang="de-DE" sz="1200" smtClean="0">
                <a:solidFill>
                  <a:schemeClr val="accent2"/>
                </a:solidFill>
                <a:latin typeface="Arial" charset="0"/>
                <a:cs typeface="Arial" charset="0"/>
              </a:rPr>
              <a:t> Bestehende Aktivitäten und Akteure miteinander vernetzen.</a:t>
            </a:r>
          </a:p>
          <a:p>
            <a:pPr lvl="1">
              <a:lnSpc>
                <a:spcPts val="2200"/>
              </a:lnSpc>
            </a:pPr>
            <a:r>
              <a:rPr lang="de-DE" sz="1200" b="1" smtClean="0">
                <a:solidFill>
                  <a:schemeClr val="accent2"/>
                </a:solidFill>
                <a:latin typeface="Arial" charset="0"/>
              </a:rPr>
              <a:t>Bestehendes aufgreifen:</a:t>
            </a:r>
            <a:r>
              <a:rPr lang="de-DE" sz="1200" smtClean="0">
                <a:solidFill>
                  <a:schemeClr val="accent2"/>
                </a:solidFill>
                <a:latin typeface="Arial" charset="0"/>
              </a:rPr>
              <a:t> An die europäische und nationale Nachhaltigkeitsstrategie anknüpfen und Synergien mit anderen Bundesländern anstreben.</a:t>
            </a:r>
            <a:r>
              <a:rPr lang="de-DE" sz="1200" smtClean="0">
                <a:solidFill>
                  <a:schemeClr val="accent2"/>
                </a:solidFill>
                <a:latin typeface="Arial" charset="0"/>
                <a:cs typeface="Arial" charset="0"/>
              </a:rPr>
              <a:t> </a:t>
            </a:r>
          </a:p>
          <a:p>
            <a:pPr lvl="1">
              <a:lnSpc>
                <a:spcPts val="2200"/>
              </a:lnSpc>
            </a:pPr>
            <a:r>
              <a:rPr lang="de-DE" sz="1200" b="1" smtClean="0">
                <a:solidFill>
                  <a:schemeClr val="accent2"/>
                </a:solidFill>
                <a:latin typeface="Arial" charset="0"/>
                <a:cs typeface="Arial" charset="0"/>
              </a:rPr>
              <a:t>Strategisch </a:t>
            </a:r>
            <a:r>
              <a:rPr lang="de-DE" sz="1200" b="1" i="1" smtClean="0">
                <a:solidFill>
                  <a:schemeClr val="accent2"/>
                </a:solidFill>
                <a:latin typeface="Arial" charset="0"/>
                <a:cs typeface="Arial" charset="0"/>
              </a:rPr>
              <a:t>und</a:t>
            </a:r>
            <a:r>
              <a:rPr lang="de-DE" sz="1200" b="1" smtClean="0">
                <a:solidFill>
                  <a:schemeClr val="accent2"/>
                </a:solidFill>
                <a:latin typeface="Arial" charset="0"/>
                <a:cs typeface="Arial" charset="0"/>
              </a:rPr>
              <a:t> konkret:</a:t>
            </a:r>
            <a:r>
              <a:rPr lang="de-DE" sz="1200" smtClean="0">
                <a:solidFill>
                  <a:schemeClr val="accent2"/>
                </a:solidFill>
                <a:latin typeface="Arial" charset="0"/>
                <a:cs typeface="Arial" charset="0"/>
              </a:rPr>
              <a:t> Strategische, richtungsweisende Ziele </a:t>
            </a:r>
            <a:r>
              <a:rPr lang="de-DE" sz="1200" i="1" smtClean="0">
                <a:solidFill>
                  <a:schemeClr val="accent2"/>
                </a:solidFill>
                <a:latin typeface="Arial" charset="0"/>
                <a:cs typeface="Arial" charset="0"/>
              </a:rPr>
              <a:t>plus</a:t>
            </a:r>
            <a:r>
              <a:rPr lang="de-DE" sz="1200" smtClean="0">
                <a:solidFill>
                  <a:schemeClr val="accent2"/>
                </a:solidFill>
                <a:latin typeface="Arial" charset="0"/>
                <a:cs typeface="Arial" charset="0"/>
              </a:rPr>
              <a:t> konkrete Projekte mit hoher Wirkung.</a:t>
            </a:r>
            <a:endParaRPr lang="de-DE" sz="1200" smtClean="0">
              <a:solidFill>
                <a:schemeClr val="accent2"/>
              </a:solidFill>
              <a:latin typeface="Arial" charset="0"/>
            </a:endParaRPr>
          </a:p>
          <a:p>
            <a:pPr marL="0" indent="0">
              <a:lnSpc>
                <a:spcPts val="2400"/>
              </a:lnSpc>
              <a:buFont typeface="Wingdings" pitchFamily="2" charset="2"/>
              <a:buNone/>
            </a:pPr>
            <a:endParaRPr lang="de-DE" sz="1200" smtClean="0">
              <a:solidFill>
                <a:schemeClr val="accent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5" name="Rectangle 2"/>
          <p:cNvSpPr>
            <a:spLocks noGrp="1" noChangeArrowheads="1"/>
          </p:cNvSpPr>
          <p:nvPr>
            <p:ph type="title" idx="4294967295"/>
          </p:nvPr>
        </p:nvSpPr>
        <p:spPr/>
        <p:txBody>
          <a:bodyPr/>
          <a:lstStyle/>
          <a:p>
            <a:r>
              <a:rPr lang="de-DE" smtClean="0"/>
              <a:t/>
            </a:r>
            <a:br>
              <a:rPr lang="de-DE" smtClean="0"/>
            </a:br>
            <a:r>
              <a:rPr lang="de-DE" b="0" smtClean="0"/>
              <a:t>Hessen</a:t>
            </a:r>
            <a:r>
              <a:rPr lang="de-DE" smtClean="0"/>
              <a:t> </a:t>
            </a:r>
            <a:r>
              <a:rPr lang="de-DE" sz="2800" smtClean="0"/>
              <a:t>gemeinsam</a:t>
            </a:r>
            <a:r>
              <a:rPr lang="de-DE" smtClean="0"/>
              <a:t> </a:t>
            </a:r>
            <a:r>
              <a:rPr lang="de-DE" b="0" smtClean="0"/>
              <a:t>nachhaltig gestalten</a:t>
            </a:r>
          </a:p>
        </p:txBody>
      </p:sp>
      <p:sp>
        <p:nvSpPr>
          <p:cNvPr id="932866" name="Rectangle 3"/>
          <p:cNvSpPr>
            <a:spLocks noChangeArrowheads="1"/>
          </p:cNvSpPr>
          <p:nvPr/>
        </p:nvSpPr>
        <p:spPr bwMode="auto">
          <a:xfrm>
            <a:off x="2947988" y="1981200"/>
            <a:ext cx="5486400" cy="2247900"/>
          </a:xfrm>
          <a:prstGeom prst="rect">
            <a:avLst/>
          </a:prstGeom>
          <a:solidFill>
            <a:srgbClr val="264998"/>
          </a:solidFill>
          <a:ln w="9525">
            <a:noFill/>
            <a:miter lim="800000"/>
            <a:headEnd/>
            <a:tailEnd/>
          </a:ln>
        </p:spPr>
        <p:txBody>
          <a:bodyPr anchor="ctr"/>
          <a:lstStyle/>
          <a:p>
            <a:pPr eaLnBrk="0" hangingPunct="0">
              <a:lnSpc>
                <a:spcPts val="2000"/>
              </a:lnSpc>
            </a:pPr>
            <a:r>
              <a:rPr lang="de-DE" b="1">
                <a:solidFill>
                  <a:schemeClr val="bg1"/>
                </a:solidFill>
              </a:rPr>
              <a:t>Eine Strategie des ganzen Landes</a:t>
            </a:r>
          </a:p>
          <a:p>
            <a:pPr eaLnBrk="0" hangingPunct="0">
              <a:lnSpc>
                <a:spcPts val="2000"/>
              </a:lnSpc>
            </a:pPr>
            <a:r>
              <a:rPr lang="de-DE">
                <a:solidFill>
                  <a:schemeClr val="bg1"/>
                </a:solidFill>
              </a:rPr>
              <a:t>Das geht nur gemeinsam: Weil Nachhaltigkeit alle betrifft, baut die Nachhaltigkeitsstrategie Hessen seit ihrem Start im Mai 2008 auf aktive Beteiligung und Engagement im ganzen Land – in der Wirtschaft, Gesellschaft und Politik ebenso wie bei jeder einzelnen Bürgerin und jedem einzelnen Bürger. Die Gremien der Strategie bilden hierfür eine geeignete Arbeitsplattform.</a:t>
            </a:r>
          </a:p>
        </p:txBody>
      </p:sp>
      <p:pic>
        <p:nvPicPr>
          <p:cNvPr id="932867" name="Picture 5"/>
          <p:cNvPicPr>
            <a:picLocks noChangeAspect="1" noChangeArrowheads="1"/>
          </p:cNvPicPr>
          <p:nvPr/>
        </p:nvPicPr>
        <p:blipFill>
          <a:blip r:embed="rId3"/>
          <a:srcRect r="3862"/>
          <a:stretch>
            <a:fillRect/>
          </a:stretch>
        </p:blipFill>
        <p:spPr bwMode="auto">
          <a:xfrm>
            <a:off x="644525" y="1981200"/>
            <a:ext cx="2260600" cy="2247900"/>
          </a:xfrm>
          <a:prstGeom prst="rect">
            <a:avLst/>
          </a:prstGeom>
          <a:noFill/>
          <a:ln w="9525">
            <a:noFill/>
            <a:miter lim="800000"/>
            <a:headEnd/>
            <a:tailEnd/>
          </a:ln>
        </p:spPr>
      </p:pic>
      <p:pic>
        <p:nvPicPr>
          <p:cNvPr id="932868" name="Picture 16" descr="C:\Dokumente und Einstellungen\ssieveritz\Eigene Dateien\Eigene Bilder\2nhk.jpg"/>
          <p:cNvPicPr>
            <a:picLocks noChangeAspect="1" noChangeArrowheads="1"/>
          </p:cNvPicPr>
          <p:nvPr/>
        </p:nvPicPr>
        <p:blipFill>
          <a:blip r:embed="rId4"/>
          <a:srcRect/>
          <a:stretch>
            <a:fillRect/>
          </a:stretch>
        </p:blipFill>
        <p:spPr bwMode="auto">
          <a:xfrm>
            <a:off x="6991350" y="4441825"/>
            <a:ext cx="1428750" cy="1149350"/>
          </a:xfrm>
          <a:prstGeom prst="rect">
            <a:avLst/>
          </a:prstGeom>
          <a:noFill/>
          <a:ln w="9525">
            <a:noFill/>
            <a:miter lim="800000"/>
            <a:headEnd/>
            <a:tailEnd/>
          </a:ln>
        </p:spPr>
      </p:pic>
      <p:pic>
        <p:nvPicPr>
          <p:cNvPr id="932869" name="Picture 17" descr="C:\Dokumente und Einstellungen\ssieveritz\Eigene Dateien\Eigene Bilder\3nhk.jpg"/>
          <p:cNvPicPr>
            <a:picLocks noChangeAspect="1" noChangeArrowheads="1"/>
          </p:cNvPicPr>
          <p:nvPr/>
        </p:nvPicPr>
        <p:blipFill>
          <a:blip r:embed="rId5"/>
          <a:srcRect/>
          <a:stretch>
            <a:fillRect/>
          </a:stretch>
        </p:blipFill>
        <p:spPr bwMode="auto">
          <a:xfrm>
            <a:off x="1973263" y="4441825"/>
            <a:ext cx="1857375" cy="1147763"/>
          </a:xfrm>
          <a:prstGeom prst="rect">
            <a:avLst/>
          </a:prstGeom>
          <a:noFill/>
          <a:ln w="9525">
            <a:noFill/>
            <a:miter lim="800000"/>
            <a:headEnd/>
            <a:tailEnd/>
          </a:ln>
        </p:spPr>
      </p:pic>
      <p:pic>
        <p:nvPicPr>
          <p:cNvPr id="932870" name="Picture 18" descr="C:\Dokumente und Einstellungen\ssieveritz\Eigene Dateien\Eigene Bilder\jugendforum.jpg"/>
          <p:cNvPicPr>
            <a:picLocks noChangeAspect="1" noChangeArrowheads="1"/>
          </p:cNvPicPr>
          <p:nvPr/>
        </p:nvPicPr>
        <p:blipFill>
          <a:blip r:embed="rId6"/>
          <a:srcRect/>
          <a:stretch>
            <a:fillRect/>
          </a:stretch>
        </p:blipFill>
        <p:spPr bwMode="auto">
          <a:xfrm>
            <a:off x="3886200" y="4441825"/>
            <a:ext cx="3019425" cy="1149350"/>
          </a:xfrm>
          <a:prstGeom prst="rect">
            <a:avLst/>
          </a:prstGeom>
          <a:noFill/>
          <a:ln w="9525">
            <a:noFill/>
            <a:miter lim="800000"/>
            <a:headEnd/>
            <a:tailEnd/>
          </a:ln>
        </p:spPr>
      </p:pic>
      <p:pic>
        <p:nvPicPr>
          <p:cNvPr id="932871" name="Picture 20" descr="C:\Dokumente und Einstellungen\ssieveritz\Eigene Dateien\Eigene Bilder\tdnh.jpg"/>
          <p:cNvPicPr>
            <a:picLocks noChangeAspect="1" noChangeArrowheads="1"/>
          </p:cNvPicPr>
          <p:nvPr/>
        </p:nvPicPr>
        <p:blipFill>
          <a:blip r:embed="rId7"/>
          <a:srcRect/>
          <a:stretch>
            <a:fillRect/>
          </a:stretch>
        </p:blipFill>
        <p:spPr bwMode="auto">
          <a:xfrm>
            <a:off x="644525" y="4441825"/>
            <a:ext cx="1254125" cy="1143000"/>
          </a:xfrm>
          <a:prstGeom prst="rect">
            <a:avLst/>
          </a:prstGeom>
          <a:noFill/>
          <a:ln w="9525">
            <a:noFill/>
            <a:miter lim="800000"/>
            <a:headEnd/>
            <a:tailEnd/>
          </a:ln>
        </p:spPr>
      </p:pic>
      <p:sp>
        <p:nvSpPr>
          <p:cNvPr id="932872" name="Rectangle 23"/>
          <p:cNvSpPr>
            <a:spLocks noChangeArrowheads="1"/>
          </p:cNvSpPr>
          <p:nvPr/>
        </p:nvSpPr>
        <p:spPr bwMode="auto">
          <a:xfrm>
            <a:off x="644525" y="5791200"/>
            <a:ext cx="7775575" cy="381000"/>
          </a:xfrm>
          <a:prstGeom prst="rect">
            <a:avLst/>
          </a:prstGeom>
          <a:solidFill>
            <a:srgbClr val="244894"/>
          </a:solidFill>
          <a:ln w="9525">
            <a:solidFill>
              <a:srgbClr val="244894"/>
            </a:solidFill>
            <a:miter lim="800000"/>
            <a:headEnd/>
            <a:tailEnd/>
          </a:ln>
        </p:spPr>
        <p:txBody>
          <a:bodyPr wrap="none" anchor="b" anchorCtr="1"/>
          <a:lstStyle/>
          <a:p>
            <a:pPr algn="ctr" eaLnBrk="0" hangingPunct="0">
              <a:lnSpc>
                <a:spcPts val="3000"/>
              </a:lnSpc>
            </a:pPr>
            <a:r>
              <a:rPr lang="de-DE">
                <a:solidFill>
                  <a:schemeClr val="bg1"/>
                </a:solidFill>
              </a:rPr>
              <a:t>Dabei sind alle Bürgerinnen und Bürger Hessens: Jugendliche, Unternehmer, Politiker usw.</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3" name="Rectangle 2"/>
          <p:cNvSpPr>
            <a:spLocks noGrp="1" noChangeArrowheads="1"/>
          </p:cNvSpPr>
          <p:nvPr>
            <p:ph type="title"/>
          </p:nvPr>
        </p:nvSpPr>
        <p:spPr/>
        <p:txBody>
          <a:bodyPr/>
          <a:lstStyle/>
          <a:p>
            <a:r>
              <a:rPr lang="de-DE" sz="2000" smtClean="0"/>
              <a:t>Themenfelder:</a:t>
            </a:r>
            <a:br>
              <a:rPr lang="de-DE" sz="2000" smtClean="0"/>
            </a:br>
            <a:r>
              <a:rPr lang="de-DE" sz="2000" smtClean="0"/>
              <a:t>Schwerpunkte für konkrete Projekte mit Hessenbezug</a:t>
            </a:r>
          </a:p>
        </p:txBody>
      </p:sp>
      <p:sp>
        <p:nvSpPr>
          <p:cNvPr id="934914" name="Rectangle 3"/>
          <p:cNvSpPr>
            <a:spLocks noGrp="1" noChangeArrowheads="1"/>
          </p:cNvSpPr>
          <p:nvPr>
            <p:ph type="body" idx="1"/>
          </p:nvPr>
        </p:nvSpPr>
        <p:spPr>
          <a:xfrm>
            <a:off x="5292725" y="1676400"/>
            <a:ext cx="3124200" cy="3121025"/>
          </a:xfrm>
        </p:spPr>
        <p:txBody>
          <a:bodyPr/>
          <a:lstStyle/>
          <a:p>
            <a:pPr marL="0" indent="0"/>
            <a:r>
              <a:rPr lang="de-DE" sz="1500" smtClean="0">
                <a:solidFill>
                  <a:srgbClr val="244894"/>
                </a:solidFill>
                <a:cs typeface="Times New Roman" pitchFamily="18" charset="0"/>
              </a:rPr>
              <a:t>Die neun Themenfelder der Nachhaltigkeitsstrategie wurden im Rahmen eines breiten Dialogs festgelegt; hierzu gehörte unter anderem eine Online-Konsultation.</a:t>
            </a:r>
          </a:p>
          <a:p>
            <a:pPr marL="0" indent="0"/>
            <a:r>
              <a:rPr lang="de-DE" sz="1500" smtClean="0">
                <a:solidFill>
                  <a:srgbClr val="244894"/>
                </a:solidFill>
                <a:cs typeface="Times New Roman" pitchFamily="18" charset="0"/>
              </a:rPr>
              <a:t>Sie decken die </a:t>
            </a:r>
            <a:r>
              <a:rPr lang="de-DE" sz="1500" b="1" smtClean="0">
                <a:solidFill>
                  <a:srgbClr val="244894"/>
                </a:solidFill>
                <a:cs typeface="Times New Roman" pitchFamily="18" charset="0"/>
              </a:rPr>
              <a:t>drei Dimensionen der Nachhaltigkeit</a:t>
            </a:r>
            <a:r>
              <a:rPr lang="de-DE" sz="1500" smtClean="0">
                <a:solidFill>
                  <a:srgbClr val="244894"/>
                </a:solidFill>
                <a:cs typeface="Times New Roman" pitchFamily="18" charset="0"/>
              </a:rPr>
              <a:t> ab - Ökologie, Ökonomie und Soziales.</a:t>
            </a:r>
            <a:r>
              <a:rPr lang="de-DE" sz="1600" smtClean="0">
                <a:solidFill>
                  <a:srgbClr val="244894"/>
                </a:solidFill>
                <a:cs typeface="Times New Roman" pitchFamily="18" charset="0"/>
              </a:rPr>
              <a:t> </a:t>
            </a:r>
          </a:p>
        </p:txBody>
      </p:sp>
      <p:pic>
        <p:nvPicPr>
          <p:cNvPr id="934915" name="Picture 4"/>
          <p:cNvPicPr>
            <a:picLocks noChangeAspect="1" noChangeArrowheads="1"/>
          </p:cNvPicPr>
          <p:nvPr/>
        </p:nvPicPr>
        <p:blipFill>
          <a:blip r:embed="rId3"/>
          <a:srcRect l="21906" t="35715" r="25714" b="14285"/>
          <a:stretch>
            <a:fillRect/>
          </a:stretch>
        </p:blipFill>
        <p:spPr bwMode="auto">
          <a:xfrm>
            <a:off x="749300" y="1779588"/>
            <a:ext cx="4327525" cy="3305175"/>
          </a:xfrm>
          <a:prstGeom prst="rect">
            <a:avLst/>
          </a:prstGeom>
          <a:noFill/>
          <a:ln w="9525">
            <a:noFill/>
            <a:miter lim="800000"/>
            <a:headEnd/>
            <a:tailEnd/>
          </a:ln>
        </p:spPr>
      </p:pic>
      <p:pic>
        <p:nvPicPr>
          <p:cNvPr id="934916" name="Grafik 2"/>
          <p:cNvPicPr>
            <a:picLocks noChangeAspect="1"/>
          </p:cNvPicPr>
          <p:nvPr/>
        </p:nvPicPr>
        <p:blipFill>
          <a:blip r:embed="rId4"/>
          <a:srcRect/>
          <a:stretch>
            <a:fillRect/>
          </a:stretch>
        </p:blipFill>
        <p:spPr bwMode="auto">
          <a:xfrm>
            <a:off x="900113" y="5321300"/>
            <a:ext cx="1181100" cy="1016000"/>
          </a:xfrm>
          <a:prstGeom prst="rect">
            <a:avLst/>
          </a:prstGeom>
          <a:noFill/>
          <a:ln w="9525">
            <a:noFill/>
            <a:miter lim="800000"/>
            <a:headEnd/>
            <a:tailEnd/>
          </a:ln>
        </p:spPr>
      </p:pic>
      <p:sp>
        <p:nvSpPr>
          <p:cNvPr id="934917" name="Rectangle 3"/>
          <p:cNvSpPr txBox="1">
            <a:spLocks noChangeArrowheads="1"/>
          </p:cNvSpPr>
          <p:nvPr/>
        </p:nvSpPr>
        <p:spPr bwMode="auto">
          <a:xfrm>
            <a:off x="2195513" y="5210175"/>
            <a:ext cx="6624637" cy="863600"/>
          </a:xfrm>
          <a:prstGeom prst="rect">
            <a:avLst/>
          </a:prstGeom>
          <a:noFill/>
          <a:ln w="9525">
            <a:noFill/>
            <a:miter lim="800000"/>
            <a:headEnd/>
            <a:tailEnd/>
          </a:ln>
        </p:spPr>
        <p:txBody>
          <a:bodyPr/>
          <a:lstStyle/>
          <a:p>
            <a:pPr eaLnBrk="0" hangingPunct="0">
              <a:lnSpc>
                <a:spcPts val="3000"/>
              </a:lnSpc>
            </a:pPr>
            <a:r>
              <a:rPr lang="de-DE" sz="1500">
                <a:solidFill>
                  <a:srgbClr val="244894"/>
                </a:solidFill>
                <a:cs typeface="Times New Roman" pitchFamily="18" charset="0"/>
              </a:rPr>
              <a:t>Beschluss der Nachhaltigkeitskonferenz vom 15. Juni 2011:</a:t>
            </a:r>
            <a:br>
              <a:rPr lang="de-DE" sz="1500">
                <a:solidFill>
                  <a:srgbClr val="244894"/>
                </a:solidFill>
                <a:cs typeface="Times New Roman" pitchFamily="18" charset="0"/>
              </a:rPr>
            </a:br>
            <a:r>
              <a:rPr lang="de-DE" sz="1500">
                <a:solidFill>
                  <a:srgbClr val="244894"/>
                </a:solidFill>
                <a:cs typeface="Times New Roman" pitchFamily="18" charset="0"/>
              </a:rPr>
              <a:t>Der Schwerpunkt der Nachhaltigkeitsstrategie liegt im Jahr 2012 </a:t>
            </a:r>
            <a:br>
              <a:rPr lang="de-DE" sz="1500">
                <a:solidFill>
                  <a:srgbClr val="244894"/>
                </a:solidFill>
                <a:cs typeface="Times New Roman" pitchFamily="18" charset="0"/>
              </a:rPr>
            </a:br>
            <a:r>
              <a:rPr lang="de-DE" sz="1500">
                <a:solidFill>
                  <a:srgbClr val="244894"/>
                </a:solidFill>
                <a:cs typeface="Times New Roman" pitchFamily="18" charset="0"/>
              </a:rPr>
              <a:t>auf dem Thema </a:t>
            </a:r>
            <a:r>
              <a:rPr lang="de-DE" sz="1500" b="1">
                <a:solidFill>
                  <a:srgbClr val="244894"/>
                </a:solidFill>
                <a:cs typeface="Times New Roman" pitchFamily="18" charset="0"/>
              </a:rPr>
              <a:t>Energie</a:t>
            </a:r>
            <a:r>
              <a:rPr lang="de-DE" sz="1500">
                <a:solidFill>
                  <a:srgbClr val="244894"/>
                </a:solidFill>
                <a:cs typeface="Times New Roman" pitchFamily="18"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1" name="Rectangle 2"/>
          <p:cNvSpPr>
            <a:spLocks noGrp="1" noChangeArrowheads="1"/>
          </p:cNvSpPr>
          <p:nvPr>
            <p:ph type="title"/>
          </p:nvPr>
        </p:nvSpPr>
        <p:spPr/>
        <p:txBody>
          <a:bodyPr/>
          <a:lstStyle/>
          <a:p>
            <a:r>
              <a:rPr lang="de-DE" smtClean="0"/>
              <a:t>18 Projekte:</a:t>
            </a:r>
            <a:br>
              <a:rPr lang="de-DE" smtClean="0"/>
            </a:br>
            <a:r>
              <a:rPr lang="de-DE" smtClean="0"/>
              <a:t>Vielfältiger Mehrwert für Hessen</a:t>
            </a:r>
          </a:p>
        </p:txBody>
      </p:sp>
      <p:sp>
        <p:nvSpPr>
          <p:cNvPr id="936962" name="Text Box 3"/>
          <p:cNvSpPr txBox="1">
            <a:spLocks noChangeArrowheads="1"/>
          </p:cNvSpPr>
          <p:nvPr/>
        </p:nvSpPr>
        <p:spPr bwMode="auto">
          <a:xfrm>
            <a:off x="523875" y="3787775"/>
            <a:ext cx="1447800" cy="501650"/>
          </a:xfrm>
          <a:prstGeom prst="rect">
            <a:avLst/>
          </a:prstGeom>
          <a:noFill/>
          <a:ln w="9525">
            <a:noFill/>
            <a:miter lim="800000"/>
            <a:headEnd/>
            <a:tailEnd/>
          </a:ln>
        </p:spPr>
        <p:txBody>
          <a:bodyPr>
            <a:spAutoFit/>
          </a:bodyPr>
          <a:lstStyle/>
          <a:p>
            <a:pPr algn="r" eaLnBrk="0" hangingPunct="0"/>
            <a:r>
              <a:rPr lang="de-DE" sz="900" b="1">
                <a:solidFill>
                  <a:srgbClr val="244894"/>
                </a:solidFill>
                <a:cs typeface="Times New Roman" pitchFamily="18" charset="0"/>
              </a:rPr>
              <a:t>Hessen aktiv: </a:t>
            </a:r>
          </a:p>
          <a:p>
            <a:pPr algn="r" eaLnBrk="0" hangingPunct="0"/>
            <a:r>
              <a:rPr lang="de-DE" sz="900" b="1">
                <a:solidFill>
                  <a:srgbClr val="244894"/>
                </a:solidFill>
                <a:cs typeface="Times New Roman" pitchFamily="18" charset="0"/>
              </a:rPr>
              <a:t>100 Schulen für den Klimaschutz</a:t>
            </a:r>
          </a:p>
        </p:txBody>
      </p:sp>
      <p:sp>
        <p:nvSpPr>
          <p:cNvPr id="936963" name="Text Box 4"/>
          <p:cNvSpPr txBox="1">
            <a:spLocks noChangeArrowheads="1"/>
          </p:cNvSpPr>
          <p:nvPr/>
        </p:nvSpPr>
        <p:spPr bwMode="auto">
          <a:xfrm>
            <a:off x="600075" y="2584450"/>
            <a:ext cx="1295400" cy="365125"/>
          </a:xfrm>
          <a:prstGeom prst="rect">
            <a:avLst/>
          </a:prstGeom>
          <a:noFill/>
          <a:ln w="9525">
            <a:noFill/>
            <a:miter lim="800000"/>
            <a:headEnd/>
            <a:tailEnd/>
          </a:ln>
        </p:spPr>
        <p:txBody>
          <a:bodyPr>
            <a:spAutoFit/>
          </a:bodyPr>
          <a:lstStyle/>
          <a:p>
            <a:pPr algn="r" eaLnBrk="0" hangingPunct="0">
              <a:spcBef>
                <a:spcPct val="50000"/>
              </a:spcBef>
            </a:pPr>
            <a:r>
              <a:rPr lang="de-DE" sz="900" b="1">
                <a:solidFill>
                  <a:srgbClr val="244894"/>
                </a:solidFill>
                <a:cs typeface="Times New Roman" pitchFamily="18" charset="0"/>
              </a:rPr>
              <a:t>CO</a:t>
            </a:r>
            <a:r>
              <a:rPr lang="de-DE" sz="900" b="1" baseline="-25000">
                <a:solidFill>
                  <a:srgbClr val="244894"/>
                </a:solidFill>
                <a:cs typeface="Times New Roman" pitchFamily="18" charset="0"/>
              </a:rPr>
              <a:t>2</a:t>
            </a:r>
            <a:r>
              <a:rPr lang="de-DE" sz="900" b="1">
                <a:solidFill>
                  <a:srgbClr val="244894"/>
                </a:solidFill>
                <a:cs typeface="Times New Roman" pitchFamily="18" charset="0"/>
              </a:rPr>
              <a:t>-neutrale</a:t>
            </a:r>
            <a:r>
              <a:rPr lang="de-DE" sz="900" b="1">
                <a:solidFill>
                  <a:srgbClr val="244894"/>
                </a:solidFill>
              </a:rPr>
              <a:t> </a:t>
            </a:r>
            <a:r>
              <a:rPr lang="de-DE" sz="900" b="1">
                <a:solidFill>
                  <a:srgbClr val="244894"/>
                </a:solidFill>
                <a:cs typeface="Times New Roman" pitchFamily="18" charset="0"/>
              </a:rPr>
              <a:t>Landesverwaltung</a:t>
            </a:r>
          </a:p>
        </p:txBody>
      </p:sp>
      <p:sp>
        <p:nvSpPr>
          <p:cNvPr id="936964" name="Text Box 5"/>
          <p:cNvSpPr txBox="1">
            <a:spLocks noChangeArrowheads="1"/>
          </p:cNvSpPr>
          <p:nvPr/>
        </p:nvSpPr>
        <p:spPr bwMode="auto">
          <a:xfrm>
            <a:off x="314325" y="5159375"/>
            <a:ext cx="1647825" cy="501650"/>
          </a:xfrm>
          <a:prstGeom prst="rect">
            <a:avLst/>
          </a:prstGeom>
          <a:noFill/>
          <a:ln w="9525">
            <a:noFill/>
            <a:miter lim="800000"/>
            <a:headEnd/>
            <a:tailEnd/>
          </a:ln>
        </p:spPr>
        <p:txBody>
          <a:bodyPr>
            <a:spAutoFit/>
          </a:bodyPr>
          <a:lstStyle/>
          <a:p>
            <a:pPr algn="r" eaLnBrk="0" hangingPunct="0"/>
            <a:r>
              <a:rPr lang="de-DE" sz="900" b="1">
                <a:solidFill>
                  <a:srgbClr val="244894"/>
                </a:solidFill>
                <a:cs typeface="Times New Roman" pitchFamily="18" charset="0"/>
              </a:rPr>
              <a:t>Hessen aktiv: </a:t>
            </a:r>
          </a:p>
          <a:p>
            <a:pPr algn="r" eaLnBrk="0" hangingPunct="0"/>
            <a:r>
              <a:rPr lang="de-DE" sz="900" b="1">
                <a:solidFill>
                  <a:srgbClr val="244894"/>
                </a:solidFill>
                <a:cs typeface="Times New Roman" pitchFamily="18" charset="0"/>
              </a:rPr>
              <a:t>100 Unternehmen für den Klimaschutz</a:t>
            </a:r>
          </a:p>
        </p:txBody>
      </p:sp>
      <p:sp>
        <p:nvSpPr>
          <p:cNvPr id="936965" name="Text Box 6"/>
          <p:cNvSpPr txBox="1">
            <a:spLocks noChangeArrowheads="1"/>
          </p:cNvSpPr>
          <p:nvPr/>
        </p:nvSpPr>
        <p:spPr bwMode="auto">
          <a:xfrm>
            <a:off x="371475" y="4429125"/>
            <a:ext cx="1600200" cy="501650"/>
          </a:xfrm>
          <a:prstGeom prst="rect">
            <a:avLst/>
          </a:prstGeom>
          <a:noFill/>
          <a:ln w="9525">
            <a:noFill/>
            <a:miter lim="800000"/>
            <a:headEnd/>
            <a:tailEnd/>
          </a:ln>
        </p:spPr>
        <p:txBody>
          <a:bodyPr>
            <a:spAutoFit/>
          </a:bodyPr>
          <a:lstStyle/>
          <a:p>
            <a:pPr algn="r" eaLnBrk="0" hangingPunct="0"/>
            <a:r>
              <a:rPr lang="de-DE" sz="900" b="1">
                <a:solidFill>
                  <a:srgbClr val="244894"/>
                </a:solidFill>
                <a:cs typeface="Times New Roman" pitchFamily="18" charset="0"/>
              </a:rPr>
              <a:t>Hessen aktiv: </a:t>
            </a:r>
          </a:p>
          <a:p>
            <a:pPr algn="r" eaLnBrk="0" hangingPunct="0"/>
            <a:r>
              <a:rPr lang="de-DE" sz="900" b="1">
                <a:solidFill>
                  <a:srgbClr val="244894"/>
                </a:solidFill>
                <a:cs typeface="Times New Roman" pitchFamily="18" charset="0"/>
              </a:rPr>
              <a:t>100 Kommunen </a:t>
            </a:r>
            <a:br>
              <a:rPr lang="de-DE" sz="900" b="1">
                <a:solidFill>
                  <a:srgbClr val="244894"/>
                </a:solidFill>
                <a:cs typeface="Times New Roman" pitchFamily="18" charset="0"/>
              </a:rPr>
            </a:br>
            <a:r>
              <a:rPr lang="de-DE" sz="900" b="1">
                <a:solidFill>
                  <a:srgbClr val="244894"/>
                </a:solidFill>
                <a:cs typeface="Times New Roman" pitchFamily="18" charset="0"/>
              </a:rPr>
              <a:t>für den Klimaschutz</a:t>
            </a:r>
          </a:p>
        </p:txBody>
      </p:sp>
      <p:sp>
        <p:nvSpPr>
          <p:cNvPr id="936966" name="Text Box 7"/>
          <p:cNvSpPr txBox="1">
            <a:spLocks noChangeArrowheads="1"/>
          </p:cNvSpPr>
          <p:nvPr/>
        </p:nvSpPr>
        <p:spPr bwMode="auto">
          <a:xfrm>
            <a:off x="1895475" y="5480050"/>
            <a:ext cx="1219200" cy="365125"/>
          </a:xfrm>
          <a:prstGeom prst="rect">
            <a:avLst/>
          </a:prstGeom>
          <a:noFill/>
          <a:ln w="9525">
            <a:noFill/>
            <a:miter lim="800000"/>
            <a:headEnd/>
            <a:tailEnd/>
          </a:ln>
        </p:spPr>
        <p:txBody>
          <a:bodyPr>
            <a:spAutoFit/>
          </a:bodyPr>
          <a:lstStyle/>
          <a:p>
            <a:pPr eaLnBrk="0" hangingPunct="0"/>
            <a:r>
              <a:rPr lang="de-DE" sz="900" b="1">
                <a:solidFill>
                  <a:srgbClr val="244894"/>
                </a:solidFill>
                <a:cs typeface="Times New Roman" pitchFamily="18" charset="0"/>
              </a:rPr>
              <a:t>Energie-Forum Hessen 2020</a:t>
            </a:r>
          </a:p>
        </p:txBody>
      </p:sp>
      <p:sp>
        <p:nvSpPr>
          <p:cNvPr id="936967" name="Text Box 8"/>
          <p:cNvSpPr txBox="1">
            <a:spLocks noChangeArrowheads="1"/>
          </p:cNvSpPr>
          <p:nvPr/>
        </p:nvSpPr>
        <p:spPr bwMode="auto">
          <a:xfrm>
            <a:off x="6467475" y="5419725"/>
            <a:ext cx="1357313" cy="501650"/>
          </a:xfrm>
          <a:prstGeom prst="rect">
            <a:avLst/>
          </a:prstGeom>
          <a:noFill/>
          <a:ln w="9525">
            <a:noFill/>
            <a:miter lim="800000"/>
            <a:headEnd/>
            <a:tailEnd/>
          </a:ln>
        </p:spPr>
        <p:txBody>
          <a:bodyPr>
            <a:spAutoFit/>
          </a:bodyPr>
          <a:lstStyle/>
          <a:p>
            <a:pPr eaLnBrk="0" hangingPunct="0">
              <a:spcBef>
                <a:spcPct val="50000"/>
              </a:spcBef>
            </a:pPr>
            <a:r>
              <a:rPr lang="de-DE" sz="900" b="1">
                <a:solidFill>
                  <a:srgbClr val="244894"/>
                </a:solidFill>
                <a:cs typeface="Times New Roman" pitchFamily="18" charset="0"/>
              </a:rPr>
              <a:t>Hessen meets Vietnam – Vietnam meets Hessen</a:t>
            </a:r>
          </a:p>
        </p:txBody>
      </p:sp>
      <p:sp>
        <p:nvSpPr>
          <p:cNvPr id="936968" name="Text Box 9"/>
          <p:cNvSpPr txBox="1">
            <a:spLocks noChangeArrowheads="1"/>
          </p:cNvSpPr>
          <p:nvPr/>
        </p:nvSpPr>
        <p:spPr bwMode="auto">
          <a:xfrm>
            <a:off x="2962275" y="5397500"/>
            <a:ext cx="1752600" cy="638175"/>
          </a:xfrm>
          <a:prstGeom prst="rect">
            <a:avLst/>
          </a:prstGeom>
          <a:noFill/>
          <a:ln w="9525">
            <a:noFill/>
            <a:miter lim="800000"/>
            <a:headEnd/>
            <a:tailEnd/>
          </a:ln>
        </p:spPr>
        <p:txBody>
          <a:bodyPr>
            <a:spAutoFit/>
          </a:bodyPr>
          <a:lstStyle/>
          <a:p>
            <a:pPr eaLnBrk="0" hangingPunct="0"/>
            <a:r>
              <a:rPr lang="de-DE" sz="900" b="1">
                <a:solidFill>
                  <a:srgbClr val="244894"/>
                </a:solidFill>
                <a:cs typeface="Times New Roman" pitchFamily="18" charset="0"/>
              </a:rPr>
              <a:t>Artenvielfalt in </a:t>
            </a:r>
            <a:br>
              <a:rPr lang="de-DE" sz="900" b="1">
                <a:solidFill>
                  <a:srgbClr val="244894"/>
                </a:solidFill>
                <a:cs typeface="Times New Roman" pitchFamily="18" charset="0"/>
              </a:rPr>
            </a:br>
            <a:r>
              <a:rPr lang="de-DE" sz="900" b="1">
                <a:solidFill>
                  <a:srgbClr val="244894"/>
                </a:solidFill>
                <a:cs typeface="Times New Roman" pitchFamily="18" charset="0"/>
              </a:rPr>
              <a:t>Hessen – auf Acker, </a:t>
            </a:r>
            <a:br>
              <a:rPr lang="de-DE" sz="900" b="1">
                <a:solidFill>
                  <a:srgbClr val="244894"/>
                </a:solidFill>
                <a:cs typeface="Times New Roman" pitchFamily="18" charset="0"/>
              </a:rPr>
            </a:br>
            <a:r>
              <a:rPr lang="de-DE" sz="900" b="1">
                <a:solidFill>
                  <a:srgbClr val="244894"/>
                </a:solidFill>
                <a:cs typeface="Times New Roman" pitchFamily="18" charset="0"/>
              </a:rPr>
              <a:t>Weiden und </a:t>
            </a:r>
            <a:br>
              <a:rPr lang="de-DE" sz="900" b="1">
                <a:solidFill>
                  <a:srgbClr val="244894"/>
                </a:solidFill>
                <a:cs typeface="Times New Roman" pitchFamily="18" charset="0"/>
              </a:rPr>
            </a:br>
            <a:r>
              <a:rPr lang="de-DE" sz="900" b="1">
                <a:solidFill>
                  <a:srgbClr val="244894"/>
                </a:solidFill>
                <a:cs typeface="Times New Roman" pitchFamily="18" charset="0"/>
              </a:rPr>
              <a:t>in Gärten</a:t>
            </a:r>
          </a:p>
        </p:txBody>
      </p:sp>
      <p:sp>
        <p:nvSpPr>
          <p:cNvPr id="936969" name="Text Box 10"/>
          <p:cNvSpPr txBox="1">
            <a:spLocks noChangeArrowheads="1"/>
          </p:cNvSpPr>
          <p:nvPr/>
        </p:nvSpPr>
        <p:spPr bwMode="auto">
          <a:xfrm>
            <a:off x="304800" y="3133725"/>
            <a:ext cx="1701800" cy="501650"/>
          </a:xfrm>
          <a:prstGeom prst="rect">
            <a:avLst/>
          </a:prstGeom>
          <a:noFill/>
          <a:ln w="9525">
            <a:noFill/>
            <a:miter lim="800000"/>
            <a:headEnd/>
            <a:tailEnd/>
          </a:ln>
        </p:spPr>
        <p:txBody>
          <a:bodyPr>
            <a:spAutoFit/>
          </a:bodyPr>
          <a:lstStyle/>
          <a:p>
            <a:pPr algn="r" eaLnBrk="0" hangingPunct="0"/>
            <a:r>
              <a:rPr lang="de-DE" sz="900" b="1">
                <a:solidFill>
                  <a:srgbClr val="244894"/>
                </a:solidFill>
                <a:cs typeface="Times New Roman" pitchFamily="18" charset="0"/>
              </a:rPr>
              <a:t>Hessen aktiv: 10.000 Bürgerinnen und Bürger für den Klimaschutz</a:t>
            </a:r>
          </a:p>
        </p:txBody>
      </p:sp>
      <p:sp>
        <p:nvSpPr>
          <p:cNvPr id="936970" name="Text Box 11"/>
          <p:cNvSpPr txBox="1">
            <a:spLocks noChangeArrowheads="1"/>
          </p:cNvSpPr>
          <p:nvPr/>
        </p:nvSpPr>
        <p:spPr bwMode="auto">
          <a:xfrm>
            <a:off x="7610475" y="3155950"/>
            <a:ext cx="1752600" cy="501650"/>
          </a:xfrm>
          <a:prstGeom prst="rect">
            <a:avLst/>
          </a:prstGeom>
          <a:noFill/>
          <a:ln w="9525">
            <a:noFill/>
            <a:miter lim="800000"/>
            <a:headEnd/>
            <a:tailEnd/>
          </a:ln>
        </p:spPr>
        <p:txBody>
          <a:bodyPr>
            <a:spAutoFit/>
          </a:bodyPr>
          <a:lstStyle/>
          <a:p>
            <a:pPr eaLnBrk="0" hangingPunct="0"/>
            <a:r>
              <a:rPr lang="de-DE" sz="900" b="1">
                <a:solidFill>
                  <a:srgbClr val="244894"/>
                </a:solidFill>
                <a:cs typeface="Times New Roman" pitchFamily="18" charset="0"/>
              </a:rPr>
              <a:t>Potenziale entfalten: </a:t>
            </a:r>
          </a:p>
          <a:p>
            <a:pPr eaLnBrk="0" hangingPunct="0"/>
            <a:r>
              <a:rPr lang="de-DE" sz="900" b="1">
                <a:solidFill>
                  <a:srgbClr val="244894"/>
                </a:solidFill>
                <a:cs typeface="Times New Roman" pitchFamily="18" charset="0"/>
              </a:rPr>
              <a:t>Bildung für Integration </a:t>
            </a:r>
            <a:br>
              <a:rPr lang="de-DE" sz="900" b="1">
                <a:solidFill>
                  <a:srgbClr val="244894"/>
                </a:solidFill>
                <a:cs typeface="Times New Roman" pitchFamily="18" charset="0"/>
              </a:rPr>
            </a:br>
            <a:r>
              <a:rPr lang="de-DE" sz="900" b="1">
                <a:solidFill>
                  <a:srgbClr val="244894"/>
                </a:solidFill>
                <a:cs typeface="Times New Roman" pitchFamily="18" charset="0"/>
              </a:rPr>
              <a:t>in Hessen</a:t>
            </a:r>
          </a:p>
        </p:txBody>
      </p:sp>
      <p:sp>
        <p:nvSpPr>
          <p:cNvPr id="936971" name="Text Box 12"/>
          <p:cNvSpPr txBox="1">
            <a:spLocks noChangeArrowheads="1"/>
          </p:cNvSpPr>
          <p:nvPr/>
        </p:nvSpPr>
        <p:spPr bwMode="auto">
          <a:xfrm>
            <a:off x="7610475" y="4419600"/>
            <a:ext cx="2057400" cy="774700"/>
          </a:xfrm>
          <a:prstGeom prst="rect">
            <a:avLst/>
          </a:prstGeom>
          <a:noFill/>
          <a:ln w="9525">
            <a:noFill/>
            <a:miter lim="800000"/>
            <a:headEnd/>
            <a:tailEnd/>
          </a:ln>
        </p:spPr>
        <p:txBody>
          <a:bodyPr>
            <a:spAutoFit/>
          </a:bodyPr>
          <a:lstStyle/>
          <a:p>
            <a:pPr eaLnBrk="0" hangingPunct="0"/>
            <a:r>
              <a:rPr lang="de-DE" sz="900" b="1">
                <a:solidFill>
                  <a:srgbClr val="244894"/>
                </a:solidFill>
                <a:cs typeface="Times New Roman" pitchFamily="18" charset="0"/>
              </a:rPr>
              <a:t>Initiative Von Anfang </a:t>
            </a:r>
            <a:br>
              <a:rPr lang="de-DE" sz="900" b="1">
                <a:solidFill>
                  <a:srgbClr val="244894"/>
                </a:solidFill>
                <a:cs typeface="Times New Roman" pitchFamily="18" charset="0"/>
              </a:rPr>
            </a:br>
            <a:r>
              <a:rPr lang="de-DE" sz="900" b="1">
                <a:solidFill>
                  <a:srgbClr val="244894"/>
                </a:solidFill>
                <a:cs typeface="Times New Roman" pitchFamily="18" charset="0"/>
              </a:rPr>
              <a:t>an – Bildung für </a:t>
            </a:r>
            <a:br>
              <a:rPr lang="de-DE" sz="900" b="1">
                <a:solidFill>
                  <a:srgbClr val="244894"/>
                </a:solidFill>
                <a:cs typeface="Times New Roman" pitchFamily="18" charset="0"/>
              </a:rPr>
            </a:br>
            <a:r>
              <a:rPr lang="de-DE" sz="900" b="1">
                <a:solidFill>
                  <a:srgbClr val="244894"/>
                </a:solidFill>
                <a:cs typeface="Times New Roman" pitchFamily="18" charset="0"/>
              </a:rPr>
              <a:t>nachhaltige </a:t>
            </a:r>
            <a:br>
              <a:rPr lang="de-DE" sz="900" b="1">
                <a:solidFill>
                  <a:srgbClr val="244894"/>
                </a:solidFill>
                <a:cs typeface="Times New Roman" pitchFamily="18" charset="0"/>
              </a:rPr>
            </a:br>
            <a:r>
              <a:rPr lang="de-DE" sz="900" b="1">
                <a:solidFill>
                  <a:srgbClr val="244894"/>
                </a:solidFill>
                <a:cs typeface="Times New Roman" pitchFamily="18" charset="0"/>
              </a:rPr>
              <a:t>Entwicklung in der </a:t>
            </a:r>
            <a:br>
              <a:rPr lang="de-DE" sz="900" b="1">
                <a:solidFill>
                  <a:srgbClr val="244894"/>
                </a:solidFill>
                <a:cs typeface="Times New Roman" pitchFamily="18" charset="0"/>
              </a:rPr>
            </a:br>
            <a:r>
              <a:rPr lang="de-DE" sz="900" b="1">
                <a:solidFill>
                  <a:srgbClr val="244894"/>
                </a:solidFill>
                <a:cs typeface="Times New Roman" pitchFamily="18" charset="0"/>
              </a:rPr>
              <a:t>frühen Kindheit</a:t>
            </a:r>
          </a:p>
        </p:txBody>
      </p:sp>
      <p:sp>
        <p:nvSpPr>
          <p:cNvPr id="936972" name="Text Box 21"/>
          <p:cNvSpPr txBox="1">
            <a:spLocks noChangeArrowheads="1"/>
          </p:cNvSpPr>
          <p:nvPr/>
        </p:nvSpPr>
        <p:spPr bwMode="auto">
          <a:xfrm>
            <a:off x="4191000" y="5397500"/>
            <a:ext cx="1866900" cy="774700"/>
          </a:xfrm>
          <a:prstGeom prst="rect">
            <a:avLst/>
          </a:prstGeom>
          <a:noFill/>
          <a:ln w="9525">
            <a:noFill/>
            <a:miter lim="800000"/>
            <a:headEnd/>
            <a:tailEnd/>
          </a:ln>
        </p:spPr>
        <p:txBody>
          <a:bodyPr>
            <a:spAutoFit/>
          </a:bodyPr>
          <a:lstStyle/>
          <a:p>
            <a:pPr eaLnBrk="0" hangingPunct="0"/>
            <a:r>
              <a:rPr lang="de-DE" sz="900" b="1">
                <a:solidFill>
                  <a:srgbClr val="244894"/>
                </a:solidFill>
                <a:cs typeface="Times New Roman" pitchFamily="18" charset="0"/>
              </a:rPr>
              <a:t>Hessen: Modell-</a:t>
            </a:r>
            <a:br>
              <a:rPr lang="de-DE" sz="900" b="1">
                <a:solidFill>
                  <a:srgbClr val="244894"/>
                </a:solidFill>
                <a:cs typeface="Times New Roman" pitchFamily="18" charset="0"/>
              </a:rPr>
            </a:br>
            <a:r>
              <a:rPr lang="de-DE" sz="900" b="1">
                <a:solidFill>
                  <a:srgbClr val="244894"/>
                </a:solidFill>
                <a:cs typeface="Times New Roman" pitchFamily="18" charset="0"/>
              </a:rPr>
              <a:t>Land für eine </a:t>
            </a:r>
            <a:br>
              <a:rPr lang="de-DE" sz="900" b="1">
                <a:solidFill>
                  <a:srgbClr val="244894"/>
                </a:solidFill>
                <a:cs typeface="Times New Roman" pitchFamily="18" charset="0"/>
              </a:rPr>
            </a:br>
            <a:r>
              <a:rPr lang="de-DE" sz="900" b="1">
                <a:solidFill>
                  <a:srgbClr val="244894"/>
                </a:solidFill>
                <a:cs typeface="Times New Roman" pitchFamily="18" charset="0"/>
              </a:rPr>
              <a:t>nachhaltige </a:t>
            </a:r>
            <a:br>
              <a:rPr lang="de-DE" sz="900" b="1">
                <a:solidFill>
                  <a:srgbClr val="244894"/>
                </a:solidFill>
                <a:cs typeface="Times New Roman" pitchFamily="18" charset="0"/>
              </a:rPr>
            </a:br>
            <a:r>
              <a:rPr lang="de-DE" sz="900" b="1">
                <a:solidFill>
                  <a:srgbClr val="244894"/>
                </a:solidFill>
                <a:cs typeface="Times New Roman" pitchFamily="18" charset="0"/>
              </a:rPr>
              <a:t>Nutzung von </a:t>
            </a:r>
            <a:br>
              <a:rPr lang="de-DE" sz="900" b="1">
                <a:solidFill>
                  <a:srgbClr val="244894"/>
                </a:solidFill>
                <a:cs typeface="Times New Roman" pitchFamily="18" charset="0"/>
              </a:rPr>
            </a:br>
            <a:r>
              <a:rPr lang="de-DE" sz="900" b="1">
                <a:solidFill>
                  <a:srgbClr val="244894"/>
                </a:solidFill>
                <a:cs typeface="Times New Roman" pitchFamily="18" charset="0"/>
              </a:rPr>
              <a:t>Elektroautos</a:t>
            </a:r>
          </a:p>
        </p:txBody>
      </p:sp>
      <p:sp>
        <p:nvSpPr>
          <p:cNvPr id="936973" name="Text Box 26"/>
          <p:cNvSpPr txBox="1">
            <a:spLocks noChangeArrowheads="1"/>
          </p:cNvSpPr>
          <p:nvPr/>
        </p:nvSpPr>
        <p:spPr bwMode="auto">
          <a:xfrm>
            <a:off x="7610475" y="3778250"/>
            <a:ext cx="1052513" cy="501650"/>
          </a:xfrm>
          <a:prstGeom prst="rect">
            <a:avLst/>
          </a:prstGeom>
          <a:noFill/>
          <a:ln w="9525">
            <a:noFill/>
            <a:miter lim="800000"/>
            <a:headEnd/>
            <a:tailEnd/>
          </a:ln>
        </p:spPr>
        <p:txBody>
          <a:bodyPr>
            <a:spAutoFit/>
          </a:bodyPr>
          <a:lstStyle/>
          <a:p>
            <a:pPr eaLnBrk="0" hangingPunct="0"/>
            <a:r>
              <a:rPr lang="de-DE" sz="900" b="1">
                <a:solidFill>
                  <a:srgbClr val="244894"/>
                </a:solidFill>
                <a:cs typeface="Times New Roman" pitchFamily="18" charset="0"/>
              </a:rPr>
              <a:t>Demographie gestalten: Vitale Orte 2020</a:t>
            </a:r>
          </a:p>
        </p:txBody>
      </p:sp>
      <p:sp>
        <p:nvSpPr>
          <p:cNvPr id="936974" name="Text Box 27"/>
          <p:cNvSpPr txBox="1">
            <a:spLocks noChangeArrowheads="1"/>
          </p:cNvSpPr>
          <p:nvPr/>
        </p:nvSpPr>
        <p:spPr bwMode="auto">
          <a:xfrm>
            <a:off x="3190875" y="1990725"/>
            <a:ext cx="1295400" cy="501650"/>
          </a:xfrm>
          <a:prstGeom prst="rect">
            <a:avLst/>
          </a:prstGeom>
          <a:noFill/>
          <a:ln w="9525">
            <a:noFill/>
            <a:miter lim="800000"/>
            <a:headEnd/>
            <a:tailEnd/>
          </a:ln>
        </p:spPr>
        <p:txBody>
          <a:bodyPr>
            <a:spAutoFit/>
          </a:bodyPr>
          <a:lstStyle/>
          <a:p>
            <a:pPr eaLnBrk="0" hangingPunct="0">
              <a:spcBef>
                <a:spcPct val="50000"/>
              </a:spcBef>
            </a:pPr>
            <a:r>
              <a:rPr lang="de-DE" sz="900" b="1">
                <a:solidFill>
                  <a:srgbClr val="244894"/>
                </a:solidFill>
                <a:cs typeface="Times New Roman" pitchFamily="18" charset="0"/>
              </a:rPr>
              <a:t>Hessen: Vorreiter für nachhaltige und faire Beschaffung </a:t>
            </a:r>
          </a:p>
        </p:txBody>
      </p:sp>
      <p:sp>
        <p:nvSpPr>
          <p:cNvPr id="936975" name="Text Box 28"/>
          <p:cNvSpPr txBox="1">
            <a:spLocks noChangeArrowheads="1"/>
          </p:cNvSpPr>
          <p:nvPr/>
        </p:nvSpPr>
        <p:spPr bwMode="auto">
          <a:xfrm>
            <a:off x="5781675" y="1974850"/>
            <a:ext cx="1752600" cy="517525"/>
          </a:xfrm>
          <a:prstGeom prst="rect">
            <a:avLst/>
          </a:prstGeom>
          <a:noFill/>
          <a:ln w="9525">
            <a:noFill/>
            <a:miter lim="800000"/>
            <a:headEnd/>
            <a:tailEnd/>
          </a:ln>
        </p:spPr>
        <p:txBody>
          <a:bodyPr>
            <a:spAutoFit/>
          </a:bodyPr>
          <a:lstStyle/>
          <a:p>
            <a:pPr eaLnBrk="0" hangingPunct="0">
              <a:spcBef>
                <a:spcPct val="50000"/>
              </a:spcBef>
            </a:pPr>
            <a:r>
              <a:rPr lang="de-DE" sz="900" b="1">
                <a:solidFill>
                  <a:srgbClr val="244894"/>
                </a:solidFill>
                <a:cs typeface="Times New Roman" pitchFamily="18" charset="0"/>
              </a:rPr>
              <a:t>Hessen für </a:t>
            </a:r>
            <a:br>
              <a:rPr lang="de-DE" sz="900" b="1">
                <a:solidFill>
                  <a:srgbClr val="244894"/>
                </a:solidFill>
                <a:cs typeface="Times New Roman" pitchFamily="18" charset="0"/>
              </a:rPr>
            </a:br>
            <a:r>
              <a:rPr lang="de-DE" sz="900" b="1">
                <a:solidFill>
                  <a:srgbClr val="244894"/>
                </a:solidFill>
                <a:cs typeface="Times New Roman" pitchFamily="18" charset="0"/>
              </a:rPr>
              <a:t>nachhaltiges Flächemanagement</a:t>
            </a:r>
            <a:r>
              <a:rPr lang="de-DE" sz="1000" b="1">
                <a:solidFill>
                  <a:srgbClr val="244894"/>
                </a:solidFill>
                <a:cs typeface="Times New Roman" pitchFamily="18" charset="0"/>
              </a:rPr>
              <a:t> </a:t>
            </a:r>
          </a:p>
        </p:txBody>
      </p:sp>
      <p:sp>
        <p:nvSpPr>
          <p:cNvPr id="936976" name="Text Box 29"/>
          <p:cNvSpPr txBox="1">
            <a:spLocks noChangeArrowheads="1"/>
          </p:cNvSpPr>
          <p:nvPr/>
        </p:nvSpPr>
        <p:spPr bwMode="auto">
          <a:xfrm>
            <a:off x="4562475" y="2035175"/>
            <a:ext cx="962025" cy="365125"/>
          </a:xfrm>
          <a:prstGeom prst="rect">
            <a:avLst/>
          </a:prstGeom>
          <a:noFill/>
          <a:ln w="9525">
            <a:noFill/>
            <a:miter lim="800000"/>
            <a:headEnd/>
            <a:tailEnd/>
          </a:ln>
        </p:spPr>
        <p:txBody>
          <a:bodyPr>
            <a:spAutoFit/>
          </a:bodyPr>
          <a:lstStyle/>
          <a:p>
            <a:pPr eaLnBrk="0" hangingPunct="0">
              <a:spcBef>
                <a:spcPct val="50000"/>
              </a:spcBef>
            </a:pPr>
            <a:r>
              <a:rPr lang="de-DE" sz="900" b="1">
                <a:solidFill>
                  <a:srgbClr val="244894"/>
                </a:solidFill>
                <a:cs typeface="Times New Roman" pitchFamily="18" charset="0"/>
              </a:rPr>
              <a:t>Mobilität 2050 </a:t>
            </a:r>
            <a:br>
              <a:rPr lang="de-DE" sz="900" b="1">
                <a:solidFill>
                  <a:srgbClr val="244894"/>
                </a:solidFill>
                <a:cs typeface="Times New Roman" pitchFamily="18" charset="0"/>
              </a:rPr>
            </a:br>
            <a:endParaRPr lang="de-DE" sz="900" b="1">
              <a:solidFill>
                <a:srgbClr val="244894"/>
              </a:solidFill>
              <a:cs typeface="Times New Roman" pitchFamily="18" charset="0"/>
            </a:endParaRPr>
          </a:p>
        </p:txBody>
      </p:sp>
      <p:sp>
        <p:nvSpPr>
          <p:cNvPr id="936977" name="Text Box 30"/>
          <p:cNvSpPr txBox="1">
            <a:spLocks noChangeArrowheads="1"/>
          </p:cNvSpPr>
          <p:nvPr/>
        </p:nvSpPr>
        <p:spPr bwMode="auto">
          <a:xfrm>
            <a:off x="1971675" y="1990725"/>
            <a:ext cx="1114425" cy="501650"/>
          </a:xfrm>
          <a:prstGeom prst="rect">
            <a:avLst/>
          </a:prstGeom>
          <a:noFill/>
          <a:ln w="9525">
            <a:noFill/>
            <a:miter lim="800000"/>
            <a:headEnd/>
            <a:tailEnd/>
          </a:ln>
        </p:spPr>
        <p:txBody>
          <a:bodyPr>
            <a:spAutoFit/>
          </a:bodyPr>
          <a:lstStyle/>
          <a:p>
            <a:pPr eaLnBrk="0" hangingPunct="0">
              <a:spcBef>
                <a:spcPct val="50000"/>
              </a:spcBef>
            </a:pPr>
            <a:r>
              <a:rPr lang="de-DE" sz="900" b="1">
                <a:solidFill>
                  <a:srgbClr val="244894"/>
                </a:solidFill>
                <a:cs typeface="Times New Roman" pitchFamily="18" charset="0"/>
              </a:rPr>
              <a:t>Gesund leben – Gesund bleiben </a:t>
            </a:r>
            <a:br>
              <a:rPr lang="de-DE" sz="900" b="1">
                <a:solidFill>
                  <a:srgbClr val="244894"/>
                </a:solidFill>
                <a:cs typeface="Times New Roman" pitchFamily="18" charset="0"/>
              </a:rPr>
            </a:br>
            <a:endParaRPr lang="de-DE" sz="900" b="1">
              <a:solidFill>
                <a:srgbClr val="244894"/>
              </a:solidFill>
              <a:cs typeface="Times New Roman" pitchFamily="18" charset="0"/>
            </a:endParaRPr>
          </a:p>
        </p:txBody>
      </p:sp>
      <p:grpSp>
        <p:nvGrpSpPr>
          <p:cNvPr id="936978" name="Group 40"/>
          <p:cNvGrpSpPr>
            <a:grpSpLocks/>
          </p:cNvGrpSpPr>
          <p:nvPr/>
        </p:nvGrpSpPr>
        <p:grpSpPr bwMode="auto">
          <a:xfrm>
            <a:off x="2047875" y="2568575"/>
            <a:ext cx="5486400" cy="2743200"/>
            <a:chOff x="1290" y="1618"/>
            <a:chExt cx="3456" cy="1728"/>
          </a:xfrm>
        </p:grpSpPr>
        <p:pic>
          <p:nvPicPr>
            <p:cNvPr id="936981" name="Picture 13"/>
            <p:cNvPicPr>
              <a:picLocks noChangeAspect="1" noChangeArrowheads="1"/>
            </p:cNvPicPr>
            <p:nvPr/>
          </p:nvPicPr>
          <p:blipFill>
            <a:blip r:embed="rId3"/>
            <a:srcRect/>
            <a:stretch>
              <a:fillRect/>
            </a:stretch>
          </p:blipFill>
          <p:spPr bwMode="auto">
            <a:xfrm>
              <a:off x="1290" y="1618"/>
              <a:ext cx="576" cy="576"/>
            </a:xfrm>
            <a:prstGeom prst="rect">
              <a:avLst/>
            </a:prstGeom>
            <a:noFill/>
            <a:ln w="9525">
              <a:noFill/>
              <a:miter lim="800000"/>
              <a:headEnd/>
              <a:tailEnd/>
            </a:ln>
          </p:spPr>
        </p:pic>
        <p:pic>
          <p:nvPicPr>
            <p:cNvPr id="936982" name="Picture 14"/>
            <p:cNvPicPr>
              <a:picLocks noChangeAspect="1" noChangeArrowheads="1"/>
            </p:cNvPicPr>
            <p:nvPr/>
          </p:nvPicPr>
          <p:blipFill>
            <a:blip r:embed="rId4"/>
            <a:srcRect/>
            <a:stretch>
              <a:fillRect/>
            </a:stretch>
          </p:blipFill>
          <p:spPr bwMode="auto">
            <a:xfrm>
              <a:off x="1290" y="2194"/>
              <a:ext cx="576" cy="576"/>
            </a:xfrm>
            <a:prstGeom prst="rect">
              <a:avLst/>
            </a:prstGeom>
            <a:noFill/>
            <a:ln w="9525">
              <a:noFill/>
              <a:miter lim="800000"/>
              <a:headEnd/>
              <a:tailEnd/>
            </a:ln>
          </p:spPr>
        </p:pic>
        <p:pic>
          <p:nvPicPr>
            <p:cNvPr id="936983" name="Picture 15"/>
            <p:cNvPicPr>
              <a:picLocks noChangeAspect="1" noChangeArrowheads="1"/>
            </p:cNvPicPr>
            <p:nvPr/>
          </p:nvPicPr>
          <p:blipFill>
            <a:blip r:embed="rId5"/>
            <a:srcRect/>
            <a:stretch>
              <a:fillRect/>
            </a:stretch>
          </p:blipFill>
          <p:spPr bwMode="auto">
            <a:xfrm>
              <a:off x="1866" y="2194"/>
              <a:ext cx="576" cy="576"/>
            </a:xfrm>
            <a:prstGeom prst="rect">
              <a:avLst/>
            </a:prstGeom>
            <a:noFill/>
            <a:ln w="9525">
              <a:noFill/>
              <a:miter lim="800000"/>
              <a:headEnd/>
              <a:tailEnd/>
            </a:ln>
          </p:spPr>
        </p:pic>
        <p:pic>
          <p:nvPicPr>
            <p:cNvPr id="936984" name="Picture 16"/>
            <p:cNvPicPr>
              <a:picLocks noChangeAspect="1" noChangeArrowheads="1"/>
            </p:cNvPicPr>
            <p:nvPr/>
          </p:nvPicPr>
          <p:blipFill>
            <a:blip r:embed="rId6"/>
            <a:srcRect/>
            <a:stretch>
              <a:fillRect/>
            </a:stretch>
          </p:blipFill>
          <p:spPr bwMode="auto">
            <a:xfrm>
              <a:off x="1290" y="2770"/>
              <a:ext cx="576" cy="576"/>
            </a:xfrm>
            <a:prstGeom prst="rect">
              <a:avLst/>
            </a:prstGeom>
            <a:noFill/>
            <a:ln w="9525">
              <a:noFill/>
              <a:miter lim="800000"/>
              <a:headEnd/>
              <a:tailEnd/>
            </a:ln>
          </p:spPr>
        </p:pic>
        <p:pic>
          <p:nvPicPr>
            <p:cNvPr id="936985" name="Picture 17"/>
            <p:cNvPicPr>
              <a:picLocks noChangeAspect="1" noChangeArrowheads="1"/>
            </p:cNvPicPr>
            <p:nvPr/>
          </p:nvPicPr>
          <p:blipFill>
            <a:blip r:embed="rId7"/>
            <a:srcRect/>
            <a:stretch>
              <a:fillRect/>
            </a:stretch>
          </p:blipFill>
          <p:spPr bwMode="auto">
            <a:xfrm>
              <a:off x="1866" y="2770"/>
              <a:ext cx="576" cy="576"/>
            </a:xfrm>
            <a:prstGeom prst="rect">
              <a:avLst/>
            </a:prstGeom>
            <a:noFill/>
            <a:ln w="9525">
              <a:noFill/>
              <a:miter lim="800000"/>
              <a:headEnd/>
              <a:tailEnd/>
            </a:ln>
          </p:spPr>
        </p:pic>
        <p:pic>
          <p:nvPicPr>
            <p:cNvPr id="936986" name="Picture 18"/>
            <p:cNvPicPr>
              <a:picLocks noChangeAspect="1" noChangeArrowheads="1"/>
            </p:cNvPicPr>
            <p:nvPr/>
          </p:nvPicPr>
          <p:blipFill>
            <a:blip r:embed="rId8"/>
            <a:srcRect/>
            <a:stretch>
              <a:fillRect/>
            </a:stretch>
          </p:blipFill>
          <p:spPr bwMode="auto">
            <a:xfrm>
              <a:off x="2442" y="2770"/>
              <a:ext cx="576" cy="576"/>
            </a:xfrm>
            <a:prstGeom prst="rect">
              <a:avLst/>
            </a:prstGeom>
            <a:noFill/>
            <a:ln w="9525">
              <a:noFill/>
              <a:miter lim="800000"/>
              <a:headEnd/>
              <a:tailEnd/>
            </a:ln>
          </p:spPr>
        </p:pic>
        <p:pic>
          <p:nvPicPr>
            <p:cNvPr id="936987" name="Picture 19"/>
            <p:cNvPicPr>
              <a:picLocks noChangeAspect="1" noChangeArrowheads="1"/>
            </p:cNvPicPr>
            <p:nvPr/>
          </p:nvPicPr>
          <p:blipFill>
            <a:blip r:embed="rId9"/>
            <a:srcRect/>
            <a:stretch>
              <a:fillRect/>
            </a:stretch>
          </p:blipFill>
          <p:spPr bwMode="auto">
            <a:xfrm>
              <a:off x="3018" y="2770"/>
              <a:ext cx="576" cy="576"/>
            </a:xfrm>
            <a:prstGeom prst="rect">
              <a:avLst/>
            </a:prstGeom>
            <a:noFill/>
            <a:ln w="9525">
              <a:noFill/>
              <a:miter lim="800000"/>
              <a:headEnd/>
              <a:tailEnd/>
            </a:ln>
          </p:spPr>
        </p:pic>
        <p:pic>
          <p:nvPicPr>
            <p:cNvPr id="936988" name="Picture 20"/>
            <p:cNvPicPr>
              <a:picLocks noChangeAspect="1" noChangeArrowheads="1"/>
            </p:cNvPicPr>
            <p:nvPr/>
          </p:nvPicPr>
          <p:blipFill>
            <a:blip r:embed="rId10"/>
            <a:srcRect/>
            <a:stretch>
              <a:fillRect/>
            </a:stretch>
          </p:blipFill>
          <p:spPr bwMode="auto">
            <a:xfrm>
              <a:off x="2970" y="2146"/>
              <a:ext cx="624" cy="624"/>
            </a:xfrm>
            <a:prstGeom prst="rect">
              <a:avLst/>
            </a:prstGeom>
            <a:noFill/>
            <a:ln w="9525">
              <a:noFill/>
              <a:miter lim="800000"/>
              <a:headEnd/>
              <a:tailEnd/>
            </a:ln>
          </p:spPr>
        </p:pic>
        <p:pic>
          <p:nvPicPr>
            <p:cNvPr id="936989" name="Picture 22"/>
            <p:cNvPicPr>
              <a:picLocks noChangeAspect="1" noChangeArrowheads="1"/>
            </p:cNvPicPr>
            <p:nvPr/>
          </p:nvPicPr>
          <p:blipFill>
            <a:blip r:embed="rId11"/>
            <a:srcRect/>
            <a:stretch>
              <a:fillRect/>
            </a:stretch>
          </p:blipFill>
          <p:spPr bwMode="auto">
            <a:xfrm>
              <a:off x="3594" y="2770"/>
              <a:ext cx="576" cy="576"/>
            </a:xfrm>
            <a:prstGeom prst="rect">
              <a:avLst/>
            </a:prstGeom>
            <a:noFill/>
            <a:ln w="9525">
              <a:noFill/>
              <a:miter lim="800000"/>
              <a:headEnd/>
              <a:tailEnd/>
            </a:ln>
          </p:spPr>
        </p:pic>
        <p:pic>
          <p:nvPicPr>
            <p:cNvPr id="936990" name="Picture 23"/>
            <p:cNvPicPr>
              <a:picLocks noChangeAspect="1" noChangeArrowheads="1"/>
            </p:cNvPicPr>
            <p:nvPr/>
          </p:nvPicPr>
          <p:blipFill>
            <a:blip r:embed="rId12"/>
            <a:srcRect/>
            <a:stretch>
              <a:fillRect/>
            </a:stretch>
          </p:blipFill>
          <p:spPr bwMode="auto">
            <a:xfrm>
              <a:off x="4170" y="2194"/>
              <a:ext cx="576" cy="576"/>
            </a:xfrm>
            <a:prstGeom prst="rect">
              <a:avLst/>
            </a:prstGeom>
            <a:noFill/>
            <a:ln w="9525">
              <a:noFill/>
              <a:miter lim="800000"/>
              <a:headEnd/>
              <a:tailEnd/>
            </a:ln>
          </p:spPr>
        </p:pic>
        <p:pic>
          <p:nvPicPr>
            <p:cNvPr id="936991" name="Picture 24"/>
            <p:cNvPicPr>
              <a:picLocks noChangeAspect="1" noChangeArrowheads="1"/>
            </p:cNvPicPr>
            <p:nvPr/>
          </p:nvPicPr>
          <p:blipFill>
            <a:blip r:embed="rId13"/>
            <a:srcRect/>
            <a:stretch>
              <a:fillRect/>
            </a:stretch>
          </p:blipFill>
          <p:spPr bwMode="auto">
            <a:xfrm>
              <a:off x="4170" y="2770"/>
              <a:ext cx="576" cy="576"/>
            </a:xfrm>
            <a:prstGeom prst="rect">
              <a:avLst/>
            </a:prstGeom>
            <a:noFill/>
            <a:ln w="9525">
              <a:noFill/>
              <a:miter lim="800000"/>
              <a:headEnd/>
              <a:tailEnd/>
            </a:ln>
          </p:spPr>
        </p:pic>
        <p:pic>
          <p:nvPicPr>
            <p:cNvPr id="936992" name="Picture 25"/>
            <p:cNvPicPr>
              <a:picLocks noChangeAspect="1" noChangeArrowheads="1"/>
            </p:cNvPicPr>
            <p:nvPr/>
          </p:nvPicPr>
          <p:blipFill>
            <a:blip r:embed="rId14"/>
            <a:srcRect/>
            <a:stretch>
              <a:fillRect/>
            </a:stretch>
          </p:blipFill>
          <p:spPr bwMode="auto">
            <a:xfrm>
              <a:off x="4170" y="1618"/>
              <a:ext cx="576" cy="576"/>
            </a:xfrm>
            <a:prstGeom prst="rect">
              <a:avLst/>
            </a:prstGeom>
            <a:noFill/>
            <a:ln w="9525">
              <a:noFill/>
              <a:miter lim="800000"/>
              <a:headEnd/>
              <a:tailEnd/>
            </a:ln>
          </p:spPr>
        </p:pic>
        <p:pic>
          <p:nvPicPr>
            <p:cNvPr id="936993" name="Picture 31" descr="H:\team-Umwelt\avo\Key Visuals neue Projekte\Gesund leben.jpg"/>
            <p:cNvPicPr>
              <a:picLocks noChangeAspect="1" noChangeArrowheads="1"/>
            </p:cNvPicPr>
            <p:nvPr/>
          </p:nvPicPr>
          <p:blipFill>
            <a:blip r:embed="rId15"/>
            <a:srcRect/>
            <a:stretch>
              <a:fillRect/>
            </a:stretch>
          </p:blipFill>
          <p:spPr bwMode="auto">
            <a:xfrm>
              <a:off x="1866" y="1618"/>
              <a:ext cx="576" cy="576"/>
            </a:xfrm>
            <a:prstGeom prst="rect">
              <a:avLst/>
            </a:prstGeom>
            <a:noFill/>
            <a:ln w="9525">
              <a:noFill/>
              <a:miter lim="800000"/>
              <a:headEnd/>
              <a:tailEnd/>
            </a:ln>
          </p:spPr>
        </p:pic>
        <p:pic>
          <p:nvPicPr>
            <p:cNvPr id="936994" name="Picture 32" descr="H:\team-Umwelt\avo\Key Visuals neue Projekte\Mobilität 2050.jpg"/>
            <p:cNvPicPr>
              <a:picLocks noChangeAspect="1" noChangeArrowheads="1"/>
            </p:cNvPicPr>
            <p:nvPr/>
          </p:nvPicPr>
          <p:blipFill>
            <a:blip r:embed="rId16"/>
            <a:srcRect/>
            <a:stretch>
              <a:fillRect/>
            </a:stretch>
          </p:blipFill>
          <p:spPr bwMode="auto">
            <a:xfrm>
              <a:off x="2442" y="1618"/>
              <a:ext cx="576" cy="576"/>
            </a:xfrm>
            <a:prstGeom prst="rect">
              <a:avLst/>
            </a:prstGeom>
            <a:noFill/>
            <a:ln w="9525">
              <a:noFill/>
              <a:miter lim="800000"/>
              <a:headEnd/>
              <a:tailEnd/>
            </a:ln>
          </p:spPr>
        </p:pic>
        <p:pic>
          <p:nvPicPr>
            <p:cNvPr id="936995" name="Picture 33" descr="H:\team-Umwelt\avo\Key Visuals neue Projekte\Fläche.jpg"/>
            <p:cNvPicPr>
              <a:picLocks noChangeAspect="1" noChangeArrowheads="1"/>
            </p:cNvPicPr>
            <p:nvPr/>
          </p:nvPicPr>
          <p:blipFill>
            <a:blip r:embed="rId17"/>
            <a:srcRect/>
            <a:stretch>
              <a:fillRect/>
            </a:stretch>
          </p:blipFill>
          <p:spPr bwMode="auto">
            <a:xfrm>
              <a:off x="3018" y="1618"/>
              <a:ext cx="576" cy="576"/>
            </a:xfrm>
            <a:prstGeom prst="rect">
              <a:avLst/>
            </a:prstGeom>
            <a:noFill/>
            <a:ln w="9525">
              <a:noFill/>
              <a:miter lim="800000"/>
              <a:headEnd/>
              <a:tailEnd/>
            </a:ln>
          </p:spPr>
        </p:pic>
        <p:pic>
          <p:nvPicPr>
            <p:cNvPr id="936996" name="Picture 34" descr="H:\team-Umwelt\avo\Key Visuals neue Projekte\Beschaffung.jpg"/>
            <p:cNvPicPr>
              <a:picLocks noChangeAspect="1" noChangeArrowheads="1"/>
            </p:cNvPicPr>
            <p:nvPr/>
          </p:nvPicPr>
          <p:blipFill>
            <a:blip r:embed="rId18"/>
            <a:srcRect/>
            <a:stretch>
              <a:fillRect/>
            </a:stretch>
          </p:blipFill>
          <p:spPr bwMode="auto">
            <a:xfrm>
              <a:off x="2442" y="2194"/>
              <a:ext cx="576" cy="576"/>
            </a:xfrm>
            <a:prstGeom prst="rect">
              <a:avLst/>
            </a:prstGeom>
            <a:noFill/>
            <a:ln w="9525">
              <a:noFill/>
              <a:miter lim="800000"/>
              <a:headEnd/>
              <a:tailEnd/>
            </a:ln>
          </p:spPr>
        </p:pic>
        <p:pic>
          <p:nvPicPr>
            <p:cNvPr id="936997" name="Picture 35" descr="C:\Dokumente und Einstellungen\ssieveritz\Desktop\article2.jpg"/>
            <p:cNvPicPr>
              <a:picLocks noChangeAspect="1" noChangeArrowheads="1"/>
            </p:cNvPicPr>
            <p:nvPr/>
          </p:nvPicPr>
          <p:blipFill>
            <a:blip r:embed="rId19"/>
            <a:srcRect/>
            <a:stretch>
              <a:fillRect/>
            </a:stretch>
          </p:blipFill>
          <p:spPr bwMode="auto">
            <a:xfrm>
              <a:off x="3594" y="1618"/>
              <a:ext cx="576" cy="576"/>
            </a:xfrm>
            <a:prstGeom prst="rect">
              <a:avLst/>
            </a:prstGeom>
            <a:noFill/>
            <a:ln w="9525">
              <a:noFill/>
              <a:miter lim="800000"/>
              <a:headEnd/>
              <a:tailEnd/>
            </a:ln>
          </p:spPr>
        </p:pic>
        <p:pic>
          <p:nvPicPr>
            <p:cNvPr id="936998" name="Picture 36" descr="C:\Dokumente und Einstellungen\ssieveritz\Desktop\article.jpg"/>
            <p:cNvPicPr>
              <a:picLocks noChangeAspect="1" noChangeArrowheads="1"/>
            </p:cNvPicPr>
            <p:nvPr/>
          </p:nvPicPr>
          <p:blipFill>
            <a:blip r:embed="rId20"/>
            <a:srcRect/>
            <a:stretch>
              <a:fillRect/>
            </a:stretch>
          </p:blipFill>
          <p:spPr bwMode="auto">
            <a:xfrm>
              <a:off x="3594" y="2194"/>
              <a:ext cx="576" cy="576"/>
            </a:xfrm>
            <a:prstGeom prst="rect">
              <a:avLst/>
            </a:prstGeom>
            <a:noFill/>
            <a:ln w="9525">
              <a:noFill/>
              <a:miter lim="800000"/>
              <a:headEnd/>
              <a:tailEnd/>
            </a:ln>
          </p:spPr>
        </p:pic>
      </p:grpSp>
      <p:sp>
        <p:nvSpPr>
          <p:cNvPr id="936979" name="Text Box 37"/>
          <p:cNvSpPr txBox="1">
            <a:spLocks noChangeArrowheads="1"/>
          </p:cNvSpPr>
          <p:nvPr/>
        </p:nvSpPr>
        <p:spPr bwMode="auto">
          <a:xfrm>
            <a:off x="5419725" y="5387975"/>
            <a:ext cx="1357313" cy="638175"/>
          </a:xfrm>
          <a:prstGeom prst="rect">
            <a:avLst/>
          </a:prstGeom>
          <a:noFill/>
          <a:ln w="9525">
            <a:noFill/>
            <a:miter lim="800000"/>
            <a:headEnd/>
            <a:tailEnd/>
          </a:ln>
        </p:spPr>
        <p:txBody>
          <a:bodyPr>
            <a:spAutoFit/>
          </a:bodyPr>
          <a:lstStyle/>
          <a:p>
            <a:pPr eaLnBrk="0" hangingPunct="0">
              <a:spcBef>
                <a:spcPct val="50000"/>
              </a:spcBef>
            </a:pPr>
            <a:r>
              <a:rPr lang="de-DE" sz="900" b="1">
                <a:solidFill>
                  <a:srgbClr val="244894"/>
                </a:solidFill>
                <a:cs typeface="Times New Roman" pitchFamily="18" charset="0"/>
              </a:rPr>
              <a:t>Hessen für</a:t>
            </a:r>
            <a:br>
              <a:rPr lang="de-DE" sz="900" b="1">
                <a:solidFill>
                  <a:srgbClr val="244894"/>
                </a:solidFill>
                <a:cs typeface="Times New Roman" pitchFamily="18" charset="0"/>
              </a:rPr>
            </a:br>
            <a:r>
              <a:rPr lang="de-DE" sz="900" b="1">
                <a:solidFill>
                  <a:srgbClr val="244894"/>
                </a:solidFill>
                <a:cs typeface="Times New Roman" pitchFamily="18" charset="0"/>
              </a:rPr>
              <a:t>nachhaltige</a:t>
            </a:r>
            <a:br>
              <a:rPr lang="de-DE" sz="900" b="1">
                <a:solidFill>
                  <a:srgbClr val="244894"/>
                </a:solidFill>
                <a:cs typeface="Times New Roman" pitchFamily="18" charset="0"/>
              </a:rPr>
            </a:br>
            <a:r>
              <a:rPr lang="de-DE" sz="900" b="1">
                <a:solidFill>
                  <a:srgbClr val="244894"/>
                </a:solidFill>
                <a:cs typeface="Times New Roman" pitchFamily="18" charset="0"/>
              </a:rPr>
              <a:t>Wald-</a:t>
            </a:r>
            <a:br>
              <a:rPr lang="de-DE" sz="900" b="1">
                <a:solidFill>
                  <a:srgbClr val="244894"/>
                </a:solidFill>
                <a:cs typeface="Times New Roman" pitchFamily="18" charset="0"/>
              </a:rPr>
            </a:br>
            <a:r>
              <a:rPr lang="de-DE" sz="900" b="1">
                <a:solidFill>
                  <a:srgbClr val="244894"/>
                </a:solidFill>
                <a:cs typeface="Times New Roman" pitchFamily="18" charset="0"/>
              </a:rPr>
              <a:t>bewirtschaftung</a:t>
            </a:r>
          </a:p>
        </p:txBody>
      </p:sp>
      <p:sp>
        <p:nvSpPr>
          <p:cNvPr id="936980" name="Text Box 38"/>
          <p:cNvSpPr txBox="1">
            <a:spLocks noChangeArrowheads="1"/>
          </p:cNvSpPr>
          <p:nvPr/>
        </p:nvSpPr>
        <p:spPr bwMode="auto">
          <a:xfrm>
            <a:off x="7610475" y="2590800"/>
            <a:ext cx="1676400" cy="365125"/>
          </a:xfrm>
          <a:prstGeom prst="rect">
            <a:avLst/>
          </a:prstGeom>
          <a:noFill/>
          <a:ln w="9525">
            <a:noFill/>
            <a:miter lim="800000"/>
            <a:headEnd/>
            <a:tailEnd/>
          </a:ln>
        </p:spPr>
        <p:txBody>
          <a:bodyPr>
            <a:spAutoFit/>
          </a:bodyPr>
          <a:lstStyle/>
          <a:p>
            <a:pPr eaLnBrk="0" hangingPunct="0">
              <a:spcBef>
                <a:spcPct val="50000"/>
              </a:spcBef>
            </a:pPr>
            <a:r>
              <a:rPr lang="de-DE" sz="900" b="1">
                <a:solidFill>
                  <a:srgbClr val="244894"/>
                </a:solidFill>
                <a:cs typeface="Times New Roman" pitchFamily="18" charset="0"/>
              </a:rPr>
              <a:t>Übergänge managen </a:t>
            </a:r>
            <a:br>
              <a:rPr lang="de-DE" sz="900" b="1">
                <a:solidFill>
                  <a:srgbClr val="244894"/>
                </a:solidFill>
                <a:cs typeface="Times New Roman" pitchFamily="18" charset="0"/>
              </a:rPr>
            </a:br>
            <a:endParaRPr lang="de-DE" sz="900" b="1">
              <a:solidFill>
                <a:srgbClr val="244894"/>
              </a:solidFill>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09" name="AutoShape 2"/>
          <p:cNvSpPr>
            <a:spLocks noChangeArrowheads="1"/>
          </p:cNvSpPr>
          <p:nvPr/>
        </p:nvSpPr>
        <p:spPr bwMode="auto">
          <a:xfrm>
            <a:off x="533400" y="2819400"/>
            <a:ext cx="8382000" cy="3429000"/>
          </a:xfrm>
          <a:prstGeom prst="roundRect">
            <a:avLst>
              <a:gd name="adj" fmla="val 10370"/>
            </a:avLst>
          </a:prstGeom>
          <a:solidFill>
            <a:srgbClr val="CBD7F3"/>
          </a:solidFill>
          <a:ln w="9525">
            <a:solidFill>
              <a:srgbClr val="3333CC"/>
            </a:solidFill>
            <a:round/>
            <a:headEnd/>
            <a:tailEnd/>
          </a:ln>
        </p:spPr>
        <p:txBody>
          <a:bodyPr wrap="none" anchor="ctr"/>
          <a:lstStyle/>
          <a:p>
            <a:endParaRPr lang="de-DE"/>
          </a:p>
        </p:txBody>
      </p:sp>
      <p:sp>
        <p:nvSpPr>
          <p:cNvPr id="939010" name="AutoShape 3"/>
          <p:cNvSpPr>
            <a:spLocks noChangeArrowheads="1"/>
          </p:cNvSpPr>
          <p:nvPr/>
        </p:nvSpPr>
        <p:spPr bwMode="auto">
          <a:xfrm>
            <a:off x="685800" y="3076575"/>
            <a:ext cx="3733800" cy="431800"/>
          </a:xfrm>
          <a:prstGeom prst="chevron">
            <a:avLst>
              <a:gd name="adj" fmla="val 61410"/>
            </a:avLst>
          </a:prstGeom>
          <a:solidFill>
            <a:schemeClr val="bg1"/>
          </a:solidFill>
          <a:ln w="9525">
            <a:noFill/>
            <a:miter lim="800000"/>
            <a:headEnd/>
            <a:tailEnd/>
          </a:ln>
        </p:spPr>
        <p:txBody>
          <a:bodyPr wrap="none" anchor="ctr"/>
          <a:lstStyle/>
          <a:p>
            <a:pPr algn="ctr">
              <a:spcBef>
                <a:spcPct val="20000"/>
              </a:spcBef>
            </a:pPr>
            <a:r>
              <a:rPr lang="de-DE" sz="1200" b="1">
                <a:solidFill>
                  <a:srgbClr val="3333CC"/>
                </a:solidFill>
              </a:rPr>
              <a:t>Paralleler Start: Strategisches Dach </a:t>
            </a:r>
            <a:br>
              <a:rPr lang="de-DE" sz="1200" b="1">
                <a:solidFill>
                  <a:srgbClr val="3333CC"/>
                </a:solidFill>
              </a:rPr>
            </a:br>
            <a:r>
              <a:rPr lang="de-DE" sz="1200" b="1">
                <a:solidFill>
                  <a:srgbClr val="3333CC"/>
                </a:solidFill>
              </a:rPr>
              <a:t>und Projektentwicklung</a:t>
            </a:r>
          </a:p>
        </p:txBody>
      </p:sp>
      <p:sp>
        <p:nvSpPr>
          <p:cNvPr id="939011" name="AutoShape 4"/>
          <p:cNvSpPr>
            <a:spLocks noChangeArrowheads="1"/>
          </p:cNvSpPr>
          <p:nvPr/>
        </p:nvSpPr>
        <p:spPr bwMode="auto">
          <a:xfrm>
            <a:off x="4267200" y="3078163"/>
            <a:ext cx="4572000" cy="431800"/>
          </a:xfrm>
          <a:prstGeom prst="chevron">
            <a:avLst>
              <a:gd name="adj" fmla="val 71029"/>
            </a:avLst>
          </a:prstGeom>
          <a:solidFill>
            <a:schemeClr val="bg1"/>
          </a:solidFill>
          <a:ln w="9525">
            <a:noFill/>
            <a:miter lim="800000"/>
            <a:headEnd/>
            <a:tailEnd/>
          </a:ln>
        </p:spPr>
        <p:txBody>
          <a:bodyPr wrap="none" anchor="ctr"/>
          <a:lstStyle/>
          <a:p>
            <a:pPr algn="ctr">
              <a:spcBef>
                <a:spcPct val="20000"/>
              </a:spcBef>
            </a:pPr>
            <a:r>
              <a:rPr lang="de-DE" sz="1200" b="1">
                <a:solidFill>
                  <a:srgbClr val="3333CC"/>
                </a:solidFill>
              </a:rPr>
              <a:t>Zwei Stränge zusammenführen</a:t>
            </a:r>
          </a:p>
        </p:txBody>
      </p:sp>
      <p:sp>
        <p:nvSpPr>
          <p:cNvPr id="939012" name="AutoShape 5"/>
          <p:cNvSpPr>
            <a:spLocks noChangeArrowheads="1"/>
          </p:cNvSpPr>
          <p:nvPr/>
        </p:nvSpPr>
        <p:spPr bwMode="auto">
          <a:xfrm rot="1620000">
            <a:off x="3295650" y="4038600"/>
            <a:ext cx="2646363" cy="893763"/>
          </a:xfrm>
          <a:prstGeom prst="wave">
            <a:avLst>
              <a:gd name="adj1" fmla="val 13005"/>
              <a:gd name="adj2" fmla="val 0"/>
            </a:avLst>
          </a:prstGeom>
          <a:solidFill>
            <a:schemeClr val="folHlink"/>
          </a:solidFill>
          <a:ln w="9525">
            <a:noFill/>
            <a:round/>
            <a:headEnd/>
            <a:tailEnd/>
          </a:ln>
        </p:spPr>
        <p:txBody>
          <a:bodyPr wrap="none" anchor="ctr"/>
          <a:lstStyle/>
          <a:p>
            <a:endParaRPr lang="de-DE"/>
          </a:p>
        </p:txBody>
      </p:sp>
      <p:sp>
        <p:nvSpPr>
          <p:cNvPr id="939013" name="Rectangle 6"/>
          <p:cNvSpPr>
            <a:spLocks noChangeArrowheads="1"/>
          </p:cNvSpPr>
          <p:nvPr/>
        </p:nvSpPr>
        <p:spPr bwMode="auto">
          <a:xfrm>
            <a:off x="727075" y="3581400"/>
            <a:ext cx="2971800" cy="654050"/>
          </a:xfrm>
          <a:prstGeom prst="rect">
            <a:avLst/>
          </a:prstGeom>
          <a:solidFill>
            <a:schemeClr val="folHlink"/>
          </a:solidFill>
          <a:ln w="9525">
            <a:noFill/>
            <a:miter lim="800000"/>
            <a:headEnd/>
            <a:tailEnd/>
          </a:ln>
        </p:spPr>
        <p:txBody>
          <a:bodyPr wrap="none" anchor="ctr"/>
          <a:lstStyle/>
          <a:p>
            <a:endParaRPr lang="de-DE"/>
          </a:p>
        </p:txBody>
      </p:sp>
      <p:sp>
        <p:nvSpPr>
          <p:cNvPr id="939014" name="AutoShape 7"/>
          <p:cNvSpPr>
            <a:spLocks noChangeArrowheads="1"/>
          </p:cNvSpPr>
          <p:nvPr/>
        </p:nvSpPr>
        <p:spPr bwMode="auto">
          <a:xfrm rot="19800000" flipH="1">
            <a:off x="3325813" y="4691063"/>
            <a:ext cx="2517775" cy="919162"/>
          </a:xfrm>
          <a:prstGeom prst="wave">
            <a:avLst>
              <a:gd name="adj1" fmla="val 13148"/>
              <a:gd name="adj2" fmla="val 0"/>
            </a:avLst>
          </a:prstGeom>
          <a:solidFill>
            <a:schemeClr val="folHlink"/>
          </a:solidFill>
          <a:ln w="9525">
            <a:noFill/>
            <a:round/>
            <a:headEnd/>
            <a:tailEnd/>
          </a:ln>
        </p:spPr>
        <p:txBody>
          <a:bodyPr wrap="none" anchor="ctr"/>
          <a:lstStyle/>
          <a:p>
            <a:endParaRPr lang="de-DE"/>
          </a:p>
        </p:txBody>
      </p:sp>
      <p:sp>
        <p:nvSpPr>
          <p:cNvPr id="939015" name="AutoShape 8"/>
          <p:cNvSpPr>
            <a:spLocks noChangeArrowheads="1"/>
          </p:cNvSpPr>
          <p:nvPr/>
        </p:nvSpPr>
        <p:spPr bwMode="auto">
          <a:xfrm>
            <a:off x="4724400" y="3924300"/>
            <a:ext cx="3962400" cy="1781175"/>
          </a:xfrm>
          <a:prstGeom prst="rightArrow">
            <a:avLst>
              <a:gd name="adj1" fmla="val 64917"/>
              <a:gd name="adj2" fmla="val 74380"/>
            </a:avLst>
          </a:prstGeom>
          <a:solidFill>
            <a:schemeClr val="folHlink"/>
          </a:solidFill>
          <a:ln w="9525">
            <a:noFill/>
            <a:miter lim="800000"/>
            <a:headEnd/>
            <a:tailEnd/>
          </a:ln>
        </p:spPr>
        <p:txBody>
          <a:bodyPr wrap="none" anchor="ctr"/>
          <a:lstStyle/>
          <a:p>
            <a:endParaRPr lang="de-DE"/>
          </a:p>
        </p:txBody>
      </p:sp>
      <p:sp>
        <p:nvSpPr>
          <p:cNvPr id="939016" name="Rectangle 9"/>
          <p:cNvSpPr>
            <a:spLocks noChangeArrowheads="1"/>
          </p:cNvSpPr>
          <p:nvPr/>
        </p:nvSpPr>
        <p:spPr bwMode="auto">
          <a:xfrm>
            <a:off x="733425" y="5418138"/>
            <a:ext cx="2971800" cy="658812"/>
          </a:xfrm>
          <a:prstGeom prst="rect">
            <a:avLst/>
          </a:prstGeom>
          <a:solidFill>
            <a:schemeClr val="folHlink"/>
          </a:solidFill>
          <a:ln w="9525">
            <a:noFill/>
            <a:miter lim="800000"/>
            <a:headEnd/>
            <a:tailEnd/>
          </a:ln>
        </p:spPr>
        <p:txBody>
          <a:bodyPr wrap="none" anchor="ctr"/>
          <a:lstStyle/>
          <a:p>
            <a:endParaRPr lang="de-DE"/>
          </a:p>
        </p:txBody>
      </p:sp>
      <p:sp>
        <p:nvSpPr>
          <p:cNvPr id="939017" name="Rectangle 10"/>
          <p:cNvSpPr>
            <a:spLocks noChangeArrowheads="1"/>
          </p:cNvSpPr>
          <p:nvPr/>
        </p:nvSpPr>
        <p:spPr bwMode="auto">
          <a:xfrm>
            <a:off x="762000" y="5532438"/>
            <a:ext cx="2743200" cy="555625"/>
          </a:xfrm>
          <a:prstGeom prst="rect">
            <a:avLst/>
          </a:prstGeom>
          <a:noFill/>
          <a:ln w="9525">
            <a:noFill/>
            <a:miter lim="800000"/>
            <a:headEnd/>
            <a:tailEnd/>
          </a:ln>
        </p:spPr>
        <p:txBody>
          <a:bodyPr wrap="none" anchor="ctr"/>
          <a:lstStyle/>
          <a:p>
            <a:pPr algn="ctr">
              <a:spcBef>
                <a:spcPct val="20000"/>
              </a:spcBef>
            </a:pPr>
            <a:r>
              <a:rPr lang="de-DE" sz="1200" b="1">
                <a:solidFill>
                  <a:srgbClr val="3333CC"/>
                </a:solidFill>
              </a:rPr>
              <a:t>Konkrete Projektarbeit:</a:t>
            </a:r>
          </a:p>
          <a:p>
            <a:pPr algn="ctr">
              <a:spcBef>
                <a:spcPct val="20000"/>
              </a:spcBef>
            </a:pPr>
            <a:r>
              <a:rPr lang="de-DE" sz="1200" b="1">
                <a:solidFill>
                  <a:srgbClr val="3333CC"/>
                </a:solidFill>
              </a:rPr>
              <a:t>14 Projekte mit 650 Aktiven</a:t>
            </a:r>
          </a:p>
        </p:txBody>
      </p:sp>
      <p:sp>
        <p:nvSpPr>
          <p:cNvPr id="939018" name="Rectangle 11"/>
          <p:cNvSpPr>
            <a:spLocks noChangeArrowheads="1"/>
          </p:cNvSpPr>
          <p:nvPr/>
        </p:nvSpPr>
        <p:spPr bwMode="auto">
          <a:xfrm>
            <a:off x="762000" y="3657600"/>
            <a:ext cx="2667000" cy="561975"/>
          </a:xfrm>
          <a:prstGeom prst="rect">
            <a:avLst/>
          </a:prstGeom>
          <a:noFill/>
          <a:ln w="9525">
            <a:noFill/>
            <a:miter lim="800000"/>
            <a:headEnd/>
            <a:tailEnd/>
          </a:ln>
        </p:spPr>
        <p:txBody>
          <a:bodyPr wrap="none" anchor="ctr"/>
          <a:lstStyle/>
          <a:p>
            <a:pPr algn="ctr">
              <a:spcBef>
                <a:spcPct val="20000"/>
              </a:spcBef>
            </a:pPr>
            <a:r>
              <a:rPr lang="de-DE" sz="1200" b="1">
                <a:solidFill>
                  <a:srgbClr val="3333CC"/>
                </a:solidFill>
              </a:rPr>
              <a:t>Entwicklung Strategisches Dach:</a:t>
            </a:r>
            <a:br>
              <a:rPr lang="de-DE" sz="1200" b="1">
                <a:solidFill>
                  <a:srgbClr val="3333CC"/>
                </a:solidFill>
              </a:rPr>
            </a:br>
            <a:r>
              <a:rPr lang="de-DE" sz="1200" b="1">
                <a:solidFill>
                  <a:srgbClr val="3333CC"/>
                </a:solidFill>
              </a:rPr>
              <a:t>Task-Force Indikatoren und Ziele</a:t>
            </a:r>
            <a:endParaRPr lang="de-DE" sz="1000">
              <a:solidFill>
                <a:schemeClr val="tx1"/>
              </a:solidFill>
            </a:endParaRPr>
          </a:p>
        </p:txBody>
      </p:sp>
      <p:sp>
        <p:nvSpPr>
          <p:cNvPr id="939019" name="Text Box 12"/>
          <p:cNvSpPr txBox="1">
            <a:spLocks noChangeArrowheads="1"/>
          </p:cNvSpPr>
          <p:nvPr/>
        </p:nvSpPr>
        <p:spPr bwMode="auto">
          <a:xfrm>
            <a:off x="4648200" y="4443413"/>
            <a:ext cx="3124200" cy="309562"/>
          </a:xfrm>
          <a:prstGeom prst="rect">
            <a:avLst/>
          </a:prstGeom>
          <a:noFill/>
          <a:ln w="9525">
            <a:noFill/>
            <a:miter lim="800000"/>
            <a:headEnd/>
            <a:tailEnd/>
          </a:ln>
        </p:spPr>
        <p:txBody>
          <a:bodyPr wrap="none" anchor="ctr"/>
          <a:lstStyle/>
          <a:p>
            <a:pPr algn="ctr">
              <a:spcBef>
                <a:spcPct val="20000"/>
              </a:spcBef>
            </a:pPr>
            <a:r>
              <a:rPr lang="de-DE" sz="1200" b="1">
                <a:solidFill>
                  <a:srgbClr val="3333CC"/>
                </a:solidFill>
              </a:rPr>
              <a:t>Ziele festlegen und </a:t>
            </a:r>
            <a:br>
              <a:rPr lang="de-DE" sz="1200" b="1">
                <a:solidFill>
                  <a:srgbClr val="3333CC"/>
                </a:solidFill>
              </a:rPr>
            </a:br>
            <a:r>
              <a:rPr lang="de-DE" sz="1200" b="1">
                <a:solidFill>
                  <a:srgbClr val="3333CC"/>
                </a:solidFill>
              </a:rPr>
              <a:t>regelmäßig über Staus quo berichten</a:t>
            </a:r>
            <a:endParaRPr lang="de-DE" sz="500" b="1">
              <a:solidFill>
                <a:srgbClr val="3333CC"/>
              </a:solidFill>
            </a:endParaRPr>
          </a:p>
        </p:txBody>
      </p:sp>
      <p:sp>
        <p:nvSpPr>
          <p:cNvPr id="939020" name="Line 13"/>
          <p:cNvSpPr>
            <a:spLocks noChangeShapeType="1"/>
          </p:cNvSpPr>
          <p:nvPr/>
        </p:nvSpPr>
        <p:spPr bwMode="auto">
          <a:xfrm>
            <a:off x="4514850" y="4829175"/>
            <a:ext cx="4121150" cy="0"/>
          </a:xfrm>
          <a:prstGeom prst="line">
            <a:avLst/>
          </a:prstGeom>
          <a:noFill/>
          <a:ln w="15875">
            <a:solidFill>
              <a:srgbClr val="244894"/>
            </a:solidFill>
            <a:prstDash val="sysDot"/>
            <a:round/>
            <a:headEnd/>
            <a:tailEnd/>
          </a:ln>
        </p:spPr>
        <p:txBody>
          <a:bodyPr/>
          <a:lstStyle/>
          <a:p>
            <a:endParaRPr lang="de-DE"/>
          </a:p>
        </p:txBody>
      </p:sp>
      <p:sp>
        <p:nvSpPr>
          <p:cNvPr id="939021" name="Text Box 14"/>
          <p:cNvSpPr txBox="1">
            <a:spLocks noChangeArrowheads="1"/>
          </p:cNvSpPr>
          <p:nvPr/>
        </p:nvSpPr>
        <p:spPr bwMode="auto">
          <a:xfrm>
            <a:off x="4648200" y="4899025"/>
            <a:ext cx="3124200" cy="307975"/>
          </a:xfrm>
          <a:prstGeom prst="rect">
            <a:avLst/>
          </a:prstGeom>
          <a:noFill/>
          <a:ln w="9525">
            <a:noFill/>
            <a:miter lim="800000"/>
            <a:headEnd/>
            <a:tailEnd/>
          </a:ln>
        </p:spPr>
        <p:txBody>
          <a:bodyPr wrap="none" anchor="ctr"/>
          <a:lstStyle/>
          <a:p>
            <a:pPr algn="ctr">
              <a:spcBef>
                <a:spcPct val="20000"/>
              </a:spcBef>
            </a:pPr>
            <a:r>
              <a:rPr lang="de-DE" sz="1200" b="1">
                <a:solidFill>
                  <a:srgbClr val="3333CC"/>
                </a:solidFill>
              </a:rPr>
              <a:t>Projekte umsetzen und </a:t>
            </a:r>
            <a:br>
              <a:rPr lang="de-DE" sz="1200" b="1">
                <a:solidFill>
                  <a:srgbClr val="3333CC"/>
                </a:solidFill>
              </a:rPr>
            </a:br>
            <a:r>
              <a:rPr lang="de-DE" sz="1200" b="1">
                <a:solidFill>
                  <a:srgbClr val="3333CC"/>
                </a:solidFill>
              </a:rPr>
              <a:t>neue Projekte zu den Zielen entwickeln</a:t>
            </a:r>
            <a:endParaRPr lang="de-DE" sz="500" b="1">
              <a:solidFill>
                <a:srgbClr val="3333CC"/>
              </a:solidFill>
            </a:endParaRPr>
          </a:p>
        </p:txBody>
      </p:sp>
      <p:sp>
        <p:nvSpPr>
          <p:cNvPr id="939022" name="Rectangle 2050"/>
          <p:cNvSpPr>
            <a:spLocks noChangeArrowheads="1"/>
          </p:cNvSpPr>
          <p:nvPr/>
        </p:nvSpPr>
        <p:spPr bwMode="auto">
          <a:xfrm>
            <a:off x="531813" y="533400"/>
            <a:ext cx="7772400" cy="1143000"/>
          </a:xfrm>
          <a:prstGeom prst="rect">
            <a:avLst/>
          </a:prstGeom>
          <a:noFill/>
          <a:ln w="9525">
            <a:noFill/>
            <a:miter lim="800000"/>
            <a:headEnd/>
            <a:tailEnd/>
          </a:ln>
        </p:spPr>
        <p:txBody>
          <a:bodyPr/>
          <a:lstStyle/>
          <a:p>
            <a:pPr eaLnBrk="0" hangingPunct="0"/>
            <a:r>
              <a:rPr lang="de-DE" sz="2400" b="1">
                <a:solidFill>
                  <a:srgbClr val="244894"/>
                </a:solidFill>
              </a:rPr>
              <a:t>Das Prinzip: Strategisches Dach mit Zielen </a:t>
            </a:r>
            <a:br>
              <a:rPr lang="de-DE" sz="2400" b="1">
                <a:solidFill>
                  <a:srgbClr val="244894"/>
                </a:solidFill>
              </a:rPr>
            </a:br>
            <a:r>
              <a:rPr lang="de-DE" sz="2400" b="1">
                <a:solidFill>
                  <a:srgbClr val="244894"/>
                </a:solidFill>
              </a:rPr>
              <a:t>und konkrete Handlungsebene verzahnen</a:t>
            </a:r>
          </a:p>
        </p:txBody>
      </p:sp>
      <p:sp>
        <p:nvSpPr>
          <p:cNvPr id="939023" name="Rectangle 2051"/>
          <p:cNvSpPr>
            <a:spLocks noChangeArrowheads="1"/>
          </p:cNvSpPr>
          <p:nvPr/>
        </p:nvSpPr>
        <p:spPr bwMode="auto">
          <a:xfrm>
            <a:off x="533400" y="1600200"/>
            <a:ext cx="8459788" cy="1143000"/>
          </a:xfrm>
          <a:prstGeom prst="rect">
            <a:avLst/>
          </a:prstGeom>
          <a:noFill/>
          <a:ln w="9525">
            <a:noFill/>
            <a:miter lim="800000"/>
            <a:headEnd/>
            <a:tailEnd/>
          </a:ln>
        </p:spPr>
        <p:txBody>
          <a:bodyPr/>
          <a:lstStyle/>
          <a:p>
            <a:pPr eaLnBrk="0" hangingPunct="0">
              <a:lnSpc>
                <a:spcPts val="2000"/>
              </a:lnSpc>
              <a:spcBef>
                <a:spcPct val="20000"/>
              </a:spcBef>
              <a:buFont typeface="Wingdings" pitchFamily="2" charset="2"/>
              <a:buNone/>
            </a:pPr>
            <a:r>
              <a:rPr lang="de-DE" sz="1200" b="1">
                <a:solidFill>
                  <a:srgbClr val="244894"/>
                </a:solidFill>
              </a:rPr>
              <a:t>Strategisch und konkret – von Anfang an:</a:t>
            </a:r>
            <a:r>
              <a:rPr lang="de-DE" sz="1200">
                <a:solidFill>
                  <a:srgbClr val="244894"/>
                </a:solidFill>
              </a:rPr>
              <a:t> Die konkrete Arbeit an Projekten aktiviert und motiviert zum Mitmachen. Parallel dazu definierten die Gremien der Nachhaltigkeitsstrategie Ziele und Indikatoren, an denen sich die Aktivitäten orientieren und mit denen sich der Erfolg der Strategie messen lässt. Beide Stränge nähern sich kontinuierlich an. Zu allen Zielen der Nachhaltigkeitsstrategie gibt es Projektaktivitäten, um die Ziele der Nachhaltigkeitsstrategie zu erreichen.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3" name="Rectangle 5"/>
          <p:cNvSpPr>
            <a:spLocks noChangeArrowheads="1"/>
          </p:cNvSpPr>
          <p:nvPr/>
        </p:nvSpPr>
        <p:spPr bwMode="auto">
          <a:xfrm>
            <a:off x="600075" y="1989138"/>
            <a:ext cx="2606675" cy="4471987"/>
          </a:xfrm>
          <a:prstGeom prst="rect">
            <a:avLst/>
          </a:prstGeom>
          <a:solidFill>
            <a:srgbClr val="CBD7F3"/>
          </a:solidFill>
          <a:ln w="9525">
            <a:solidFill>
              <a:srgbClr val="CBD7F3"/>
            </a:solidFill>
            <a:miter lim="800000"/>
            <a:headEnd/>
            <a:tailEnd/>
          </a:ln>
        </p:spPr>
        <p:txBody>
          <a:bodyPr anchor="ctr">
            <a:spAutoFit/>
          </a:bodyPr>
          <a:lstStyle/>
          <a:p>
            <a:pPr eaLnBrk="0" hangingPunct="0">
              <a:lnSpc>
                <a:spcPts val="3000"/>
              </a:lnSpc>
            </a:pPr>
            <a:endParaRPr lang="de-DE"/>
          </a:p>
        </p:txBody>
      </p:sp>
      <p:sp>
        <p:nvSpPr>
          <p:cNvPr id="940034" name="AutoShape 7"/>
          <p:cNvSpPr>
            <a:spLocks noChangeArrowheads="1"/>
          </p:cNvSpPr>
          <p:nvPr/>
        </p:nvSpPr>
        <p:spPr bwMode="auto">
          <a:xfrm>
            <a:off x="681038" y="4249738"/>
            <a:ext cx="2481262" cy="854075"/>
          </a:xfrm>
          <a:prstGeom prst="roundRect">
            <a:avLst>
              <a:gd name="adj" fmla="val 16667"/>
            </a:avLst>
          </a:prstGeom>
          <a:solidFill>
            <a:schemeClr val="bg1"/>
          </a:solidFill>
          <a:ln w="9525">
            <a:solidFill>
              <a:srgbClr val="244894"/>
            </a:solidFill>
            <a:round/>
            <a:headEnd/>
            <a:tailEnd/>
          </a:ln>
        </p:spPr>
        <p:txBody>
          <a:bodyPr lIns="72000" tIns="0" rIns="0" bIns="0" anchor="ctr">
            <a:spAutoFit/>
          </a:bodyPr>
          <a:lstStyle/>
          <a:p>
            <a:pPr algn="ctr" eaLnBrk="0" hangingPunct="0">
              <a:lnSpc>
                <a:spcPts val="1200"/>
              </a:lnSpc>
              <a:spcBef>
                <a:spcPct val="50000"/>
              </a:spcBef>
            </a:pPr>
            <a:r>
              <a:rPr lang="de-DE" sz="1100" b="1">
                <a:solidFill>
                  <a:srgbClr val="244894"/>
                </a:solidFill>
              </a:rPr>
              <a:t>Private u. öffentliche Ausgaben für Forschung u. Entwicklung</a:t>
            </a:r>
            <a:r>
              <a:rPr lang="de-DE" sz="1100" b="1">
                <a:solidFill>
                  <a:schemeClr val="tx1"/>
                </a:solidFill>
              </a:rPr>
              <a:t> </a:t>
            </a:r>
            <a:r>
              <a:rPr lang="de-DE" sz="1100" b="1">
                <a:solidFill>
                  <a:srgbClr val="244894"/>
                </a:solidFill>
              </a:rPr>
              <a:t>(FuE)</a:t>
            </a:r>
          </a:p>
          <a:p>
            <a:pPr eaLnBrk="0" hangingPunct="0">
              <a:lnSpc>
                <a:spcPts val="1000"/>
              </a:lnSpc>
              <a:spcBef>
                <a:spcPct val="50000"/>
              </a:spcBef>
            </a:pPr>
            <a:r>
              <a:rPr lang="de-DE" sz="1000">
                <a:solidFill>
                  <a:schemeClr val="tx1"/>
                </a:solidFill>
              </a:rPr>
              <a:t>Nationales Ziel (Anteil der Ausgaben für FuE am BIP von 3 % bis 2010) erreichen und danach halten</a:t>
            </a:r>
          </a:p>
        </p:txBody>
      </p:sp>
      <p:sp>
        <p:nvSpPr>
          <p:cNvPr id="940035" name="AutoShape 10"/>
          <p:cNvSpPr>
            <a:spLocks noChangeArrowheads="1"/>
          </p:cNvSpPr>
          <p:nvPr/>
        </p:nvSpPr>
        <p:spPr bwMode="auto">
          <a:xfrm>
            <a:off x="704850" y="2062163"/>
            <a:ext cx="2408238" cy="423862"/>
          </a:xfrm>
          <a:prstGeom prst="roundRect">
            <a:avLst>
              <a:gd name="adj" fmla="val 16667"/>
            </a:avLst>
          </a:prstGeom>
          <a:solidFill>
            <a:srgbClr val="CBD7F3"/>
          </a:solidFill>
          <a:ln w="9525">
            <a:solidFill>
              <a:srgbClr val="CBD7F3"/>
            </a:solidFill>
            <a:round/>
            <a:headEnd/>
            <a:tailEnd/>
          </a:ln>
        </p:spPr>
        <p:txBody>
          <a:bodyPr lIns="72000" tIns="0" rIns="0" bIns="0" anchor="ctr"/>
          <a:lstStyle/>
          <a:p>
            <a:pPr algn="ctr" eaLnBrk="0" hangingPunct="0">
              <a:lnSpc>
                <a:spcPts val="1500"/>
              </a:lnSpc>
              <a:spcBef>
                <a:spcPct val="50000"/>
              </a:spcBef>
            </a:pPr>
            <a:r>
              <a:rPr lang="de-DE" sz="1800" b="1">
                <a:solidFill>
                  <a:srgbClr val="244894"/>
                </a:solidFill>
              </a:rPr>
              <a:t>Ökonomie</a:t>
            </a:r>
            <a:endParaRPr lang="de-DE" sz="1800">
              <a:solidFill>
                <a:schemeClr val="tx1"/>
              </a:solidFill>
            </a:endParaRPr>
          </a:p>
        </p:txBody>
      </p:sp>
      <p:sp>
        <p:nvSpPr>
          <p:cNvPr id="940036" name="AutoShape 8"/>
          <p:cNvSpPr>
            <a:spLocks noChangeArrowheads="1"/>
          </p:cNvSpPr>
          <p:nvPr/>
        </p:nvSpPr>
        <p:spPr bwMode="auto">
          <a:xfrm>
            <a:off x="676275" y="3357563"/>
            <a:ext cx="2492375" cy="869950"/>
          </a:xfrm>
          <a:prstGeom prst="roundRect">
            <a:avLst>
              <a:gd name="adj" fmla="val 16667"/>
            </a:avLst>
          </a:prstGeom>
          <a:solidFill>
            <a:schemeClr val="bg1"/>
          </a:solidFill>
          <a:ln w="9525">
            <a:solidFill>
              <a:srgbClr val="244894"/>
            </a:solidFill>
            <a:round/>
            <a:headEnd/>
            <a:tailEnd/>
          </a:ln>
        </p:spPr>
        <p:txBody>
          <a:bodyPr lIns="72000" tIns="0" rIns="0" bIns="0" anchor="ctr">
            <a:spAutoFit/>
          </a:bodyPr>
          <a:lstStyle/>
          <a:p>
            <a:pPr algn="ctr" eaLnBrk="0" hangingPunct="0">
              <a:lnSpc>
                <a:spcPts val="1500"/>
              </a:lnSpc>
            </a:pPr>
            <a:r>
              <a:rPr lang="de-DE" sz="1100" b="1">
                <a:solidFill>
                  <a:srgbClr val="244894"/>
                </a:solidFill>
              </a:rPr>
              <a:t>Erwerbstätigenquote nach Alter</a:t>
            </a:r>
          </a:p>
          <a:p>
            <a:pPr eaLnBrk="0" hangingPunct="0">
              <a:lnSpc>
                <a:spcPts val="1000"/>
              </a:lnSpc>
              <a:spcBef>
                <a:spcPct val="50000"/>
              </a:spcBef>
            </a:pPr>
            <a:r>
              <a:rPr lang="de-DE" sz="1000">
                <a:solidFill>
                  <a:schemeClr val="tx1"/>
                </a:solidFill>
              </a:rPr>
              <a:t>Nationales Ziel erreichen: </a:t>
            </a:r>
            <a:br>
              <a:rPr lang="de-DE" sz="1000">
                <a:solidFill>
                  <a:schemeClr val="tx1"/>
                </a:solidFill>
              </a:rPr>
            </a:br>
            <a:r>
              <a:rPr lang="de-DE" sz="1000">
                <a:solidFill>
                  <a:schemeClr val="tx1"/>
                </a:solidFill>
              </a:rPr>
              <a:t>Anstieg der Quote bis 2020 bei</a:t>
            </a:r>
            <a:br>
              <a:rPr lang="de-DE" sz="1000">
                <a:solidFill>
                  <a:schemeClr val="tx1"/>
                </a:solidFill>
              </a:rPr>
            </a:br>
            <a:r>
              <a:rPr lang="de-DE" sz="1000">
                <a:solidFill>
                  <a:schemeClr val="tx1"/>
                </a:solidFill>
              </a:rPr>
              <a:t>15- bis unter 65-Jährigen: 75 %</a:t>
            </a:r>
            <a:br>
              <a:rPr lang="de-DE" sz="1000">
                <a:solidFill>
                  <a:schemeClr val="tx1"/>
                </a:solidFill>
              </a:rPr>
            </a:br>
            <a:r>
              <a:rPr lang="de-DE" sz="1000">
                <a:solidFill>
                  <a:schemeClr val="tx1"/>
                </a:solidFill>
              </a:rPr>
              <a:t>55- bis unter 65-Jährigen: 57 %</a:t>
            </a:r>
          </a:p>
        </p:txBody>
      </p:sp>
      <p:sp>
        <p:nvSpPr>
          <p:cNvPr id="940037" name="AutoShape 9"/>
          <p:cNvSpPr>
            <a:spLocks noChangeArrowheads="1"/>
          </p:cNvSpPr>
          <p:nvPr/>
        </p:nvSpPr>
        <p:spPr bwMode="auto">
          <a:xfrm>
            <a:off x="677863" y="5861050"/>
            <a:ext cx="2487612" cy="546100"/>
          </a:xfrm>
          <a:prstGeom prst="roundRect">
            <a:avLst>
              <a:gd name="adj" fmla="val 16667"/>
            </a:avLst>
          </a:prstGeom>
          <a:solidFill>
            <a:schemeClr val="bg1"/>
          </a:solidFill>
          <a:ln w="9525">
            <a:solidFill>
              <a:srgbClr val="244894"/>
            </a:solidFill>
            <a:round/>
            <a:headEnd/>
            <a:tailEnd/>
          </a:ln>
        </p:spPr>
        <p:txBody>
          <a:bodyPr lIns="72000" tIns="0" rIns="0" bIns="0" anchor="ctr">
            <a:spAutoFit/>
          </a:bodyPr>
          <a:lstStyle/>
          <a:p>
            <a:pPr algn="ctr" eaLnBrk="0" hangingPunct="0">
              <a:lnSpc>
                <a:spcPts val="1200"/>
              </a:lnSpc>
              <a:spcBef>
                <a:spcPct val="50000"/>
              </a:spcBef>
            </a:pPr>
            <a:r>
              <a:rPr lang="de-DE" sz="1100" b="1">
                <a:solidFill>
                  <a:srgbClr val="244894"/>
                </a:solidFill>
              </a:rPr>
              <a:t>BIP je Erwerbstätigen</a:t>
            </a:r>
          </a:p>
          <a:p>
            <a:pPr eaLnBrk="0" hangingPunct="0">
              <a:lnSpc>
                <a:spcPts val="1000"/>
              </a:lnSpc>
              <a:spcBef>
                <a:spcPct val="50000"/>
              </a:spcBef>
            </a:pPr>
            <a:r>
              <a:rPr lang="de-DE" sz="1000" i="1">
                <a:solidFill>
                  <a:schemeClr val="tx1"/>
                </a:solidFill>
              </a:rPr>
              <a:t>Abstand zu Deutschland halten, Indikator dient als Übergangslösung</a:t>
            </a:r>
          </a:p>
        </p:txBody>
      </p:sp>
      <p:pic>
        <p:nvPicPr>
          <p:cNvPr id="940038" name="Picture 11" descr="H:\team-Umwelt\ssi\NH Hessen Akquise ppt\TdNH Icon Wirtschaft.jpg"/>
          <p:cNvPicPr preferRelativeResize="0">
            <a:picLocks noChangeAspect="1" noChangeArrowheads="1"/>
          </p:cNvPicPr>
          <p:nvPr/>
        </p:nvPicPr>
        <p:blipFill>
          <a:blip r:embed="rId2"/>
          <a:srcRect/>
          <a:stretch>
            <a:fillRect/>
          </a:stretch>
        </p:blipFill>
        <p:spPr bwMode="auto">
          <a:xfrm>
            <a:off x="671513" y="2038350"/>
            <a:ext cx="360362" cy="352425"/>
          </a:xfrm>
          <a:prstGeom prst="rect">
            <a:avLst/>
          </a:prstGeom>
          <a:noFill/>
          <a:ln w="9525">
            <a:noFill/>
            <a:miter lim="800000"/>
            <a:headEnd/>
            <a:tailEnd/>
          </a:ln>
        </p:spPr>
      </p:pic>
      <p:sp>
        <p:nvSpPr>
          <p:cNvPr id="940039" name="AutoShape 12"/>
          <p:cNvSpPr>
            <a:spLocks noChangeArrowheads="1"/>
          </p:cNvSpPr>
          <p:nvPr/>
        </p:nvSpPr>
        <p:spPr bwMode="auto">
          <a:xfrm>
            <a:off x="684213" y="5132388"/>
            <a:ext cx="2481262" cy="698500"/>
          </a:xfrm>
          <a:prstGeom prst="roundRect">
            <a:avLst>
              <a:gd name="adj" fmla="val 16667"/>
            </a:avLst>
          </a:prstGeom>
          <a:solidFill>
            <a:schemeClr val="bg1"/>
          </a:solidFill>
          <a:ln w="9525">
            <a:solidFill>
              <a:srgbClr val="244894"/>
            </a:solidFill>
            <a:round/>
            <a:headEnd/>
            <a:tailEnd/>
          </a:ln>
        </p:spPr>
        <p:txBody>
          <a:bodyPr lIns="72000" tIns="0" rIns="0" bIns="0" anchor="ctr">
            <a:spAutoFit/>
          </a:bodyPr>
          <a:lstStyle/>
          <a:p>
            <a:pPr algn="ctr" eaLnBrk="0" hangingPunct="0">
              <a:lnSpc>
                <a:spcPts val="1200"/>
              </a:lnSpc>
              <a:spcBef>
                <a:spcPts val="400"/>
              </a:spcBef>
            </a:pPr>
            <a:r>
              <a:rPr lang="de-DE" sz="1100" b="1">
                <a:solidFill>
                  <a:srgbClr val="244894"/>
                </a:solidFill>
              </a:rPr>
              <a:t>Finanzierungssaldo des Landeshaushalts</a:t>
            </a:r>
          </a:p>
          <a:p>
            <a:pPr eaLnBrk="0" hangingPunct="0">
              <a:lnSpc>
                <a:spcPts val="1000"/>
              </a:lnSpc>
              <a:spcBef>
                <a:spcPct val="40000"/>
              </a:spcBef>
            </a:pPr>
            <a:r>
              <a:rPr lang="de-DE" sz="1000">
                <a:solidFill>
                  <a:schemeClr val="tx1"/>
                </a:solidFill>
              </a:rPr>
              <a:t>Ausgeglichener Haushalt („Schuldenbremse“) bis 2020</a:t>
            </a:r>
          </a:p>
        </p:txBody>
      </p:sp>
      <p:pic>
        <p:nvPicPr>
          <p:cNvPr id="940040" name="Picture 14" descr="H:\team-Umwelt\ssi\NH Hessen Akquise ppt\TdNH Icon Wirtschaft.jpg"/>
          <p:cNvPicPr preferRelativeResize="0">
            <a:picLocks noChangeAspect="1" noChangeArrowheads="1"/>
          </p:cNvPicPr>
          <p:nvPr/>
        </p:nvPicPr>
        <p:blipFill>
          <a:blip r:embed="rId2"/>
          <a:srcRect/>
          <a:stretch>
            <a:fillRect/>
          </a:stretch>
        </p:blipFill>
        <p:spPr bwMode="auto">
          <a:xfrm>
            <a:off x="4460875" y="2062163"/>
            <a:ext cx="360363" cy="352425"/>
          </a:xfrm>
          <a:prstGeom prst="rect">
            <a:avLst/>
          </a:prstGeom>
          <a:noFill/>
          <a:ln w="9525">
            <a:noFill/>
            <a:miter lim="800000"/>
            <a:headEnd/>
            <a:tailEnd/>
          </a:ln>
        </p:spPr>
      </p:pic>
      <p:sp>
        <p:nvSpPr>
          <p:cNvPr id="940041" name="Rectangle 15"/>
          <p:cNvSpPr>
            <a:spLocks noChangeArrowheads="1"/>
          </p:cNvSpPr>
          <p:nvPr/>
        </p:nvSpPr>
        <p:spPr bwMode="auto">
          <a:xfrm>
            <a:off x="3257550" y="1989138"/>
            <a:ext cx="2606675" cy="4471987"/>
          </a:xfrm>
          <a:prstGeom prst="rect">
            <a:avLst/>
          </a:prstGeom>
          <a:solidFill>
            <a:srgbClr val="CBD7F3"/>
          </a:solidFill>
          <a:ln w="9525">
            <a:solidFill>
              <a:srgbClr val="CBD7F3"/>
            </a:solidFill>
            <a:miter lim="800000"/>
            <a:headEnd/>
            <a:tailEnd/>
          </a:ln>
        </p:spPr>
        <p:txBody>
          <a:bodyPr anchor="ctr">
            <a:spAutoFit/>
          </a:bodyPr>
          <a:lstStyle/>
          <a:p>
            <a:pPr eaLnBrk="0" hangingPunct="0">
              <a:lnSpc>
                <a:spcPts val="3000"/>
              </a:lnSpc>
            </a:pPr>
            <a:endParaRPr lang="de-DE"/>
          </a:p>
        </p:txBody>
      </p:sp>
      <p:sp>
        <p:nvSpPr>
          <p:cNvPr id="940042" name="AutoShape 16"/>
          <p:cNvSpPr>
            <a:spLocks noChangeArrowheads="1"/>
          </p:cNvSpPr>
          <p:nvPr/>
        </p:nvSpPr>
        <p:spPr bwMode="auto">
          <a:xfrm>
            <a:off x="3328988" y="3027363"/>
            <a:ext cx="2495550" cy="949325"/>
          </a:xfrm>
          <a:prstGeom prst="roundRect">
            <a:avLst>
              <a:gd name="adj" fmla="val 16667"/>
            </a:avLst>
          </a:prstGeom>
          <a:solidFill>
            <a:schemeClr val="bg1"/>
          </a:solidFill>
          <a:ln w="9525">
            <a:solidFill>
              <a:srgbClr val="244894"/>
            </a:solidFill>
            <a:round/>
            <a:headEnd/>
            <a:tailEnd/>
          </a:ln>
        </p:spPr>
        <p:txBody>
          <a:bodyPr lIns="72000" tIns="0" rIns="0" bIns="0" anchor="ctr">
            <a:spAutoFit/>
          </a:bodyPr>
          <a:lstStyle/>
          <a:p>
            <a:pPr algn="ctr" eaLnBrk="0" hangingPunct="0">
              <a:lnSpc>
                <a:spcPts val="1200"/>
              </a:lnSpc>
              <a:spcBef>
                <a:spcPct val="50000"/>
              </a:spcBef>
            </a:pPr>
            <a:r>
              <a:rPr lang="de-DE" sz="1100" b="1">
                <a:solidFill>
                  <a:srgbClr val="244894"/>
                </a:solidFill>
              </a:rPr>
              <a:t>Erneuerbare Energien (EE)</a:t>
            </a:r>
          </a:p>
          <a:p>
            <a:pPr eaLnBrk="0" hangingPunct="0">
              <a:lnSpc>
                <a:spcPts val="1000"/>
              </a:lnSpc>
              <a:spcBef>
                <a:spcPct val="40000"/>
              </a:spcBef>
            </a:pPr>
            <a:r>
              <a:rPr lang="de-DE" sz="1000">
                <a:solidFill>
                  <a:schemeClr val="tx1"/>
                </a:solidFill>
              </a:rPr>
              <a:t>a) Anteil der EE am Endenergie-verbrauch (EEV) der Sektoren Haushalte und Industrie bis 2020 auf 20 % erhöhen</a:t>
            </a:r>
            <a:br>
              <a:rPr lang="de-DE" sz="1000">
                <a:solidFill>
                  <a:schemeClr val="tx1"/>
                </a:solidFill>
              </a:rPr>
            </a:br>
            <a:r>
              <a:rPr lang="de-DE" sz="1000">
                <a:solidFill>
                  <a:schemeClr val="tx1"/>
                </a:solidFill>
              </a:rPr>
              <a:t>b) EEV dieser Sektoren bis 2020 um 20 % gegenüber 2006 senken</a:t>
            </a:r>
          </a:p>
        </p:txBody>
      </p:sp>
      <p:sp>
        <p:nvSpPr>
          <p:cNvPr id="940043" name="AutoShape 17"/>
          <p:cNvSpPr>
            <a:spLocks noChangeArrowheads="1"/>
          </p:cNvSpPr>
          <p:nvPr/>
        </p:nvSpPr>
        <p:spPr bwMode="auto">
          <a:xfrm>
            <a:off x="3327400" y="4014788"/>
            <a:ext cx="2500313" cy="949325"/>
          </a:xfrm>
          <a:prstGeom prst="roundRect">
            <a:avLst>
              <a:gd name="adj" fmla="val 16667"/>
            </a:avLst>
          </a:prstGeom>
          <a:solidFill>
            <a:schemeClr val="bg1"/>
          </a:solidFill>
          <a:ln w="9525">
            <a:solidFill>
              <a:srgbClr val="244894"/>
            </a:solidFill>
            <a:round/>
            <a:headEnd/>
            <a:tailEnd/>
          </a:ln>
        </p:spPr>
        <p:txBody>
          <a:bodyPr lIns="72000" tIns="0" rIns="0" bIns="0" anchor="ctr">
            <a:spAutoFit/>
          </a:bodyPr>
          <a:lstStyle/>
          <a:p>
            <a:pPr algn="ctr" eaLnBrk="0" hangingPunct="0">
              <a:lnSpc>
                <a:spcPts val="1200"/>
              </a:lnSpc>
              <a:spcBef>
                <a:spcPct val="50000"/>
              </a:spcBef>
            </a:pPr>
            <a:r>
              <a:rPr lang="de-DE" sz="1100" b="1">
                <a:solidFill>
                  <a:srgbClr val="244894"/>
                </a:solidFill>
              </a:rPr>
              <a:t>Modal Split</a:t>
            </a:r>
          </a:p>
          <a:p>
            <a:pPr eaLnBrk="0" hangingPunct="0">
              <a:lnSpc>
                <a:spcPts val="1000"/>
              </a:lnSpc>
              <a:spcBef>
                <a:spcPct val="40000"/>
              </a:spcBef>
            </a:pPr>
            <a:r>
              <a:rPr lang="de-DE" sz="1000">
                <a:solidFill>
                  <a:schemeClr val="tx1"/>
                </a:solidFill>
              </a:rPr>
              <a:t>a) Anstieg des Wegeanteils von ÖPV, Fahrrad und Fuß von 42 % im Jahr 2008 auf 50 % im Jahr 2020 </a:t>
            </a:r>
            <a:br>
              <a:rPr lang="de-DE" sz="1000">
                <a:solidFill>
                  <a:schemeClr val="tx1"/>
                </a:solidFill>
              </a:rPr>
            </a:br>
            <a:r>
              <a:rPr lang="de-DE" sz="1000">
                <a:solidFill>
                  <a:schemeClr val="tx1"/>
                </a:solidFill>
              </a:rPr>
              <a:t>b) Nachhaltigere Gestaltung des motorisierten Individualverkehrs fördern</a:t>
            </a:r>
          </a:p>
        </p:txBody>
      </p:sp>
      <p:sp>
        <p:nvSpPr>
          <p:cNvPr id="940044" name="AutoShape 18"/>
          <p:cNvSpPr>
            <a:spLocks noChangeArrowheads="1"/>
          </p:cNvSpPr>
          <p:nvPr/>
        </p:nvSpPr>
        <p:spPr bwMode="auto">
          <a:xfrm>
            <a:off x="3330575" y="5008563"/>
            <a:ext cx="2490788" cy="669925"/>
          </a:xfrm>
          <a:prstGeom prst="roundRect">
            <a:avLst>
              <a:gd name="adj" fmla="val 16667"/>
            </a:avLst>
          </a:prstGeom>
          <a:solidFill>
            <a:schemeClr val="bg1"/>
          </a:solidFill>
          <a:ln w="9525">
            <a:solidFill>
              <a:srgbClr val="244894"/>
            </a:solidFill>
            <a:round/>
            <a:headEnd/>
            <a:tailEnd/>
          </a:ln>
        </p:spPr>
        <p:txBody>
          <a:bodyPr lIns="72000" tIns="0" rIns="0" bIns="0" anchor="ctr">
            <a:spAutoFit/>
          </a:bodyPr>
          <a:lstStyle/>
          <a:p>
            <a:pPr algn="ctr" eaLnBrk="0" hangingPunct="0">
              <a:lnSpc>
                <a:spcPts val="1200"/>
              </a:lnSpc>
              <a:spcBef>
                <a:spcPct val="50000"/>
              </a:spcBef>
            </a:pPr>
            <a:r>
              <a:rPr lang="de-DE" sz="1100" b="1">
                <a:solidFill>
                  <a:srgbClr val="244894"/>
                </a:solidFill>
              </a:rPr>
              <a:t>Siedlungs- und Verkehrsfläche</a:t>
            </a:r>
          </a:p>
          <a:p>
            <a:pPr eaLnBrk="0" hangingPunct="0">
              <a:lnSpc>
                <a:spcPts val="1000"/>
              </a:lnSpc>
              <a:spcBef>
                <a:spcPct val="40000"/>
              </a:spcBef>
            </a:pPr>
            <a:r>
              <a:rPr lang="de-DE" sz="1000">
                <a:solidFill>
                  <a:schemeClr val="tx1"/>
                </a:solidFill>
              </a:rPr>
              <a:t>Flächeninanspruchnahme von max. 2,5 ha/Tag ab 2020 (Zwischenziele: 3,2 ha/Tag ab 2012 und 2,8 ha/Tag ab 2016)</a:t>
            </a:r>
          </a:p>
        </p:txBody>
      </p:sp>
      <p:sp>
        <p:nvSpPr>
          <p:cNvPr id="940045" name="AutoShape 19"/>
          <p:cNvSpPr>
            <a:spLocks noChangeArrowheads="1"/>
          </p:cNvSpPr>
          <p:nvPr/>
        </p:nvSpPr>
        <p:spPr bwMode="auto">
          <a:xfrm>
            <a:off x="3362325" y="2062163"/>
            <a:ext cx="2408238" cy="423862"/>
          </a:xfrm>
          <a:prstGeom prst="roundRect">
            <a:avLst>
              <a:gd name="adj" fmla="val 16667"/>
            </a:avLst>
          </a:prstGeom>
          <a:solidFill>
            <a:srgbClr val="CBD7F3"/>
          </a:solidFill>
          <a:ln w="9525">
            <a:solidFill>
              <a:srgbClr val="CBD7F3"/>
            </a:solidFill>
            <a:round/>
            <a:headEnd/>
            <a:tailEnd/>
          </a:ln>
        </p:spPr>
        <p:txBody>
          <a:bodyPr lIns="72000" tIns="0" rIns="0" bIns="0" anchor="ctr"/>
          <a:lstStyle/>
          <a:p>
            <a:pPr algn="ctr" eaLnBrk="0" hangingPunct="0">
              <a:lnSpc>
                <a:spcPts val="1500"/>
              </a:lnSpc>
              <a:spcBef>
                <a:spcPct val="50000"/>
              </a:spcBef>
            </a:pPr>
            <a:r>
              <a:rPr lang="de-DE" sz="1800" b="1">
                <a:solidFill>
                  <a:srgbClr val="244894"/>
                </a:solidFill>
              </a:rPr>
              <a:t>Ökologie</a:t>
            </a:r>
            <a:endParaRPr lang="de-DE" sz="1800">
              <a:solidFill>
                <a:schemeClr val="tx1"/>
              </a:solidFill>
            </a:endParaRPr>
          </a:p>
        </p:txBody>
      </p:sp>
      <p:pic>
        <p:nvPicPr>
          <p:cNvPr id="940046" name="Picture 20" descr="H:\team-Umwelt\ssi\NH Hessen Akquise ppt\TdNH Icon Umwelt.jpg"/>
          <p:cNvPicPr preferRelativeResize="0">
            <a:picLocks noChangeArrowheads="1"/>
          </p:cNvPicPr>
          <p:nvPr/>
        </p:nvPicPr>
        <p:blipFill>
          <a:blip r:embed="rId3"/>
          <a:srcRect/>
          <a:stretch>
            <a:fillRect/>
          </a:stretch>
        </p:blipFill>
        <p:spPr bwMode="auto">
          <a:xfrm>
            <a:off x="3336925" y="2044700"/>
            <a:ext cx="360363" cy="352425"/>
          </a:xfrm>
          <a:prstGeom prst="rect">
            <a:avLst/>
          </a:prstGeom>
          <a:noFill/>
          <a:ln w="9525">
            <a:noFill/>
            <a:miter lim="800000"/>
            <a:headEnd/>
            <a:tailEnd/>
          </a:ln>
        </p:spPr>
      </p:pic>
      <p:sp>
        <p:nvSpPr>
          <p:cNvPr id="940047" name="AutoShape 21"/>
          <p:cNvSpPr>
            <a:spLocks noChangeArrowheads="1"/>
          </p:cNvSpPr>
          <p:nvPr/>
        </p:nvSpPr>
        <p:spPr bwMode="auto">
          <a:xfrm>
            <a:off x="3335338" y="2454275"/>
            <a:ext cx="2484437" cy="527050"/>
          </a:xfrm>
          <a:prstGeom prst="roundRect">
            <a:avLst>
              <a:gd name="adj" fmla="val 16667"/>
            </a:avLst>
          </a:prstGeom>
          <a:solidFill>
            <a:schemeClr val="bg1"/>
          </a:solidFill>
          <a:ln w="9525">
            <a:solidFill>
              <a:srgbClr val="244894"/>
            </a:solidFill>
            <a:round/>
            <a:headEnd/>
            <a:tailEnd/>
          </a:ln>
        </p:spPr>
        <p:txBody>
          <a:bodyPr lIns="72000" tIns="0" rIns="0" bIns="0" anchor="ctr">
            <a:spAutoFit/>
          </a:bodyPr>
          <a:lstStyle/>
          <a:p>
            <a:pPr algn="ctr" eaLnBrk="0" hangingPunct="0">
              <a:lnSpc>
                <a:spcPts val="1200"/>
              </a:lnSpc>
              <a:spcBef>
                <a:spcPct val="50000"/>
              </a:spcBef>
            </a:pPr>
            <a:r>
              <a:rPr lang="de-DE" sz="1100" b="1">
                <a:solidFill>
                  <a:srgbClr val="244894"/>
                </a:solidFill>
              </a:rPr>
              <a:t>Treibhausgasemissionen</a:t>
            </a:r>
          </a:p>
          <a:p>
            <a:pPr eaLnBrk="0" hangingPunct="0">
              <a:lnSpc>
                <a:spcPts val="1000"/>
              </a:lnSpc>
              <a:spcBef>
                <a:spcPct val="40000"/>
              </a:spcBef>
            </a:pPr>
            <a:r>
              <a:rPr lang="de-DE" sz="1000">
                <a:solidFill>
                  <a:schemeClr val="tx1"/>
                </a:solidFill>
              </a:rPr>
              <a:t>Nationales Ziel erreichen, Index bis 2012 um 21 % und bis 2020 um 40 % senken</a:t>
            </a:r>
          </a:p>
        </p:txBody>
      </p:sp>
      <p:sp>
        <p:nvSpPr>
          <p:cNvPr id="940048" name="AutoShape 22"/>
          <p:cNvSpPr>
            <a:spLocks noChangeArrowheads="1"/>
          </p:cNvSpPr>
          <p:nvPr/>
        </p:nvSpPr>
        <p:spPr bwMode="auto">
          <a:xfrm>
            <a:off x="3316288" y="5734050"/>
            <a:ext cx="2519362" cy="669925"/>
          </a:xfrm>
          <a:prstGeom prst="roundRect">
            <a:avLst>
              <a:gd name="adj" fmla="val 16667"/>
            </a:avLst>
          </a:prstGeom>
          <a:solidFill>
            <a:schemeClr val="bg1"/>
          </a:solidFill>
          <a:ln w="9525">
            <a:solidFill>
              <a:srgbClr val="244894"/>
            </a:solidFill>
            <a:round/>
            <a:headEnd/>
            <a:tailEnd/>
          </a:ln>
        </p:spPr>
        <p:txBody>
          <a:bodyPr lIns="72000" tIns="0" rIns="0" bIns="0" anchor="ctr">
            <a:spAutoFit/>
          </a:bodyPr>
          <a:lstStyle/>
          <a:p>
            <a:pPr algn="ctr" eaLnBrk="0" hangingPunct="0">
              <a:lnSpc>
                <a:spcPts val="1200"/>
              </a:lnSpc>
              <a:spcBef>
                <a:spcPct val="50000"/>
              </a:spcBef>
            </a:pPr>
            <a:r>
              <a:rPr lang="de-DE" sz="1100" b="1">
                <a:solidFill>
                  <a:srgbClr val="244894"/>
                </a:solidFill>
              </a:rPr>
              <a:t>Artenvielfalt</a:t>
            </a:r>
          </a:p>
          <a:p>
            <a:pPr eaLnBrk="0" hangingPunct="0">
              <a:lnSpc>
                <a:spcPts val="1000"/>
              </a:lnSpc>
              <a:spcBef>
                <a:spcPct val="40000"/>
              </a:spcBef>
            </a:pPr>
            <a:r>
              <a:rPr lang="de-DE" sz="1000">
                <a:solidFill>
                  <a:schemeClr val="tx1"/>
                </a:solidFill>
              </a:rPr>
              <a:t>Anstieg des Bestands repräsentativer Vogelarten vom Indexwert 69 im Jahr 2009 auf 100 im Jahr 2020 </a:t>
            </a:r>
          </a:p>
        </p:txBody>
      </p:sp>
      <p:sp>
        <p:nvSpPr>
          <p:cNvPr id="940049" name="Rectangle 24"/>
          <p:cNvSpPr>
            <a:spLocks noChangeArrowheads="1"/>
          </p:cNvSpPr>
          <p:nvPr/>
        </p:nvSpPr>
        <p:spPr bwMode="auto">
          <a:xfrm>
            <a:off x="5907088" y="1989138"/>
            <a:ext cx="2606675" cy="4471987"/>
          </a:xfrm>
          <a:prstGeom prst="rect">
            <a:avLst/>
          </a:prstGeom>
          <a:solidFill>
            <a:srgbClr val="CBD7F3"/>
          </a:solidFill>
          <a:ln w="9525">
            <a:solidFill>
              <a:srgbClr val="CBD7F3"/>
            </a:solidFill>
            <a:miter lim="800000"/>
            <a:headEnd/>
            <a:tailEnd/>
          </a:ln>
        </p:spPr>
        <p:txBody>
          <a:bodyPr anchor="ctr">
            <a:spAutoFit/>
          </a:bodyPr>
          <a:lstStyle/>
          <a:p>
            <a:pPr eaLnBrk="0" hangingPunct="0">
              <a:lnSpc>
                <a:spcPts val="3000"/>
              </a:lnSpc>
            </a:pPr>
            <a:endParaRPr lang="de-DE"/>
          </a:p>
        </p:txBody>
      </p:sp>
      <p:sp>
        <p:nvSpPr>
          <p:cNvPr id="940050" name="AutoShape 25"/>
          <p:cNvSpPr>
            <a:spLocks noChangeArrowheads="1"/>
          </p:cNvSpPr>
          <p:nvPr/>
        </p:nvSpPr>
        <p:spPr bwMode="auto">
          <a:xfrm>
            <a:off x="6011863" y="2062163"/>
            <a:ext cx="2408237" cy="423862"/>
          </a:xfrm>
          <a:prstGeom prst="roundRect">
            <a:avLst>
              <a:gd name="adj" fmla="val 16667"/>
            </a:avLst>
          </a:prstGeom>
          <a:solidFill>
            <a:srgbClr val="CBD7F3"/>
          </a:solidFill>
          <a:ln w="9525">
            <a:solidFill>
              <a:srgbClr val="CBD7F3"/>
            </a:solidFill>
            <a:round/>
            <a:headEnd/>
            <a:tailEnd/>
          </a:ln>
        </p:spPr>
        <p:txBody>
          <a:bodyPr lIns="72000" tIns="0" rIns="0" bIns="0" anchor="ctr"/>
          <a:lstStyle/>
          <a:p>
            <a:pPr algn="ctr" eaLnBrk="0" hangingPunct="0">
              <a:lnSpc>
                <a:spcPts val="1500"/>
              </a:lnSpc>
              <a:spcBef>
                <a:spcPct val="50000"/>
              </a:spcBef>
            </a:pPr>
            <a:r>
              <a:rPr lang="de-DE" sz="1800" b="1">
                <a:solidFill>
                  <a:srgbClr val="244894"/>
                </a:solidFill>
              </a:rPr>
              <a:t>Soziales</a:t>
            </a:r>
            <a:endParaRPr lang="de-DE" sz="1800">
              <a:solidFill>
                <a:schemeClr val="tx1"/>
              </a:solidFill>
            </a:endParaRPr>
          </a:p>
        </p:txBody>
      </p:sp>
      <p:sp>
        <p:nvSpPr>
          <p:cNvPr id="940051" name="AutoShape 26"/>
          <p:cNvSpPr>
            <a:spLocks noChangeArrowheads="1"/>
          </p:cNvSpPr>
          <p:nvPr/>
        </p:nvSpPr>
        <p:spPr bwMode="auto">
          <a:xfrm>
            <a:off x="5964238" y="2452688"/>
            <a:ext cx="2473325" cy="685800"/>
          </a:xfrm>
          <a:prstGeom prst="roundRect">
            <a:avLst>
              <a:gd name="adj" fmla="val 16667"/>
            </a:avLst>
          </a:prstGeom>
          <a:solidFill>
            <a:schemeClr val="bg1"/>
          </a:solidFill>
          <a:ln w="9525">
            <a:solidFill>
              <a:srgbClr val="244894"/>
            </a:solidFill>
            <a:round/>
            <a:headEnd/>
            <a:tailEnd/>
          </a:ln>
        </p:spPr>
        <p:txBody>
          <a:bodyPr lIns="72000" tIns="0" rIns="0" bIns="0" anchor="ctr"/>
          <a:lstStyle/>
          <a:p>
            <a:pPr algn="ctr" eaLnBrk="0" hangingPunct="0">
              <a:lnSpc>
                <a:spcPts val="1300"/>
              </a:lnSpc>
              <a:spcBef>
                <a:spcPct val="40000"/>
              </a:spcBef>
            </a:pPr>
            <a:r>
              <a:rPr lang="de-DE" sz="1100" b="1">
                <a:solidFill>
                  <a:srgbClr val="244894"/>
                </a:solidFill>
              </a:rPr>
              <a:t>Adipositas bei Kindern</a:t>
            </a:r>
          </a:p>
          <a:p>
            <a:pPr eaLnBrk="0" hangingPunct="0">
              <a:lnSpc>
                <a:spcPts val="1000"/>
              </a:lnSpc>
              <a:spcBef>
                <a:spcPct val="40000"/>
              </a:spcBef>
            </a:pPr>
            <a:r>
              <a:rPr lang="de-DE" sz="1000">
                <a:solidFill>
                  <a:schemeClr val="tx1"/>
                </a:solidFill>
              </a:rPr>
              <a:t>Halbierung des Anteils adipöser Kinder von 4,7 % im Jahr 2007 auf 2,4 % im Jahr 2020</a:t>
            </a:r>
          </a:p>
        </p:txBody>
      </p:sp>
      <p:sp>
        <p:nvSpPr>
          <p:cNvPr id="940052" name="AutoShape 27"/>
          <p:cNvSpPr>
            <a:spLocks noChangeArrowheads="1"/>
          </p:cNvSpPr>
          <p:nvPr/>
        </p:nvSpPr>
        <p:spPr bwMode="auto">
          <a:xfrm>
            <a:off x="5964238" y="3175000"/>
            <a:ext cx="2473325" cy="1003300"/>
          </a:xfrm>
          <a:prstGeom prst="roundRect">
            <a:avLst>
              <a:gd name="adj" fmla="val 16667"/>
            </a:avLst>
          </a:prstGeom>
          <a:solidFill>
            <a:schemeClr val="bg1"/>
          </a:solidFill>
          <a:ln w="9525">
            <a:solidFill>
              <a:srgbClr val="244894"/>
            </a:solidFill>
            <a:round/>
            <a:headEnd/>
            <a:tailEnd/>
          </a:ln>
        </p:spPr>
        <p:txBody>
          <a:bodyPr lIns="72000" tIns="0" rIns="0" bIns="0" anchor="ctr"/>
          <a:lstStyle/>
          <a:p>
            <a:pPr algn="ctr" eaLnBrk="0" hangingPunct="0">
              <a:lnSpc>
                <a:spcPts val="1300"/>
              </a:lnSpc>
              <a:spcBef>
                <a:spcPct val="40000"/>
              </a:spcBef>
            </a:pPr>
            <a:r>
              <a:rPr lang="de-DE" sz="1100" b="1">
                <a:solidFill>
                  <a:srgbClr val="244894"/>
                </a:solidFill>
              </a:rPr>
              <a:t>Ausländische Schulabgänger mit Schulabschluss</a:t>
            </a:r>
          </a:p>
          <a:p>
            <a:pPr eaLnBrk="0" hangingPunct="0">
              <a:lnSpc>
                <a:spcPts val="1000"/>
              </a:lnSpc>
              <a:spcBef>
                <a:spcPct val="40000"/>
              </a:spcBef>
            </a:pPr>
            <a:r>
              <a:rPr lang="de-DE" sz="1000">
                <a:solidFill>
                  <a:schemeClr val="tx1"/>
                </a:solidFill>
              </a:rPr>
              <a:t>Nationales Ziel (Angleichen der Quote von ausländischen Schulabgängern an Quote deutscher Schüler bis 2020) erreichen</a:t>
            </a:r>
          </a:p>
        </p:txBody>
      </p:sp>
      <p:sp>
        <p:nvSpPr>
          <p:cNvPr id="940053" name="AutoShape 28"/>
          <p:cNvSpPr>
            <a:spLocks noChangeArrowheads="1"/>
          </p:cNvSpPr>
          <p:nvPr/>
        </p:nvSpPr>
        <p:spPr bwMode="auto">
          <a:xfrm>
            <a:off x="5965825" y="4211638"/>
            <a:ext cx="2470150" cy="698500"/>
          </a:xfrm>
          <a:prstGeom prst="roundRect">
            <a:avLst>
              <a:gd name="adj" fmla="val 16667"/>
            </a:avLst>
          </a:prstGeom>
          <a:solidFill>
            <a:schemeClr val="bg1"/>
          </a:solidFill>
          <a:ln w="9525">
            <a:solidFill>
              <a:srgbClr val="244894"/>
            </a:solidFill>
            <a:round/>
            <a:headEnd/>
            <a:tailEnd/>
          </a:ln>
        </p:spPr>
        <p:txBody>
          <a:bodyPr lIns="72000" tIns="0" rIns="0" bIns="0" anchor="ctr"/>
          <a:lstStyle/>
          <a:p>
            <a:pPr algn="ctr" eaLnBrk="0" hangingPunct="0">
              <a:lnSpc>
                <a:spcPts val="1200"/>
              </a:lnSpc>
              <a:spcBef>
                <a:spcPct val="40000"/>
              </a:spcBef>
            </a:pPr>
            <a:r>
              <a:rPr lang="de-DE" sz="1100" b="1">
                <a:solidFill>
                  <a:srgbClr val="244894"/>
                </a:solidFill>
              </a:rPr>
              <a:t>18- bis unter 25-Jährige ohne bzw. mit niedrigem Abschluss</a:t>
            </a:r>
          </a:p>
          <a:p>
            <a:pPr eaLnBrk="0" hangingPunct="0">
              <a:lnSpc>
                <a:spcPts val="1000"/>
              </a:lnSpc>
              <a:spcBef>
                <a:spcPct val="40000"/>
              </a:spcBef>
            </a:pPr>
            <a:r>
              <a:rPr lang="de-DE" sz="1000">
                <a:solidFill>
                  <a:schemeClr val="tx1"/>
                </a:solidFill>
              </a:rPr>
              <a:t>Nationales Ziel (Anteil bis 2020 auf 4,5 % senken) erreichen</a:t>
            </a:r>
          </a:p>
        </p:txBody>
      </p:sp>
      <p:pic>
        <p:nvPicPr>
          <p:cNvPr id="940054" name="Picture 29" descr="H:\team-Umwelt\ssi\NH Hessen Akquise ppt\TdNH Icon Soziales.jpg"/>
          <p:cNvPicPr>
            <a:picLocks noChangeAspect="1" noChangeArrowheads="1"/>
          </p:cNvPicPr>
          <p:nvPr/>
        </p:nvPicPr>
        <p:blipFill>
          <a:blip r:embed="rId4"/>
          <a:srcRect/>
          <a:stretch>
            <a:fillRect/>
          </a:stretch>
        </p:blipFill>
        <p:spPr bwMode="auto">
          <a:xfrm>
            <a:off x="5994400" y="2035175"/>
            <a:ext cx="360363" cy="352425"/>
          </a:xfrm>
          <a:prstGeom prst="rect">
            <a:avLst/>
          </a:prstGeom>
          <a:noFill/>
          <a:ln w="9525">
            <a:noFill/>
            <a:miter lim="800000"/>
            <a:headEnd/>
            <a:tailEnd/>
          </a:ln>
        </p:spPr>
      </p:pic>
      <p:sp>
        <p:nvSpPr>
          <p:cNvPr id="940055" name="AutoShape 30"/>
          <p:cNvSpPr>
            <a:spLocks noChangeArrowheads="1"/>
          </p:cNvSpPr>
          <p:nvPr/>
        </p:nvSpPr>
        <p:spPr bwMode="auto">
          <a:xfrm>
            <a:off x="5967413" y="4946650"/>
            <a:ext cx="2465387" cy="660400"/>
          </a:xfrm>
          <a:prstGeom prst="roundRect">
            <a:avLst>
              <a:gd name="adj" fmla="val 16667"/>
            </a:avLst>
          </a:prstGeom>
          <a:solidFill>
            <a:schemeClr val="bg1"/>
          </a:solidFill>
          <a:ln w="9525">
            <a:solidFill>
              <a:srgbClr val="244894"/>
            </a:solidFill>
            <a:round/>
            <a:headEnd/>
            <a:tailEnd/>
          </a:ln>
        </p:spPr>
        <p:txBody>
          <a:bodyPr lIns="72000" tIns="0" rIns="0" bIns="0" anchor="ctr"/>
          <a:lstStyle/>
          <a:p>
            <a:pPr algn="ctr" eaLnBrk="0" hangingPunct="0">
              <a:lnSpc>
                <a:spcPts val="1300"/>
              </a:lnSpc>
              <a:spcBef>
                <a:spcPct val="40000"/>
              </a:spcBef>
            </a:pPr>
            <a:r>
              <a:rPr lang="de-DE" sz="1100" b="1">
                <a:solidFill>
                  <a:srgbClr val="244894"/>
                </a:solidFill>
              </a:rPr>
              <a:t>Bildungsgerechtigkeit</a:t>
            </a:r>
          </a:p>
          <a:p>
            <a:pPr eaLnBrk="0" hangingPunct="0">
              <a:lnSpc>
                <a:spcPts val="1000"/>
              </a:lnSpc>
              <a:spcBef>
                <a:spcPct val="40000"/>
              </a:spcBef>
            </a:pPr>
            <a:r>
              <a:rPr lang="de-DE" sz="1000" i="1">
                <a:solidFill>
                  <a:schemeClr val="tx1"/>
                </a:solidFill>
              </a:rPr>
              <a:t>Aktueller Zielindikator wird durch einen Indikator auf der Basis der Bildungsstan-dards ersetzt, dann wird Ziel festgelegt</a:t>
            </a:r>
          </a:p>
        </p:txBody>
      </p:sp>
      <p:sp>
        <p:nvSpPr>
          <p:cNvPr id="940056" name="AutoShape 31"/>
          <p:cNvSpPr>
            <a:spLocks noChangeArrowheads="1"/>
          </p:cNvSpPr>
          <p:nvPr/>
        </p:nvSpPr>
        <p:spPr bwMode="auto">
          <a:xfrm>
            <a:off x="5962650" y="5641975"/>
            <a:ext cx="2473325" cy="773113"/>
          </a:xfrm>
          <a:prstGeom prst="roundRect">
            <a:avLst>
              <a:gd name="adj" fmla="val 16667"/>
            </a:avLst>
          </a:prstGeom>
          <a:solidFill>
            <a:schemeClr val="bg1"/>
          </a:solidFill>
          <a:ln w="9525">
            <a:solidFill>
              <a:srgbClr val="244894"/>
            </a:solidFill>
            <a:round/>
            <a:headEnd/>
            <a:tailEnd/>
          </a:ln>
        </p:spPr>
        <p:txBody>
          <a:bodyPr lIns="72000" tIns="0" rIns="0" bIns="0" anchor="ctr"/>
          <a:lstStyle/>
          <a:p>
            <a:pPr algn="ctr" eaLnBrk="0" hangingPunct="0">
              <a:lnSpc>
                <a:spcPts val="1300"/>
              </a:lnSpc>
              <a:spcBef>
                <a:spcPct val="40000"/>
              </a:spcBef>
            </a:pPr>
            <a:r>
              <a:rPr lang="de-DE" sz="1100" b="1">
                <a:solidFill>
                  <a:srgbClr val="244894"/>
                </a:solidFill>
              </a:rPr>
              <a:t>Entwicklungszusammenarbeit</a:t>
            </a:r>
          </a:p>
          <a:p>
            <a:pPr eaLnBrk="0" hangingPunct="0">
              <a:lnSpc>
                <a:spcPts val="1000"/>
              </a:lnSpc>
              <a:spcBef>
                <a:spcPct val="40000"/>
              </a:spcBef>
            </a:pPr>
            <a:r>
              <a:rPr lang="de-DE" sz="1000">
                <a:solidFill>
                  <a:schemeClr val="tx1"/>
                </a:solidFill>
              </a:rPr>
              <a:t>Anstieg der Zahl der im Entwicklungs-politischen Netzwerk Hessen zusammen-gefassten Initiativen/Organisationen von 80 im Jahr 2009 auf 135 im Jahr 2020</a:t>
            </a:r>
          </a:p>
        </p:txBody>
      </p:sp>
      <p:sp>
        <p:nvSpPr>
          <p:cNvPr id="940057" name="AutoShape 6"/>
          <p:cNvSpPr>
            <a:spLocks noChangeArrowheads="1"/>
          </p:cNvSpPr>
          <p:nvPr/>
        </p:nvSpPr>
        <p:spPr bwMode="auto">
          <a:xfrm>
            <a:off x="679450" y="2460625"/>
            <a:ext cx="2486025" cy="866775"/>
          </a:xfrm>
          <a:prstGeom prst="roundRect">
            <a:avLst>
              <a:gd name="adj" fmla="val 16667"/>
            </a:avLst>
          </a:prstGeom>
          <a:solidFill>
            <a:schemeClr val="bg1"/>
          </a:solidFill>
          <a:ln w="9525">
            <a:solidFill>
              <a:srgbClr val="244894"/>
            </a:solidFill>
            <a:round/>
            <a:headEnd/>
            <a:tailEnd/>
          </a:ln>
        </p:spPr>
        <p:txBody>
          <a:bodyPr lIns="72000" tIns="0" rIns="0" bIns="0" anchor="ctr">
            <a:spAutoFit/>
          </a:bodyPr>
          <a:lstStyle/>
          <a:p>
            <a:pPr algn="ctr" eaLnBrk="0" hangingPunct="0">
              <a:lnSpc>
                <a:spcPts val="1500"/>
              </a:lnSpc>
              <a:spcBef>
                <a:spcPct val="50000"/>
              </a:spcBef>
            </a:pPr>
            <a:r>
              <a:rPr lang="de-DE" sz="1100" b="1">
                <a:solidFill>
                  <a:srgbClr val="244894"/>
                </a:solidFill>
              </a:rPr>
              <a:t>Energieproduktivität</a:t>
            </a:r>
          </a:p>
          <a:p>
            <a:pPr eaLnBrk="0" hangingPunct="0">
              <a:lnSpc>
                <a:spcPts val="1000"/>
              </a:lnSpc>
              <a:spcBef>
                <a:spcPct val="50000"/>
              </a:spcBef>
            </a:pPr>
            <a:r>
              <a:rPr lang="de-DE" sz="1000">
                <a:solidFill>
                  <a:schemeClr val="tx1"/>
                </a:solidFill>
              </a:rPr>
              <a:t>Bis 2020 Verdoppelung der Energie-produktivität gegenüber 1990, mind. jedoch den Index Deutschlands zum Jahr 2020 um 10 Punkte übertreffen</a:t>
            </a:r>
          </a:p>
        </p:txBody>
      </p:sp>
      <p:sp>
        <p:nvSpPr>
          <p:cNvPr id="940058" name="Rectangle 2"/>
          <p:cNvSpPr>
            <a:spLocks noGrp="1" noChangeArrowheads="1"/>
          </p:cNvSpPr>
          <p:nvPr>
            <p:ph type="title"/>
          </p:nvPr>
        </p:nvSpPr>
        <p:spPr>
          <a:xfrm>
            <a:off x="531813" y="549275"/>
            <a:ext cx="7772400" cy="1143000"/>
          </a:xfrm>
        </p:spPr>
        <p:txBody>
          <a:bodyPr/>
          <a:lstStyle/>
          <a:p>
            <a:r>
              <a:rPr lang="de-DE" smtClean="0"/>
              <a:t>Ziele und Indikatoren:</a:t>
            </a:r>
            <a:br>
              <a:rPr lang="de-DE" smtClean="0"/>
            </a:br>
            <a:r>
              <a:rPr lang="de-DE" smtClean="0"/>
              <a:t>Rahmen für ein nachhaltiges Hessen</a:t>
            </a:r>
          </a:p>
        </p:txBody>
      </p:sp>
      <p:sp>
        <p:nvSpPr>
          <p:cNvPr id="940059" name="Rectangle 58"/>
          <p:cNvSpPr>
            <a:spLocks noChangeArrowheads="1"/>
          </p:cNvSpPr>
          <p:nvPr/>
        </p:nvSpPr>
        <p:spPr bwMode="auto">
          <a:xfrm>
            <a:off x="527050" y="1422400"/>
            <a:ext cx="8437563" cy="566738"/>
          </a:xfrm>
          <a:prstGeom prst="rect">
            <a:avLst/>
          </a:prstGeom>
          <a:solidFill>
            <a:schemeClr val="bg1">
              <a:alpha val="50195"/>
            </a:schemeClr>
          </a:solidFill>
          <a:ln w="9525">
            <a:solidFill>
              <a:schemeClr val="bg1"/>
            </a:solidFill>
            <a:miter lim="800000"/>
            <a:headEnd/>
            <a:tailEnd/>
          </a:ln>
        </p:spPr>
        <p:txBody>
          <a:bodyPr anchor="ctr"/>
          <a:lstStyle/>
          <a:p>
            <a:pPr eaLnBrk="0" hangingPunct="0"/>
            <a:r>
              <a:rPr lang="de-DE">
                <a:solidFill>
                  <a:srgbClr val="244894"/>
                </a:solidFill>
              </a:rPr>
              <a:t>Die 15 Ziele und Zielindikatoren decken alle drei Säulen der Nachhaltigkeit gleichermaßen ab und sind anschlussfähig an die Indikatoren der Bundesebene. </a:t>
            </a:r>
            <a:r>
              <a:rPr lang="de-DE" i="1">
                <a:solidFill>
                  <a:srgbClr val="244894"/>
                </a:solidFill>
              </a:rPr>
              <a:t>In Einzelfällen besteht noch Klärungsbedarf.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7" name="Rectangle 81"/>
          <p:cNvSpPr>
            <a:spLocks noChangeAspect="1" noChangeArrowheads="1"/>
          </p:cNvSpPr>
          <p:nvPr/>
        </p:nvSpPr>
        <p:spPr bwMode="auto">
          <a:xfrm>
            <a:off x="635000" y="4419600"/>
            <a:ext cx="7823200" cy="1828800"/>
          </a:xfrm>
          <a:prstGeom prst="rect">
            <a:avLst/>
          </a:prstGeom>
          <a:solidFill>
            <a:srgbClr val="CBD7F3"/>
          </a:solidFill>
          <a:ln w="28575">
            <a:solidFill>
              <a:srgbClr val="CBD7F3"/>
            </a:solidFill>
            <a:miter lim="800000"/>
            <a:headEnd/>
            <a:tailEnd/>
          </a:ln>
        </p:spPr>
        <p:txBody>
          <a:bodyPr wrap="none" lIns="90000" tIns="46800" rIns="90000" bIns="46800" anchor="ctr"/>
          <a:lstStyle/>
          <a:p>
            <a:pPr algn="ctr" eaLnBrk="0" hangingPunct="0"/>
            <a:endParaRPr lang="de-DE" sz="1000" b="1">
              <a:solidFill>
                <a:srgbClr val="000000"/>
              </a:solidFill>
              <a:cs typeface="Times New Roman" pitchFamily="18" charset="0"/>
            </a:endParaRPr>
          </a:p>
        </p:txBody>
      </p:sp>
      <p:sp>
        <p:nvSpPr>
          <p:cNvPr id="941058" name="Rectangle 3"/>
          <p:cNvSpPr>
            <a:spLocks noChangeAspect="1" noChangeArrowheads="1"/>
          </p:cNvSpPr>
          <p:nvPr/>
        </p:nvSpPr>
        <p:spPr bwMode="auto">
          <a:xfrm>
            <a:off x="635000" y="1981200"/>
            <a:ext cx="7823200" cy="2246313"/>
          </a:xfrm>
          <a:prstGeom prst="rect">
            <a:avLst/>
          </a:prstGeom>
          <a:solidFill>
            <a:srgbClr val="CBD7F3"/>
          </a:solidFill>
          <a:ln w="28575">
            <a:solidFill>
              <a:srgbClr val="CBD7F3"/>
            </a:solidFill>
            <a:miter lim="800000"/>
            <a:headEnd/>
            <a:tailEnd/>
          </a:ln>
        </p:spPr>
        <p:txBody>
          <a:bodyPr wrap="none" lIns="90000" tIns="46800" rIns="90000" bIns="46800" anchor="ctr"/>
          <a:lstStyle/>
          <a:p>
            <a:pPr algn="ctr" eaLnBrk="0" hangingPunct="0"/>
            <a:endParaRPr lang="de-DE" sz="1000" b="1">
              <a:solidFill>
                <a:srgbClr val="000000"/>
              </a:solidFill>
              <a:cs typeface="Times New Roman" pitchFamily="18" charset="0"/>
            </a:endParaRPr>
          </a:p>
        </p:txBody>
      </p:sp>
      <p:sp>
        <p:nvSpPr>
          <p:cNvPr id="941059" name="Rectangle 2"/>
          <p:cNvSpPr>
            <a:spLocks noGrp="1" noChangeArrowheads="1"/>
          </p:cNvSpPr>
          <p:nvPr>
            <p:ph type="title"/>
          </p:nvPr>
        </p:nvSpPr>
        <p:spPr/>
        <p:txBody>
          <a:bodyPr/>
          <a:lstStyle/>
          <a:p>
            <a:r>
              <a:rPr lang="de-DE" smtClean="0"/>
              <a:t>Gremien und Struktur:</a:t>
            </a:r>
            <a:br>
              <a:rPr lang="de-DE" smtClean="0"/>
            </a:br>
            <a:r>
              <a:rPr lang="de-DE" smtClean="0"/>
              <a:t>Entscheiden und Handeln im Dialog</a:t>
            </a:r>
          </a:p>
        </p:txBody>
      </p:sp>
      <p:grpSp>
        <p:nvGrpSpPr>
          <p:cNvPr id="941060" name="Group 72"/>
          <p:cNvGrpSpPr>
            <a:grpSpLocks/>
          </p:cNvGrpSpPr>
          <p:nvPr/>
        </p:nvGrpSpPr>
        <p:grpSpPr bwMode="auto">
          <a:xfrm>
            <a:off x="7926388" y="2043113"/>
            <a:ext cx="461962" cy="4154487"/>
            <a:chOff x="4711" y="1968"/>
            <a:chExt cx="335" cy="1728"/>
          </a:xfrm>
        </p:grpSpPr>
        <p:sp>
          <p:nvSpPr>
            <p:cNvPr id="941101" name="Rectangle 52"/>
            <p:cNvSpPr>
              <a:spLocks noChangeAspect="1" noChangeArrowheads="1"/>
            </p:cNvSpPr>
            <p:nvPr/>
          </p:nvSpPr>
          <p:spPr bwMode="auto">
            <a:xfrm>
              <a:off x="4711" y="1968"/>
              <a:ext cx="335" cy="1728"/>
            </a:xfrm>
            <a:prstGeom prst="rect">
              <a:avLst/>
            </a:prstGeom>
            <a:solidFill>
              <a:schemeClr val="bg1"/>
            </a:solidFill>
            <a:ln w="15875">
              <a:solidFill>
                <a:srgbClr val="244894"/>
              </a:solidFill>
              <a:miter lim="800000"/>
              <a:headEnd/>
              <a:tailEnd/>
            </a:ln>
          </p:spPr>
          <p:txBody>
            <a:bodyPr/>
            <a:lstStyle/>
            <a:p>
              <a:pPr eaLnBrk="0" hangingPunct="0">
                <a:lnSpc>
                  <a:spcPts val="3000"/>
                </a:lnSpc>
              </a:pPr>
              <a:endParaRPr lang="de-DE">
                <a:solidFill>
                  <a:srgbClr val="3333CC"/>
                </a:solidFill>
              </a:endParaRPr>
            </a:p>
          </p:txBody>
        </p:sp>
        <p:sp>
          <p:nvSpPr>
            <p:cNvPr id="941102" name="Rectangle 56"/>
            <p:cNvSpPr>
              <a:spLocks noChangeAspect="1" noChangeArrowheads="1"/>
            </p:cNvSpPr>
            <p:nvPr/>
          </p:nvSpPr>
          <p:spPr bwMode="auto">
            <a:xfrm>
              <a:off x="4726" y="2321"/>
              <a:ext cx="192" cy="912"/>
            </a:xfrm>
            <a:prstGeom prst="rect">
              <a:avLst/>
            </a:prstGeom>
            <a:solidFill>
              <a:schemeClr val="bg1"/>
            </a:solidFill>
            <a:ln w="28575">
              <a:solidFill>
                <a:schemeClr val="bg1"/>
              </a:solidFill>
              <a:miter lim="800000"/>
              <a:headEnd/>
              <a:tailEnd/>
            </a:ln>
          </p:spPr>
          <p:txBody>
            <a:bodyPr vert="eaVert" wrap="none" lIns="90000" tIns="46800" rIns="90000" bIns="46800" anchor="ctr"/>
            <a:lstStyle/>
            <a:p>
              <a:pPr algn="ctr" eaLnBrk="0" hangingPunct="0">
                <a:lnSpc>
                  <a:spcPts val="1000"/>
                </a:lnSpc>
              </a:pPr>
              <a:r>
                <a:rPr lang="de-DE" sz="900" b="1" i="1">
                  <a:solidFill>
                    <a:srgbClr val="244894"/>
                  </a:solidFill>
                </a:rPr>
                <a:t>koordiniert alle Prozesse</a:t>
              </a:r>
            </a:p>
          </p:txBody>
        </p:sp>
      </p:grpSp>
      <p:sp>
        <p:nvSpPr>
          <p:cNvPr id="941061" name="Text Box 71"/>
          <p:cNvSpPr txBox="1">
            <a:spLocks noChangeArrowheads="1"/>
          </p:cNvSpPr>
          <p:nvPr/>
        </p:nvSpPr>
        <p:spPr bwMode="auto">
          <a:xfrm>
            <a:off x="8047038" y="3309938"/>
            <a:ext cx="565150" cy="1216025"/>
          </a:xfrm>
          <a:prstGeom prst="rect">
            <a:avLst/>
          </a:prstGeom>
          <a:noFill/>
          <a:ln w="9525">
            <a:noFill/>
            <a:miter lim="800000"/>
            <a:headEnd/>
            <a:tailEnd/>
          </a:ln>
        </p:spPr>
        <p:txBody>
          <a:bodyPr vert="eaVert">
            <a:spAutoFit/>
          </a:bodyPr>
          <a:lstStyle/>
          <a:p>
            <a:pPr eaLnBrk="0" hangingPunct="0">
              <a:lnSpc>
                <a:spcPts val="3000"/>
              </a:lnSpc>
            </a:pPr>
            <a:r>
              <a:rPr lang="de-DE" sz="1200" b="1">
                <a:solidFill>
                  <a:srgbClr val="244894"/>
                </a:solidFill>
              </a:rPr>
              <a:t>Geschäftsstelle</a:t>
            </a:r>
          </a:p>
        </p:txBody>
      </p:sp>
      <p:grpSp>
        <p:nvGrpSpPr>
          <p:cNvPr id="941062" name="Group 90"/>
          <p:cNvGrpSpPr>
            <a:grpSpLocks/>
          </p:cNvGrpSpPr>
          <p:nvPr/>
        </p:nvGrpSpPr>
        <p:grpSpPr bwMode="auto">
          <a:xfrm>
            <a:off x="2230438" y="4519613"/>
            <a:ext cx="4191000" cy="1347787"/>
            <a:chOff x="1634" y="3044"/>
            <a:chExt cx="2640" cy="788"/>
          </a:xfrm>
        </p:grpSpPr>
        <p:sp>
          <p:nvSpPr>
            <p:cNvPr id="941097" name="Freeform 4"/>
            <p:cNvSpPr>
              <a:spLocks noChangeAspect="1"/>
            </p:cNvSpPr>
            <p:nvPr/>
          </p:nvSpPr>
          <p:spPr bwMode="auto">
            <a:xfrm>
              <a:off x="3433" y="3541"/>
              <a:ext cx="743" cy="208"/>
            </a:xfrm>
            <a:custGeom>
              <a:avLst/>
              <a:gdLst>
                <a:gd name="T0" fmla="*/ 80 w 1296"/>
                <a:gd name="T1" fmla="*/ 0 h 600"/>
                <a:gd name="T2" fmla="*/ 53 w 1296"/>
                <a:gd name="T3" fmla="*/ 2 h 600"/>
                <a:gd name="T4" fmla="*/ 26 w 1296"/>
                <a:gd name="T5" fmla="*/ 3 h 600"/>
                <a:gd name="T6" fmla="*/ 0 w 1296"/>
                <a:gd name="T7" fmla="*/ 3 h 600"/>
                <a:gd name="T8" fmla="*/ 0 60000 65536"/>
                <a:gd name="T9" fmla="*/ 0 60000 65536"/>
                <a:gd name="T10" fmla="*/ 0 60000 65536"/>
                <a:gd name="T11" fmla="*/ 0 60000 65536"/>
                <a:gd name="T12" fmla="*/ 0 w 1296"/>
                <a:gd name="T13" fmla="*/ 0 h 600"/>
                <a:gd name="T14" fmla="*/ 1296 w 1296"/>
                <a:gd name="T15" fmla="*/ 600 h 600"/>
              </a:gdLst>
              <a:ahLst/>
              <a:cxnLst>
                <a:cxn ang="T8">
                  <a:pos x="T0" y="T1"/>
                </a:cxn>
                <a:cxn ang="T9">
                  <a:pos x="T2" y="T3"/>
                </a:cxn>
                <a:cxn ang="T10">
                  <a:pos x="T4" y="T5"/>
                </a:cxn>
                <a:cxn ang="T11">
                  <a:pos x="T6" y="T7"/>
                </a:cxn>
              </a:cxnLst>
              <a:rect l="T12" t="T13" r="T14" b="T15"/>
              <a:pathLst>
                <a:path w="1296" h="600">
                  <a:moveTo>
                    <a:pt x="1296" y="0"/>
                  </a:moveTo>
                  <a:cubicBezTo>
                    <a:pt x="1152" y="168"/>
                    <a:pt x="1008" y="336"/>
                    <a:pt x="864" y="432"/>
                  </a:cubicBezTo>
                  <a:cubicBezTo>
                    <a:pt x="720" y="528"/>
                    <a:pt x="576" y="552"/>
                    <a:pt x="432" y="576"/>
                  </a:cubicBezTo>
                  <a:cubicBezTo>
                    <a:pt x="288" y="600"/>
                    <a:pt x="72" y="576"/>
                    <a:pt x="0" y="576"/>
                  </a:cubicBezTo>
                </a:path>
              </a:pathLst>
            </a:custGeom>
            <a:noFill/>
            <a:ln w="38100" cap="flat" cmpd="sng">
              <a:solidFill>
                <a:srgbClr val="244894"/>
              </a:solidFill>
              <a:prstDash val="sysDot"/>
              <a:round/>
              <a:headEnd type="none" w="med" len="med"/>
              <a:tailEnd type="triangle" w="med" len="med"/>
            </a:ln>
          </p:spPr>
          <p:txBody>
            <a:bodyPr/>
            <a:lstStyle/>
            <a:p>
              <a:endParaRPr lang="de-DE"/>
            </a:p>
          </p:txBody>
        </p:sp>
        <p:sp>
          <p:nvSpPr>
            <p:cNvPr id="941098" name="Rectangle 38"/>
            <p:cNvSpPr>
              <a:spLocks noChangeAspect="1" noChangeArrowheads="1"/>
            </p:cNvSpPr>
            <p:nvPr/>
          </p:nvSpPr>
          <p:spPr bwMode="auto">
            <a:xfrm>
              <a:off x="1634" y="3044"/>
              <a:ext cx="2640" cy="788"/>
            </a:xfrm>
            <a:prstGeom prst="rect">
              <a:avLst/>
            </a:prstGeom>
            <a:solidFill>
              <a:srgbClr val="244894"/>
            </a:solidFill>
            <a:ln w="12700">
              <a:solidFill>
                <a:srgbClr val="244894"/>
              </a:solidFill>
              <a:miter lim="800000"/>
              <a:headEnd/>
              <a:tailEnd/>
            </a:ln>
          </p:spPr>
          <p:txBody>
            <a:bodyPr/>
            <a:lstStyle/>
            <a:p>
              <a:pPr eaLnBrk="0" hangingPunct="0">
                <a:lnSpc>
                  <a:spcPts val="3000"/>
                </a:lnSpc>
                <a:buFontTx/>
                <a:buChar char="•"/>
              </a:pPr>
              <a:endParaRPr lang="de-DE">
                <a:solidFill>
                  <a:srgbClr val="3333CC"/>
                </a:solidFill>
              </a:endParaRPr>
            </a:p>
          </p:txBody>
        </p:sp>
        <p:sp>
          <p:nvSpPr>
            <p:cNvPr id="941099" name="Rectangle 49"/>
            <p:cNvSpPr>
              <a:spLocks noChangeAspect="1" noChangeArrowheads="1"/>
            </p:cNvSpPr>
            <p:nvPr/>
          </p:nvSpPr>
          <p:spPr bwMode="auto">
            <a:xfrm>
              <a:off x="1764" y="3456"/>
              <a:ext cx="2454" cy="288"/>
            </a:xfrm>
            <a:prstGeom prst="rect">
              <a:avLst/>
            </a:prstGeom>
            <a:solidFill>
              <a:srgbClr val="244894"/>
            </a:solidFill>
            <a:ln w="28575">
              <a:solidFill>
                <a:srgbClr val="244894"/>
              </a:solidFill>
              <a:miter lim="800000"/>
              <a:headEnd/>
              <a:tailEnd/>
            </a:ln>
          </p:spPr>
          <p:txBody>
            <a:bodyPr wrap="none" lIns="90000" tIns="46800" rIns="90000" bIns="46800" anchor="ctr"/>
            <a:lstStyle/>
            <a:p>
              <a:pPr algn="ctr" eaLnBrk="0" hangingPunct="0">
                <a:lnSpc>
                  <a:spcPts val="1000"/>
                </a:lnSpc>
              </a:pPr>
              <a:r>
                <a:rPr lang="de-DE" sz="900" b="1" i="1">
                  <a:solidFill>
                    <a:srgbClr val="FFFFFF"/>
                  </a:solidFill>
                </a:rPr>
                <a:t>bearbeiten Nachhaltigkeitsprojekte und erarbeiten konkrete Lösungen </a:t>
              </a:r>
            </a:p>
            <a:p>
              <a:pPr algn="ctr" eaLnBrk="0" hangingPunct="0">
                <a:lnSpc>
                  <a:spcPts val="1000"/>
                </a:lnSpc>
              </a:pPr>
              <a:r>
                <a:rPr lang="de-DE" sz="900" b="1" i="1">
                  <a:solidFill>
                    <a:srgbClr val="FFFFFF"/>
                  </a:solidFill>
                </a:rPr>
                <a:t>in den Themenfeldern der Nachhaltigkeitsstrategie</a:t>
              </a:r>
            </a:p>
          </p:txBody>
        </p:sp>
        <p:sp>
          <p:nvSpPr>
            <p:cNvPr id="941100" name="Rectangle 50"/>
            <p:cNvSpPr>
              <a:spLocks noChangeAspect="1" noChangeArrowheads="1"/>
            </p:cNvSpPr>
            <p:nvPr/>
          </p:nvSpPr>
          <p:spPr bwMode="auto">
            <a:xfrm>
              <a:off x="2384" y="3088"/>
              <a:ext cx="1227" cy="382"/>
            </a:xfrm>
            <a:prstGeom prst="rect">
              <a:avLst/>
            </a:prstGeom>
            <a:solidFill>
              <a:srgbClr val="244894"/>
            </a:solidFill>
            <a:ln w="28575">
              <a:solidFill>
                <a:srgbClr val="244894"/>
              </a:solidFill>
              <a:miter lim="800000"/>
              <a:headEnd/>
              <a:tailEnd/>
            </a:ln>
          </p:spPr>
          <p:txBody>
            <a:bodyPr wrap="none" lIns="90000" tIns="46800" rIns="90000" bIns="46800" anchor="ctr"/>
            <a:lstStyle/>
            <a:p>
              <a:pPr algn="ctr" eaLnBrk="0" hangingPunct="0"/>
              <a:r>
                <a:rPr lang="de-DE" sz="1600" b="1">
                  <a:solidFill>
                    <a:srgbClr val="FFFFFF"/>
                  </a:solidFill>
                  <a:latin typeface="Arial Unicode MS" pitchFamily="34" charset="-128"/>
                </a:rPr>
                <a:t>Projektgruppen</a:t>
              </a:r>
              <a:endParaRPr lang="de-DE" sz="900" b="1">
                <a:solidFill>
                  <a:srgbClr val="FFFFFF"/>
                </a:solidFill>
                <a:latin typeface="Arial Unicode MS" pitchFamily="34" charset="-128"/>
              </a:endParaRPr>
            </a:p>
            <a:p>
              <a:pPr algn="ctr" eaLnBrk="0" hangingPunct="0"/>
              <a:r>
                <a:rPr lang="de-DE" sz="900" b="1">
                  <a:solidFill>
                    <a:srgbClr val="FFFFFF"/>
                  </a:solidFill>
                  <a:latin typeface="Arial Unicode MS" pitchFamily="34" charset="-128"/>
                </a:rPr>
                <a:t/>
              </a:r>
              <a:br>
                <a:rPr lang="de-DE" sz="900" b="1">
                  <a:solidFill>
                    <a:srgbClr val="FFFFFF"/>
                  </a:solidFill>
                  <a:latin typeface="Arial Unicode MS" pitchFamily="34" charset="-128"/>
                </a:rPr>
              </a:br>
              <a:r>
                <a:rPr lang="de-DE" sz="1000">
                  <a:solidFill>
                    <a:srgbClr val="FFFFFF"/>
                  </a:solidFill>
                  <a:latin typeface="Arial Unicode MS" pitchFamily="34" charset="-128"/>
                </a:rPr>
                <a:t>18 Projekte mit 700 Aktiven</a:t>
              </a:r>
            </a:p>
          </p:txBody>
        </p:sp>
      </p:grpSp>
      <p:grpSp>
        <p:nvGrpSpPr>
          <p:cNvPr id="941063" name="Group 80"/>
          <p:cNvGrpSpPr>
            <a:grpSpLocks/>
          </p:cNvGrpSpPr>
          <p:nvPr/>
        </p:nvGrpSpPr>
        <p:grpSpPr bwMode="auto">
          <a:xfrm>
            <a:off x="2236788" y="2376488"/>
            <a:ext cx="4191000" cy="900112"/>
            <a:chOff x="1632" y="2160"/>
            <a:chExt cx="2640" cy="514"/>
          </a:xfrm>
        </p:grpSpPr>
        <p:sp>
          <p:nvSpPr>
            <p:cNvPr id="941094" name="Rectangle 10"/>
            <p:cNvSpPr>
              <a:spLocks noChangeAspect="1" noChangeArrowheads="1"/>
            </p:cNvSpPr>
            <p:nvPr/>
          </p:nvSpPr>
          <p:spPr bwMode="auto">
            <a:xfrm>
              <a:off x="1632" y="2160"/>
              <a:ext cx="2640" cy="514"/>
            </a:xfrm>
            <a:prstGeom prst="rect">
              <a:avLst/>
            </a:prstGeom>
            <a:solidFill>
              <a:srgbClr val="244894"/>
            </a:solidFill>
            <a:ln w="12700">
              <a:solidFill>
                <a:srgbClr val="244894"/>
              </a:solidFill>
              <a:miter lim="800000"/>
              <a:headEnd/>
              <a:tailEnd/>
            </a:ln>
          </p:spPr>
          <p:txBody>
            <a:bodyPr/>
            <a:lstStyle/>
            <a:p>
              <a:pPr eaLnBrk="0" hangingPunct="0">
                <a:lnSpc>
                  <a:spcPts val="3000"/>
                </a:lnSpc>
                <a:buFontTx/>
                <a:buChar char="•"/>
              </a:pPr>
              <a:endParaRPr lang="de-DE">
                <a:solidFill>
                  <a:srgbClr val="3333CC"/>
                </a:solidFill>
              </a:endParaRPr>
            </a:p>
          </p:txBody>
        </p:sp>
        <p:sp>
          <p:nvSpPr>
            <p:cNvPr id="941095" name="Rectangle 25"/>
            <p:cNvSpPr>
              <a:spLocks noChangeAspect="1" noChangeArrowheads="1"/>
            </p:cNvSpPr>
            <p:nvPr/>
          </p:nvSpPr>
          <p:spPr bwMode="auto">
            <a:xfrm>
              <a:off x="2200" y="2180"/>
              <a:ext cx="1488" cy="231"/>
            </a:xfrm>
            <a:prstGeom prst="rect">
              <a:avLst/>
            </a:prstGeom>
            <a:solidFill>
              <a:srgbClr val="244894"/>
            </a:solidFill>
            <a:ln w="28575">
              <a:solidFill>
                <a:srgbClr val="244894"/>
              </a:solidFill>
              <a:miter lim="800000"/>
              <a:headEnd/>
              <a:tailEnd/>
            </a:ln>
          </p:spPr>
          <p:txBody>
            <a:bodyPr wrap="none" lIns="90000" tIns="46800" rIns="90000" bIns="46800" anchor="ctr"/>
            <a:lstStyle/>
            <a:p>
              <a:pPr algn="ctr" eaLnBrk="0" hangingPunct="0"/>
              <a:r>
                <a:rPr lang="de-DE" b="1">
                  <a:solidFill>
                    <a:srgbClr val="FFFFFF"/>
                  </a:solidFill>
                  <a:latin typeface="Arial Unicode MS" pitchFamily="34" charset="-128"/>
                </a:rPr>
                <a:t>Nachhaltigkeitskonferenz</a:t>
              </a:r>
              <a:br>
                <a:rPr lang="de-DE" b="1">
                  <a:solidFill>
                    <a:srgbClr val="FFFFFF"/>
                  </a:solidFill>
                  <a:latin typeface="Arial Unicode MS" pitchFamily="34" charset="-128"/>
                </a:rPr>
              </a:br>
              <a:r>
                <a:rPr lang="de-DE" sz="1000">
                  <a:solidFill>
                    <a:srgbClr val="FFFFFF"/>
                  </a:solidFill>
                  <a:latin typeface="Arial Unicode MS" pitchFamily="34" charset="-128"/>
                </a:rPr>
                <a:t>unter Vorsitz des Ministerpräsidenten</a:t>
              </a:r>
            </a:p>
          </p:txBody>
        </p:sp>
        <p:sp>
          <p:nvSpPr>
            <p:cNvPr id="941096" name="Rectangle 26"/>
            <p:cNvSpPr>
              <a:spLocks noChangeAspect="1" noChangeArrowheads="1"/>
            </p:cNvSpPr>
            <p:nvPr/>
          </p:nvSpPr>
          <p:spPr bwMode="auto">
            <a:xfrm>
              <a:off x="1697" y="2448"/>
              <a:ext cx="2496" cy="173"/>
            </a:xfrm>
            <a:prstGeom prst="rect">
              <a:avLst/>
            </a:prstGeom>
            <a:solidFill>
              <a:srgbClr val="244894"/>
            </a:solidFill>
            <a:ln w="28575">
              <a:solidFill>
                <a:srgbClr val="244894"/>
              </a:solidFill>
              <a:miter lim="800000"/>
              <a:headEnd/>
              <a:tailEnd/>
            </a:ln>
          </p:spPr>
          <p:txBody>
            <a:bodyPr wrap="none" lIns="90000" tIns="46800" rIns="90000" bIns="46800" anchor="ctr"/>
            <a:lstStyle/>
            <a:p>
              <a:pPr algn="ctr" eaLnBrk="0" hangingPunct="0">
                <a:lnSpc>
                  <a:spcPts val="1000"/>
                </a:lnSpc>
              </a:pPr>
              <a:r>
                <a:rPr lang="de-DE" sz="900" b="1" i="1">
                  <a:solidFill>
                    <a:srgbClr val="FFFFFF"/>
                  </a:solidFill>
                </a:rPr>
                <a:t>Entscheidungsgremium: Setzt Schwerpunkte, entscheidet über Vorgehen</a:t>
              </a:r>
              <a:br>
                <a:rPr lang="de-DE" sz="900" b="1" i="1">
                  <a:solidFill>
                    <a:srgbClr val="FFFFFF"/>
                  </a:solidFill>
                </a:rPr>
              </a:br>
              <a:r>
                <a:rPr lang="de-DE" sz="900" b="1" i="1">
                  <a:solidFill>
                    <a:srgbClr val="FFFFFF"/>
                  </a:solidFill>
                </a:rPr>
                <a:t> in der Nachhaltigkeitsstrategie sowie über Finanzierung von Projekten.  </a:t>
              </a:r>
            </a:p>
          </p:txBody>
        </p:sp>
      </p:grpSp>
      <p:sp>
        <p:nvSpPr>
          <p:cNvPr id="941064" name="Line 58"/>
          <p:cNvSpPr>
            <a:spLocks noChangeAspect="1" noChangeShapeType="1"/>
          </p:cNvSpPr>
          <p:nvPr/>
        </p:nvSpPr>
        <p:spPr bwMode="auto">
          <a:xfrm>
            <a:off x="1420813" y="3252788"/>
            <a:ext cx="0" cy="371475"/>
          </a:xfrm>
          <a:prstGeom prst="line">
            <a:avLst/>
          </a:prstGeom>
          <a:noFill/>
          <a:ln w="38100">
            <a:solidFill>
              <a:srgbClr val="244894"/>
            </a:solidFill>
            <a:round/>
            <a:headEnd type="triangle" w="med" len="sm"/>
            <a:tailEnd type="none" w="med" len="sm"/>
          </a:ln>
        </p:spPr>
        <p:txBody>
          <a:bodyPr/>
          <a:lstStyle/>
          <a:p>
            <a:endParaRPr lang="de-DE"/>
          </a:p>
        </p:txBody>
      </p:sp>
      <p:grpSp>
        <p:nvGrpSpPr>
          <p:cNvPr id="941065" name="Group 73"/>
          <p:cNvGrpSpPr>
            <a:grpSpLocks/>
          </p:cNvGrpSpPr>
          <p:nvPr/>
        </p:nvGrpSpPr>
        <p:grpSpPr bwMode="auto">
          <a:xfrm>
            <a:off x="6523038" y="2376488"/>
            <a:ext cx="1327150" cy="1157287"/>
            <a:chOff x="501" y="2007"/>
            <a:chExt cx="915" cy="729"/>
          </a:xfrm>
        </p:grpSpPr>
        <p:sp>
          <p:nvSpPr>
            <p:cNvPr id="941091" name="Rectangle 28"/>
            <p:cNvSpPr>
              <a:spLocks noChangeAspect="1" noChangeArrowheads="1"/>
            </p:cNvSpPr>
            <p:nvPr/>
          </p:nvSpPr>
          <p:spPr bwMode="auto">
            <a:xfrm>
              <a:off x="501" y="2007"/>
              <a:ext cx="915" cy="729"/>
            </a:xfrm>
            <a:prstGeom prst="rect">
              <a:avLst/>
            </a:prstGeom>
            <a:solidFill>
              <a:schemeClr val="bg1"/>
            </a:solidFill>
            <a:ln w="15875">
              <a:solidFill>
                <a:srgbClr val="244894"/>
              </a:solidFill>
              <a:miter lim="800000"/>
              <a:headEnd/>
              <a:tailEnd/>
            </a:ln>
          </p:spPr>
          <p:txBody>
            <a:bodyPr/>
            <a:lstStyle/>
            <a:p>
              <a:pPr eaLnBrk="0" hangingPunct="0">
                <a:lnSpc>
                  <a:spcPts val="3000"/>
                </a:lnSpc>
                <a:buFontTx/>
                <a:buChar char="•"/>
              </a:pPr>
              <a:endParaRPr lang="de-DE">
                <a:solidFill>
                  <a:srgbClr val="3333CC"/>
                </a:solidFill>
              </a:endParaRPr>
            </a:p>
          </p:txBody>
        </p:sp>
        <p:sp>
          <p:nvSpPr>
            <p:cNvPr id="941092" name="Rectangle 29"/>
            <p:cNvSpPr>
              <a:spLocks noChangeAspect="1" noChangeArrowheads="1"/>
            </p:cNvSpPr>
            <p:nvPr/>
          </p:nvSpPr>
          <p:spPr bwMode="auto">
            <a:xfrm>
              <a:off x="554" y="2064"/>
              <a:ext cx="807" cy="208"/>
            </a:xfrm>
            <a:prstGeom prst="rect">
              <a:avLst/>
            </a:prstGeom>
            <a:solidFill>
              <a:schemeClr val="bg1"/>
            </a:solidFill>
            <a:ln w="9525">
              <a:noFill/>
              <a:miter lim="800000"/>
              <a:headEnd/>
              <a:tailEnd/>
            </a:ln>
          </p:spPr>
          <p:txBody>
            <a:bodyPr wrap="none" lIns="90000" tIns="46800" rIns="90000" bIns="46800" anchor="ctr"/>
            <a:lstStyle/>
            <a:p>
              <a:pPr algn="ctr" eaLnBrk="0" hangingPunct="0"/>
              <a:r>
                <a:rPr lang="de-DE" sz="1200" b="1">
                  <a:solidFill>
                    <a:srgbClr val="244894"/>
                  </a:solidFill>
                  <a:latin typeface="Arial Unicode MS" pitchFamily="34" charset="-128"/>
                </a:rPr>
                <a:t>Beirat</a:t>
              </a:r>
            </a:p>
          </p:txBody>
        </p:sp>
        <p:sp>
          <p:nvSpPr>
            <p:cNvPr id="941093" name="Rectangle 59"/>
            <p:cNvSpPr>
              <a:spLocks noChangeAspect="1" noChangeArrowheads="1"/>
            </p:cNvSpPr>
            <p:nvPr/>
          </p:nvSpPr>
          <p:spPr bwMode="auto">
            <a:xfrm>
              <a:off x="549" y="2304"/>
              <a:ext cx="817" cy="321"/>
            </a:xfrm>
            <a:prstGeom prst="rect">
              <a:avLst/>
            </a:prstGeom>
            <a:solidFill>
              <a:schemeClr val="bg1"/>
            </a:solidFill>
            <a:ln w="9525">
              <a:noFill/>
              <a:miter lim="800000"/>
              <a:headEnd/>
              <a:tailEnd/>
            </a:ln>
          </p:spPr>
          <p:txBody>
            <a:bodyPr wrap="none" lIns="90000" tIns="46800" rIns="90000" bIns="46800" anchor="ctr"/>
            <a:lstStyle/>
            <a:p>
              <a:pPr algn="ctr" eaLnBrk="0" hangingPunct="0"/>
              <a:r>
                <a:rPr lang="de-DE" sz="900" b="1" i="1">
                  <a:solidFill>
                    <a:srgbClr val="244894"/>
                  </a:solidFill>
                </a:rPr>
                <a:t>berät</a:t>
              </a:r>
              <a:br>
                <a:rPr lang="de-DE" sz="900" b="1" i="1">
                  <a:solidFill>
                    <a:srgbClr val="244894"/>
                  </a:solidFill>
                </a:rPr>
              </a:br>
              <a:r>
                <a:rPr lang="de-DE" sz="900" b="1" i="1">
                  <a:solidFill>
                    <a:srgbClr val="244894"/>
                  </a:solidFill>
                </a:rPr>
                <a:t>Ministerpräsidenten</a:t>
              </a:r>
              <a:br>
                <a:rPr lang="de-DE" sz="900" b="1" i="1">
                  <a:solidFill>
                    <a:srgbClr val="244894"/>
                  </a:solidFill>
                </a:rPr>
              </a:br>
              <a:r>
                <a:rPr lang="de-DE" sz="900" b="1" i="1">
                  <a:solidFill>
                    <a:srgbClr val="244894"/>
                  </a:solidFill>
                </a:rPr>
                <a:t>und </a:t>
              </a:r>
              <a:br>
                <a:rPr lang="de-DE" sz="900" b="1" i="1">
                  <a:solidFill>
                    <a:srgbClr val="244894"/>
                  </a:solidFill>
                </a:rPr>
              </a:br>
              <a:r>
                <a:rPr lang="de-DE" sz="900" b="1" i="1">
                  <a:solidFill>
                    <a:srgbClr val="244894"/>
                  </a:solidFill>
                </a:rPr>
                <a:t>Umweltministerin</a:t>
              </a:r>
            </a:p>
          </p:txBody>
        </p:sp>
      </p:grpSp>
      <p:grpSp>
        <p:nvGrpSpPr>
          <p:cNvPr id="941066" name="Group 86"/>
          <p:cNvGrpSpPr>
            <a:grpSpLocks/>
          </p:cNvGrpSpPr>
          <p:nvPr/>
        </p:nvGrpSpPr>
        <p:grpSpPr bwMode="auto">
          <a:xfrm>
            <a:off x="727075" y="4519613"/>
            <a:ext cx="1406525" cy="1347787"/>
            <a:chOff x="458" y="2834"/>
            <a:chExt cx="886" cy="862"/>
          </a:xfrm>
        </p:grpSpPr>
        <p:sp>
          <p:nvSpPr>
            <p:cNvPr id="941086" name="Rectangle 23"/>
            <p:cNvSpPr>
              <a:spLocks noChangeAspect="1" noChangeArrowheads="1"/>
            </p:cNvSpPr>
            <p:nvPr/>
          </p:nvSpPr>
          <p:spPr bwMode="auto">
            <a:xfrm>
              <a:off x="458" y="2834"/>
              <a:ext cx="886" cy="862"/>
            </a:xfrm>
            <a:prstGeom prst="rect">
              <a:avLst/>
            </a:prstGeom>
            <a:solidFill>
              <a:schemeClr val="bg1"/>
            </a:solidFill>
            <a:ln w="15875">
              <a:solidFill>
                <a:srgbClr val="244894"/>
              </a:solidFill>
              <a:miter lim="800000"/>
              <a:headEnd/>
              <a:tailEnd/>
            </a:ln>
          </p:spPr>
          <p:txBody>
            <a:bodyPr wrap="none" lIns="90000" tIns="46800" rIns="90000" bIns="46800" anchor="ctr"/>
            <a:lstStyle/>
            <a:p>
              <a:pPr algn="ctr" eaLnBrk="0" hangingPunct="0">
                <a:lnSpc>
                  <a:spcPct val="95000"/>
                </a:lnSpc>
              </a:pPr>
              <a:endParaRPr lang="de-DE" sz="1000">
                <a:solidFill>
                  <a:srgbClr val="244894"/>
                </a:solidFill>
                <a:latin typeface="Arial Unicode MS" pitchFamily="34" charset="-128"/>
                <a:ea typeface="Arial Unicode MS" pitchFamily="34" charset="-128"/>
                <a:cs typeface="Arial Unicode MS" pitchFamily="34" charset="-128"/>
              </a:endParaRPr>
            </a:p>
          </p:txBody>
        </p:sp>
        <p:sp>
          <p:nvSpPr>
            <p:cNvPr id="941087" name="Rectangle 60"/>
            <p:cNvSpPr>
              <a:spLocks noChangeAspect="1" noChangeArrowheads="1"/>
            </p:cNvSpPr>
            <p:nvPr/>
          </p:nvSpPr>
          <p:spPr bwMode="auto">
            <a:xfrm>
              <a:off x="504" y="2920"/>
              <a:ext cx="809" cy="144"/>
            </a:xfrm>
            <a:prstGeom prst="rect">
              <a:avLst/>
            </a:prstGeom>
            <a:solidFill>
              <a:schemeClr val="bg1"/>
            </a:solidFill>
            <a:ln w="9525">
              <a:noFill/>
              <a:miter lim="800000"/>
              <a:headEnd/>
              <a:tailEnd/>
            </a:ln>
          </p:spPr>
          <p:txBody>
            <a:bodyPr wrap="none" lIns="90000" tIns="46800" rIns="90000" bIns="46800" anchor="ctr"/>
            <a:lstStyle/>
            <a:p>
              <a:pPr algn="ctr" eaLnBrk="0" hangingPunct="0"/>
              <a:r>
                <a:rPr lang="de-DE" sz="1200" b="1">
                  <a:solidFill>
                    <a:srgbClr val="244894"/>
                  </a:solidFill>
                  <a:latin typeface="Arial Unicode MS" pitchFamily="34" charset="-128"/>
                </a:rPr>
                <a:t>Jugendinitiative </a:t>
              </a:r>
              <a:br>
                <a:rPr lang="de-DE" sz="1200" b="1">
                  <a:solidFill>
                    <a:srgbClr val="244894"/>
                  </a:solidFill>
                  <a:latin typeface="Arial Unicode MS" pitchFamily="34" charset="-128"/>
                </a:rPr>
              </a:br>
              <a:r>
                <a:rPr lang="de-DE" sz="1200" b="1">
                  <a:solidFill>
                    <a:srgbClr val="244894"/>
                  </a:solidFill>
                  <a:latin typeface="Arial Unicode MS" pitchFamily="34" charset="-128"/>
                </a:rPr>
                <a:t>2010</a:t>
              </a:r>
            </a:p>
          </p:txBody>
        </p:sp>
        <p:sp>
          <p:nvSpPr>
            <p:cNvPr id="941088" name="Rectangle 62"/>
            <p:cNvSpPr>
              <a:spLocks noChangeAspect="1" noChangeArrowheads="1"/>
            </p:cNvSpPr>
            <p:nvPr/>
          </p:nvSpPr>
          <p:spPr bwMode="auto">
            <a:xfrm>
              <a:off x="495" y="3125"/>
              <a:ext cx="809" cy="144"/>
            </a:xfrm>
            <a:prstGeom prst="rect">
              <a:avLst/>
            </a:prstGeom>
            <a:solidFill>
              <a:schemeClr val="bg1"/>
            </a:solidFill>
            <a:ln w="9525">
              <a:noFill/>
              <a:miter lim="800000"/>
              <a:headEnd/>
              <a:tailEnd/>
            </a:ln>
          </p:spPr>
          <p:txBody>
            <a:bodyPr wrap="none" lIns="90000" tIns="46800" rIns="90000" bIns="46800" anchor="ctr"/>
            <a:lstStyle/>
            <a:p>
              <a:pPr algn="ctr" eaLnBrk="0" hangingPunct="0"/>
              <a:r>
                <a:rPr lang="de-DE" sz="900" b="1" i="1">
                  <a:solidFill>
                    <a:srgbClr val="244894"/>
                  </a:solidFill>
                </a:rPr>
                <a:t>Summer School</a:t>
              </a:r>
            </a:p>
          </p:txBody>
        </p:sp>
        <p:sp>
          <p:nvSpPr>
            <p:cNvPr id="941089" name="Rectangle 63"/>
            <p:cNvSpPr>
              <a:spLocks noChangeAspect="1" noChangeArrowheads="1"/>
            </p:cNvSpPr>
            <p:nvPr/>
          </p:nvSpPr>
          <p:spPr bwMode="auto">
            <a:xfrm>
              <a:off x="495" y="3306"/>
              <a:ext cx="809" cy="144"/>
            </a:xfrm>
            <a:prstGeom prst="rect">
              <a:avLst/>
            </a:prstGeom>
            <a:solidFill>
              <a:schemeClr val="bg1"/>
            </a:solidFill>
            <a:ln w="9525">
              <a:noFill/>
              <a:miter lim="800000"/>
              <a:headEnd/>
              <a:tailEnd/>
            </a:ln>
          </p:spPr>
          <p:txBody>
            <a:bodyPr wrap="none" lIns="90000" tIns="46800" rIns="90000" bIns="46800" anchor="ctr"/>
            <a:lstStyle/>
            <a:p>
              <a:pPr algn="ctr" eaLnBrk="0" hangingPunct="0"/>
              <a:r>
                <a:rPr lang="de-DE" sz="900" b="1" i="1">
                  <a:solidFill>
                    <a:srgbClr val="244894"/>
                  </a:solidFill>
                </a:rPr>
                <a:t>Summer Camp</a:t>
              </a:r>
            </a:p>
          </p:txBody>
        </p:sp>
        <p:sp>
          <p:nvSpPr>
            <p:cNvPr id="941090" name="Rectangle 64"/>
            <p:cNvSpPr>
              <a:spLocks noChangeAspect="1" noChangeArrowheads="1"/>
            </p:cNvSpPr>
            <p:nvPr/>
          </p:nvSpPr>
          <p:spPr bwMode="auto">
            <a:xfrm>
              <a:off x="495" y="3481"/>
              <a:ext cx="809" cy="144"/>
            </a:xfrm>
            <a:prstGeom prst="rect">
              <a:avLst/>
            </a:prstGeom>
            <a:solidFill>
              <a:schemeClr val="bg1"/>
            </a:solidFill>
            <a:ln w="9525">
              <a:noFill/>
              <a:miter lim="800000"/>
              <a:headEnd/>
              <a:tailEnd/>
            </a:ln>
          </p:spPr>
          <p:txBody>
            <a:bodyPr wrap="none" lIns="90000" tIns="46800" rIns="90000" bIns="46800" anchor="ctr"/>
            <a:lstStyle/>
            <a:p>
              <a:pPr algn="ctr" eaLnBrk="0" hangingPunct="0"/>
              <a:r>
                <a:rPr lang="de-DE" sz="900" b="1" i="1">
                  <a:solidFill>
                    <a:srgbClr val="244894"/>
                  </a:solidFill>
                </a:rPr>
                <a:t>Jugendforum</a:t>
              </a:r>
            </a:p>
          </p:txBody>
        </p:sp>
      </p:grpSp>
      <p:sp>
        <p:nvSpPr>
          <p:cNvPr id="941067" name="Rectangle 19"/>
          <p:cNvSpPr>
            <a:spLocks noChangeAspect="1" noChangeArrowheads="1"/>
          </p:cNvSpPr>
          <p:nvPr/>
        </p:nvSpPr>
        <p:spPr bwMode="auto">
          <a:xfrm>
            <a:off x="727075" y="2376488"/>
            <a:ext cx="1406525" cy="1752600"/>
          </a:xfrm>
          <a:prstGeom prst="rect">
            <a:avLst/>
          </a:prstGeom>
          <a:solidFill>
            <a:schemeClr val="bg1"/>
          </a:solidFill>
          <a:ln w="15875">
            <a:solidFill>
              <a:srgbClr val="244894"/>
            </a:solidFill>
            <a:miter lim="800000"/>
            <a:headEnd/>
            <a:tailEnd/>
          </a:ln>
        </p:spPr>
        <p:txBody>
          <a:bodyPr/>
          <a:lstStyle/>
          <a:p>
            <a:pPr eaLnBrk="0" hangingPunct="0">
              <a:lnSpc>
                <a:spcPts val="3000"/>
              </a:lnSpc>
              <a:buFontTx/>
              <a:buChar char="•"/>
            </a:pPr>
            <a:endParaRPr lang="de-DE">
              <a:solidFill>
                <a:srgbClr val="3333CC"/>
              </a:solidFill>
            </a:endParaRPr>
          </a:p>
        </p:txBody>
      </p:sp>
      <p:sp>
        <p:nvSpPr>
          <p:cNvPr id="941068" name="Rectangle 20"/>
          <p:cNvSpPr>
            <a:spLocks noChangeAspect="1" noChangeArrowheads="1"/>
          </p:cNvSpPr>
          <p:nvPr/>
        </p:nvSpPr>
        <p:spPr bwMode="auto">
          <a:xfrm>
            <a:off x="825500" y="2447925"/>
            <a:ext cx="1171575" cy="279400"/>
          </a:xfrm>
          <a:prstGeom prst="rect">
            <a:avLst/>
          </a:prstGeom>
          <a:solidFill>
            <a:schemeClr val="bg1"/>
          </a:solidFill>
          <a:ln w="9525">
            <a:noFill/>
            <a:miter lim="800000"/>
            <a:headEnd/>
            <a:tailEnd/>
          </a:ln>
        </p:spPr>
        <p:txBody>
          <a:bodyPr wrap="none" lIns="90000" tIns="46800" rIns="90000" bIns="46800" anchor="ctr"/>
          <a:lstStyle/>
          <a:p>
            <a:pPr algn="ctr" eaLnBrk="0" hangingPunct="0"/>
            <a:r>
              <a:rPr lang="de-DE" sz="1200" b="1">
                <a:solidFill>
                  <a:srgbClr val="244894"/>
                </a:solidFill>
                <a:latin typeface="Arial Unicode MS" pitchFamily="34" charset="-128"/>
              </a:rPr>
              <a:t>Jugendbeirat</a:t>
            </a:r>
          </a:p>
        </p:txBody>
      </p:sp>
      <p:sp>
        <p:nvSpPr>
          <p:cNvPr id="941069" name="Rectangle 21"/>
          <p:cNvSpPr>
            <a:spLocks noChangeAspect="1" noChangeArrowheads="1"/>
          </p:cNvSpPr>
          <p:nvPr/>
        </p:nvSpPr>
        <p:spPr bwMode="auto">
          <a:xfrm>
            <a:off x="812800" y="2852738"/>
            <a:ext cx="1171575" cy="431800"/>
          </a:xfrm>
          <a:prstGeom prst="rect">
            <a:avLst/>
          </a:prstGeom>
          <a:solidFill>
            <a:schemeClr val="bg1"/>
          </a:solidFill>
          <a:ln w="9525">
            <a:noFill/>
            <a:miter lim="800000"/>
            <a:headEnd/>
            <a:tailEnd/>
          </a:ln>
        </p:spPr>
        <p:txBody>
          <a:bodyPr wrap="none" lIns="90000" tIns="46800" rIns="90000" bIns="46800" anchor="ctr"/>
          <a:lstStyle/>
          <a:p>
            <a:pPr algn="ctr" eaLnBrk="0" hangingPunct="0"/>
            <a:r>
              <a:rPr lang="de-DE" sz="900" b="1" i="1">
                <a:solidFill>
                  <a:srgbClr val="244894"/>
                </a:solidFill>
              </a:rPr>
              <a:t>berät</a:t>
            </a:r>
            <a:br>
              <a:rPr lang="de-DE" sz="900" b="1" i="1">
                <a:solidFill>
                  <a:srgbClr val="244894"/>
                </a:solidFill>
              </a:rPr>
            </a:br>
            <a:r>
              <a:rPr lang="de-DE" sz="900" b="1" i="1">
                <a:solidFill>
                  <a:srgbClr val="244894"/>
                </a:solidFill>
              </a:rPr>
              <a:t>Ministerpräsidenten</a:t>
            </a:r>
            <a:br>
              <a:rPr lang="de-DE" sz="900" b="1" i="1">
                <a:solidFill>
                  <a:srgbClr val="244894"/>
                </a:solidFill>
              </a:rPr>
            </a:br>
            <a:r>
              <a:rPr lang="de-DE" sz="900" b="1" i="1">
                <a:solidFill>
                  <a:srgbClr val="244894"/>
                </a:solidFill>
              </a:rPr>
              <a:t>und</a:t>
            </a:r>
            <a:br>
              <a:rPr lang="de-DE" sz="900" b="1" i="1">
                <a:solidFill>
                  <a:srgbClr val="244894"/>
                </a:solidFill>
              </a:rPr>
            </a:br>
            <a:r>
              <a:rPr lang="de-DE" sz="900" b="1" i="1">
                <a:solidFill>
                  <a:srgbClr val="244894"/>
                </a:solidFill>
              </a:rPr>
              <a:t>Umweltministerin</a:t>
            </a:r>
          </a:p>
        </p:txBody>
      </p:sp>
      <p:sp>
        <p:nvSpPr>
          <p:cNvPr id="941070" name="Rectangle 22"/>
          <p:cNvSpPr>
            <a:spLocks noChangeAspect="1" noChangeArrowheads="1"/>
          </p:cNvSpPr>
          <p:nvPr/>
        </p:nvSpPr>
        <p:spPr bwMode="auto">
          <a:xfrm>
            <a:off x="809625" y="3533775"/>
            <a:ext cx="1171575" cy="327025"/>
          </a:xfrm>
          <a:prstGeom prst="rect">
            <a:avLst/>
          </a:prstGeom>
          <a:solidFill>
            <a:schemeClr val="bg1"/>
          </a:solidFill>
          <a:ln w="9525">
            <a:noFill/>
            <a:miter lim="800000"/>
            <a:headEnd/>
            <a:tailEnd/>
          </a:ln>
        </p:spPr>
        <p:txBody>
          <a:bodyPr wrap="none" lIns="90000" tIns="46800" rIns="90000" bIns="46800" anchor="ctr"/>
          <a:lstStyle/>
          <a:p>
            <a:pPr algn="ctr" eaLnBrk="0" hangingPunct="0"/>
            <a:r>
              <a:rPr lang="de-DE" sz="900" b="1" i="1">
                <a:solidFill>
                  <a:srgbClr val="244894"/>
                </a:solidFill>
              </a:rPr>
              <a:t>engagiert sich </a:t>
            </a:r>
          </a:p>
          <a:p>
            <a:pPr algn="ctr" eaLnBrk="0" hangingPunct="0"/>
            <a:r>
              <a:rPr lang="de-DE" sz="900" b="1" i="1">
                <a:solidFill>
                  <a:srgbClr val="244894"/>
                </a:solidFill>
              </a:rPr>
              <a:t>in den Aktivitäten </a:t>
            </a:r>
          </a:p>
          <a:p>
            <a:pPr algn="ctr" eaLnBrk="0" hangingPunct="0"/>
            <a:r>
              <a:rPr lang="de-DE" sz="900" b="1" i="1">
                <a:solidFill>
                  <a:srgbClr val="244894"/>
                </a:solidFill>
              </a:rPr>
              <a:t>und Projekten</a:t>
            </a:r>
          </a:p>
        </p:txBody>
      </p:sp>
      <p:sp>
        <p:nvSpPr>
          <p:cNvPr id="941071" name="Line 27"/>
          <p:cNvSpPr>
            <a:spLocks noChangeAspect="1" noChangeShapeType="1"/>
          </p:cNvSpPr>
          <p:nvPr/>
        </p:nvSpPr>
        <p:spPr bwMode="auto">
          <a:xfrm flipH="1">
            <a:off x="1393825" y="1963738"/>
            <a:ext cx="3175" cy="312737"/>
          </a:xfrm>
          <a:prstGeom prst="line">
            <a:avLst/>
          </a:prstGeom>
          <a:noFill/>
          <a:ln w="9525">
            <a:noFill/>
            <a:round/>
            <a:headEnd/>
            <a:tailEnd/>
          </a:ln>
        </p:spPr>
        <p:txBody>
          <a:bodyPr/>
          <a:lstStyle/>
          <a:p>
            <a:endParaRPr lang="de-DE"/>
          </a:p>
        </p:txBody>
      </p:sp>
      <p:sp>
        <p:nvSpPr>
          <p:cNvPr id="941072" name="Line 46"/>
          <p:cNvSpPr>
            <a:spLocks noChangeAspect="1" noChangeShapeType="1"/>
          </p:cNvSpPr>
          <p:nvPr/>
        </p:nvSpPr>
        <p:spPr bwMode="auto">
          <a:xfrm flipH="1">
            <a:off x="1393825" y="4033838"/>
            <a:ext cx="3175" cy="309562"/>
          </a:xfrm>
          <a:prstGeom prst="line">
            <a:avLst/>
          </a:prstGeom>
          <a:noFill/>
          <a:ln w="9525">
            <a:noFill/>
            <a:round/>
            <a:headEnd/>
            <a:tailEnd/>
          </a:ln>
        </p:spPr>
        <p:txBody>
          <a:bodyPr/>
          <a:lstStyle/>
          <a:p>
            <a:endParaRPr lang="de-DE"/>
          </a:p>
        </p:txBody>
      </p:sp>
      <p:sp>
        <p:nvSpPr>
          <p:cNvPr id="941073" name="Line 67"/>
          <p:cNvSpPr>
            <a:spLocks noChangeAspect="1" noChangeShapeType="1"/>
          </p:cNvSpPr>
          <p:nvPr/>
        </p:nvSpPr>
        <p:spPr bwMode="auto">
          <a:xfrm>
            <a:off x="1397000" y="4117975"/>
            <a:ext cx="0" cy="390525"/>
          </a:xfrm>
          <a:prstGeom prst="line">
            <a:avLst/>
          </a:prstGeom>
          <a:noFill/>
          <a:ln w="38100">
            <a:solidFill>
              <a:srgbClr val="244894"/>
            </a:solidFill>
            <a:round/>
            <a:headEnd type="triangle" w="med" len="sm"/>
            <a:tailEnd type="triangle" w="med" len="sm"/>
          </a:ln>
        </p:spPr>
        <p:txBody>
          <a:bodyPr/>
          <a:lstStyle/>
          <a:p>
            <a:endParaRPr lang="de-DE"/>
          </a:p>
        </p:txBody>
      </p:sp>
      <p:sp>
        <p:nvSpPr>
          <p:cNvPr id="941074" name="Oval 70"/>
          <p:cNvSpPr>
            <a:spLocks noChangeArrowheads="1"/>
          </p:cNvSpPr>
          <p:nvPr/>
        </p:nvSpPr>
        <p:spPr bwMode="auto">
          <a:xfrm>
            <a:off x="2763838" y="3478213"/>
            <a:ext cx="3048000" cy="609600"/>
          </a:xfrm>
          <a:prstGeom prst="ellipse">
            <a:avLst/>
          </a:prstGeom>
          <a:noFill/>
          <a:ln w="15875">
            <a:solidFill>
              <a:srgbClr val="244894"/>
            </a:solidFill>
            <a:prstDash val="sysDot"/>
            <a:round/>
            <a:headEnd/>
            <a:tailEnd/>
          </a:ln>
        </p:spPr>
        <p:txBody>
          <a:bodyPr wrap="none" anchor="ctr"/>
          <a:lstStyle/>
          <a:p>
            <a:pPr algn="ctr" eaLnBrk="0" hangingPunct="0"/>
            <a:r>
              <a:rPr lang="de-DE" sz="1000" b="1">
                <a:solidFill>
                  <a:srgbClr val="244894"/>
                </a:solidFill>
                <a:latin typeface="Arial Unicode MS" pitchFamily="34" charset="-128"/>
              </a:rPr>
              <a:t>Task Force Ziele und Indikatoren</a:t>
            </a:r>
          </a:p>
          <a:p>
            <a:pPr algn="ctr" eaLnBrk="0" hangingPunct="0"/>
            <a:r>
              <a:rPr lang="de-DE" sz="900" b="1" i="1">
                <a:solidFill>
                  <a:srgbClr val="244894"/>
                </a:solidFill>
              </a:rPr>
              <a:t>berät fachlich</a:t>
            </a:r>
            <a:endParaRPr lang="de-DE">
              <a:solidFill>
                <a:srgbClr val="3333CC"/>
              </a:solidFill>
            </a:endParaRPr>
          </a:p>
        </p:txBody>
      </p:sp>
      <p:sp>
        <p:nvSpPr>
          <p:cNvPr id="941075" name="Line 14"/>
          <p:cNvSpPr>
            <a:spLocks noChangeAspect="1" noChangeShapeType="1"/>
          </p:cNvSpPr>
          <p:nvPr/>
        </p:nvSpPr>
        <p:spPr bwMode="auto">
          <a:xfrm rot="5400000" flipH="1">
            <a:off x="4059238" y="3421063"/>
            <a:ext cx="312737" cy="7937"/>
          </a:xfrm>
          <a:prstGeom prst="line">
            <a:avLst/>
          </a:prstGeom>
          <a:noFill/>
          <a:ln w="15875">
            <a:solidFill>
              <a:srgbClr val="244894"/>
            </a:solidFill>
            <a:prstDash val="sysDot"/>
            <a:round/>
            <a:headEnd/>
            <a:tailEnd type="triangle" w="med" len="med"/>
          </a:ln>
        </p:spPr>
        <p:txBody>
          <a:bodyPr/>
          <a:lstStyle/>
          <a:p>
            <a:endParaRPr lang="de-DE"/>
          </a:p>
        </p:txBody>
      </p:sp>
      <p:sp>
        <p:nvSpPr>
          <p:cNvPr id="941076" name="Rectangle 83"/>
          <p:cNvSpPr>
            <a:spLocks noChangeArrowheads="1"/>
          </p:cNvSpPr>
          <p:nvPr/>
        </p:nvSpPr>
        <p:spPr bwMode="auto">
          <a:xfrm>
            <a:off x="730250" y="2043113"/>
            <a:ext cx="1479550" cy="239712"/>
          </a:xfrm>
          <a:prstGeom prst="rect">
            <a:avLst/>
          </a:prstGeom>
          <a:solidFill>
            <a:schemeClr val="bg1">
              <a:alpha val="50195"/>
            </a:schemeClr>
          </a:solidFill>
          <a:ln w="9525">
            <a:solidFill>
              <a:schemeClr val="bg1"/>
            </a:solidFill>
            <a:miter lim="800000"/>
            <a:headEnd/>
            <a:tailEnd/>
          </a:ln>
        </p:spPr>
        <p:txBody>
          <a:bodyPr wrap="none" anchor="ctr"/>
          <a:lstStyle/>
          <a:p>
            <a:pPr algn="ctr" eaLnBrk="0" hangingPunct="0"/>
            <a:r>
              <a:rPr lang="de-DE" sz="1200" b="1">
                <a:solidFill>
                  <a:srgbClr val="244894"/>
                </a:solidFill>
              </a:rPr>
              <a:t>Strategische Ebene</a:t>
            </a:r>
            <a:endParaRPr lang="de-DE" sz="1200">
              <a:solidFill>
                <a:srgbClr val="244894"/>
              </a:solidFill>
            </a:endParaRPr>
          </a:p>
        </p:txBody>
      </p:sp>
      <p:sp>
        <p:nvSpPr>
          <p:cNvPr id="941077" name="Rectangle 85"/>
          <p:cNvSpPr>
            <a:spLocks noChangeArrowheads="1"/>
          </p:cNvSpPr>
          <p:nvPr/>
        </p:nvSpPr>
        <p:spPr bwMode="auto">
          <a:xfrm>
            <a:off x="733425" y="5949950"/>
            <a:ext cx="1476375" cy="239713"/>
          </a:xfrm>
          <a:prstGeom prst="rect">
            <a:avLst/>
          </a:prstGeom>
          <a:solidFill>
            <a:schemeClr val="bg1">
              <a:alpha val="50195"/>
            </a:schemeClr>
          </a:solidFill>
          <a:ln w="9525">
            <a:solidFill>
              <a:schemeClr val="bg1"/>
            </a:solidFill>
            <a:miter lim="800000"/>
            <a:headEnd/>
            <a:tailEnd/>
          </a:ln>
        </p:spPr>
        <p:txBody>
          <a:bodyPr wrap="none" anchor="ctr"/>
          <a:lstStyle/>
          <a:p>
            <a:pPr algn="ctr" eaLnBrk="0" hangingPunct="0"/>
            <a:r>
              <a:rPr lang="de-DE" sz="1200" b="1">
                <a:solidFill>
                  <a:srgbClr val="244894"/>
                </a:solidFill>
              </a:rPr>
              <a:t>Operative Ebene</a:t>
            </a:r>
            <a:endParaRPr lang="de-DE" sz="1200">
              <a:solidFill>
                <a:srgbClr val="244894"/>
              </a:solidFill>
            </a:endParaRPr>
          </a:p>
        </p:txBody>
      </p:sp>
      <p:sp>
        <p:nvSpPr>
          <p:cNvPr id="941078" name="Line 57"/>
          <p:cNvSpPr>
            <a:spLocks noChangeAspect="1" noChangeShapeType="1"/>
          </p:cNvSpPr>
          <p:nvPr/>
        </p:nvSpPr>
        <p:spPr bwMode="auto">
          <a:xfrm rot="-5400000">
            <a:off x="6616700" y="2635250"/>
            <a:ext cx="0" cy="361950"/>
          </a:xfrm>
          <a:prstGeom prst="line">
            <a:avLst/>
          </a:prstGeom>
          <a:noFill/>
          <a:ln w="38100">
            <a:solidFill>
              <a:srgbClr val="244894"/>
            </a:solidFill>
            <a:round/>
            <a:headEnd type="triangle" w="med" len="sm"/>
            <a:tailEnd type="none" w="med" len="sm"/>
          </a:ln>
        </p:spPr>
        <p:txBody>
          <a:bodyPr/>
          <a:lstStyle/>
          <a:p>
            <a:endParaRPr lang="de-DE"/>
          </a:p>
        </p:txBody>
      </p:sp>
      <p:sp>
        <p:nvSpPr>
          <p:cNvPr id="941079" name="Line 92"/>
          <p:cNvSpPr>
            <a:spLocks noChangeAspect="1" noChangeShapeType="1"/>
          </p:cNvSpPr>
          <p:nvPr/>
        </p:nvSpPr>
        <p:spPr bwMode="auto">
          <a:xfrm rot="5400000">
            <a:off x="2036763" y="2609850"/>
            <a:ext cx="0" cy="361950"/>
          </a:xfrm>
          <a:prstGeom prst="line">
            <a:avLst/>
          </a:prstGeom>
          <a:noFill/>
          <a:ln w="38100">
            <a:solidFill>
              <a:srgbClr val="244894"/>
            </a:solidFill>
            <a:round/>
            <a:headEnd type="triangle" w="med" len="sm"/>
            <a:tailEnd type="none" w="med" len="sm"/>
          </a:ln>
        </p:spPr>
        <p:txBody>
          <a:bodyPr/>
          <a:lstStyle/>
          <a:p>
            <a:endParaRPr lang="de-DE"/>
          </a:p>
        </p:txBody>
      </p:sp>
      <p:sp>
        <p:nvSpPr>
          <p:cNvPr id="941080" name="Freeform 93"/>
          <p:cNvSpPr>
            <a:spLocks noChangeAspect="1"/>
          </p:cNvSpPr>
          <p:nvPr/>
        </p:nvSpPr>
        <p:spPr bwMode="auto">
          <a:xfrm>
            <a:off x="6467475" y="5057775"/>
            <a:ext cx="1409700" cy="315913"/>
          </a:xfrm>
          <a:custGeom>
            <a:avLst/>
            <a:gdLst>
              <a:gd name="T0" fmla="*/ 2147483647 w 1296"/>
              <a:gd name="T1" fmla="*/ 0 h 600"/>
              <a:gd name="T2" fmla="*/ 2147483647 w 1296"/>
              <a:gd name="T3" fmla="*/ 2147483647 h 600"/>
              <a:gd name="T4" fmla="*/ 2147483647 w 1296"/>
              <a:gd name="T5" fmla="*/ 2147483647 h 600"/>
              <a:gd name="T6" fmla="*/ 0 w 1296"/>
              <a:gd name="T7" fmla="*/ 2147483647 h 600"/>
              <a:gd name="T8" fmla="*/ 0 60000 65536"/>
              <a:gd name="T9" fmla="*/ 0 60000 65536"/>
              <a:gd name="T10" fmla="*/ 0 60000 65536"/>
              <a:gd name="T11" fmla="*/ 0 60000 65536"/>
              <a:gd name="T12" fmla="*/ 0 w 1296"/>
              <a:gd name="T13" fmla="*/ 0 h 600"/>
              <a:gd name="T14" fmla="*/ 1296 w 1296"/>
              <a:gd name="T15" fmla="*/ 600 h 600"/>
            </a:gdLst>
            <a:ahLst/>
            <a:cxnLst>
              <a:cxn ang="T8">
                <a:pos x="T0" y="T1"/>
              </a:cxn>
              <a:cxn ang="T9">
                <a:pos x="T2" y="T3"/>
              </a:cxn>
              <a:cxn ang="T10">
                <a:pos x="T4" y="T5"/>
              </a:cxn>
              <a:cxn ang="T11">
                <a:pos x="T6" y="T7"/>
              </a:cxn>
            </a:cxnLst>
            <a:rect l="T12" t="T13" r="T14" b="T15"/>
            <a:pathLst>
              <a:path w="1296" h="600">
                <a:moveTo>
                  <a:pt x="1296" y="0"/>
                </a:moveTo>
                <a:cubicBezTo>
                  <a:pt x="1152" y="168"/>
                  <a:pt x="1008" y="336"/>
                  <a:pt x="864" y="432"/>
                </a:cubicBezTo>
                <a:cubicBezTo>
                  <a:pt x="720" y="528"/>
                  <a:pt x="576" y="552"/>
                  <a:pt x="432" y="576"/>
                </a:cubicBezTo>
                <a:cubicBezTo>
                  <a:pt x="288" y="600"/>
                  <a:pt x="72" y="576"/>
                  <a:pt x="0" y="576"/>
                </a:cubicBezTo>
              </a:path>
            </a:pathLst>
          </a:custGeom>
          <a:noFill/>
          <a:ln w="25400" cap="flat" cmpd="sng">
            <a:solidFill>
              <a:srgbClr val="244894"/>
            </a:solidFill>
            <a:prstDash val="sysDot"/>
            <a:round/>
            <a:headEnd type="none" w="med" len="med"/>
            <a:tailEnd type="triangle" w="med" len="med"/>
          </a:ln>
        </p:spPr>
        <p:txBody>
          <a:bodyPr/>
          <a:lstStyle/>
          <a:p>
            <a:endParaRPr lang="de-DE"/>
          </a:p>
        </p:txBody>
      </p:sp>
      <p:sp>
        <p:nvSpPr>
          <p:cNvPr id="941081" name="Freeform 99"/>
          <p:cNvSpPr>
            <a:spLocks noChangeAspect="1"/>
          </p:cNvSpPr>
          <p:nvPr/>
        </p:nvSpPr>
        <p:spPr bwMode="auto">
          <a:xfrm rot="2700000">
            <a:off x="6158707" y="3656806"/>
            <a:ext cx="1409700" cy="315913"/>
          </a:xfrm>
          <a:custGeom>
            <a:avLst/>
            <a:gdLst>
              <a:gd name="T0" fmla="*/ 2147483647 w 1296"/>
              <a:gd name="T1" fmla="*/ 0 h 600"/>
              <a:gd name="T2" fmla="*/ 2147483647 w 1296"/>
              <a:gd name="T3" fmla="*/ 2147483647 h 600"/>
              <a:gd name="T4" fmla="*/ 2147483647 w 1296"/>
              <a:gd name="T5" fmla="*/ 2147483647 h 600"/>
              <a:gd name="T6" fmla="*/ 0 w 1296"/>
              <a:gd name="T7" fmla="*/ 2147483647 h 600"/>
              <a:gd name="T8" fmla="*/ 0 60000 65536"/>
              <a:gd name="T9" fmla="*/ 0 60000 65536"/>
              <a:gd name="T10" fmla="*/ 0 60000 65536"/>
              <a:gd name="T11" fmla="*/ 0 60000 65536"/>
              <a:gd name="T12" fmla="*/ 0 w 1296"/>
              <a:gd name="T13" fmla="*/ 0 h 600"/>
              <a:gd name="T14" fmla="*/ 1296 w 1296"/>
              <a:gd name="T15" fmla="*/ 600 h 600"/>
            </a:gdLst>
            <a:ahLst/>
            <a:cxnLst>
              <a:cxn ang="T8">
                <a:pos x="T0" y="T1"/>
              </a:cxn>
              <a:cxn ang="T9">
                <a:pos x="T2" y="T3"/>
              </a:cxn>
              <a:cxn ang="T10">
                <a:pos x="T4" y="T5"/>
              </a:cxn>
              <a:cxn ang="T11">
                <a:pos x="T6" y="T7"/>
              </a:cxn>
            </a:cxnLst>
            <a:rect l="T12" t="T13" r="T14" b="T15"/>
            <a:pathLst>
              <a:path w="1296" h="600">
                <a:moveTo>
                  <a:pt x="1296" y="0"/>
                </a:moveTo>
                <a:cubicBezTo>
                  <a:pt x="1152" y="168"/>
                  <a:pt x="1008" y="336"/>
                  <a:pt x="864" y="432"/>
                </a:cubicBezTo>
                <a:cubicBezTo>
                  <a:pt x="720" y="528"/>
                  <a:pt x="576" y="552"/>
                  <a:pt x="432" y="576"/>
                </a:cubicBezTo>
                <a:cubicBezTo>
                  <a:pt x="288" y="600"/>
                  <a:pt x="72" y="576"/>
                  <a:pt x="0" y="576"/>
                </a:cubicBezTo>
              </a:path>
            </a:pathLst>
          </a:custGeom>
          <a:noFill/>
          <a:ln w="25400" cap="flat" cmpd="sng">
            <a:solidFill>
              <a:srgbClr val="244894"/>
            </a:solidFill>
            <a:prstDash val="sysDot"/>
            <a:round/>
            <a:headEnd type="none" w="med" len="med"/>
            <a:tailEnd type="triangle" w="med" len="med"/>
          </a:ln>
        </p:spPr>
        <p:txBody>
          <a:bodyPr/>
          <a:lstStyle/>
          <a:p>
            <a:endParaRPr lang="de-DE"/>
          </a:p>
        </p:txBody>
      </p:sp>
      <p:sp>
        <p:nvSpPr>
          <p:cNvPr id="941082" name="Freeform 100"/>
          <p:cNvSpPr>
            <a:spLocks noChangeAspect="1"/>
          </p:cNvSpPr>
          <p:nvPr/>
        </p:nvSpPr>
        <p:spPr bwMode="auto">
          <a:xfrm rot="2700000">
            <a:off x="7125494" y="3771106"/>
            <a:ext cx="685800" cy="153988"/>
          </a:xfrm>
          <a:custGeom>
            <a:avLst/>
            <a:gdLst>
              <a:gd name="T0" fmla="*/ 2147483647 w 1296"/>
              <a:gd name="T1" fmla="*/ 0 h 600"/>
              <a:gd name="T2" fmla="*/ 2147483647 w 1296"/>
              <a:gd name="T3" fmla="*/ 2147483647 h 600"/>
              <a:gd name="T4" fmla="*/ 2147483647 w 1296"/>
              <a:gd name="T5" fmla="*/ 2147483647 h 600"/>
              <a:gd name="T6" fmla="*/ 0 w 1296"/>
              <a:gd name="T7" fmla="*/ 2147483647 h 600"/>
              <a:gd name="T8" fmla="*/ 0 60000 65536"/>
              <a:gd name="T9" fmla="*/ 0 60000 65536"/>
              <a:gd name="T10" fmla="*/ 0 60000 65536"/>
              <a:gd name="T11" fmla="*/ 0 60000 65536"/>
              <a:gd name="T12" fmla="*/ 0 w 1296"/>
              <a:gd name="T13" fmla="*/ 0 h 600"/>
              <a:gd name="T14" fmla="*/ 1296 w 1296"/>
              <a:gd name="T15" fmla="*/ 600 h 600"/>
            </a:gdLst>
            <a:ahLst/>
            <a:cxnLst>
              <a:cxn ang="T8">
                <a:pos x="T0" y="T1"/>
              </a:cxn>
              <a:cxn ang="T9">
                <a:pos x="T2" y="T3"/>
              </a:cxn>
              <a:cxn ang="T10">
                <a:pos x="T4" y="T5"/>
              </a:cxn>
              <a:cxn ang="T11">
                <a:pos x="T6" y="T7"/>
              </a:cxn>
            </a:cxnLst>
            <a:rect l="T12" t="T13" r="T14" b="T15"/>
            <a:pathLst>
              <a:path w="1296" h="600">
                <a:moveTo>
                  <a:pt x="1296" y="0"/>
                </a:moveTo>
                <a:cubicBezTo>
                  <a:pt x="1152" y="168"/>
                  <a:pt x="1008" y="336"/>
                  <a:pt x="864" y="432"/>
                </a:cubicBezTo>
                <a:cubicBezTo>
                  <a:pt x="720" y="528"/>
                  <a:pt x="576" y="552"/>
                  <a:pt x="432" y="576"/>
                </a:cubicBezTo>
                <a:cubicBezTo>
                  <a:pt x="288" y="600"/>
                  <a:pt x="72" y="576"/>
                  <a:pt x="0" y="576"/>
                </a:cubicBezTo>
              </a:path>
            </a:pathLst>
          </a:custGeom>
          <a:noFill/>
          <a:ln w="25400" cap="flat" cmpd="sng">
            <a:solidFill>
              <a:srgbClr val="244894"/>
            </a:solidFill>
            <a:prstDash val="sysDot"/>
            <a:round/>
            <a:headEnd type="none" w="med" len="med"/>
            <a:tailEnd type="triangle" w="med" len="med"/>
          </a:ln>
        </p:spPr>
        <p:txBody>
          <a:bodyPr/>
          <a:lstStyle/>
          <a:p>
            <a:endParaRPr lang="de-DE"/>
          </a:p>
        </p:txBody>
      </p:sp>
      <p:sp>
        <p:nvSpPr>
          <p:cNvPr id="941083" name="Freeform 104"/>
          <p:cNvSpPr>
            <a:spLocks noChangeAspect="1"/>
          </p:cNvSpPr>
          <p:nvPr/>
        </p:nvSpPr>
        <p:spPr bwMode="auto">
          <a:xfrm rot="-7500000">
            <a:off x="2111376" y="3905250"/>
            <a:ext cx="938212" cy="211137"/>
          </a:xfrm>
          <a:custGeom>
            <a:avLst/>
            <a:gdLst>
              <a:gd name="T0" fmla="*/ 2147483647 w 1296"/>
              <a:gd name="T1" fmla="*/ 0 h 600"/>
              <a:gd name="T2" fmla="*/ 2147483647 w 1296"/>
              <a:gd name="T3" fmla="*/ 2147483647 h 600"/>
              <a:gd name="T4" fmla="*/ 2147483647 w 1296"/>
              <a:gd name="T5" fmla="*/ 2147483647 h 600"/>
              <a:gd name="T6" fmla="*/ 0 w 1296"/>
              <a:gd name="T7" fmla="*/ 2147483647 h 600"/>
              <a:gd name="T8" fmla="*/ 0 60000 65536"/>
              <a:gd name="T9" fmla="*/ 0 60000 65536"/>
              <a:gd name="T10" fmla="*/ 0 60000 65536"/>
              <a:gd name="T11" fmla="*/ 0 60000 65536"/>
              <a:gd name="T12" fmla="*/ 0 w 1296"/>
              <a:gd name="T13" fmla="*/ 0 h 600"/>
              <a:gd name="T14" fmla="*/ 1296 w 1296"/>
              <a:gd name="T15" fmla="*/ 600 h 600"/>
            </a:gdLst>
            <a:ahLst/>
            <a:cxnLst>
              <a:cxn ang="T8">
                <a:pos x="T0" y="T1"/>
              </a:cxn>
              <a:cxn ang="T9">
                <a:pos x="T2" y="T3"/>
              </a:cxn>
              <a:cxn ang="T10">
                <a:pos x="T4" y="T5"/>
              </a:cxn>
              <a:cxn ang="T11">
                <a:pos x="T6" y="T7"/>
              </a:cxn>
            </a:cxnLst>
            <a:rect l="T12" t="T13" r="T14" b="T15"/>
            <a:pathLst>
              <a:path w="1296" h="600">
                <a:moveTo>
                  <a:pt x="1296" y="0"/>
                </a:moveTo>
                <a:cubicBezTo>
                  <a:pt x="1152" y="168"/>
                  <a:pt x="1008" y="336"/>
                  <a:pt x="864" y="432"/>
                </a:cubicBezTo>
                <a:cubicBezTo>
                  <a:pt x="720" y="528"/>
                  <a:pt x="576" y="552"/>
                  <a:pt x="432" y="576"/>
                </a:cubicBezTo>
                <a:cubicBezTo>
                  <a:pt x="288" y="600"/>
                  <a:pt x="72" y="576"/>
                  <a:pt x="0" y="576"/>
                </a:cubicBezTo>
              </a:path>
            </a:pathLst>
          </a:custGeom>
          <a:noFill/>
          <a:ln w="25400" cap="flat" cmpd="sng">
            <a:solidFill>
              <a:srgbClr val="244894"/>
            </a:solidFill>
            <a:prstDash val="solid"/>
            <a:round/>
            <a:headEnd type="none" w="med" len="med"/>
            <a:tailEnd type="triangle" w="med" len="med"/>
          </a:ln>
        </p:spPr>
        <p:txBody>
          <a:bodyPr/>
          <a:lstStyle/>
          <a:p>
            <a:endParaRPr lang="de-DE"/>
          </a:p>
        </p:txBody>
      </p:sp>
      <p:sp>
        <p:nvSpPr>
          <p:cNvPr id="941084" name="Freeform 106"/>
          <p:cNvSpPr>
            <a:spLocks noChangeAspect="1"/>
          </p:cNvSpPr>
          <p:nvPr/>
        </p:nvSpPr>
        <p:spPr bwMode="auto">
          <a:xfrm rot="-180000">
            <a:off x="6648450" y="4608513"/>
            <a:ext cx="1028700" cy="315912"/>
          </a:xfrm>
          <a:custGeom>
            <a:avLst/>
            <a:gdLst>
              <a:gd name="T0" fmla="*/ 2147483647 w 1296"/>
              <a:gd name="T1" fmla="*/ 0 h 600"/>
              <a:gd name="T2" fmla="*/ 2147483647 w 1296"/>
              <a:gd name="T3" fmla="*/ 2147483647 h 600"/>
              <a:gd name="T4" fmla="*/ 2147483647 w 1296"/>
              <a:gd name="T5" fmla="*/ 2147483647 h 600"/>
              <a:gd name="T6" fmla="*/ 0 w 1296"/>
              <a:gd name="T7" fmla="*/ 2147483647 h 600"/>
              <a:gd name="T8" fmla="*/ 0 60000 65536"/>
              <a:gd name="T9" fmla="*/ 0 60000 65536"/>
              <a:gd name="T10" fmla="*/ 0 60000 65536"/>
              <a:gd name="T11" fmla="*/ 0 60000 65536"/>
              <a:gd name="T12" fmla="*/ 0 w 1296"/>
              <a:gd name="T13" fmla="*/ 0 h 600"/>
              <a:gd name="T14" fmla="*/ 1296 w 1296"/>
              <a:gd name="T15" fmla="*/ 600 h 600"/>
            </a:gdLst>
            <a:ahLst/>
            <a:cxnLst>
              <a:cxn ang="T8">
                <a:pos x="T0" y="T1"/>
              </a:cxn>
              <a:cxn ang="T9">
                <a:pos x="T2" y="T3"/>
              </a:cxn>
              <a:cxn ang="T10">
                <a:pos x="T4" y="T5"/>
              </a:cxn>
              <a:cxn ang="T11">
                <a:pos x="T6" y="T7"/>
              </a:cxn>
            </a:cxnLst>
            <a:rect l="T12" t="T13" r="T14" b="T15"/>
            <a:pathLst>
              <a:path w="1296" h="600">
                <a:moveTo>
                  <a:pt x="1296" y="0"/>
                </a:moveTo>
                <a:cubicBezTo>
                  <a:pt x="1152" y="168"/>
                  <a:pt x="1008" y="336"/>
                  <a:pt x="864" y="432"/>
                </a:cubicBezTo>
                <a:cubicBezTo>
                  <a:pt x="720" y="528"/>
                  <a:pt x="576" y="552"/>
                  <a:pt x="432" y="576"/>
                </a:cubicBezTo>
                <a:cubicBezTo>
                  <a:pt x="288" y="600"/>
                  <a:pt x="72" y="576"/>
                  <a:pt x="0" y="576"/>
                </a:cubicBezTo>
              </a:path>
            </a:pathLst>
          </a:custGeom>
          <a:noFill/>
          <a:ln w="25400" cap="flat" cmpd="sng">
            <a:solidFill>
              <a:srgbClr val="244894"/>
            </a:solidFill>
            <a:prstDash val="sysDot"/>
            <a:round/>
            <a:headEnd type="none" w="med" len="med"/>
            <a:tailEnd type="triangle" w="med" len="med"/>
          </a:ln>
        </p:spPr>
        <p:txBody>
          <a:bodyPr/>
          <a:lstStyle/>
          <a:p>
            <a:endParaRPr lang="de-DE"/>
          </a:p>
        </p:txBody>
      </p:sp>
      <p:sp>
        <p:nvSpPr>
          <p:cNvPr id="941085" name="Line 107"/>
          <p:cNvSpPr>
            <a:spLocks noChangeShapeType="1"/>
          </p:cNvSpPr>
          <p:nvPr/>
        </p:nvSpPr>
        <p:spPr bwMode="auto">
          <a:xfrm flipH="1">
            <a:off x="6248400" y="4343400"/>
            <a:ext cx="982663" cy="0"/>
          </a:xfrm>
          <a:prstGeom prst="line">
            <a:avLst/>
          </a:prstGeom>
          <a:noFill/>
          <a:ln w="25400">
            <a:solidFill>
              <a:srgbClr val="244894"/>
            </a:solidFill>
            <a:prstDash val="sysDot"/>
            <a:round/>
            <a:headEnd/>
            <a:tailEnd type="triangle" w="med" len="med"/>
          </a:ln>
        </p:spPr>
        <p:txBody>
          <a:bodyPr/>
          <a:lstStyle/>
          <a:p>
            <a:endParaRPr lang="de-DE"/>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5" name="Rectangle 62"/>
          <p:cNvSpPr>
            <a:spLocks noGrp="1" noChangeArrowheads="1"/>
          </p:cNvSpPr>
          <p:nvPr>
            <p:ph type="title"/>
          </p:nvPr>
        </p:nvSpPr>
        <p:spPr/>
        <p:txBody>
          <a:bodyPr/>
          <a:lstStyle/>
          <a:p>
            <a:r>
              <a:rPr lang="de-DE" smtClean="0"/>
              <a:t>Jugendengagement: </a:t>
            </a:r>
            <a:br>
              <a:rPr lang="de-DE" smtClean="0"/>
            </a:br>
            <a:r>
              <a:rPr lang="de-DE" smtClean="0"/>
              <a:t>Generationen von morgen einbinden</a:t>
            </a:r>
          </a:p>
        </p:txBody>
      </p:sp>
      <p:sp>
        <p:nvSpPr>
          <p:cNvPr id="943106" name="Rectangle 40"/>
          <p:cNvSpPr>
            <a:spLocks noChangeArrowheads="1"/>
          </p:cNvSpPr>
          <p:nvPr/>
        </p:nvSpPr>
        <p:spPr bwMode="auto">
          <a:xfrm>
            <a:off x="533400" y="1795463"/>
            <a:ext cx="8077200" cy="566737"/>
          </a:xfrm>
          <a:prstGeom prst="rect">
            <a:avLst/>
          </a:prstGeom>
          <a:solidFill>
            <a:schemeClr val="bg1">
              <a:alpha val="50195"/>
            </a:schemeClr>
          </a:solidFill>
          <a:ln w="9525">
            <a:solidFill>
              <a:schemeClr val="bg1"/>
            </a:solidFill>
            <a:miter lim="800000"/>
            <a:headEnd/>
            <a:tailEnd/>
          </a:ln>
        </p:spPr>
        <p:txBody>
          <a:bodyPr anchor="ctr"/>
          <a:lstStyle/>
          <a:p>
            <a:pPr eaLnBrk="0" hangingPunct="0"/>
            <a:r>
              <a:rPr lang="de-DE">
                <a:solidFill>
                  <a:srgbClr val="244894"/>
                </a:solidFill>
              </a:rPr>
              <a:t>Die Beteiligung junger Menschen ist von Beginn an ein zentraler Baustein der Nachhaltigkeits-strategie Hessen. Mit der Jugendinitiative wird die Einbindung der Jugend weiter gestärkt. Prinzip </a:t>
            </a:r>
            <a:r>
              <a:rPr lang="de-DE" i="1">
                <a:solidFill>
                  <a:srgbClr val="244894"/>
                </a:solidFill>
              </a:rPr>
              <a:t>von Jugend für Jugend</a:t>
            </a:r>
            <a:r>
              <a:rPr lang="de-DE">
                <a:solidFill>
                  <a:srgbClr val="244894"/>
                </a:solidFill>
              </a:rPr>
              <a:t>: Jugendliche sind an allen Konzeptionen und Umsetzungen beteiligt.</a:t>
            </a:r>
          </a:p>
        </p:txBody>
      </p:sp>
      <p:pic>
        <p:nvPicPr>
          <p:cNvPr id="943107" name="Picture 45" descr="C:\Dokumente und Einstellungen\avollmer\Desktop\Fotos Jugendfolie\Jugend 3.jpg"/>
          <p:cNvPicPr>
            <a:picLocks noChangeAspect="1" noChangeArrowheads="1"/>
          </p:cNvPicPr>
          <p:nvPr/>
        </p:nvPicPr>
        <p:blipFill>
          <a:blip r:embed="rId3"/>
          <a:srcRect/>
          <a:stretch>
            <a:fillRect/>
          </a:stretch>
        </p:blipFill>
        <p:spPr bwMode="auto">
          <a:xfrm>
            <a:off x="7231063" y="5068888"/>
            <a:ext cx="1198562" cy="1187450"/>
          </a:xfrm>
          <a:prstGeom prst="rect">
            <a:avLst/>
          </a:prstGeom>
          <a:noFill/>
          <a:ln w="9525">
            <a:noFill/>
            <a:miter lim="800000"/>
            <a:headEnd/>
            <a:tailEnd/>
          </a:ln>
        </p:spPr>
      </p:pic>
      <p:pic>
        <p:nvPicPr>
          <p:cNvPr id="943108" name="Picture 65" descr="H:\team-Umwelt\ssi\NH Hessen Akquise ppt\j-n-h.jpg"/>
          <p:cNvPicPr>
            <a:picLocks noChangeAspect="1" noChangeArrowheads="1"/>
          </p:cNvPicPr>
          <p:nvPr/>
        </p:nvPicPr>
        <p:blipFill>
          <a:blip r:embed="rId4"/>
          <a:srcRect/>
          <a:stretch>
            <a:fillRect/>
          </a:stretch>
        </p:blipFill>
        <p:spPr bwMode="auto">
          <a:xfrm>
            <a:off x="644525" y="3794125"/>
            <a:ext cx="1184275" cy="1184275"/>
          </a:xfrm>
          <a:prstGeom prst="rect">
            <a:avLst/>
          </a:prstGeom>
          <a:noFill/>
          <a:ln w="9525">
            <a:noFill/>
            <a:miter lim="800000"/>
            <a:headEnd/>
            <a:tailEnd/>
          </a:ln>
        </p:spPr>
      </p:pic>
      <p:pic>
        <p:nvPicPr>
          <p:cNvPr id="943109" name="Picture 70" descr="H:\team-Umwelt\ssi\NH Hessen Akquise ppt\Jugend\IMG_0862.jpg"/>
          <p:cNvPicPr>
            <a:picLocks noChangeAspect="1" noChangeArrowheads="1"/>
          </p:cNvPicPr>
          <p:nvPr/>
        </p:nvPicPr>
        <p:blipFill>
          <a:blip r:embed="rId5"/>
          <a:srcRect/>
          <a:stretch>
            <a:fillRect/>
          </a:stretch>
        </p:blipFill>
        <p:spPr bwMode="auto">
          <a:xfrm>
            <a:off x="644525" y="5064125"/>
            <a:ext cx="1184275" cy="1184275"/>
          </a:xfrm>
          <a:prstGeom prst="rect">
            <a:avLst/>
          </a:prstGeom>
          <a:noFill/>
          <a:ln w="9525">
            <a:noFill/>
            <a:miter lim="800000"/>
            <a:headEnd/>
            <a:tailEnd/>
          </a:ln>
        </p:spPr>
      </p:pic>
      <p:pic>
        <p:nvPicPr>
          <p:cNvPr id="943110" name="Picture 71" descr="H:\team-Umwelt\ssi\NH Hessen Akquise ppt\Jugend\se_8402.jpg"/>
          <p:cNvPicPr>
            <a:picLocks noChangeAspect="1" noChangeArrowheads="1"/>
          </p:cNvPicPr>
          <p:nvPr/>
        </p:nvPicPr>
        <p:blipFill>
          <a:blip r:embed="rId6"/>
          <a:srcRect/>
          <a:stretch>
            <a:fillRect/>
          </a:stretch>
        </p:blipFill>
        <p:spPr bwMode="auto">
          <a:xfrm>
            <a:off x="644525" y="2514600"/>
            <a:ext cx="1184275" cy="1184275"/>
          </a:xfrm>
          <a:prstGeom prst="rect">
            <a:avLst/>
          </a:prstGeom>
          <a:noFill/>
          <a:ln w="9525">
            <a:noFill/>
            <a:miter lim="800000"/>
            <a:headEnd/>
            <a:tailEnd/>
          </a:ln>
        </p:spPr>
      </p:pic>
      <p:sp>
        <p:nvSpPr>
          <p:cNvPr id="943111" name="Rectangle 28"/>
          <p:cNvSpPr>
            <a:spLocks noChangeArrowheads="1"/>
          </p:cNvSpPr>
          <p:nvPr/>
        </p:nvSpPr>
        <p:spPr bwMode="auto">
          <a:xfrm>
            <a:off x="1981200" y="4191000"/>
            <a:ext cx="5103813" cy="1524000"/>
          </a:xfrm>
          <a:prstGeom prst="rect">
            <a:avLst/>
          </a:prstGeom>
          <a:solidFill>
            <a:srgbClr val="CBD7F3"/>
          </a:solidFill>
          <a:ln w="9525">
            <a:noFill/>
            <a:miter lim="800000"/>
            <a:headEnd/>
            <a:tailEnd/>
          </a:ln>
        </p:spPr>
        <p:txBody>
          <a:bodyPr wrap="none" anchor="ctr"/>
          <a:lstStyle/>
          <a:p>
            <a:pPr eaLnBrk="0" hangingPunct="0">
              <a:lnSpc>
                <a:spcPts val="3000"/>
              </a:lnSpc>
              <a:buFontTx/>
              <a:buChar char="•"/>
            </a:pPr>
            <a:endParaRPr lang="de-DE"/>
          </a:p>
        </p:txBody>
      </p:sp>
      <p:sp>
        <p:nvSpPr>
          <p:cNvPr id="943112" name="Rectangle 30"/>
          <p:cNvSpPr>
            <a:spLocks noChangeArrowheads="1"/>
          </p:cNvSpPr>
          <p:nvPr/>
        </p:nvSpPr>
        <p:spPr bwMode="auto">
          <a:xfrm>
            <a:off x="1981200" y="2514600"/>
            <a:ext cx="5105400" cy="457200"/>
          </a:xfrm>
          <a:prstGeom prst="rect">
            <a:avLst/>
          </a:prstGeom>
          <a:solidFill>
            <a:schemeClr val="bg1"/>
          </a:solidFill>
          <a:ln w="19050">
            <a:solidFill>
              <a:srgbClr val="244894"/>
            </a:solidFill>
            <a:miter lim="800000"/>
            <a:headEnd/>
            <a:tailEnd/>
          </a:ln>
        </p:spPr>
        <p:txBody>
          <a:bodyPr wrap="none" anchor="ctr"/>
          <a:lstStyle/>
          <a:p>
            <a:pPr algn="ctr" eaLnBrk="0" hangingPunct="0">
              <a:lnSpc>
                <a:spcPts val="1400"/>
              </a:lnSpc>
            </a:pPr>
            <a:r>
              <a:rPr lang="de-DE" sz="1600" b="1">
                <a:solidFill>
                  <a:srgbClr val="244894"/>
                </a:solidFill>
              </a:rPr>
              <a:t>Jugendbeirat </a:t>
            </a:r>
            <a:br>
              <a:rPr lang="de-DE" sz="1600" b="1">
                <a:solidFill>
                  <a:srgbClr val="244894"/>
                </a:solidFill>
              </a:rPr>
            </a:br>
            <a:r>
              <a:rPr lang="de-DE" sz="800" i="1">
                <a:solidFill>
                  <a:srgbClr val="244894"/>
                </a:solidFill>
              </a:rPr>
              <a:t>Berät Ministerpräsidenten und Umweltministerin und übernimmt konkrete Aufgaben in der Jugendinitiative</a:t>
            </a:r>
          </a:p>
        </p:txBody>
      </p:sp>
      <p:sp>
        <p:nvSpPr>
          <p:cNvPr id="943113" name="Rectangle 34"/>
          <p:cNvSpPr>
            <a:spLocks noChangeArrowheads="1"/>
          </p:cNvSpPr>
          <p:nvPr/>
        </p:nvSpPr>
        <p:spPr bwMode="auto">
          <a:xfrm>
            <a:off x="1981200" y="5799138"/>
            <a:ext cx="5105400" cy="449262"/>
          </a:xfrm>
          <a:prstGeom prst="rect">
            <a:avLst/>
          </a:prstGeom>
          <a:solidFill>
            <a:schemeClr val="bg1"/>
          </a:solidFill>
          <a:ln w="19050">
            <a:solidFill>
              <a:srgbClr val="244894"/>
            </a:solidFill>
            <a:miter lim="800000"/>
            <a:headEnd/>
            <a:tailEnd/>
          </a:ln>
        </p:spPr>
        <p:txBody>
          <a:bodyPr wrap="none" anchor="ctr"/>
          <a:lstStyle/>
          <a:p>
            <a:pPr algn="ctr" eaLnBrk="0" hangingPunct="0">
              <a:lnSpc>
                <a:spcPts val="1400"/>
              </a:lnSpc>
            </a:pPr>
            <a:r>
              <a:rPr lang="de-DE" sz="1600" b="1">
                <a:solidFill>
                  <a:srgbClr val="244894"/>
                </a:solidFill>
              </a:rPr>
              <a:t>Facebook-Fanseite </a:t>
            </a:r>
            <a:br>
              <a:rPr lang="de-DE" sz="1600" b="1">
                <a:solidFill>
                  <a:srgbClr val="244894"/>
                </a:solidFill>
              </a:rPr>
            </a:br>
            <a:r>
              <a:rPr lang="de-DE" sz="800" i="1">
                <a:solidFill>
                  <a:srgbClr val="244894"/>
                </a:solidFill>
              </a:rPr>
              <a:t>Direkter Kanal zu den Jugendlichen und Plattform für den Austausch untereinander</a:t>
            </a:r>
          </a:p>
        </p:txBody>
      </p:sp>
      <p:sp>
        <p:nvSpPr>
          <p:cNvPr id="943114" name="Rectangle 29"/>
          <p:cNvSpPr>
            <a:spLocks noChangeArrowheads="1"/>
          </p:cNvSpPr>
          <p:nvPr/>
        </p:nvSpPr>
        <p:spPr bwMode="auto">
          <a:xfrm>
            <a:off x="1985963" y="3048000"/>
            <a:ext cx="5105400" cy="1079500"/>
          </a:xfrm>
          <a:prstGeom prst="rect">
            <a:avLst/>
          </a:prstGeom>
          <a:solidFill>
            <a:srgbClr val="CBD7F3"/>
          </a:solidFill>
          <a:ln w="9525">
            <a:noFill/>
            <a:miter lim="800000"/>
            <a:headEnd/>
            <a:tailEnd/>
          </a:ln>
        </p:spPr>
        <p:txBody>
          <a:bodyPr wrap="none" anchor="ctr"/>
          <a:lstStyle/>
          <a:p>
            <a:pPr eaLnBrk="0" hangingPunct="0">
              <a:lnSpc>
                <a:spcPts val="3000"/>
              </a:lnSpc>
              <a:buFontTx/>
              <a:buChar char="•"/>
            </a:pPr>
            <a:endParaRPr lang="de-DE"/>
          </a:p>
        </p:txBody>
      </p:sp>
      <p:sp>
        <p:nvSpPr>
          <p:cNvPr id="943115" name="Rectangle 35"/>
          <p:cNvSpPr>
            <a:spLocks noChangeArrowheads="1"/>
          </p:cNvSpPr>
          <p:nvPr/>
        </p:nvSpPr>
        <p:spPr bwMode="auto">
          <a:xfrm>
            <a:off x="5497513" y="3248025"/>
            <a:ext cx="1531937" cy="649288"/>
          </a:xfrm>
          <a:prstGeom prst="rect">
            <a:avLst/>
          </a:prstGeom>
          <a:solidFill>
            <a:schemeClr val="bg1"/>
          </a:solidFill>
          <a:ln w="19050">
            <a:solidFill>
              <a:srgbClr val="244894"/>
            </a:solidFill>
            <a:miter lim="800000"/>
            <a:headEnd/>
            <a:tailEnd/>
          </a:ln>
        </p:spPr>
        <p:txBody>
          <a:bodyPr wrap="none" anchor="ctr"/>
          <a:lstStyle/>
          <a:p>
            <a:pPr algn="ctr" eaLnBrk="0" hangingPunct="0">
              <a:lnSpc>
                <a:spcPts val="1400"/>
              </a:lnSpc>
            </a:pPr>
            <a:r>
              <a:rPr lang="de-DE" sz="800" b="1">
                <a:solidFill>
                  <a:srgbClr val="244894"/>
                </a:solidFill>
              </a:rPr>
              <a:t>Jugendprojekte</a:t>
            </a:r>
            <a:br>
              <a:rPr lang="de-DE" sz="800" b="1">
                <a:solidFill>
                  <a:srgbClr val="244894"/>
                </a:solidFill>
              </a:rPr>
            </a:br>
            <a:r>
              <a:rPr lang="de-DE" sz="800" b="1">
                <a:solidFill>
                  <a:srgbClr val="244894"/>
                </a:solidFill>
              </a:rPr>
              <a:t> </a:t>
            </a:r>
            <a:r>
              <a:rPr lang="de-DE" sz="800" i="1">
                <a:solidFill>
                  <a:srgbClr val="244894"/>
                </a:solidFill>
              </a:rPr>
              <a:t>Hessen meets Vietnam </a:t>
            </a:r>
            <a:r>
              <a:rPr lang="de-DE" sz="800">
                <a:solidFill>
                  <a:srgbClr val="244894"/>
                </a:solidFill>
              </a:rPr>
              <a:t>und</a:t>
            </a:r>
            <a:r>
              <a:rPr lang="de-DE" sz="800" i="1">
                <a:solidFill>
                  <a:srgbClr val="244894"/>
                </a:solidFill>
              </a:rPr>
              <a:t> </a:t>
            </a:r>
            <a:br>
              <a:rPr lang="de-DE" sz="800" i="1">
                <a:solidFill>
                  <a:srgbClr val="244894"/>
                </a:solidFill>
              </a:rPr>
            </a:br>
            <a:r>
              <a:rPr lang="de-DE" sz="800" i="1">
                <a:solidFill>
                  <a:srgbClr val="244894"/>
                </a:solidFill>
              </a:rPr>
              <a:t>100 Schulen für den Klimaschutz</a:t>
            </a:r>
          </a:p>
        </p:txBody>
      </p:sp>
      <p:sp>
        <p:nvSpPr>
          <p:cNvPr id="943116" name="Rectangle 36"/>
          <p:cNvSpPr>
            <a:spLocks noChangeArrowheads="1"/>
          </p:cNvSpPr>
          <p:nvPr/>
        </p:nvSpPr>
        <p:spPr bwMode="auto">
          <a:xfrm>
            <a:off x="2690813" y="3236913"/>
            <a:ext cx="1531937" cy="654050"/>
          </a:xfrm>
          <a:prstGeom prst="rect">
            <a:avLst/>
          </a:prstGeom>
          <a:solidFill>
            <a:schemeClr val="bg1"/>
          </a:solidFill>
          <a:ln w="19050">
            <a:solidFill>
              <a:srgbClr val="244894"/>
            </a:solidFill>
            <a:miter lim="800000"/>
            <a:headEnd/>
            <a:tailEnd/>
          </a:ln>
        </p:spPr>
        <p:txBody>
          <a:bodyPr wrap="none" anchor="ctr"/>
          <a:lstStyle/>
          <a:p>
            <a:pPr algn="ctr" eaLnBrk="0" hangingPunct="0">
              <a:lnSpc>
                <a:spcPts val="1400"/>
              </a:lnSpc>
            </a:pPr>
            <a:r>
              <a:rPr lang="de-DE" sz="800" b="1">
                <a:solidFill>
                  <a:srgbClr val="244894"/>
                </a:solidFill>
              </a:rPr>
              <a:t>Jugendkongresse</a:t>
            </a:r>
            <a:br>
              <a:rPr lang="de-DE" sz="800" b="1">
                <a:solidFill>
                  <a:srgbClr val="244894"/>
                </a:solidFill>
              </a:rPr>
            </a:br>
            <a:r>
              <a:rPr lang="de-DE" sz="800" b="1">
                <a:solidFill>
                  <a:srgbClr val="244894"/>
                </a:solidFill>
              </a:rPr>
              <a:t> </a:t>
            </a:r>
            <a:r>
              <a:rPr lang="de-DE" sz="800" i="1">
                <a:solidFill>
                  <a:srgbClr val="244894"/>
                </a:solidFill>
              </a:rPr>
              <a:t>Junge Menschen bringen</a:t>
            </a:r>
            <a:br>
              <a:rPr lang="de-DE" sz="800" i="1">
                <a:solidFill>
                  <a:srgbClr val="244894"/>
                </a:solidFill>
              </a:rPr>
            </a:br>
            <a:r>
              <a:rPr lang="de-DE" sz="800" i="1">
                <a:solidFill>
                  <a:srgbClr val="244894"/>
                </a:solidFill>
              </a:rPr>
              <a:t> Ideen und Impulse ein</a:t>
            </a:r>
          </a:p>
        </p:txBody>
      </p:sp>
      <p:sp>
        <p:nvSpPr>
          <p:cNvPr id="943117" name="Rectangle 56"/>
          <p:cNvSpPr>
            <a:spLocks noChangeArrowheads="1"/>
          </p:cNvSpPr>
          <p:nvPr/>
        </p:nvSpPr>
        <p:spPr bwMode="auto">
          <a:xfrm>
            <a:off x="2070100" y="3232150"/>
            <a:ext cx="565150" cy="665163"/>
          </a:xfrm>
          <a:prstGeom prst="rect">
            <a:avLst/>
          </a:prstGeom>
          <a:solidFill>
            <a:schemeClr val="bg1">
              <a:alpha val="50195"/>
            </a:schemeClr>
          </a:solidFill>
          <a:ln w="9525">
            <a:solidFill>
              <a:schemeClr val="bg1"/>
            </a:solidFill>
            <a:miter lim="800000"/>
            <a:headEnd/>
            <a:tailEnd/>
          </a:ln>
        </p:spPr>
        <p:txBody>
          <a:bodyPr wrap="none" anchor="ctr"/>
          <a:lstStyle/>
          <a:p>
            <a:pPr algn="ctr" eaLnBrk="0" hangingPunct="0"/>
            <a:r>
              <a:rPr lang="en-GB" sz="800" b="1">
                <a:solidFill>
                  <a:srgbClr val="244894"/>
                </a:solidFill>
              </a:rPr>
              <a:t>2009</a:t>
            </a:r>
            <a:br>
              <a:rPr lang="en-GB" sz="800" b="1">
                <a:solidFill>
                  <a:srgbClr val="244894"/>
                </a:solidFill>
              </a:rPr>
            </a:br>
            <a:r>
              <a:rPr lang="en-GB" sz="800" b="1">
                <a:solidFill>
                  <a:srgbClr val="244894"/>
                </a:solidFill>
              </a:rPr>
              <a:t>bis</a:t>
            </a:r>
            <a:br>
              <a:rPr lang="en-GB" sz="800" b="1">
                <a:solidFill>
                  <a:srgbClr val="244894"/>
                </a:solidFill>
              </a:rPr>
            </a:br>
            <a:r>
              <a:rPr lang="en-GB" sz="800" b="1">
                <a:solidFill>
                  <a:srgbClr val="244894"/>
                </a:solidFill>
              </a:rPr>
              <a:t> 2011</a:t>
            </a:r>
            <a:endParaRPr lang="de-DE" sz="800">
              <a:solidFill>
                <a:srgbClr val="244894"/>
              </a:solidFill>
            </a:endParaRPr>
          </a:p>
        </p:txBody>
      </p:sp>
      <p:grpSp>
        <p:nvGrpSpPr>
          <p:cNvPr id="943118" name="Group 60"/>
          <p:cNvGrpSpPr>
            <a:grpSpLocks/>
          </p:cNvGrpSpPr>
          <p:nvPr/>
        </p:nvGrpSpPr>
        <p:grpSpPr bwMode="auto">
          <a:xfrm>
            <a:off x="4289425" y="3248025"/>
            <a:ext cx="1139825" cy="508000"/>
            <a:chOff x="2810" y="1870"/>
            <a:chExt cx="742" cy="320"/>
          </a:xfrm>
        </p:grpSpPr>
        <p:sp>
          <p:nvSpPr>
            <p:cNvPr id="943132" name="AutoShape 58"/>
            <p:cNvSpPr>
              <a:spLocks noChangeAspect="1" noChangeArrowheads="1"/>
            </p:cNvSpPr>
            <p:nvPr/>
          </p:nvSpPr>
          <p:spPr bwMode="auto">
            <a:xfrm>
              <a:off x="2820" y="1938"/>
              <a:ext cx="732" cy="252"/>
            </a:xfrm>
            <a:prstGeom prst="rightArrow">
              <a:avLst>
                <a:gd name="adj1" fmla="val 50000"/>
                <a:gd name="adj2" fmla="val 72619"/>
              </a:avLst>
            </a:prstGeom>
            <a:solidFill>
              <a:srgbClr val="244894"/>
            </a:solidFill>
            <a:ln w="9525">
              <a:solidFill>
                <a:srgbClr val="244894"/>
              </a:solidFill>
              <a:miter lim="800000"/>
              <a:headEnd/>
              <a:tailEnd/>
            </a:ln>
          </p:spPr>
          <p:txBody>
            <a:bodyPr wrap="none" lIns="0" tIns="0" rIns="0" bIns="0" anchorCtr="1"/>
            <a:lstStyle/>
            <a:p>
              <a:pPr algn="ctr" eaLnBrk="0" hangingPunct="0">
                <a:lnSpc>
                  <a:spcPts val="3000"/>
                </a:lnSpc>
              </a:pPr>
              <a:endParaRPr lang="de-DE" sz="900" b="1">
                <a:solidFill>
                  <a:srgbClr val="244894"/>
                </a:solidFill>
              </a:endParaRPr>
            </a:p>
          </p:txBody>
        </p:sp>
        <p:sp>
          <p:nvSpPr>
            <p:cNvPr id="943133" name="Text Box 59"/>
            <p:cNvSpPr txBox="1">
              <a:spLocks noChangeArrowheads="1"/>
            </p:cNvSpPr>
            <p:nvPr/>
          </p:nvSpPr>
          <p:spPr bwMode="auto">
            <a:xfrm>
              <a:off x="2810" y="1870"/>
              <a:ext cx="732" cy="298"/>
            </a:xfrm>
            <a:prstGeom prst="rect">
              <a:avLst/>
            </a:prstGeom>
            <a:noFill/>
            <a:ln w="9525">
              <a:noFill/>
              <a:miter lim="800000"/>
              <a:headEnd/>
              <a:tailEnd/>
            </a:ln>
          </p:spPr>
          <p:txBody>
            <a:bodyPr>
              <a:spAutoFit/>
            </a:bodyPr>
            <a:lstStyle/>
            <a:p>
              <a:pPr eaLnBrk="0" hangingPunct="0">
                <a:lnSpc>
                  <a:spcPts val="3000"/>
                </a:lnSpc>
              </a:pPr>
              <a:r>
                <a:rPr lang="de-DE" sz="700">
                  <a:solidFill>
                    <a:schemeClr val="bg1"/>
                  </a:solidFill>
                </a:rPr>
                <a:t>Umsetzung der Ideen</a:t>
              </a:r>
            </a:p>
          </p:txBody>
        </p:sp>
      </p:grpSp>
      <p:grpSp>
        <p:nvGrpSpPr>
          <p:cNvPr id="943119" name="Group 81"/>
          <p:cNvGrpSpPr>
            <a:grpSpLocks/>
          </p:cNvGrpSpPr>
          <p:nvPr/>
        </p:nvGrpSpPr>
        <p:grpSpPr bwMode="auto">
          <a:xfrm>
            <a:off x="2071688" y="4675188"/>
            <a:ext cx="4995862" cy="1008062"/>
            <a:chOff x="1294" y="2989"/>
            <a:chExt cx="3147" cy="635"/>
          </a:xfrm>
        </p:grpSpPr>
        <p:sp>
          <p:nvSpPr>
            <p:cNvPr id="943126" name="Rectangle 48"/>
            <p:cNvSpPr>
              <a:spLocks noChangeArrowheads="1"/>
            </p:cNvSpPr>
            <p:nvPr/>
          </p:nvSpPr>
          <p:spPr bwMode="auto">
            <a:xfrm>
              <a:off x="1702" y="2990"/>
              <a:ext cx="878" cy="379"/>
            </a:xfrm>
            <a:prstGeom prst="rect">
              <a:avLst/>
            </a:prstGeom>
            <a:solidFill>
              <a:schemeClr val="bg1"/>
            </a:solidFill>
            <a:ln w="19050">
              <a:solidFill>
                <a:srgbClr val="244894"/>
              </a:solidFill>
              <a:miter lim="800000"/>
              <a:headEnd/>
              <a:tailEnd/>
            </a:ln>
          </p:spPr>
          <p:txBody>
            <a:bodyPr wrap="none" anchor="ctr"/>
            <a:lstStyle/>
            <a:p>
              <a:pPr algn="ctr" eaLnBrk="0" hangingPunct="0">
                <a:lnSpc>
                  <a:spcPts val="1400"/>
                </a:lnSpc>
              </a:pPr>
              <a:r>
                <a:rPr lang="de-DE" sz="800" b="1">
                  <a:solidFill>
                    <a:srgbClr val="244894"/>
                  </a:solidFill>
                </a:rPr>
                <a:t>Summer School und Camp</a:t>
              </a:r>
              <a:br>
                <a:rPr lang="de-DE" sz="800" b="1">
                  <a:solidFill>
                    <a:srgbClr val="244894"/>
                  </a:solidFill>
                </a:rPr>
              </a:br>
              <a:r>
                <a:rPr lang="de-DE" sz="800" i="1">
                  <a:solidFill>
                    <a:srgbClr val="244894"/>
                  </a:solidFill>
                </a:rPr>
                <a:t>Ausbildung zu</a:t>
              </a:r>
              <a:br>
                <a:rPr lang="de-DE" sz="800" i="1">
                  <a:solidFill>
                    <a:srgbClr val="244894"/>
                  </a:solidFill>
                </a:rPr>
              </a:br>
              <a:r>
                <a:rPr lang="de-DE" sz="800" i="1">
                  <a:solidFill>
                    <a:srgbClr val="244894"/>
                  </a:solidFill>
                </a:rPr>
                <a:t>Nachhaltigkeitsexperten</a:t>
              </a:r>
            </a:p>
          </p:txBody>
        </p:sp>
        <p:sp>
          <p:nvSpPr>
            <p:cNvPr id="943127" name="Rectangle 49"/>
            <p:cNvSpPr>
              <a:spLocks noChangeArrowheads="1"/>
            </p:cNvSpPr>
            <p:nvPr/>
          </p:nvSpPr>
          <p:spPr bwMode="auto">
            <a:xfrm>
              <a:off x="2626" y="2990"/>
              <a:ext cx="878" cy="379"/>
            </a:xfrm>
            <a:prstGeom prst="rect">
              <a:avLst/>
            </a:prstGeom>
            <a:solidFill>
              <a:schemeClr val="bg1"/>
            </a:solidFill>
            <a:ln w="19050">
              <a:solidFill>
                <a:srgbClr val="244894"/>
              </a:solidFill>
              <a:miter lim="800000"/>
              <a:headEnd/>
              <a:tailEnd/>
            </a:ln>
          </p:spPr>
          <p:txBody>
            <a:bodyPr wrap="none" anchor="ctr"/>
            <a:lstStyle/>
            <a:p>
              <a:pPr algn="ctr" eaLnBrk="0" hangingPunct="0">
                <a:lnSpc>
                  <a:spcPts val="1400"/>
                </a:lnSpc>
              </a:pPr>
              <a:r>
                <a:rPr lang="de-DE" sz="800" b="1">
                  <a:solidFill>
                    <a:srgbClr val="244894"/>
                  </a:solidFill>
                </a:rPr>
                <a:t>Jugendforum</a:t>
              </a:r>
              <a:br>
                <a:rPr lang="de-DE" sz="800" b="1">
                  <a:solidFill>
                    <a:srgbClr val="244894"/>
                  </a:solidFill>
                </a:rPr>
              </a:br>
              <a:r>
                <a:rPr lang="de-DE" sz="800" i="1">
                  <a:solidFill>
                    <a:srgbClr val="244894"/>
                  </a:solidFill>
                </a:rPr>
                <a:t>Gemeinsame Veranstaltung</a:t>
              </a:r>
              <a:br>
                <a:rPr lang="de-DE" sz="800" i="1">
                  <a:solidFill>
                    <a:srgbClr val="244894"/>
                  </a:solidFill>
                </a:rPr>
              </a:br>
              <a:r>
                <a:rPr lang="de-DE" sz="800" i="1">
                  <a:solidFill>
                    <a:srgbClr val="244894"/>
                  </a:solidFill>
                </a:rPr>
                <a:t>mit dem Ehrenamt</a:t>
              </a:r>
            </a:p>
          </p:txBody>
        </p:sp>
        <p:sp>
          <p:nvSpPr>
            <p:cNvPr id="943128" name="Rectangle 50"/>
            <p:cNvSpPr>
              <a:spLocks noChangeArrowheads="1"/>
            </p:cNvSpPr>
            <p:nvPr/>
          </p:nvSpPr>
          <p:spPr bwMode="auto">
            <a:xfrm>
              <a:off x="3543" y="2990"/>
              <a:ext cx="878" cy="379"/>
            </a:xfrm>
            <a:prstGeom prst="rect">
              <a:avLst/>
            </a:prstGeom>
            <a:solidFill>
              <a:schemeClr val="bg1"/>
            </a:solidFill>
            <a:ln w="19050">
              <a:solidFill>
                <a:srgbClr val="244894"/>
              </a:solidFill>
              <a:miter lim="800000"/>
              <a:headEnd/>
              <a:tailEnd/>
            </a:ln>
          </p:spPr>
          <p:txBody>
            <a:bodyPr wrap="none" anchor="ctr"/>
            <a:lstStyle/>
            <a:p>
              <a:pPr algn="ctr" eaLnBrk="0" hangingPunct="0">
                <a:lnSpc>
                  <a:spcPts val="1400"/>
                </a:lnSpc>
              </a:pPr>
              <a:r>
                <a:rPr lang="de-DE" sz="800" b="1">
                  <a:solidFill>
                    <a:srgbClr val="244894"/>
                  </a:solidFill>
                </a:rPr>
                <a:t>Tag der Nachhaltigkeit</a:t>
              </a:r>
              <a:br>
                <a:rPr lang="de-DE" sz="800" b="1">
                  <a:solidFill>
                    <a:srgbClr val="244894"/>
                  </a:solidFill>
                </a:rPr>
              </a:br>
              <a:r>
                <a:rPr lang="de-DE" sz="800" i="1">
                  <a:solidFill>
                    <a:srgbClr val="244894"/>
                  </a:solidFill>
                </a:rPr>
                <a:t>Engagement als Unterstützer </a:t>
              </a:r>
              <a:br>
                <a:rPr lang="de-DE" sz="800" i="1">
                  <a:solidFill>
                    <a:srgbClr val="244894"/>
                  </a:solidFill>
                </a:rPr>
              </a:br>
              <a:r>
                <a:rPr lang="de-DE" sz="800" i="1">
                  <a:solidFill>
                    <a:srgbClr val="244894"/>
                  </a:solidFill>
                </a:rPr>
                <a:t>und Berichterstatter</a:t>
              </a:r>
            </a:p>
          </p:txBody>
        </p:sp>
        <p:sp>
          <p:nvSpPr>
            <p:cNvPr id="943129" name="Rectangle 61"/>
            <p:cNvSpPr>
              <a:spLocks noChangeArrowheads="1"/>
            </p:cNvSpPr>
            <p:nvPr/>
          </p:nvSpPr>
          <p:spPr bwMode="auto">
            <a:xfrm>
              <a:off x="1294" y="2989"/>
              <a:ext cx="355" cy="375"/>
            </a:xfrm>
            <a:prstGeom prst="rect">
              <a:avLst/>
            </a:prstGeom>
            <a:solidFill>
              <a:schemeClr val="bg1">
                <a:alpha val="50195"/>
              </a:schemeClr>
            </a:solidFill>
            <a:ln w="9525">
              <a:solidFill>
                <a:schemeClr val="bg1"/>
              </a:solidFill>
              <a:miter lim="800000"/>
              <a:headEnd/>
              <a:tailEnd/>
            </a:ln>
          </p:spPr>
          <p:txBody>
            <a:bodyPr wrap="none" anchor="ctr"/>
            <a:lstStyle/>
            <a:p>
              <a:pPr algn="ctr" eaLnBrk="0" hangingPunct="0"/>
              <a:r>
                <a:rPr lang="en-GB" sz="800" b="1">
                  <a:solidFill>
                    <a:srgbClr val="244894"/>
                  </a:solidFill>
                </a:rPr>
                <a:t>2010</a:t>
              </a:r>
              <a:endParaRPr lang="de-DE" sz="800">
                <a:solidFill>
                  <a:srgbClr val="244894"/>
                </a:solidFill>
              </a:endParaRPr>
            </a:p>
          </p:txBody>
        </p:sp>
        <p:sp>
          <p:nvSpPr>
            <p:cNvPr id="943130" name="AutoShape 75"/>
            <p:cNvSpPr>
              <a:spLocks/>
            </p:cNvSpPr>
            <p:nvPr/>
          </p:nvSpPr>
          <p:spPr bwMode="auto">
            <a:xfrm rot="5400000">
              <a:off x="3011" y="2026"/>
              <a:ext cx="96" cy="2764"/>
            </a:xfrm>
            <a:prstGeom prst="rightBrace">
              <a:avLst>
                <a:gd name="adj1" fmla="val 239931"/>
                <a:gd name="adj2" fmla="val 50000"/>
              </a:avLst>
            </a:prstGeom>
            <a:noFill/>
            <a:ln w="12700">
              <a:solidFill>
                <a:srgbClr val="244894"/>
              </a:solidFill>
              <a:round/>
              <a:headEnd/>
              <a:tailEnd/>
            </a:ln>
          </p:spPr>
          <p:txBody>
            <a:bodyPr wrap="none" anchor="ctr"/>
            <a:lstStyle/>
            <a:p>
              <a:pPr eaLnBrk="0" hangingPunct="0">
                <a:lnSpc>
                  <a:spcPts val="3000"/>
                </a:lnSpc>
                <a:buFontTx/>
                <a:buChar char="•"/>
              </a:pPr>
              <a:endParaRPr lang="de-DE"/>
            </a:p>
          </p:txBody>
        </p:sp>
        <p:sp>
          <p:nvSpPr>
            <p:cNvPr id="943131" name="Text Box 77"/>
            <p:cNvSpPr txBox="1">
              <a:spLocks noChangeArrowheads="1"/>
            </p:cNvSpPr>
            <p:nvPr/>
          </p:nvSpPr>
          <p:spPr bwMode="auto">
            <a:xfrm>
              <a:off x="2740" y="3326"/>
              <a:ext cx="858" cy="298"/>
            </a:xfrm>
            <a:prstGeom prst="rect">
              <a:avLst/>
            </a:prstGeom>
            <a:noFill/>
            <a:ln w="9525">
              <a:noFill/>
              <a:miter lim="800000"/>
              <a:headEnd/>
              <a:tailEnd/>
            </a:ln>
          </p:spPr>
          <p:txBody>
            <a:bodyPr>
              <a:spAutoFit/>
            </a:bodyPr>
            <a:lstStyle/>
            <a:p>
              <a:pPr eaLnBrk="0" hangingPunct="0">
                <a:lnSpc>
                  <a:spcPts val="3000"/>
                </a:lnSpc>
              </a:pPr>
              <a:r>
                <a:rPr lang="de-DE" sz="1000" b="1">
                  <a:solidFill>
                    <a:srgbClr val="244894"/>
                  </a:solidFill>
                </a:rPr>
                <a:t>Jugendinitiative</a:t>
              </a:r>
            </a:p>
          </p:txBody>
        </p:sp>
      </p:grpSp>
      <p:grpSp>
        <p:nvGrpSpPr>
          <p:cNvPr id="943120" name="Group 55"/>
          <p:cNvGrpSpPr>
            <a:grpSpLocks/>
          </p:cNvGrpSpPr>
          <p:nvPr/>
        </p:nvGrpSpPr>
        <p:grpSpPr bwMode="auto">
          <a:xfrm>
            <a:off x="3095625" y="3944938"/>
            <a:ext cx="701675" cy="673100"/>
            <a:chOff x="1680" y="2400"/>
            <a:chExt cx="457" cy="424"/>
          </a:xfrm>
        </p:grpSpPr>
        <p:sp>
          <p:nvSpPr>
            <p:cNvPr id="943123" name="AutoShape 52"/>
            <p:cNvSpPr>
              <a:spLocks noChangeArrowheads="1"/>
            </p:cNvSpPr>
            <p:nvPr/>
          </p:nvSpPr>
          <p:spPr bwMode="auto">
            <a:xfrm>
              <a:off x="1680" y="2400"/>
              <a:ext cx="371" cy="424"/>
            </a:xfrm>
            <a:prstGeom prst="downArrow">
              <a:avLst>
                <a:gd name="adj1" fmla="val 50000"/>
                <a:gd name="adj2" fmla="val 28571"/>
              </a:avLst>
            </a:prstGeom>
            <a:solidFill>
              <a:srgbClr val="244894"/>
            </a:solidFill>
            <a:ln w="9525">
              <a:solidFill>
                <a:srgbClr val="244894"/>
              </a:solidFill>
              <a:miter lim="800000"/>
              <a:headEnd/>
              <a:tailEnd/>
            </a:ln>
          </p:spPr>
          <p:txBody>
            <a:bodyPr vert="eaVert" wrap="none" anchor="ctr"/>
            <a:lstStyle/>
            <a:p>
              <a:pPr algn="ctr" eaLnBrk="0" hangingPunct="0">
                <a:lnSpc>
                  <a:spcPts val="3000"/>
                </a:lnSpc>
              </a:pPr>
              <a:endParaRPr lang="de-DE" sz="1000">
                <a:solidFill>
                  <a:srgbClr val="244894"/>
                </a:solidFill>
              </a:endParaRPr>
            </a:p>
          </p:txBody>
        </p:sp>
        <p:sp>
          <p:nvSpPr>
            <p:cNvPr id="943124" name="Text Box 53"/>
            <p:cNvSpPr txBox="1">
              <a:spLocks noChangeArrowheads="1"/>
            </p:cNvSpPr>
            <p:nvPr/>
          </p:nvSpPr>
          <p:spPr bwMode="auto">
            <a:xfrm>
              <a:off x="1769" y="2400"/>
              <a:ext cx="368" cy="417"/>
            </a:xfrm>
            <a:prstGeom prst="rect">
              <a:avLst/>
            </a:prstGeom>
            <a:noFill/>
            <a:ln w="9525">
              <a:noFill/>
              <a:miter lim="800000"/>
              <a:headEnd/>
              <a:tailEnd/>
            </a:ln>
          </p:spPr>
          <p:txBody>
            <a:bodyPr vert="eaVert">
              <a:spAutoFit/>
            </a:bodyPr>
            <a:lstStyle/>
            <a:p>
              <a:pPr eaLnBrk="0" hangingPunct="0">
                <a:lnSpc>
                  <a:spcPts val="3000"/>
                </a:lnSpc>
              </a:pPr>
              <a:r>
                <a:rPr lang="de-DE" sz="700">
                  <a:solidFill>
                    <a:schemeClr val="bg1"/>
                  </a:solidFill>
                </a:rPr>
                <a:t>Umsetzung</a:t>
              </a:r>
            </a:p>
          </p:txBody>
        </p:sp>
        <p:sp>
          <p:nvSpPr>
            <p:cNvPr id="943125" name="Text Box 54"/>
            <p:cNvSpPr txBox="1">
              <a:spLocks noChangeArrowheads="1"/>
            </p:cNvSpPr>
            <p:nvPr/>
          </p:nvSpPr>
          <p:spPr bwMode="auto">
            <a:xfrm rot="5400000">
              <a:off x="1694" y="2433"/>
              <a:ext cx="353" cy="308"/>
            </a:xfrm>
            <a:prstGeom prst="rect">
              <a:avLst/>
            </a:prstGeom>
            <a:noFill/>
            <a:ln w="9525">
              <a:noFill/>
              <a:miter lim="800000"/>
              <a:headEnd/>
              <a:tailEnd/>
            </a:ln>
          </p:spPr>
          <p:txBody>
            <a:bodyPr wrap="none">
              <a:spAutoFit/>
            </a:bodyPr>
            <a:lstStyle/>
            <a:p>
              <a:pPr eaLnBrk="0" hangingPunct="0">
                <a:lnSpc>
                  <a:spcPts val="3000"/>
                </a:lnSpc>
              </a:pPr>
              <a:r>
                <a:rPr lang="de-DE" sz="700">
                  <a:solidFill>
                    <a:schemeClr val="bg1"/>
                  </a:solidFill>
                </a:rPr>
                <a:t>der Ideen</a:t>
              </a:r>
            </a:p>
          </p:txBody>
        </p:sp>
      </p:grpSp>
      <p:pic>
        <p:nvPicPr>
          <p:cNvPr id="943121" name="Picture 82" descr="H:\team-Umwelt\ssi\NH Hessen Akquise ppt\Jugend\vietnam_104_klein.jpg"/>
          <p:cNvPicPr>
            <a:picLocks noChangeAspect="1" noChangeArrowheads="1"/>
          </p:cNvPicPr>
          <p:nvPr/>
        </p:nvPicPr>
        <p:blipFill>
          <a:blip r:embed="rId7"/>
          <a:srcRect/>
          <a:stretch>
            <a:fillRect/>
          </a:stretch>
        </p:blipFill>
        <p:spPr bwMode="auto">
          <a:xfrm>
            <a:off x="7231063" y="2514600"/>
            <a:ext cx="1189037" cy="1181100"/>
          </a:xfrm>
          <a:prstGeom prst="rect">
            <a:avLst/>
          </a:prstGeom>
          <a:noFill/>
          <a:ln w="9525">
            <a:noFill/>
            <a:miter lim="800000"/>
            <a:headEnd/>
            <a:tailEnd/>
          </a:ln>
        </p:spPr>
      </p:pic>
      <p:pic>
        <p:nvPicPr>
          <p:cNvPr id="943122" name="Grafik 1"/>
          <p:cNvPicPr>
            <a:picLocks noChangeAspect="1"/>
          </p:cNvPicPr>
          <p:nvPr/>
        </p:nvPicPr>
        <p:blipFill>
          <a:blip r:embed="rId8"/>
          <a:srcRect/>
          <a:stretch>
            <a:fillRect/>
          </a:stretch>
        </p:blipFill>
        <p:spPr bwMode="auto">
          <a:xfrm>
            <a:off x="7235825" y="3794125"/>
            <a:ext cx="1169988" cy="1169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Standarddesign">
  <a:themeElements>
    <a:clrScheme name="1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1303</Words>
  <Application>Microsoft Office PowerPoint</Application>
  <PresentationFormat>Bildschirmpräsentation (4:3)</PresentationFormat>
  <Paragraphs>189</Paragraphs>
  <Slides>14</Slides>
  <Notes>9</Notes>
  <HiddenSlides>0</HiddenSlides>
  <MMClips>0</MMClips>
  <ScaleCrop>false</ScaleCrop>
  <HeadingPairs>
    <vt:vector size="8" baseType="variant">
      <vt:variant>
        <vt:lpstr>Verwendete Schriftarten</vt:lpstr>
      </vt:variant>
      <vt:variant>
        <vt:i4>5</vt:i4>
      </vt:variant>
      <vt:variant>
        <vt:lpstr>Entwurfsvorlage</vt:lpstr>
      </vt:variant>
      <vt:variant>
        <vt:i4>2</vt:i4>
      </vt:variant>
      <vt:variant>
        <vt:lpstr>Eingebettete OLE-Server</vt:lpstr>
      </vt:variant>
      <vt:variant>
        <vt:i4>1</vt:i4>
      </vt:variant>
      <vt:variant>
        <vt:lpstr>Folientitel</vt:lpstr>
      </vt:variant>
      <vt:variant>
        <vt:i4>14</vt:i4>
      </vt:variant>
    </vt:vector>
  </HeadingPairs>
  <TitlesOfParts>
    <vt:vector size="22" baseType="lpstr">
      <vt:lpstr>Arial</vt:lpstr>
      <vt:lpstr>Times New Roman</vt:lpstr>
      <vt:lpstr>Wingdings</vt:lpstr>
      <vt:lpstr>Arial Unicode MS</vt:lpstr>
      <vt:lpstr>Calibri</vt:lpstr>
      <vt:lpstr>1_Standarddesign</vt:lpstr>
      <vt:lpstr>1_Standarddesign</vt:lpstr>
      <vt:lpstr>Microsoft PowerPoint-Präsentation</vt:lpstr>
      <vt:lpstr>Folie 1</vt:lpstr>
      <vt:lpstr>Nachhaltigkeitsstrategie für Hessen – Herausforderung und Chance  durch besondere Startbedingung</vt:lpstr>
      <vt:lpstr> Hessen gemeinsam nachhaltig gestalten</vt:lpstr>
      <vt:lpstr>Themenfelder: Schwerpunkte für konkrete Projekte mit Hessenbezug</vt:lpstr>
      <vt:lpstr>18 Projekte: Vielfältiger Mehrwert für Hessen</vt:lpstr>
      <vt:lpstr>Folie 6</vt:lpstr>
      <vt:lpstr>Ziele und Indikatoren: Rahmen für ein nachhaltiges Hessen</vt:lpstr>
      <vt:lpstr>Gremien und Struktur: Entscheiden und Handeln im Dialog</vt:lpstr>
      <vt:lpstr>Jugendengagement:  Generationen von morgen einbinden</vt:lpstr>
      <vt:lpstr>Vielfältig – Nachhaltig – Hessisch: der 1. Hessische Tag der Nachhaltigkeit</vt:lpstr>
      <vt:lpstr>Impressionen vom  1. Hessischen Tag der Nachhaltigkeit</vt:lpstr>
      <vt:lpstr>Der Tag der Nachhaltigkeit in Zahlen </vt:lpstr>
      <vt:lpstr>Folie 13</vt:lpstr>
      <vt:lpstr>Folie 14</vt:lpstr>
    </vt:vector>
  </TitlesOfParts>
  <Company>IDS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KNL VDFKLÖHG </dc:title>
  <dc:creator>Dieter Schiffert</dc:creator>
  <cp:lastModifiedBy>Richter</cp:lastModifiedBy>
  <cp:revision>658</cp:revision>
  <cp:lastPrinted>2011-08-10T08:47:24Z</cp:lastPrinted>
  <dcterms:created xsi:type="dcterms:W3CDTF">2004-08-18T22:53:42Z</dcterms:created>
  <dcterms:modified xsi:type="dcterms:W3CDTF">2012-03-14T06:58:34Z</dcterms:modified>
</cp:coreProperties>
</file>