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478" r:id="rId2"/>
    <p:sldId id="486" r:id="rId3"/>
    <p:sldId id="487" r:id="rId4"/>
    <p:sldId id="491" r:id="rId5"/>
    <p:sldId id="490" r:id="rId6"/>
    <p:sldId id="531" r:id="rId7"/>
    <p:sldId id="492" r:id="rId8"/>
    <p:sldId id="493" r:id="rId9"/>
    <p:sldId id="528" r:id="rId10"/>
    <p:sldId id="529" r:id="rId11"/>
    <p:sldId id="530" r:id="rId12"/>
    <p:sldId id="526" r:id="rId13"/>
    <p:sldId id="519" r:id="rId14"/>
    <p:sldId id="525" r:id="rId15"/>
    <p:sldId id="520" r:id="rId16"/>
    <p:sldId id="504" r:id="rId17"/>
    <p:sldId id="521" r:id="rId18"/>
    <p:sldId id="522" r:id="rId19"/>
    <p:sldId id="523" r:id="rId20"/>
    <p:sldId id="524" r:id="rId21"/>
    <p:sldId id="527" r:id="rId22"/>
    <p:sldId id="515" r:id="rId23"/>
    <p:sldId id="498" r:id="rId24"/>
    <p:sldId id="503" r:id="rId25"/>
    <p:sldId id="533" r:id="rId26"/>
    <p:sldId id="505" r:id="rId27"/>
    <p:sldId id="506" r:id="rId28"/>
    <p:sldId id="500" r:id="rId29"/>
    <p:sldId id="532" r:id="rId30"/>
    <p:sldId id="501" r:id="rId31"/>
    <p:sldId id="452" r:id="rId32"/>
    <p:sldId id="534" r:id="rId33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97D2FF"/>
    <a:srgbClr val="004F8A"/>
    <a:srgbClr val="578CD1"/>
    <a:srgbClr val="FFFFCC"/>
    <a:srgbClr val="BBD1EB"/>
    <a:srgbClr val="7EA7D8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3330" y="-96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861" tIns="47430" rIns="94861" bIns="47430" rtlCol="0"/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3 Dimensionen von CSR im trisektoralen Raum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19550" y="0"/>
            <a:ext cx="3078163" cy="511175"/>
          </a:xfrm>
          <a:prstGeom prst="rect">
            <a:avLst/>
          </a:prstGeom>
        </p:spPr>
        <p:txBody>
          <a:bodyPr vert="horz" lIns="94861" tIns="47430" rIns="94861" bIns="47430" rtlCol="0"/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4F2E5FD-EA58-4489-9649-E48342A6CDB3}" type="datetimeFigureOut">
              <a:rPr lang="de-DE"/>
              <a:pPr>
                <a:defRPr/>
              </a:pPr>
              <a:t>14.03.2012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4861" tIns="47430" rIns="94861" bIns="47430" rtlCol="0" anchor="b"/>
          <a:lstStyle>
            <a:lvl1pPr algn="l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19550" y="9721850"/>
            <a:ext cx="3078163" cy="511175"/>
          </a:xfrm>
          <a:prstGeom prst="rect">
            <a:avLst/>
          </a:prstGeom>
        </p:spPr>
        <p:txBody>
          <a:bodyPr vert="horz" lIns="94861" tIns="47430" rIns="94861" bIns="47430" rtlCol="0" anchor="b"/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313D47-FCF4-4554-AF37-9E2AAB5D82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861" tIns="47430" rIns="94861" bIns="4743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3 Dimensionen von CSR im trisektoralen Raum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19550" y="0"/>
            <a:ext cx="3078163" cy="511175"/>
          </a:xfrm>
          <a:prstGeom prst="rect">
            <a:avLst/>
          </a:prstGeom>
        </p:spPr>
        <p:txBody>
          <a:bodyPr vert="horz" lIns="94861" tIns="47430" rIns="94861" bIns="4743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55DEF3B-91F2-4022-BD87-C4A643A2C034}" type="datetimeFigureOut">
              <a:rPr lang="de-DE"/>
              <a:pPr>
                <a:defRPr/>
              </a:pPr>
              <a:t>14.03.2012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9938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61" tIns="47430" rIns="94861" bIns="47430" rtlCol="0" anchor="ctr"/>
          <a:lstStyle/>
          <a:p>
            <a:pPr lvl="0"/>
            <a:endParaRPr lang="de-DE" noProof="0" dirty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76900" cy="4603750"/>
          </a:xfrm>
          <a:prstGeom prst="rect">
            <a:avLst/>
          </a:prstGeom>
        </p:spPr>
        <p:txBody>
          <a:bodyPr vert="horz" lIns="94861" tIns="47430" rIns="94861" bIns="4743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4861" tIns="47430" rIns="94861" bIns="4743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19550" y="9721850"/>
            <a:ext cx="3078163" cy="511175"/>
          </a:xfrm>
          <a:prstGeom prst="rect">
            <a:avLst/>
          </a:prstGeom>
        </p:spPr>
        <p:txBody>
          <a:bodyPr vert="horz" lIns="94861" tIns="47430" rIns="94861" bIns="4743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7FAA7EE-9BD1-40C6-BC3E-D5D42F78759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2CE5EC-EF3F-4BD2-A029-FD1604EDDD71}" type="slidenum">
              <a:rPr lang="de-DE" smtClean="0"/>
              <a:pPr>
                <a:defRPr/>
              </a:pPr>
              <a:t>8</a:t>
            </a:fld>
            <a:endParaRPr lang="de-DE" smtClean="0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003675" y="0"/>
            <a:ext cx="3070225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246" tIns="46123" rIns="92246" bIns="46123" anchor="ctr"/>
          <a:lstStyle/>
          <a:p>
            <a:endParaRPr lang="de-DE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4003675" y="9734550"/>
            <a:ext cx="3070225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05535" tIns="51904" rIns="105535" bIns="51904" anchor="b"/>
          <a:lstStyle/>
          <a:p>
            <a:pPr algn="r" defTabSz="1066800" eaLnBrk="0" hangingPunct="0"/>
            <a:r>
              <a:rPr lang="de-DE" sz="1400"/>
              <a:t>1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9734550"/>
            <a:ext cx="3067050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246" tIns="46123" rIns="92246" bIns="46123" anchor="ctr"/>
          <a:lstStyle/>
          <a:p>
            <a:endParaRPr lang="de-DE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3067050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2246" tIns="46123" rIns="92246" bIns="46123" anchor="ctr"/>
          <a:lstStyle/>
          <a:p>
            <a:endParaRPr lang="de-DE"/>
          </a:p>
        </p:txBody>
      </p:sp>
      <p:sp>
        <p:nvSpPr>
          <p:cNvPr id="409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4888" y="777875"/>
            <a:ext cx="5095875" cy="3821113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8213" y="4822825"/>
            <a:ext cx="5191125" cy="4670425"/>
          </a:xfrm>
          <a:noFill/>
        </p:spPr>
        <p:txBody>
          <a:bodyPr wrap="square" lIns="105535" tIns="51904" rIns="105535" bIns="5190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EBE345-61C6-48BE-A670-0EA077D73EB1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32AF9B-A813-4AB0-A232-0233ECA11DE9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Thema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B666B-DA86-492E-9355-E6143CF92CF8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Thema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4AE131-20D8-47A3-BDF7-15F28B3E5A4C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6605898"/>
            <a:ext cx="9144000" cy="188640"/>
          </a:xfrm>
          <a:prstGeom prst="rect">
            <a:avLst/>
          </a:prstGeom>
          <a:solidFill>
            <a:srgbClr val="007DC5"/>
          </a:solidFill>
          <a:ln>
            <a:noFill/>
          </a:ln>
          <a:effectLst>
            <a:innerShdw blurRad="25400" dist="25400" dir="16200000">
              <a:srgbClr val="3E9ACF">
                <a:alpha val="4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71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500166" y="571480"/>
            <a:ext cx="6143625" cy="428625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45 Light" pitchFamily="34" charset="0"/>
                <a:cs typeface="Arial" pitchFamily="34" charset="0"/>
              </a:defRPr>
            </a:lvl1pPr>
            <a:lvl2pPr>
              <a:defRPr>
                <a:latin typeface="Frutiger 45 Light" pitchFamily="34" charset="0"/>
                <a:cs typeface="Arial" pitchFamily="34" charset="0"/>
              </a:defRPr>
            </a:lvl2pPr>
            <a:lvl3pPr>
              <a:defRPr>
                <a:latin typeface="Frutiger 45 Light" pitchFamily="34" charset="0"/>
                <a:cs typeface="Arial" pitchFamily="34" charset="0"/>
              </a:defRPr>
            </a:lvl3pPr>
            <a:lvl4pPr>
              <a:defRPr>
                <a:latin typeface="Frutiger 45 Light" pitchFamily="34" charset="0"/>
                <a:cs typeface="Arial" pitchFamily="34" charset="0"/>
              </a:defRPr>
            </a:lvl4pPr>
            <a:lvl5pPr marL="0" indent="0" algn="ctr">
              <a:buNone/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4"/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500188" y="1143000"/>
            <a:ext cx="6143625" cy="49291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 advTm="3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6605898"/>
            <a:ext cx="9144000" cy="188640"/>
          </a:xfrm>
          <a:prstGeom prst="rect">
            <a:avLst/>
          </a:prstGeom>
          <a:solidFill>
            <a:srgbClr val="007DC5"/>
          </a:solidFill>
          <a:ln>
            <a:noFill/>
          </a:ln>
          <a:effectLst>
            <a:innerShdw blurRad="25400" dist="25400" dir="16200000">
              <a:srgbClr val="3E9ACF">
                <a:alpha val="4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Textfeld 6"/>
          <p:cNvSpPr txBox="1"/>
          <p:nvPr userDrawn="1"/>
        </p:nvSpPr>
        <p:spPr>
          <a:xfrm>
            <a:off x="6804025" y="6577013"/>
            <a:ext cx="2232025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 </a:t>
            </a:r>
            <a:r>
              <a:rPr lang="de-DE" sz="1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vhw</a:t>
            </a:r>
            <a:r>
              <a: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e. V. </a:t>
            </a:r>
            <a:r>
              <a: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2011      </a:t>
            </a:r>
            <a:r>
              <a: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Seite </a:t>
            </a:r>
            <a:fld id="{CB7C5327-010D-498E-99B7-9DE8AE5719DD}" type="slidenum">
              <a:rPr lang="de-DE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‹Nr.›</a:t>
            </a:fld>
            <a:r>
              <a: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de-DE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7"/>
          <p:cNvSpPr txBox="1"/>
          <p:nvPr userDrawn="1"/>
        </p:nvSpPr>
        <p:spPr>
          <a:xfrm>
            <a:off x="107950" y="6577013"/>
            <a:ext cx="7343775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Städtenetzwerk, Vortrag Jahrestagung </a:t>
            </a:r>
            <a:r>
              <a:rPr lang="de-DE" sz="1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bagfa</a:t>
            </a:r>
            <a:r>
              <a: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Netzwerke gewinnbringend gestalten, Potsdam, 18.10.2011</a:t>
            </a:r>
            <a:endParaRPr lang="de-DE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3571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500166" y="571480"/>
            <a:ext cx="6143625" cy="428625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45 Light" pitchFamily="34" charset="0"/>
                <a:cs typeface="Arial" pitchFamily="34" charset="0"/>
              </a:defRPr>
            </a:lvl1pPr>
            <a:lvl2pPr>
              <a:defRPr>
                <a:latin typeface="Frutiger 45 Light" pitchFamily="34" charset="0"/>
                <a:cs typeface="Arial" pitchFamily="34" charset="0"/>
              </a:defRPr>
            </a:lvl2pPr>
            <a:lvl3pPr>
              <a:defRPr>
                <a:latin typeface="Frutiger 45 Light" pitchFamily="34" charset="0"/>
                <a:cs typeface="Arial" pitchFamily="34" charset="0"/>
              </a:defRPr>
            </a:lvl3pPr>
            <a:lvl4pPr>
              <a:defRPr>
                <a:latin typeface="Frutiger 45 Light" pitchFamily="34" charset="0"/>
                <a:cs typeface="Arial" pitchFamily="34" charset="0"/>
              </a:defRPr>
            </a:lvl4pPr>
            <a:lvl5pPr marL="0" indent="0" algn="ctr">
              <a:buNone/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4"/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500188" y="1143000"/>
            <a:ext cx="6143625" cy="49291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 advTm="3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6605898"/>
            <a:ext cx="9144000" cy="188640"/>
          </a:xfrm>
          <a:prstGeom prst="rect">
            <a:avLst/>
          </a:prstGeom>
          <a:solidFill>
            <a:srgbClr val="007DC5"/>
          </a:solidFill>
          <a:ln>
            <a:noFill/>
          </a:ln>
          <a:effectLst>
            <a:innerShdw blurRad="25400" dist="25400" dir="16200000">
              <a:srgbClr val="3E9ACF">
                <a:alpha val="4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Textfeld 6"/>
          <p:cNvSpPr txBox="1"/>
          <p:nvPr userDrawn="1"/>
        </p:nvSpPr>
        <p:spPr>
          <a:xfrm>
            <a:off x="6804025" y="6577013"/>
            <a:ext cx="2232025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 </a:t>
            </a:r>
            <a:r>
              <a:rPr lang="de-DE" sz="1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vhw</a:t>
            </a:r>
            <a:r>
              <a: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e. V. </a:t>
            </a:r>
            <a:r>
              <a: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2011      </a:t>
            </a:r>
            <a:r>
              <a: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Seite </a:t>
            </a:r>
            <a:fld id="{4D9C550B-A23F-4E77-BDD0-ADB74D8C6690}" type="slidenum">
              <a:rPr lang="de-DE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‹Nr.›</a:t>
            </a:fld>
            <a:r>
              <a: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de-DE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7"/>
          <p:cNvSpPr txBox="1"/>
          <p:nvPr userDrawn="1"/>
        </p:nvSpPr>
        <p:spPr>
          <a:xfrm>
            <a:off x="107950" y="6577013"/>
            <a:ext cx="7343775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Städtenetzwerk, Vortrag Jahrestagung </a:t>
            </a:r>
            <a:r>
              <a:rPr lang="de-DE" sz="1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bagfa</a:t>
            </a:r>
            <a:r>
              <a: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Netzwerke gewinnbringend gestalten, Potsdam, 18.10.2011</a:t>
            </a:r>
            <a:endParaRPr lang="de-DE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3571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500166" y="571480"/>
            <a:ext cx="6143625" cy="428625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45 Light" pitchFamily="34" charset="0"/>
                <a:cs typeface="Arial" pitchFamily="34" charset="0"/>
              </a:defRPr>
            </a:lvl1pPr>
            <a:lvl2pPr>
              <a:defRPr>
                <a:latin typeface="Frutiger 45 Light" pitchFamily="34" charset="0"/>
                <a:cs typeface="Arial" pitchFamily="34" charset="0"/>
              </a:defRPr>
            </a:lvl2pPr>
            <a:lvl3pPr>
              <a:defRPr>
                <a:latin typeface="Frutiger 45 Light" pitchFamily="34" charset="0"/>
                <a:cs typeface="Arial" pitchFamily="34" charset="0"/>
              </a:defRPr>
            </a:lvl3pPr>
            <a:lvl4pPr>
              <a:defRPr>
                <a:latin typeface="Frutiger 45 Light" pitchFamily="34" charset="0"/>
                <a:cs typeface="Arial" pitchFamily="34" charset="0"/>
              </a:defRPr>
            </a:lvl4pPr>
            <a:lvl5pPr marL="0" indent="0" algn="ctr">
              <a:buNone/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4"/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500188" y="1143000"/>
            <a:ext cx="6143625" cy="49291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 advTm="3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6605898"/>
            <a:ext cx="9144000" cy="188640"/>
          </a:xfrm>
          <a:prstGeom prst="rect">
            <a:avLst/>
          </a:prstGeom>
          <a:solidFill>
            <a:srgbClr val="007DC5"/>
          </a:solidFill>
          <a:ln>
            <a:noFill/>
          </a:ln>
          <a:effectLst>
            <a:innerShdw blurRad="25400" dist="25400" dir="16200000">
              <a:srgbClr val="3E9ACF">
                <a:alpha val="4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Textfeld 6"/>
          <p:cNvSpPr txBox="1"/>
          <p:nvPr userDrawn="1"/>
        </p:nvSpPr>
        <p:spPr>
          <a:xfrm>
            <a:off x="6804025" y="6577013"/>
            <a:ext cx="2232025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 </a:t>
            </a:r>
            <a:r>
              <a:rPr lang="de-DE" sz="1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vhw</a:t>
            </a:r>
            <a:r>
              <a: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e. V. </a:t>
            </a:r>
            <a:r>
              <a: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2011      </a:t>
            </a:r>
            <a:r>
              <a: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Seite </a:t>
            </a:r>
            <a:fld id="{D8B5709A-70F4-4010-8E91-B5AEF868520C}" type="slidenum">
              <a:rPr lang="de-DE" sz="1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‹Nr.›</a:t>
            </a:fld>
            <a:r>
              <a: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de-DE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7"/>
          <p:cNvSpPr txBox="1"/>
          <p:nvPr userDrawn="1"/>
        </p:nvSpPr>
        <p:spPr>
          <a:xfrm>
            <a:off x="107950" y="6577013"/>
            <a:ext cx="7343775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Städtenetzwerk, Vortrag Jahrestagung </a:t>
            </a:r>
            <a:r>
              <a:rPr lang="de-DE" sz="1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bagfa</a:t>
            </a:r>
            <a:r>
              <a:rPr lang="de-DE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Netzwerke gewinnbringend gestalten, Potsdam, 18.10.2011</a:t>
            </a:r>
            <a:endParaRPr lang="de-DE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3571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500166" y="571480"/>
            <a:ext cx="6143625" cy="428625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45 Light" pitchFamily="34" charset="0"/>
                <a:cs typeface="Arial" pitchFamily="34" charset="0"/>
              </a:defRPr>
            </a:lvl1pPr>
            <a:lvl2pPr>
              <a:defRPr>
                <a:latin typeface="Frutiger 45 Light" pitchFamily="34" charset="0"/>
                <a:cs typeface="Arial" pitchFamily="34" charset="0"/>
              </a:defRPr>
            </a:lvl2pPr>
            <a:lvl3pPr>
              <a:defRPr>
                <a:latin typeface="Frutiger 45 Light" pitchFamily="34" charset="0"/>
                <a:cs typeface="Arial" pitchFamily="34" charset="0"/>
              </a:defRPr>
            </a:lvl3pPr>
            <a:lvl4pPr>
              <a:defRPr>
                <a:latin typeface="Frutiger 45 Light" pitchFamily="34" charset="0"/>
                <a:cs typeface="Arial" pitchFamily="34" charset="0"/>
              </a:defRPr>
            </a:lvl4pPr>
            <a:lvl5pPr marL="0" indent="0" algn="ctr">
              <a:buNone/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4"/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1500188" y="1143000"/>
            <a:ext cx="6143625" cy="49291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6629400"/>
            <a:ext cx="9144000" cy="142875"/>
          </a:xfrm>
          <a:prstGeom prst="rect">
            <a:avLst/>
          </a:prstGeom>
          <a:solidFill>
            <a:srgbClr val="117A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rgbClr val="117A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6661150"/>
            <a:ext cx="9144000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de-DE" sz="800" dirty="0">
              <a:solidFill>
                <a:srgbClr val="000066"/>
              </a:solidFill>
              <a:latin typeface="+mn-lt"/>
              <a:cs typeface="+mn-cs"/>
            </a:endParaRPr>
          </a:p>
        </p:txBody>
      </p:sp>
      <p:pic>
        <p:nvPicPr>
          <p:cNvPr id="1029" name="Picture 6" descr="N:\vhw Corporate Identity 18-09-08\vhw-Logo neu ab 18. September 2008\Neues vhw Logo blauer Grund weiße Schrift\vhw logo w39.jpg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0375BC"/>
              </a:clrFrom>
              <a:clrTo>
                <a:srgbClr val="0375BC">
                  <a:alpha val="0"/>
                </a:srgbClr>
              </a:clrTo>
            </a:clrChange>
          </a:blip>
          <a:srcRect t="14284" r="13911" b="21431"/>
          <a:stretch>
            <a:fillRect/>
          </a:stretch>
        </p:blipFill>
        <p:spPr bwMode="auto">
          <a:xfrm>
            <a:off x="-1588" y="112713"/>
            <a:ext cx="1501776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60338" y="495300"/>
            <a:ext cx="2286000" cy="107950"/>
          </a:xfrm>
          <a:prstGeom prst="rect">
            <a:avLst/>
          </a:prstGeom>
          <a:solidFill>
            <a:srgbClr val="117AC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77" r:id="rId13"/>
    <p:sldLayoutId id="2147483678" r:id="rId14"/>
    <p:sldLayoutId id="2147483679" r:id="rId15"/>
    <p:sldLayoutId id="2147483680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cid:image003.jpg@01CB803E.18E01F20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cid:image003.jpg@01CB803E.18E01F20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3.jpg@01CB803E.18E01F20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cid:image003.jpg@01CB803E.18E01F2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cid:image003.jpg@01CB803E.18E01F20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images.uncyc.org/commons/5/5a/Team_sketch_erich_schube_01.sv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 txBox="1">
            <a:spLocks/>
          </p:cNvSpPr>
          <p:nvPr/>
        </p:nvSpPr>
        <p:spPr bwMode="auto">
          <a:xfrm>
            <a:off x="539750" y="2420938"/>
            <a:ext cx="7772400" cy="2803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defRPr/>
            </a:pPr>
            <a:endParaRPr lang="de-DE" sz="32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+mn-cs"/>
            </a:endParaRPr>
          </a:p>
          <a:p>
            <a:pPr algn="ctr" eaLnBrk="0" hangingPunct="0">
              <a:defRPr/>
            </a:pPr>
            <a:r>
              <a:rPr lang="de-DE" sz="3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rPr>
              <a:t>Integrierte Stadtentwicklung „im Netz“</a:t>
            </a:r>
          </a:p>
          <a:p>
            <a:pPr algn="ctr" eaLnBrk="0" hangingPunct="0">
              <a:defRPr/>
            </a:pPr>
            <a:endParaRPr lang="de-DE" sz="2400" b="1" dirty="0">
              <a:solidFill>
                <a:srgbClr val="578CD1"/>
              </a:solidFill>
              <a:latin typeface="Calibri" pitchFamily="34" charset="0"/>
              <a:cs typeface="+mn-cs"/>
            </a:endParaRPr>
          </a:p>
          <a:p>
            <a:pPr algn="ctr" eaLnBrk="0" hangingPunct="0">
              <a:defRPr/>
            </a:pPr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rPr>
              <a:t>Das Städtenetzwerk </a:t>
            </a:r>
          </a:p>
          <a:p>
            <a:pPr algn="ctr" eaLnBrk="0" hangingPunct="0">
              <a:defRPr/>
            </a:pPr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rPr>
              <a:t>„Stärkung lokaler Demokratie durch </a:t>
            </a:r>
          </a:p>
          <a:p>
            <a:pPr algn="ctr" eaLnBrk="0" hangingPunct="0">
              <a:defRPr/>
            </a:pPr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rPr>
              <a:t>bürgerorientierte integrierte Stadtentwicklung“ </a:t>
            </a:r>
          </a:p>
          <a:p>
            <a:pPr algn="ctr" eaLnBrk="0" hangingPunct="0">
              <a:defRPr/>
            </a:pPr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+mn-cs"/>
              </a:rPr>
              <a:t>des vhw</a:t>
            </a:r>
            <a:endParaRPr lang="de-DE" sz="24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+mn-cs"/>
            </a:endParaRPr>
          </a:p>
          <a:p>
            <a:pPr algn="ctr" eaLnBrk="0" hangingPunct="0">
              <a:defRPr/>
            </a:pPr>
            <a:endParaRPr lang="de-DE" sz="3200" b="1" dirty="0">
              <a:solidFill>
                <a:srgbClr val="578CD1"/>
              </a:solidFill>
              <a:latin typeface="Calibri" pitchFamily="34" charset="0"/>
              <a:cs typeface="+mn-cs"/>
            </a:endParaRPr>
          </a:p>
          <a:p>
            <a:pPr algn="ctr" eaLnBrk="0" hangingPunct="0">
              <a:defRPr/>
            </a:pPr>
            <a:endParaRPr lang="de-DE" sz="3200" b="1" dirty="0">
              <a:solidFill>
                <a:srgbClr val="578CD1"/>
              </a:solidFill>
              <a:latin typeface="Calibri" pitchFamily="34" charset="0"/>
              <a:cs typeface="+mn-cs"/>
            </a:endParaRPr>
          </a:p>
          <a:p>
            <a:pPr algn="ctr" eaLnBrk="0" hangingPunct="0">
              <a:defRPr/>
            </a:pPr>
            <a:endParaRPr lang="de-DE" sz="3200" b="1" dirty="0">
              <a:solidFill>
                <a:srgbClr val="578CD1"/>
              </a:solidFill>
              <a:latin typeface="Calibri" pitchFamily="34" charset="0"/>
              <a:cs typeface="+mn-cs"/>
            </a:endParaRPr>
          </a:p>
          <a:p>
            <a:pPr algn="ctr" eaLnBrk="0" hangingPunct="0">
              <a:defRPr/>
            </a:pPr>
            <a:endParaRPr lang="de-DE" sz="3200" b="1" dirty="0">
              <a:solidFill>
                <a:srgbClr val="578CD1"/>
              </a:solidFill>
              <a:latin typeface="Calibri" pitchFamily="34" charset="0"/>
              <a:cs typeface="+mn-cs"/>
            </a:endParaRPr>
          </a:p>
          <a:p>
            <a:pPr algn="ctr" eaLnBrk="0" hangingPunct="0">
              <a:defRPr/>
            </a:pPr>
            <a:endParaRPr lang="de-DE" sz="3200" b="1" dirty="0">
              <a:solidFill>
                <a:srgbClr val="578CD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075" name="Textfeld 2"/>
          <p:cNvSpPr txBox="1">
            <a:spLocks noChangeArrowheads="1"/>
          </p:cNvSpPr>
          <p:nvPr/>
        </p:nvSpPr>
        <p:spPr bwMode="auto">
          <a:xfrm>
            <a:off x="323850" y="6021388"/>
            <a:ext cx="2054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+mj-lt"/>
                <a:cs typeface="+mn-cs"/>
              </a:rPr>
              <a:t>Bremen, 15. März 2012</a:t>
            </a:r>
            <a:endParaRPr lang="de-DE" sz="1400" dirty="0">
              <a:solidFill>
                <a:schemeClr val="bg1">
                  <a:lumMod val="50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23850" y="5229225"/>
            <a:ext cx="8424863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400" dirty="0">
                <a:solidFill>
                  <a:schemeClr val="bg1">
                    <a:lumMod val="50000"/>
                  </a:schemeClr>
                </a:solidFill>
                <a:cs typeface="+mn-cs"/>
              </a:rPr>
              <a:t>Dr. Frank Jost</a:t>
            </a:r>
          </a:p>
          <a:p>
            <a:pPr>
              <a:defRPr/>
            </a:pPr>
            <a:r>
              <a:rPr lang="de-DE" sz="1400" dirty="0">
                <a:solidFill>
                  <a:schemeClr val="bg1">
                    <a:lumMod val="50000"/>
                  </a:schemeClr>
                </a:solidFill>
                <a:cs typeface="+mn-cs"/>
              </a:rPr>
              <a:t>vhw – Bundesverband für Wohnen und Stadtentwicklung e.V., Berlin</a:t>
            </a:r>
          </a:p>
          <a:p>
            <a:pPr>
              <a:defRPr/>
            </a:pPr>
            <a:r>
              <a:rPr lang="de-DE" dirty="0">
                <a:cs typeface="+mn-cs"/>
              </a:rPr>
              <a:t> </a:t>
            </a:r>
            <a:endParaRPr lang="de-DE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920750" y="981075"/>
            <a:ext cx="7302500" cy="471963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920750" y="981075"/>
            <a:ext cx="1054100" cy="390048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1974850" y="4881563"/>
            <a:ext cx="6248400" cy="81915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12" name="Line 5"/>
          <p:cNvSpPr>
            <a:spLocks noChangeShapeType="1"/>
          </p:cNvSpPr>
          <p:nvPr/>
        </p:nvSpPr>
        <p:spPr bwMode="auto">
          <a:xfrm>
            <a:off x="919163" y="3433763"/>
            <a:ext cx="7307262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13" name="Line 6"/>
          <p:cNvSpPr>
            <a:spLocks noChangeShapeType="1"/>
          </p:cNvSpPr>
          <p:nvPr/>
        </p:nvSpPr>
        <p:spPr bwMode="auto">
          <a:xfrm flipV="1">
            <a:off x="6673850" y="981075"/>
            <a:ext cx="0" cy="47212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14" name="Line 7"/>
          <p:cNvSpPr>
            <a:spLocks noChangeShapeType="1"/>
          </p:cNvSpPr>
          <p:nvPr/>
        </p:nvSpPr>
        <p:spPr bwMode="auto">
          <a:xfrm flipV="1">
            <a:off x="3587750" y="981075"/>
            <a:ext cx="0" cy="47212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15" name="Line 8"/>
          <p:cNvSpPr>
            <a:spLocks noChangeShapeType="1"/>
          </p:cNvSpPr>
          <p:nvPr/>
        </p:nvSpPr>
        <p:spPr bwMode="auto">
          <a:xfrm>
            <a:off x="925513" y="2017713"/>
            <a:ext cx="729615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3016" name="Group 9"/>
          <p:cNvGrpSpPr>
            <a:grpSpLocks/>
          </p:cNvGrpSpPr>
          <p:nvPr/>
        </p:nvGrpSpPr>
        <p:grpSpPr bwMode="auto">
          <a:xfrm>
            <a:off x="2095500" y="1169988"/>
            <a:ext cx="5705475" cy="3673475"/>
            <a:chOff x="1320" y="1028"/>
            <a:chExt cx="3594" cy="2314"/>
          </a:xfrm>
        </p:grpSpPr>
        <p:sp>
          <p:nvSpPr>
            <p:cNvPr id="43031" name="Line 10"/>
            <p:cNvSpPr>
              <a:spLocks noChangeShapeType="1"/>
            </p:cNvSpPr>
            <p:nvPr/>
          </p:nvSpPr>
          <p:spPr bwMode="auto">
            <a:xfrm>
              <a:off x="1320" y="2454"/>
              <a:ext cx="3594" cy="0"/>
            </a:xfrm>
            <a:prstGeom prst="line">
              <a:avLst/>
            </a:prstGeom>
            <a:noFill/>
            <a:ln w="6350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32" name="Line 11"/>
            <p:cNvSpPr>
              <a:spLocks noChangeShapeType="1"/>
            </p:cNvSpPr>
            <p:nvPr/>
          </p:nvSpPr>
          <p:spPr bwMode="auto">
            <a:xfrm flipV="1">
              <a:off x="2260" y="1041"/>
              <a:ext cx="0" cy="2247"/>
            </a:xfrm>
            <a:prstGeom prst="line">
              <a:avLst/>
            </a:prstGeom>
            <a:noFill/>
            <a:ln w="6350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33" name="Line 12"/>
            <p:cNvSpPr>
              <a:spLocks noChangeShapeType="1"/>
            </p:cNvSpPr>
            <p:nvPr/>
          </p:nvSpPr>
          <p:spPr bwMode="auto">
            <a:xfrm>
              <a:off x="1503" y="1562"/>
              <a:ext cx="3240" cy="0"/>
            </a:xfrm>
            <a:prstGeom prst="line">
              <a:avLst/>
            </a:prstGeom>
            <a:noFill/>
            <a:ln w="6350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34" name="Line 13"/>
            <p:cNvSpPr>
              <a:spLocks noChangeShapeType="1"/>
            </p:cNvSpPr>
            <p:nvPr/>
          </p:nvSpPr>
          <p:spPr bwMode="auto">
            <a:xfrm flipV="1">
              <a:off x="4204" y="1028"/>
              <a:ext cx="0" cy="2314"/>
            </a:xfrm>
            <a:prstGeom prst="line">
              <a:avLst/>
            </a:prstGeom>
            <a:noFill/>
            <a:ln w="6350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3017" name="Freeform 14"/>
          <p:cNvSpPr>
            <a:spLocks/>
          </p:cNvSpPr>
          <p:nvPr/>
        </p:nvSpPr>
        <p:spPr bwMode="auto">
          <a:xfrm>
            <a:off x="4533900" y="1139825"/>
            <a:ext cx="2419350" cy="1589088"/>
          </a:xfrm>
          <a:custGeom>
            <a:avLst/>
            <a:gdLst>
              <a:gd name="T0" fmla="*/ 290 w 1524"/>
              <a:gd name="T1" fmla="*/ 608 h 1001"/>
              <a:gd name="T2" fmla="*/ 807 w 1524"/>
              <a:gd name="T3" fmla="*/ 873 h 1001"/>
              <a:gd name="T4" fmla="*/ 1299 w 1524"/>
              <a:gd name="T5" fmla="*/ 998 h 1001"/>
              <a:gd name="T6" fmla="*/ 1507 w 1524"/>
              <a:gd name="T7" fmla="*/ 739 h 1001"/>
              <a:gd name="T8" fmla="*/ 1264 w 1524"/>
              <a:gd name="T9" fmla="*/ 374 h 1001"/>
              <a:gd name="T10" fmla="*/ 700 w 1524"/>
              <a:gd name="T11" fmla="*/ 83 h 1001"/>
              <a:gd name="T12" fmla="*/ 82 w 1524"/>
              <a:gd name="T13" fmla="*/ 208 h 1001"/>
              <a:gd name="T14" fmla="*/ 290 w 1524"/>
              <a:gd name="T15" fmla="*/ 608 h 10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24"/>
              <a:gd name="T25" fmla="*/ 0 h 1001"/>
              <a:gd name="T26" fmla="*/ 1524 w 1524"/>
              <a:gd name="T27" fmla="*/ 1001 h 10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24" h="1001">
                <a:moveTo>
                  <a:pt x="290" y="608"/>
                </a:moveTo>
                <a:cubicBezTo>
                  <a:pt x="380" y="678"/>
                  <a:pt x="641" y="809"/>
                  <a:pt x="807" y="873"/>
                </a:cubicBezTo>
                <a:cubicBezTo>
                  <a:pt x="974" y="937"/>
                  <a:pt x="1192" y="1001"/>
                  <a:pt x="1299" y="998"/>
                </a:cubicBezTo>
                <a:cubicBezTo>
                  <a:pt x="1406" y="995"/>
                  <a:pt x="1524" y="927"/>
                  <a:pt x="1507" y="739"/>
                </a:cubicBezTo>
                <a:cubicBezTo>
                  <a:pt x="1492" y="576"/>
                  <a:pt x="1380" y="460"/>
                  <a:pt x="1264" y="374"/>
                </a:cubicBezTo>
                <a:cubicBezTo>
                  <a:pt x="1191" y="318"/>
                  <a:pt x="895" y="119"/>
                  <a:pt x="700" y="83"/>
                </a:cubicBezTo>
                <a:cubicBezTo>
                  <a:pt x="405" y="29"/>
                  <a:pt x="166" y="0"/>
                  <a:pt x="82" y="208"/>
                </a:cubicBezTo>
                <a:cubicBezTo>
                  <a:pt x="0" y="407"/>
                  <a:pt x="230" y="560"/>
                  <a:pt x="290" y="608"/>
                </a:cubicBezTo>
                <a:close/>
              </a:path>
            </a:pathLst>
          </a:custGeom>
          <a:solidFill>
            <a:srgbClr val="009900"/>
          </a:solidFill>
          <a:ln w="12700" cap="rnd" cmpd="sng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3018" name="Rectangle 15"/>
          <p:cNvSpPr>
            <a:spLocks noChangeArrowheads="1"/>
          </p:cNvSpPr>
          <p:nvPr/>
        </p:nvSpPr>
        <p:spPr bwMode="auto">
          <a:xfrm>
            <a:off x="5400675" y="1781175"/>
            <a:ext cx="1117600" cy="407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de-DE" sz="900" b="1">
                <a:solidFill>
                  <a:srgbClr val="000000"/>
                </a:solidFill>
                <a:latin typeface="Verdana" pitchFamily="34" charset="0"/>
              </a:rPr>
              <a:t>Postmaterielle</a:t>
            </a:r>
          </a:p>
          <a:p>
            <a:pPr algn="ctr" eaLnBrk="0" hangingPunct="0"/>
            <a:r>
              <a:rPr lang="de-DE" sz="1200" b="1">
                <a:solidFill>
                  <a:srgbClr val="000000"/>
                </a:solidFill>
                <a:latin typeface="Verdana" pitchFamily="34" charset="0"/>
              </a:rPr>
              <a:t>10%</a:t>
            </a:r>
            <a:endParaRPr lang="de-DE" sz="1200" b="1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360464" name="Text Box 16"/>
          <p:cNvSpPr txBox="1">
            <a:spLocks noChangeArrowheads="1"/>
          </p:cNvSpPr>
          <p:nvPr/>
        </p:nvSpPr>
        <p:spPr bwMode="auto">
          <a:xfrm>
            <a:off x="3575050" y="3429000"/>
            <a:ext cx="1436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b="1">
                <a:solidFill>
                  <a:srgbClr val="FF6600"/>
                </a:solidFill>
                <a:cs typeface="+mn-cs"/>
              </a:rPr>
              <a:t>Hochwertige</a:t>
            </a:r>
          </a:p>
          <a:p>
            <a:pPr algn="ctr">
              <a:defRPr/>
            </a:pPr>
            <a:r>
              <a:rPr lang="de-DE" b="1">
                <a:solidFill>
                  <a:srgbClr val="FF6600"/>
                </a:solidFill>
                <a:cs typeface="+mn-cs"/>
              </a:rPr>
              <a:t>Wohnungen</a:t>
            </a:r>
          </a:p>
        </p:txBody>
      </p:sp>
      <p:sp>
        <p:nvSpPr>
          <p:cNvPr id="360465" name="Text Box 17"/>
          <p:cNvSpPr txBox="1">
            <a:spLocks noChangeArrowheads="1"/>
          </p:cNvSpPr>
          <p:nvPr/>
        </p:nvSpPr>
        <p:spPr bwMode="auto">
          <a:xfrm>
            <a:off x="6588125" y="1125538"/>
            <a:ext cx="1543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b="1">
                <a:solidFill>
                  <a:srgbClr val="FF6600"/>
                </a:solidFill>
                <a:cs typeface="+mn-cs"/>
              </a:rPr>
              <a:t>gewachsene</a:t>
            </a:r>
          </a:p>
          <a:p>
            <a:pPr algn="ctr">
              <a:defRPr/>
            </a:pPr>
            <a:r>
              <a:rPr lang="de-DE" b="1">
                <a:solidFill>
                  <a:srgbClr val="FF6600"/>
                </a:solidFill>
                <a:cs typeface="+mn-cs"/>
              </a:rPr>
              <a:t>Viertel </a:t>
            </a:r>
          </a:p>
        </p:txBody>
      </p:sp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1247775" y="3108325"/>
            <a:ext cx="191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b="1">
                <a:solidFill>
                  <a:srgbClr val="FF6600"/>
                </a:solidFill>
                <a:cs typeface="+mn-cs"/>
              </a:rPr>
              <a:t>Geringe </a:t>
            </a:r>
          </a:p>
          <a:p>
            <a:pPr algn="ctr">
              <a:defRPr/>
            </a:pPr>
            <a:r>
              <a:rPr lang="de-DE" b="1">
                <a:solidFill>
                  <a:srgbClr val="FF6600"/>
                </a:solidFill>
                <a:cs typeface="+mn-cs"/>
              </a:rPr>
              <a:t>Umweltbelastung</a:t>
            </a:r>
          </a:p>
        </p:txBody>
      </p:sp>
      <p:sp>
        <p:nvSpPr>
          <p:cNvPr id="360467" name="Text Box 19"/>
          <p:cNvSpPr txBox="1">
            <a:spLocks noChangeArrowheads="1"/>
          </p:cNvSpPr>
          <p:nvPr/>
        </p:nvSpPr>
        <p:spPr bwMode="auto">
          <a:xfrm>
            <a:off x="2976563" y="2205038"/>
            <a:ext cx="212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b="1">
                <a:solidFill>
                  <a:srgbClr val="FF6600"/>
                </a:solidFill>
                <a:cs typeface="+mn-cs"/>
              </a:rPr>
              <a:t>Kritische </a:t>
            </a:r>
          </a:p>
          <a:p>
            <a:pPr algn="ctr">
              <a:defRPr/>
            </a:pPr>
            <a:r>
              <a:rPr lang="de-DE" b="1">
                <a:solidFill>
                  <a:srgbClr val="FF6600"/>
                </a:solidFill>
                <a:cs typeface="+mn-cs"/>
              </a:rPr>
              <a:t>Wohnkonsumenten</a:t>
            </a:r>
          </a:p>
        </p:txBody>
      </p:sp>
      <p:sp>
        <p:nvSpPr>
          <p:cNvPr id="360468" name="Text Box 20"/>
          <p:cNvSpPr txBox="1">
            <a:spLocks noChangeArrowheads="1"/>
          </p:cNvSpPr>
          <p:nvPr/>
        </p:nvSpPr>
        <p:spPr bwMode="auto">
          <a:xfrm>
            <a:off x="5303838" y="2924175"/>
            <a:ext cx="2009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b="1">
                <a:solidFill>
                  <a:srgbClr val="FF6600"/>
                </a:solidFill>
                <a:cs typeface="+mn-cs"/>
              </a:rPr>
              <a:t>viele</a:t>
            </a:r>
          </a:p>
          <a:p>
            <a:pPr algn="ctr">
              <a:defRPr/>
            </a:pPr>
            <a:r>
              <a:rPr lang="de-DE" b="1">
                <a:solidFill>
                  <a:srgbClr val="FF6600"/>
                </a:solidFill>
                <a:cs typeface="+mn-cs"/>
              </a:rPr>
              <a:t>Familienhaushalte</a:t>
            </a:r>
          </a:p>
        </p:txBody>
      </p:sp>
      <p:pic>
        <p:nvPicPr>
          <p:cNvPr id="360469" name="Picture 21" descr="Foto_r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25" y="1125538"/>
            <a:ext cx="1720850" cy="1531937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60470" name="Picture 22" descr="T00_D_NeusalzerWeg_b_m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2300" y="4076700"/>
            <a:ext cx="1770063" cy="14668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60471" name="Text Box 23"/>
          <p:cNvSpPr txBox="1">
            <a:spLocks noChangeArrowheads="1"/>
          </p:cNvSpPr>
          <p:nvPr/>
        </p:nvSpPr>
        <p:spPr bwMode="auto">
          <a:xfrm>
            <a:off x="3122613" y="1268413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b="1">
                <a:solidFill>
                  <a:srgbClr val="FF6600"/>
                </a:solidFill>
                <a:cs typeface="+mn-cs"/>
              </a:rPr>
              <a:t>Natur</a:t>
            </a:r>
          </a:p>
          <a:p>
            <a:pPr algn="ctr">
              <a:defRPr/>
            </a:pPr>
            <a:r>
              <a:rPr lang="de-DE" b="1">
                <a:solidFill>
                  <a:srgbClr val="FF6600"/>
                </a:solidFill>
                <a:cs typeface="+mn-cs"/>
              </a:rPr>
              <a:t>vs. Kultur</a:t>
            </a:r>
          </a:p>
        </p:txBody>
      </p:sp>
      <p:pic>
        <p:nvPicPr>
          <p:cNvPr id="360472" name="Picture 24" descr="WW_Postmaterielle2"/>
          <p:cNvPicPr>
            <a:picLocks noChangeAspect="1" noChangeArrowheads="1"/>
          </p:cNvPicPr>
          <p:nvPr/>
        </p:nvPicPr>
        <p:blipFill>
          <a:blip r:embed="rId4"/>
          <a:srcRect t="3111" r="-833" b="4434"/>
          <a:stretch>
            <a:fillRect/>
          </a:stretch>
        </p:blipFill>
        <p:spPr bwMode="auto">
          <a:xfrm>
            <a:off x="3109913" y="4292600"/>
            <a:ext cx="1603375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60473" name="Picture 25" descr="WW_Postmaterielle1"/>
          <p:cNvPicPr>
            <a:picLocks noChangeAspect="1" noChangeArrowheads="1"/>
          </p:cNvPicPr>
          <p:nvPr/>
        </p:nvPicPr>
        <p:blipFill>
          <a:blip r:embed="rId5"/>
          <a:srcRect t="-1590" b="-1208"/>
          <a:stretch>
            <a:fillRect/>
          </a:stretch>
        </p:blipFill>
        <p:spPr bwMode="auto">
          <a:xfrm>
            <a:off x="1182688" y="3933825"/>
            <a:ext cx="123507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3029" name="Rectangle 26"/>
          <p:cNvSpPr>
            <a:spLocks noChangeArrowheads="1"/>
          </p:cNvSpPr>
          <p:nvPr/>
        </p:nvSpPr>
        <p:spPr bwMode="auto">
          <a:xfrm>
            <a:off x="2157413" y="0"/>
            <a:ext cx="8583612" cy="352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de-DE" b="1">
                <a:solidFill>
                  <a:schemeClr val="bg1"/>
                </a:solidFill>
                <a:ea typeface="Dotum" pitchFamily="34" charset="-127"/>
              </a:rPr>
              <a:t>Wohnprofile der Sinus-Milieus</a:t>
            </a:r>
          </a:p>
        </p:txBody>
      </p:sp>
      <p:sp>
        <p:nvSpPr>
          <p:cNvPr id="43030" name="Rectangle 27"/>
          <p:cNvSpPr>
            <a:spLocks noChangeArrowheads="1"/>
          </p:cNvSpPr>
          <p:nvPr/>
        </p:nvSpPr>
        <p:spPr bwMode="auto">
          <a:xfrm>
            <a:off x="2159000" y="339725"/>
            <a:ext cx="4927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bg1"/>
                </a:solidFill>
              </a:rPr>
              <a:t>Empirisch gesicherte Erkenntnisse über das Wohnverhalten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6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6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64" grpId="0"/>
      <p:bldP spid="360465" grpId="0"/>
      <p:bldP spid="360466" grpId="0"/>
      <p:bldP spid="360467" grpId="0"/>
      <p:bldP spid="360468" grpId="0"/>
      <p:bldP spid="3604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920750" y="981075"/>
            <a:ext cx="7302500" cy="471963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920750" y="981075"/>
            <a:ext cx="1054100" cy="390048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1974850" y="4881563"/>
            <a:ext cx="6248400" cy="81915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4036" name="Line 5"/>
          <p:cNvSpPr>
            <a:spLocks noChangeShapeType="1"/>
          </p:cNvSpPr>
          <p:nvPr/>
        </p:nvSpPr>
        <p:spPr bwMode="auto">
          <a:xfrm>
            <a:off x="919163" y="3433763"/>
            <a:ext cx="7307262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4037" name="Line 6"/>
          <p:cNvSpPr>
            <a:spLocks noChangeShapeType="1"/>
          </p:cNvSpPr>
          <p:nvPr/>
        </p:nvSpPr>
        <p:spPr bwMode="auto">
          <a:xfrm flipV="1">
            <a:off x="6673850" y="981075"/>
            <a:ext cx="0" cy="47212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4038" name="Line 7"/>
          <p:cNvSpPr>
            <a:spLocks noChangeShapeType="1"/>
          </p:cNvSpPr>
          <p:nvPr/>
        </p:nvSpPr>
        <p:spPr bwMode="auto">
          <a:xfrm flipV="1">
            <a:off x="3587750" y="981075"/>
            <a:ext cx="0" cy="47212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4039" name="Line 8"/>
          <p:cNvSpPr>
            <a:spLocks noChangeShapeType="1"/>
          </p:cNvSpPr>
          <p:nvPr/>
        </p:nvSpPr>
        <p:spPr bwMode="auto">
          <a:xfrm>
            <a:off x="925513" y="2017713"/>
            <a:ext cx="729615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4040" name="Group 9"/>
          <p:cNvGrpSpPr>
            <a:grpSpLocks/>
          </p:cNvGrpSpPr>
          <p:nvPr/>
        </p:nvGrpSpPr>
        <p:grpSpPr bwMode="auto">
          <a:xfrm>
            <a:off x="2095500" y="1169988"/>
            <a:ext cx="5705475" cy="3673475"/>
            <a:chOff x="1320" y="1028"/>
            <a:chExt cx="3594" cy="2314"/>
          </a:xfrm>
        </p:grpSpPr>
        <p:sp>
          <p:nvSpPr>
            <p:cNvPr id="44056" name="Line 10"/>
            <p:cNvSpPr>
              <a:spLocks noChangeShapeType="1"/>
            </p:cNvSpPr>
            <p:nvPr/>
          </p:nvSpPr>
          <p:spPr bwMode="auto">
            <a:xfrm>
              <a:off x="1320" y="2454"/>
              <a:ext cx="3594" cy="0"/>
            </a:xfrm>
            <a:prstGeom prst="line">
              <a:avLst/>
            </a:prstGeom>
            <a:noFill/>
            <a:ln w="6350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57" name="Line 11"/>
            <p:cNvSpPr>
              <a:spLocks noChangeShapeType="1"/>
            </p:cNvSpPr>
            <p:nvPr/>
          </p:nvSpPr>
          <p:spPr bwMode="auto">
            <a:xfrm flipV="1">
              <a:off x="2260" y="1041"/>
              <a:ext cx="0" cy="2247"/>
            </a:xfrm>
            <a:prstGeom prst="line">
              <a:avLst/>
            </a:prstGeom>
            <a:noFill/>
            <a:ln w="6350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58" name="Line 12"/>
            <p:cNvSpPr>
              <a:spLocks noChangeShapeType="1"/>
            </p:cNvSpPr>
            <p:nvPr/>
          </p:nvSpPr>
          <p:spPr bwMode="auto">
            <a:xfrm>
              <a:off x="1503" y="1562"/>
              <a:ext cx="3240" cy="0"/>
            </a:xfrm>
            <a:prstGeom prst="line">
              <a:avLst/>
            </a:prstGeom>
            <a:noFill/>
            <a:ln w="6350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59" name="Line 13"/>
            <p:cNvSpPr>
              <a:spLocks noChangeShapeType="1"/>
            </p:cNvSpPr>
            <p:nvPr/>
          </p:nvSpPr>
          <p:spPr bwMode="auto">
            <a:xfrm flipV="1">
              <a:off x="4204" y="1028"/>
              <a:ext cx="0" cy="2314"/>
            </a:xfrm>
            <a:prstGeom prst="line">
              <a:avLst/>
            </a:prstGeom>
            <a:noFill/>
            <a:ln w="6350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4041" name="Freeform 14"/>
          <p:cNvSpPr>
            <a:spLocks/>
          </p:cNvSpPr>
          <p:nvPr/>
        </p:nvSpPr>
        <p:spPr bwMode="auto">
          <a:xfrm>
            <a:off x="3433763" y="1738313"/>
            <a:ext cx="3060700" cy="1895475"/>
          </a:xfrm>
          <a:custGeom>
            <a:avLst/>
            <a:gdLst>
              <a:gd name="T0" fmla="*/ 348 w 1928"/>
              <a:gd name="T1" fmla="*/ 918 h 1194"/>
              <a:gd name="T2" fmla="*/ 924 w 1928"/>
              <a:gd name="T3" fmla="*/ 1182 h 1194"/>
              <a:gd name="T4" fmla="*/ 1797 w 1928"/>
              <a:gd name="T5" fmla="*/ 1002 h 1194"/>
              <a:gd name="T6" fmla="*/ 1659 w 1928"/>
              <a:gd name="T7" fmla="*/ 525 h 1194"/>
              <a:gd name="T8" fmla="*/ 840 w 1928"/>
              <a:gd name="T9" fmla="*/ 141 h 1194"/>
              <a:gd name="T10" fmla="*/ 102 w 1928"/>
              <a:gd name="T11" fmla="*/ 279 h 1194"/>
              <a:gd name="T12" fmla="*/ 348 w 1928"/>
              <a:gd name="T13" fmla="*/ 918 h 11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28"/>
              <a:gd name="T22" fmla="*/ 0 h 1194"/>
              <a:gd name="T23" fmla="*/ 1928 w 1928"/>
              <a:gd name="T24" fmla="*/ 1194 h 11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28" h="1194">
                <a:moveTo>
                  <a:pt x="348" y="918"/>
                </a:moveTo>
                <a:cubicBezTo>
                  <a:pt x="499" y="1072"/>
                  <a:pt x="621" y="1170"/>
                  <a:pt x="924" y="1182"/>
                </a:cubicBezTo>
                <a:cubicBezTo>
                  <a:pt x="1227" y="1194"/>
                  <a:pt x="1666" y="1138"/>
                  <a:pt x="1797" y="1002"/>
                </a:cubicBezTo>
                <a:cubicBezTo>
                  <a:pt x="1928" y="866"/>
                  <a:pt x="1869" y="651"/>
                  <a:pt x="1659" y="525"/>
                </a:cubicBezTo>
                <a:cubicBezTo>
                  <a:pt x="1449" y="399"/>
                  <a:pt x="1095" y="231"/>
                  <a:pt x="840" y="141"/>
                </a:cubicBezTo>
                <a:cubicBezTo>
                  <a:pt x="435" y="0"/>
                  <a:pt x="204" y="111"/>
                  <a:pt x="102" y="279"/>
                </a:cubicBezTo>
                <a:cubicBezTo>
                  <a:pt x="0" y="447"/>
                  <a:pt x="159" y="723"/>
                  <a:pt x="348" y="918"/>
                </a:cubicBezTo>
                <a:close/>
              </a:path>
            </a:pathLst>
          </a:custGeom>
          <a:solidFill>
            <a:srgbClr val="FFFF66"/>
          </a:solidFill>
          <a:ln w="12700" cap="rnd" cmpd="sng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4042" name="Rectangle 15"/>
          <p:cNvSpPr>
            <a:spLocks noChangeArrowheads="1"/>
          </p:cNvSpPr>
          <p:nvPr/>
        </p:nvSpPr>
        <p:spPr bwMode="auto">
          <a:xfrm>
            <a:off x="4222750" y="2376488"/>
            <a:ext cx="1216025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endParaRPr lang="de-DE" sz="1000" b="1"/>
          </a:p>
          <a:p>
            <a:pPr algn="ctr" eaLnBrk="0" hangingPunct="0"/>
            <a:r>
              <a:rPr lang="de-DE" sz="1000" b="1"/>
              <a:t>Bürgerliche Mitte</a:t>
            </a:r>
          </a:p>
          <a:p>
            <a:pPr algn="ctr" eaLnBrk="0" hangingPunct="0"/>
            <a:r>
              <a:rPr lang="de-DE" sz="1000" b="1"/>
              <a:t>16%</a:t>
            </a:r>
          </a:p>
        </p:txBody>
      </p:sp>
      <p:pic>
        <p:nvPicPr>
          <p:cNvPr id="363536" name="Picture 16"/>
          <p:cNvPicPr>
            <a:picLocks noChangeAspect="1" noChangeArrowheads="1"/>
          </p:cNvPicPr>
          <p:nvPr/>
        </p:nvPicPr>
        <p:blipFill>
          <a:blip r:embed="rId2"/>
          <a:srcRect l="-789" t="6573" r="-1875" b="1793"/>
          <a:stretch>
            <a:fillRect/>
          </a:stretch>
        </p:blipFill>
        <p:spPr bwMode="auto">
          <a:xfrm>
            <a:off x="1077913" y="1077913"/>
            <a:ext cx="1763712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63537" name="Picture 17" descr="WW_Bürger2"/>
          <p:cNvPicPr>
            <a:picLocks noChangeAspect="1" noChangeArrowheads="1"/>
          </p:cNvPicPr>
          <p:nvPr/>
        </p:nvPicPr>
        <p:blipFill>
          <a:blip r:embed="rId3"/>
          <a:srcRect l="-1375" t="4572" r="-311" b="6624"/>
          <a:stretch>
            <a:fillRect/>
          </a:stretch>
        </p:blipFill>
        <p:spPr bwMode="auto">
          <a:xfrm>
            <a:off x="1116013" y="4292600"/>
            <a:ext cx="173355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63538" name="Picture 18" descr="T32_Erk_AmBuschhausen6-8_m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4149725"/>
            <a:ext cx="1784350" cy="148431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63539" name="Picture 19" descr="T24_MG_Brucknerallee148_m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3650" y="1128713"/>
            <a:ext cx="17843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63540" name="Text Box 20"/>
          <p:cNvSpPr txBox="1">
            <a:spLocks noChangeArrowheads="1"/>
          </p:cNvSpPr>
          <p:nvPr/>
        </p:nvSpPr>
        <p:spPr bwMode="auto">
          <a:xfrm>
            <a:off x="3719513" y="5045075"/>
            <a:ext cx="177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b="1">
                <a:solidFill>
                  <a:srgbClr val="FF6600"/>
                </a:solidFill>
                <a:cs typeface="+mn-cs"/>
              </a:rPr>
              <a:t>Preis-Leistung</a:t>
            </a:r>
          </a:p>
        </p:txBody>
      </p:sp>
      <p:sp>
        <p:nvSpPr>
          <p:cNvPr id="363541" name="Text Box 21"/>
          <p:cNvSpPr txBox="1">
            <a:spLocks noChangeArrowheads="1"/>
          </p:cNvSpPr>
          <p:nvPr/>
        </p:nvSpPr>
        <p:spPr bwMode="auto">
          <a:xfrm>
            <a:off x="938213" y="2708275"/>
            <a:ext cx="240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b="1">
                <a:solidFill>
                  <a:srgbClr val="FF6600"/>
                </a:solidFill>
                <a:cs typeface="+mn-cs"/>
              </a:rPr>
              <a:t>Kinderfreundlichkeit</a:t>
            </a:r>
          </a:p>
        </p:txBody>
      </p:sp>
      <p:sp>
        <p:nvSpPr>
          <p:cNvPr id="363542" name="Text Box 22"/>
          <p:cNvSpPr txBox="1">
            <a:spLocks noChangeArrowheads="1"/>
          </p:cNvSpPr>
          <p:nvPr/>
        </p:nvSpPr>
        <p:spPr bwMode="auto">
          <a:xfrm>
            <a:off x="3317875" y="1054100"/>
            <a:ext cx="241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b="1">
                <a:solidFill>
                  <a:srgbClr val="FF6600"/>
                </a:solidFill>
                <a:cs typeface="+mn-cs"/>
              </a:rPr>
              <a:t>Mittlere bis </a:t>
            </a:r>
          </a:p>
          <a:p>
            <a:pPr algn="ctr">
              <a:defRPr/>
            </a:pPr>
            <a:r>
              <a:rPr lang="de-DE" b="1">
                <a:solidFill>
                  <a:srgbClr val="FF6600"/>
                </a:solidFill>
                <a:cs typeface="+mn-cs"/>
              </a:rPr>
              <a:t>größere Wohnungen</a:t>
            </a:r>
          </a:p>
        </p:txBody>
      </p:sp>
      <p:sp>
        <p:nvSpPr>
          <p:cNvPr id="363543" name="Text Box 23"/>
          <p:cNvSpPr txBox="1">
            <a:spLocks noChangeArrowheads="1"/>
          </p:cNvSpPr>
          <p:nvPr/>
        </p:nvSpPr>
        <p:spPr bwMode="auto">
          <a:xfrm>
            <a:off x="6546850" y="2984500"/>
            <a:ext cx="164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b="1">
                <a:solidFill>
                  <a:srgbClr val="FF6600"/>
                </a:solidFill>
                <a:cs typeface="+mn-cs"/>
              </a:rPr>
              <a:t>Zuverlässige </a:t>
            </a:r>
          </a:p>
          <a:p>
            <a:pPr algn="ctr">
              <a:defRPr/>
            </a:pPr>
            <a:r>
              <a:rPr lang="de-DE" b="1">
                <a:solidFill>
                  <a:srgbClr val="FF6600"/>
                </a:solidFill>
                <a:cs typeface="+mn-cs"/>
              </a:rPr>
              <a:t>Mieter</a:t>
            </a:r>
          </a:p>
        </p:txBody>
      </p:sp>
      <p:sp>
        <p:nvSpPr>
          <p:cNvPr id="363544" name="Text Box 24"/>
          <p:cNvSpPr txBox="1">
            <a:spLocks noChangeArrowheads="1"/>
          </p:cNvSpPr>
          <p:nvPr/>
        </p:nvSpPr>
        <p:spPr bwMode="auto">
          <a:xfrm>
            <a:off x="1187450" y="3429000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b="1">
                <a:solidFill>
                  <a:srgbClr val="FF6600"/>
                </a:solidFill>
                <a:cs typeface="+mn-cs"/>
              </a:rPr>
              <a:t>geringe Lagepräferenzen</a:t>
            </a:r>
          </a:p>
        </p:txBody>
      </p:sp>
      <p:sp>
        <p:nvSpPr>
          <p:cNvPr id="363545" name="Text Box 25"/>
          <p:cNvSpPr txBox="1">
            <a:spLocks noChangeArrowheads="1"/>
          </p:cNvSpPr>
          <p:nvPr/>
        </p:nvSpPr>
        <p:spPr bwMode="auto">
          <a:xfrm>
            <a:off x="3014663" y="4178300"/>
            <a:ext cx="188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b="1">
                <a:solidFill>
                  <a:srgbClr val="FF6600"/>
                </a:solidFill>
                <a:cs typeface="+mn-cs"/>
              </a:rPr>
              <a:t>Häufig Familien</a:t>
            </a:r>
          </a:p>
        </p:txBody>
      </p:sp>
      <p:sp>
        <p:nvSpPr>
          <p:cNvPr id="363546" name="Text Box 26"/>
          <p:cNvSpPr txBox="1">
            <a:spLocks noChangeArrowheads="1"/>
          </p:cNvSpPr>
          <p:nvPr/>
        </p:nvSpPr>
        <p:spPr bwMode="auto">
          <a:xfrm>
            <a:off x="5462588" y="3740150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B2B2B2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b="1">
                <a:solidFill>
                  <a:srgbClr val="FF6600"/>
                </a:solidFill>
                <a:cs typeface="+mn-cs"/>
              </a:rPr>
              <a:t>Suburbia</a:t>
            </a:r>
          </a:p>
        </p:txBody>
      </p:sp>
      <p:sp>
        <p:nvSpPr>
          <p:cNvPr id="44054" name="Rectangle 27"/>
          <p:cNvSpPr>
            <a:spLocks noChangeArrowheads="1"/>
          </p:cNvSpPr>
          <p:nvPr/>
        </p:nvSpPr>
        <p:spPr bwMode="auto">
          <a:xfrm>
            <a:off x="2147888" y="0"/>
            <a:ext cx="5113337" cy="352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de-DE" b="1">
                <a:solidFill>
                  <a:schemeClr val="bg1"/>
                </a:solidFill>
                <a:ea typeface="Dotum" pitchFamily="34" charset="-127"/>
              </a:rPr>
              <a:t>Wohnprofile der Sinus-Milieus</a:t>
            </a:r>
          </a:p>
        </p:txBody>
      </p:sp>
      <p:sp>
        <p:nvSpPr>
          <p:cNvPr id="44055" name="Rectangle 28"/>
          <p:cNvSpPr>
            <a:spLocks noChangeArrowheads="1"/>
          </p:cNvSpPr>
          <p:nvPr/>
        </p:nvSpPr>
        <p:spPr bwMode="auto">
          <a:xfrm>
            <a:off x="2165350" y="341313"/>
            <a:ext cx="49276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bg1"/>
                </a:solidFill>
              </a:rPr>
              <a:t>Empirisch gesicherte Erkenntnisse über das Wohnverhalten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6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6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6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6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6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6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40" grpId="0"/>
      <p:bldP spid="363541" grpId="0"/>
      <p:bldP spid="363542" grpId="0"/>
      <p:bldP spid="363543" grpId="0"/>
      <p:bldP spid="363544" grpId="0"/>
      <p:bldP spid="363545" grpId="0"/>
      <p:bldP spid="3635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461963" y="1052513"/>
          <a:ext cx="8143875" cy="4248150"/>
        </p:xfrm>
        <a:graphic>
          <a:graphicData uri="http://schemas.openxmlformats.org/drawingml/2006/table">
            <a:tbl>
              <a:tblPr/>
              <a:tblGrid>
                <a:gridCol w="3194592"/>
                <a:gridCol w="874107"/>
                <a:gridCol w="411345"/>
                <a:gridCol w="411345"/>
                <a:gridCol w="398489"/>
                <a:gridCol w="398489"/>
                <a:gridCol w="398489"/>
                <a:gridCol w="424199"/>
                <a:gridCol w="424199"/>
                <a:gridCol w="398489"/>
                <a:gridCol w="411345"/>
                <a:gridCol w="398489"/>
              </a:tblGrid>
              <a:tr h="333998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778" marR="5778" marT="5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alle Befragten</a:t>
                      </a:r>
                    </a:p>
                  </a:txBody>
                  <a:tcPr marL="5778" marR="5778" marT="5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latin typeface="MS Sans Serif"/>
                        </a:rPr>
                        <a:t> ETB</a:t>
                      </a:r>
                    </a:p>
                  </a:txBody>
                  <a:tcPr marL="5778" marR="5778" marT="577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latin typeface="MS Sans Serif"/>
                        </a:rPr>
                        <a:t> PMA</a:t>
                      </a:r>
                    </a:p>
                  </a:txBody>
                  <a:tcPr marL="5778" marR="5778" marT="57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latin typeface="MS Sans Serif"/>
                        </a:rPr>
                        <a:t> PER</a:t>
                      </a:r>
                    </a:p>
                  </a:txBody>
                  <a:tcPr marL="5778" marR="5778" marT="57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latin typeface="MS Sans Serif"/>
                        </a:rPr>
                        <a:t> KON</a:t>
                      </a:r>
                    </a:p>
                  </a:txBody>
                  <a:tcPr marL="5778" marR="5778" marT="57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latin typeface="MS Sans Serif"/>
                        </a:rPr>
                        <a:t> TRA</a:t>
                      </a:r>
                    </a:p>
                  </a:txBody>
                  <a:tcPr marL="5778" marR="5778" marT="57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latin typeface="MS Sans Serif"/>
                        </a:rPr>
                        <a:t> DDR</a:t>
                      </a:r>
                    </a:p>
                  </a:txBody>
                  <a:tcPr marL="5778" marR="5778" marT="57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latin typeface="MS Sans Serif"/>
                        </a:rPr>
                        <a:t> BUM</a:t>
                      </a:r>
                    </a:p>
                  </a:txBody>
                  <a:tcPr marL="5778" marR="5778" marT="57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latin typeface="MS Sans Serif"/>
                        </a:rPr>
                        <a:t> MAT</a:t>
                      </a:r>
                    </a:p>
                  </a:txBody>
                  <a:tcPr marL="5778" marR="5778" marT="57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latin typeface="MS Sans Serif"/>
                        </a:rPr>
                        <a:t> HED</a:t>
                      </a:r>
                    </a:p>
                  </a:txBody>
                  <a:tcPr marL="5778" marR="5778" marT="577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i="0" u="none" strike="noStrike">
                          <a:solidFill>
                            <a:srgbClr val="000000"/>
                          </a:solidFill>
                          <a:latin typeface="MS Sans Serif"/>
                        </a:rPr>
                        <a:t> EXP</a:t>
                      </a:r>
                    </a:p>
                  </a:txBody>
                  <a:tcPr marL="5778" marR="5778" marT="577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20639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Miethöhe/Kaufpreis</a:t>
                      </a:r>
                    </a:p>
                  </a:txBody>
                  <a:tcPr marL="5778" marR="5778" marT="57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79%</a:t>
                      </a:r>
                    </a:p>
                  </a:txBody>
                  <a:tcPr marL="5778" marR="5778" marT="57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91%</a:t>
                      </a:r>
                    </a:p>
                  </a:txBody>
                  <a:tcPr marL="5778" marR="5778" marT="57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99%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104%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101%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104%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117%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110%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97%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103%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75%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20639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Sicherheit im Wohnviertel</a:t>
                      </a:r>
                    </a:p>
                  </a:txBody>
                  <a:tcPr marL="5778" marR="5778" marT="57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69%</a:t>
                      </a:r>
                    </a:p>
                  </a:txBody>
                  <a:tcPr marL="5778" marR="5778" marT="57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100%</a:t>
                      </a:r>
                    </a:p>
                  </a:txBody>
                  <a:tcPr marL="5778" marR="5778" marT="57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96%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101%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126%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110%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99%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121%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91%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80%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79%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20639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Einkaufsmöglichkeiten in der Nähe</a:t>
                      </a:r>
                    </a:p>
                  </a:txBody>
                  <a:tcPr marL="5778" marR="5778" marT="57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58%</a:t>
                      </a:r>
                    </a:p>
                  </a:txBody>
                  <a:tcPr marL="5778" marR="5778" marT="57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91%</a:t>
                      </a:r>
                    </a:p>
                  </a:txBody>
                  <a:tcPr marL="5778" marR="5778" marT="57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107%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94%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111%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129%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129%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89%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98%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83%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69%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20639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Gute Verkehrsanbindung</a:t>
                      </a:r>
                    </a:p>
                  </a:txBody>
                  <a:tcPr marL="5778" marR="5778" marT="57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53%</a:t>
                      </a:r>
                    </a:p>
                  </a:txBody>
                  <a:tcPr marL="5778" marR="5778" marT="57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86%</a:t>
                      </a:r>
                    </a:p>
                  </a:txBody>
                  <a:tcPr marL="5778" marR="5778" marT="57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94%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100%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105%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116%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123%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95%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102%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102%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79%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20639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 dirty="0">
                          <a:solidFill>
                            <a:schemeClr val="tx1"/>
                          </a:solidFill>
                          <a:latin typeface="Tahoma"/>
                        </a:rPr>
                        <a:t>Energiesparendes Gebäude</a:t>
                      </a:r>
                    </a:p>
                  </a:txBody>
                  <a:tcPr marL="5778" marR="5778" marT="57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49%</a:t>
                      </a:r>
                    </a:p>
                  </a:txBody>
                  <a:tcPr marL="5778" marR="5778" marT="57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105%</a:t>
                      </a:r>
                    </a:p>
                  </a:txBody>
                  <a:tcPr marL="5778" marR="5778" marT="57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112%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98%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136%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101%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102%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107%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92%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88%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75%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20639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Schnitt der Wohnung</a:t>
                      </a:r>
                    </a:p>
                  </a:txBody>
                  <a:tcPr marL="5778" marR="5778" marT="57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48%</a:t>
                      </a:r>
                    </a:p>
                  </a:txBody>
                  <a:tcPr marL="5778" marR="5778" marT="57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108%</a:t>
                      </a:r>
                    </a:p>
                  </a:txBody>
                  <a:tcPr marL="5778" marR="5778" marT="57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105%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106%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103%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91%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76%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113%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93%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107%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85%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20639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Ausreichendes Angebot im öffentlichen Nahverkehr</a:t>
                      </a:r>
                    </a:p>
                  </a:txBody>
                  <a:tcPr marL="5778" marR="5778" marT="57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45%</a:t>
                      </a:r>
                    </a:p>
                  </a:txBody>
                  <a:tcPr marL="5778" marR="5778" marT="57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74%</a:t>
                      </a:r>
                    </a:p>
                  </a:txBody>
                  <a:tcPr marL="5778" marR="5778" marT="57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100%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112%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105%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120%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119%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90%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99%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101%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79%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20639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Gute Schulen und Kindergartenplätze in der Nähe</a:t>
                      </a:r>
                    </a:p>
                  </a:txBody>
                  <a:tcPr marL="5778" marR="5778" marT="57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29%</a:t>
                      </a:r>
                    </a:p>
                  </a:txBody>
                  <a:tcPr marL="5778" marR="5778" marT="57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102%</a:t>
                      </a:r>
                    </a:p>
                  </a:txBody>
                  <a:tcPr marL="5778" marR="5778" marT="57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117%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154%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95%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50%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69%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97%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121%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111%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91%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20639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Verkehrsberuhigte Wohngegend</a:t>
                      </a:r>
                    </a:p>
                  </a:txBody>
                  <a:tcPr marL="5778" marR="5778" marT="57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38%</a:t>
                      </a:r>
                    </a:p>
                  </a:txBody>
                  <a:tcPr marL="5778" marR="5778" marT="57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89%</a:t>
                      </a:r>
                    </a:p>
                  </a:txBody>
                  <a:tcPr marL="5778" marR="5778" marT="57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111%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115%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111%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109%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101%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88%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101%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80%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105%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507679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Soziale und ethnische Zusammensetzung der Nachbarschaft</a:t>
                      </a:r>
                    </a:p>
                  </a:txBody>
                  <a:tcPr marL="5778" marR="5778" marT="57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35%</a:t>
                      </a:r>
                    </a:p>
                  </a:txBody>
                  <a:tcPr marL="5778" marR="5778" marT="57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90%</a:t>
                      </a:r>
                    </a:p>
                  </a:txBody>
                  <a:tcPr marL="5778" marR="5778" marT="57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99%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111%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116%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116%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74%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78%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114%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97%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86%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38">
                <a:tc>
                  <a:txBody>
                    <a:bodyPr/>
                    <a:lstStyle/>
                    <a:p>
                      <a:pPr algn="l" fontAlgn="t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Beteiligung der Bürger an den Entscheidungen </a:t>
                      </a:r>
                      <a:br>
                        <a:rPr lang="de-DE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</a:br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in der Stadt/Gemeinde</a:t>
                      </a:r>
                    </a:p>
                  </a:txBody>
                  <a:tcPr marL="5778" marR="5778" marT="57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19%</a:t>
                      </a:r>
                    </a:p>
                  </a:txBody>
                  <a:tcPr marL="5778" marR="5778" marT="57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64%</a:t>
                      </a:r>
                    </a:p>
                  </a:txBody>
                  <a:tcPr marL="5778" marR="5778" marT="57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123%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153%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98%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78%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87%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99%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103%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80%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151%</a:t>
                      </a:r>
                    </a:p>
                  </a:txBody>
                  <a:tcPr marL="5778" marR="5778" marT="577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476375" y="107950"/>
            <a:ext cx="7667625" cy="36988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2">
                  <a:lumMod val="60000"/>
                  <a:lumOff val="40000"/>
                </a:schemeClr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b="1" dirty="0">
                <a:cs typeface="+mn-cs"/>
              </a:rPr>
              <a:t>Trend 2010: Sehr wichtige Aspekte der Wohnentscheidung  (Index)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468313" y="692150"/>
          <a:ext cx="8137525" cy="360363"/>
        </p:xfrm>
        <a:graphic>
          <a:graphicData uri="http://schemas.openxmlformats.org/drawingml/2006/table">
            <a:tbl>
              <a:tblPr/>
              <a:tblGrid>
                <a:gridCol w="8136904"/>
              </a:tblGrid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1" i="0" u="none" strike="noStrike" dirty="0">
                          <a:latin typeface="Tahoma"/>
                        </a:rPr>
                        <a:t>Wenn Sie jetzt umziehen und sich für eine neue Wohnumgebung (…) entscheiden könnten oder müssten: wie wichtig wären </a:t>
                      </a:r>
                      <a:r>
                        <a:rPr lang="de-DE" sz="1100" b="1" i="0" u="none" strike="noStrike" dirty="0" smtClean="0">
                          <a:latin typeface="Tahoma"/>
                        </a:rPr>
                        <a:t>… (sehr wichtig, in %)</a:t>
                      </a:r>
                      <a:endParaRPr lang="de-DE" sz="1100" b="1" i="0" u="none" strike="noStrike" dirty="0">
                        <a:latin typeface="Tahoma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Ellipse 4"/>
          <p:cNvSpPr/>
          <p:nvPr/>
        </p:nvSpPr>
        <p:spPr>
          <a:xfrm>
            <a:off x="6516688" y="1341438"/>
            <a:ext cx="431800" cy="3587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5724525" y="1700213"/>
            <a:ext cx="431800" cy="36036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6948488" y="1700213"/>
            <a:ext cx="431800" cy="36036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6156325" y="1989138"/>
            <a:ext cx="431800" cy="36036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6588125" y="1989138"/>
            <a:ext cx="431800" cy="36036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6156325" y="2276475"/>
            <a:ext cx="431800" cy="36036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5724525" y="2636838"/>
            <a:ext cx="431800" cy="36036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6948488" y="2924175"/>
            <a:ext cx="431800" cy="36036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6156325" y="3284538"/>
            <a:ext cx="431800" cy="36036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5364163" y="3573463"/>
            <a:ext cx="431800" cy="36036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5364163" y="3860800"/>
            <a:ext cx="431800" cy="36036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5724525" y="4221163"/>
            <a:ext cx="431800" cy="36036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6156325" y="4221163"/>
            <a:ext cx="431800" cy="36036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5364163" y="4724400"/>
            <a:ext cx="431800" cy="36036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8172450" y="4724400"/>
            <a:ext cx="431800" cy="36036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0" y="642938"/>
            <a:ext cx="2928938" cy="59896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6082" name="Textfeld 11"/>
          <p:cNvSpPr txBox="1">
            <a:spLocks noChangeArrowheads="1"/>
          </p:cNvSpPr>
          <p:nvPr/>
        </p:nvSpPr>
        <p:spPr bwMode="auto">
          <a:xfrm>
            <a:off x="560388" y="4071938"/>
            <a:ext cx="12287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b="1"/>
              <a:t>Legende Indexwerte</a:t>
            </a:r>
          </a:p>
        </p:txBody>
      </p:sp>
      <p:cxnSp>
        <p:nvCxnSpPr>
          <p:cNvPr id="16" name="Gerade Verbindung 15"/>
          <p:cNvCxnSpPr/>
          <p:nvPr/>
        </p:nvCxnSpPr>
        <p:spPr>
          <a:xfrm>
            <a:off x="560388" y="4283075"/>
            <a:ext cx="1857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4" name="Textfeld 17"/>
          <p:cNvSpPr txBox="1">
            <a:spLocks noChangeArrowheads="1"/>
          </p:cNvSpPr>
          <p:nvPr/>
        </p:nvSpPr>
        <p:spPr bwMode="auto">
          <a:xfrm>
            <a:off x="560388" y="1143000"/>
            <a:ext cx="170338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b="1"/>
              <a:t>Traditionsverwurzelte: 12%*</a:t>
            </a:r>
          </a:p>
        </p:txBody>
      </p:sp>
      <p:cxnSp>
        <p:nvCxnSpPr>
          <p:cNvPr id="19" name="Gerade Verbindung 18"/>
          <p:cNvCxnSpPr/>
          <p:nvPr/>
        </p:nvCxnSpPr>
        <p:spPr>
          <a:xfrm>
            <a:off x="560388" y="1354138"/>
            <a:ext cx="1857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6" name="Textfeld 19"/>
          <p:cNvSpPr txBox="1">
            <a:spLocks noChangeArrowheads="1"/>
          </p:cNvSpPr>
          <p:nvPr/>
        </p:nvSpPr>
        <p:spPr bwMode="auto">
          <a:xfrm>
            <a:off x="560388" y="1401763"/>
            <a:ext cx="177323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800"/>
              <a:t>* Bezugsgröße: Privathaushalte, Berlin</a:t>
            </a:r>
          </a:p>
        </p:txBody>
      </p:sp>
      <p:grpSp>
        <p:nvGrpSpPr>
          <p:cNvPr id="46087" name="Gruppieren 54"/>
          <p:cNvGrpSpPr>
            <a:grpSpLocks/>
          </p:cNvGrpSpPr>
          <p:nvPr/>
        </p:nvGrpSpPr>
        <p:grpSpPr bwMode="auto">
          <a:xfrm>
            <a:off x="579438" y="1714500"/>
            <a:ext cx="1681162" cy="1108075"/>
            <a:chOff x="2001838" y="1249363"/>
            <a:chExt cx="5919787" cy="3902075"/>
          </a:xfrm>
        </p:grpSpPr>
        <p:sp>
          <p:nvSpPr>
            <p:cNvPr id="46093" name="Freeform 15"/>
            <p:cNvSpPr>
              <a:spLocks/>
            </p:cNvSpPr>
            <p:nvPr/>
          </p:nvSpPr>
          <p:spPr bwMode="auto">
            <a:xfrm>
              <a:off x="3768725" y="3700463"/>
              <a:ext cx="2357438" cy="1450975"/>
            </a:xfrm>
            <a:custGeom>
              <a:avLst/>
              <a:gdLst>
                <a:gd name="T0" fmla="*/ 2147483647 w 1485"/>
                <a:gd name="T1" fmla="*/ 2147483647 h 914"/>
                <a:gd name="T2" fmla="*/ 2147483647 w 1485"/>
                <a:gd name="T3" fmla="*/ 2147483647 h 914"/>
                <a:gd name="T4" fmla="*/ 2147483647 w 1485"/>
                <a:gd name="T5" fmla="*/ 2147483647 h 914"/>
                <a:gd name="T6" fmla="*/ 2147483647 w 1485"/>
                <a:gd name="T7" fmla="*/ 2147483647 h 914"/>
                <a:gd name="T8" fmla="*/ 2147483647 w 1485"/>
                <a:gd name="T9" fmla="*/ 2147483647 h 914"/>
                <a:gd name="T10" fmla="*/ 2147483647 w 1485"/>
                <a:gd name="T11" fmla="*/ 2147483647 h 9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5"/>
                <a:gd name="T19" fmla="*/ 0 h 914"/>
                <a:gd name="T20" fmla="*/ 1485 w 1485"/>
                <a:gd name="T21" fmla="*/ 914 h 9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5" h="914">
                  <a:moveTo>
                    <a:pt x="21" y="510"/>
                  </a:moveTo>
                  <a:cubicBezTo>
                    <a:pt x="0" y="711"/>
                    <a:pt x="153" y="868"/>
                    <a:pt x="426" y="891"/>
                  </a:cubicBezTo>
                  <a:cubicBezTo>
                    <a:pt x="699" y="914"/>
                    <a:pt x="1119" y="813"/>
                    <a:pt x="1248" y="723"/>
                  </a:cubicBezTo>
                  <a:cubicBezTo>
                    <a:pt x="1377" y="633"/>
                    <a:pt x="1485" y="495"/>
                    <a:pt x="1455" y="384"/>
                  </a:cubicBezTo>
                  <a:cubicBezTo>
                    <a:pt x="1412" y="201"/>
                    <a:pt x="1152" y="0"/>
                    <a:pt x="744" y="27"/>
                  </a:cubicBezTo>
                  <a:cubicBezTo>
                    <a:pt x="336" y="54"/>
                    <a:pt x="45" y="276"/>
                    <a:pt x="21" y="510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94" name="Freeform 17"/>
            <p:cNvSpPr>
              <a:spLocks/>
            </p:cNvSpPr>
            <p:nvPr/>
          </p:nvSpPr>
          <p:spPr bwMode="auto">
            <a:xfrm>
              <a:off x="5786438" y="1323975"/>
              <a:ext cx="1835150" cy="1795463"/>
            </a:xfrm>
            <a:custGeom>
              <a:avLst/>
              <a:gdLst>
                <a:gd name="T0" fmla="*/ 2147483647 w 1156"/>
                <a:gd name="T1" fmla="*/ 2147483647 h 1131"/>
                <a:gd name="T2" fmla="*/ 2147483647 w 1156"/>
                <a:gd name="T3" fmla="*/ 2147483647 h 1131"/>
                <a:gd name="T4" fmla="*/ 2147483647 w 1156"/>
                <a:gd name="T5" fmla="*/ 2147483647 h 1131"/>
                <a:gd name="T6" fmla="*/ 2147483647 w 1156"/>
                <a:gd name="T7" fmla="*/ 2147483647 h 1131"/>
                <a:gd name="T8" fmla="*/ 2147483647 w 1156"/>
                <a:gd name="T9" fmla="*/ 2147483647 h 1131"/>
                <a:gd name="T10" fmla="*/ 2147483647 w 1156"/>
                <a:gd name="T11" fmla="*/ 2147483647 h 1131"/>
                <a:gd name="T12" fmla="*/ 2147483647 w 1156"/>
                <a:gd name="T13" fmla="*/ 2147483647 h 1131"/>
                <a:gd name="T14" fmla="*/ 2147483647 w 1156"/>
                <a:gd name="T15" fmla="*/ 2147483647 h 1131"/>
                <a:gd name="T16" fmla="*/ 2147483647 w 1156"/>
                <a:gd name="T17" fmla="*/ 2147483647 h 1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6"/>
                <a:gd name="T28" fmla="*/ 0 h 1131"/>
                <a:gd name="T29" fmla="*/ 1156 w 1156"/>
                <a:gd name="T30" fmla="*/ 1131 h 1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6" h="1131">
                  <a:moveTo>
                    <a:pt x="105" y="39"/>
                  </a:moveTo>
                  <a:cubicBezTo>
                    <a:pt x="0" y="87"/>
                    <a:pt x="31" y="249"/>
                    <a:pt x="139" y="303"/>
                  </a:cubicBezTo>
                  <a:cubicBezTo>
                    <a:pt x="247" y="357"/>
                    <a:pt x="369" y="421"/>
                    <a:pt x="517" y="555"/>
                  </a:cubicBezTo>
                  <a:cubicBezTo>
                    <a:pt x="626" y="651"/>
                    <a:pt x="718" y="786"/>
                    <a:pt x="772" y="918"/>
                  </a:cubicBezTo>
                  <a:cubicBezTo>
                    <a:pt x="826" y="1050"/>
                    <a:pt x="856" y="1113"/>
                    <a:pt x="985" y="1122"/>
                  </a:cubicBezTo>
                  <a:cubicBezTo>
                    <a:pt x="1114" y="1131"/>
                    <a:pt x="1144" y="1017"/>
                    <a:pt x="1150" y="921"/>
                  </a:cubicBezTo>
                  <a:cubicBezTo>
                    <a:pt x="1156" y="825"/>
                    <a:pt x="1078" y="493"/>
                    <a:pt x="888" y="299"/>
                  </a:cubicBezTo>
                  <a:cubicBezTo>
                    <a:pt x="753" y="159"/>
                    <a:pt x="570" y="74"/>
                    <a:pt x="435" y="38"/>
                  </a:cubicBezTo>
                  <a:cubicBezTo>
                    <a:pt x="300" y="2"/>
                    <a:pt x="192" y="0"/>
                    <a:pt x="105" y="39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95" name="Freeform 18"/>
            <p:cNvSpPr>
              <a:spLocks/>
            </p:cNvSpPr>
            <p:nvPr/>
          </p:nvSpPr>
          <p:spPr bwMode="auto">
            <a:xfrm>
              <a:off x="4497388" y="1406525"/>
              <a:ext cx="2419350" cy="1589088"/>
            </a:xfrm>
            <a:custGeom>
              <a:avLst/>
              <a:gdLst>
                <a:gd name="T0" fmla="*/ 2147483647 w 1524"/>
                <a:gd name="T1" fmla="*/ 2147483647 h 1001"/>
                <a:gd name="T2" fmla="*/ 2147483647 w 1524"/>
                <a:gd name="T3" fmla="*/ 2147483647 h 1001"/>
                <a:gd name="T4" fmla="*/ 2147483647 w 1524"/>
                <a:gd name="T5" fmla="*/ 2147483647 h 1001"/>
                <a:gd name="T6" fmla="*/ 2147483647 w 1524"/>
                <a:gd name="T7" fmla="*/ 2147483647 h 1001"/>
                <a:gd name="T8" fmla="*/ 2147483647 w 1524"/>
                <a:gd name="T9" fmla="*/ 2147483647 h 1001"/>
                <a:gd name="T10" fmla="*/ 2147483647 w 1524"/>
                <a:gd name="T11" fmla="*/ 2147483647 h 1001"/>
                <a:gd name="T12" fmla="*/ 2147483647 w 1524"/>
                <a:gd name="T13" fmla="*/ 2147483647 h 1001"/>
                <a:gd name="T14" fmla="*/ 2147483647 w 1524"/>
                <a:gd name="T15" fmla="*/ 2147483647 h 10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4"/>
                <a:gd name="T25" fmla="*/ 0 h 1001"/>
                <a:gd name="T26" fmla="*/ 1524 w 1524"/>
                <a:gd name="T27" fmla="*/ 1001 h 10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4" h="1001">
                  <a:moveTo>
                    <a:pt x="290" y="608"/>
                  </a:moveTo>
                  <a:cubicBezTo>
                    <a:pt x="380" y="678"/>
                    <a:pt x="641" y="809"/>
                    <a:pt x="807" y="873"/>
                  </a:cubicBezTo>
                  <a:cubicBezTo>
                    <a:pt x="974" y="937"/>
                    <a:pt x="1192" y="1001"/>
                    <a:pt x="1299" y="998"/>
                  </a:cubicBezTo>
                  <a:cubicBezTo>
                    <a:pt x="1406" y="995"/>
                    <a:pt x="1524" y="927"/>
                    <a:pt x="1507" y="739"/>
                  </a:cubicBezTo>
                  <a:cubicBezTo>
                    <a:pt x="1492" y="576"/>
                    <a:pt x="1380" y="460"/>
                    <a:pt x="1264" y="374"/>
                  </a:cubicBezTo>
                  <a:cubicBezTo>
                    <a:pt x="1191" y="318"/>
                    <a:pt x="895" y="119"/>
                    <a:pt x="700" y="83"/>
                  </a:cubicBezTo>
                  <a:cubicBezTo>
                    <a:pt x="405" y="29"/>
                    <a:pt x="166" y="0"/>
                    <a:pt x="82" y="208"/>
                  </a:cubicBezTo>
                  <a:cubicBezTo>
                    <a:pt x="0" y="407"/>
                    <a:pt x="230" y="560"/>
                    <a:pt x="290" y="608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96" name="Freeform 20"/>
            <p:cNvSpPr>
              <a:spLocks/>
            </p:cNvSpPr>
            <p:nvPr/>
          </p:nvSpPr>
          <p:spPr bwMode="auto">
            <a:xfrm>
              <a:off x="3397250" y="2005013"/>
              <a:ext cx="3060700" cy="1895475"/>
            </a:xfrm>
            <a:custGeom>
              <a:avLst/>
              <a:gdLst>
                <a:gd name="T0" fmla="*/ 2147483647 w 1928"/>
                <a:gd name="T1" fmla="*/ 2147483647 h 1194"/>
                <a:gd name="T2" fmla="*/ 2147483647 w 1928"/>
                <a:gd name="T3" fmla="*/ 2147483647 h 1194"/>
                <a:gd name="T4" fmla="*/ 2147483647 w 1928"/>
                <a:gd name="T5" fmla="*/ 2147483647 h 1194"/>
                <a:gd name="T6" fmla="*/ 2147483647 w 1928"/>
                <a:gd name="T7" fmla="*/ 2147483647 h 1194"/>
                <a:gd name="T8" fmla="*/ 2147483647 w 1928"/>
                <a:gd name="T9" fmla="*/ 2147483647 h 1194"/>
                <a:gd name="T10" fmla="*/ 2147483647 w 1928"/>
                <a:gd name="T11" fmla="*/ 2147483647 h 1194"/>
                <a:gd name="T12" fmla="*/ 2147483647 w 1928"/>
                <a:gd name="T13" fmla="*/ 2147483647 h 1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8"/>
                <a:gd name="T22" fmla="*/ 0 h 1194"/>
                <a:gd name="T23" fmla="*/ 1928 w 1928"/>
                <a:gd name="T24" fmla="*/ 1194 h 11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8" h="1194">
                  <a:moveTo>
                    <a:pt x="348" y="918"/>
                  </a:moveTo>
                  <a:cubicBezTo>
                    <a:pt x="499" y="1072"/>
                    <a:pt x="621" y="1170"/>
                    <a:pt x="924" y="1182"/>
                  </a:cubicBezTo>
                  <a:cubicBezTo>
                    <a:pt x="1227" y="1194"/>
                    <a:pt x="1666" y="1138"/>
                    <a:pt x="1797" y="1002"/>
                  </a:cubicBezTo>
                  <a:cubicBezTo>
                    <a:pt x="1928" y="866"/>
                    <a:pt x="1869" y="651"/>
                    <a:pt x="1659" y="525"/>
                  </a:cubicBezTo>
                  <a:cubicBezTo>
                    <a:pt x="1449" y="399"/>
                    <a:pt x="1095" y="231"/>
                    <a:pt x="840" y="141"/>
                  </a:cubicBezTo>
                  <a:cubicBezTo>
                    <a:pt x="435" y="0"/>
                    <a:pt x="204" y="111"/>
                    <a:pt x="102" y="279"/>
                  </a:cubicBezTo>
                  <a:cubicBezTo>
                    <a:pt x="0" y="447"/>
                    <a:pt x="159" y="723"/>
                    <a:pt x="348" y="918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97" name="Freeform 21"/>
            <p:cNvSpPr>
              <a:spLocks/>
            </p:cNvSpPr>
            <p:nvPr/>
          </p:nvSpPr>
          <p:spPr bwMode="auto">
            <a:xfrm>
              <a:off x="2228850" y="1404938"/>
              <a:ext cx="1235075" cy="1717675"/>
            </a:xfrm>
            <a:custGeom>
              <a:avLst/>
              <a:gdLst>
                <a:gd name="T0" fmla="*/ 2147483647 w 778"/>
                <a:gd name="T1" fmla="*/ 2147483647 h 1082"/>
                <a:gd name="T2" fmla="*/ 2147483647 w 778"/>
                <a:gd name="T3" fmla="*/ 2147483647 h 1082"/>
                <a:gd name="T4" fmla="*/ 2147483647 w 778"/>
                <a:gd name="T5" fmla="*/ 2147483647 h 1082"/>
                <a:gd name="T6" fmla="*/ 2147483647 w 778"/>
                <a:gd name="T7" fmla="*/ 2147483647 h 1082"/>
                <a:gd name="T8" fmla="*/ 2147483647 w 778"/>
                <a:gd name="T9" fmla="*/ 2147483647 h 1082"/>
                <a:gd name="T10" fmla="*/ 2147483647 w 778"/>
                <a:gd name="T11" fmla="*/ 2147483647 h 10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1082"/>
                <a:gd name="T20" fmla="*/ 778 w 778"/>
                <a:gd name="T21" fmla="*/ 1082 h 10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1082">
                  <a:moveTo>
                    <a:pt x="727" y="365"/>
                  </a:moveTo>
                  <a:cubicBezTo>
                    <a:pt x="778" y="251"/>
                    <a:pt x="760" y="39"/>
                    <a:pt x="604" y="23"/>
                  </a:cubicBezTo>
                  <a:cubicBezTo>
                    <a:pt x="373" y="0"/>
                    <a:pt x="232" y="243"/>
                    <a:pt x="142" y="390"/>
                  </a:cubicBezTo>
                  <a:cubicBezTo>
                    <a:pt x="37" y="568"/>
                    <a:pt x="0" y="884"/>
                    <a:pt x="73" y="975"/>
                  </a:cubicBezTo>
                  <a:cubicBezTo>
                    <a:pt x="161" y="1082"/>
                    <a:pt x="294" y="960"/>
                    <a:pt x="375" y="873"/>
                  </a:cubicBezTo>
                  <a:cubicBezTo>
                    <a:pt x="456" y="786"/>
                    <a:pt x="672" y="489"/>
                    <a:pt x="727" y="365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98" name="Freeform 22"/>
            <p:cNvSpPr>
              <a:spLocks/>
            </p:cNvSpPr>
            <p:nvPr/>
          </p:nvSpPr>
          <p:spPr bwMode="auto">
            <a:xfrm>
              <a:off x="3154363" y="1249363"/>
              <a:ext cx="3014662" cy="1265237"/>
            </a:xfrm>
            <a:custGeom>
              <a:avLst/>
              <a:gdLst>
                <a:gd name="T0" fmla="*/ 2147483647 w 1899"/>
                <a:gd name="T1" fmla="*/ 2147483647 h 797"/>
                <a:gd name="T2" fmla="*/ 2147483647 w 1899"/>
                <a:gd name="T3" fmla="*/ 2147483647 h 797"/>
                <a:gd name="T4" fmla="*/ 2147483647 w 1899"/>
                <a:gd name="T5" fmla="*/ 2147483647 h 797"/>
                <a:gd name="T6" fmla="*/ 2147483647 w 1899"/>
                <a:gd name="T7" fmla="*/ 2147483647 h 797"/>
                <a:gd name="T8" fmla="*/ 2147483647 w 1899"/>
                <a:gd name="T9" fmla="*/ 2147483647 h 797"/>
                <a:gd name="T10" fmla="*/ 2147483647 w 1899"/>
                <a:gd name="T11" fmla="*/ 2147483647 h 797"/>
                <a:gd name="T12" fmla="*/ 2147483647 w 1899"/>
                <a:gd name="T13" fmla="*/ 2147483647 h 797"/>
                <a:gd name="T14" fmla="*/ 2147483647 w 1899"/>
                <a:gd name="T15" fmla="*/ 2147483647 h 797"/>
                <a:gd name="T16" fmla="*/ 2147483647 w 1899"/>
                <a:gd name="T17" fmla="*/ 2147483647 h 7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99"/>
                <a:gd name="T28" fmla="*/ 0 h 797"/>
                <a:gd name="T29" fmla="*/ 1899 w 1899"/>
                <a:gd name="T30" fmla="*/ 797 h 7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99" h="797">
                  <a:moveTo>
                    <a:pt x="57" y="680"/>
                  </a:moveTo>
                  <a:cubicBezTo>
                    <a:pt x="93" y="740"/>
                    <a:pt x="147" y="797"/>
                    <a:pt x="273" y="779"/>
                  </a:cubicBezTo>
                  <a:cubicBezTo>
                    <a:pt x="399" y="761"/>
                    <a:pt x="639" y="611"/>
                    <a:pt x="816" y="518"/>
                  </a:cubicBezTo>
                  <a:cubicBezTo>
                    <a:pt x="993" y="425"/>
                    <a:pt x="1167" y="314"/>
                    <a:pt x="1335" y="290"/>
                  </a:cubicBezTo>
                  <a:cubicBezTo>
                    <a:pt x="1503" y="266"/>
                    <a:pt x="1752" y="344"/>
                    <a:pt x="1800" y="323"/>
                  </a:cubicBezTo>
                  <a:cubicBezTo>
                    <a:pt x="1848" y="302"/>
                    <a:pt x="1899" y="198"/>
                    <a:pt x="1722" y="113"/>
                  </a:cubicBezTo>
                  <a:cubicBezTo>
                    <a:pt x="1545" y="28"/>
                    <a:pt x="1008" y="0"/>
                    <a:pt x="708" y="17"/>
                  </a:cubicBezTo>
                  <a:cubicBezTo>
                    <a:pt x="444" y="32"/>
                    <a:pt x="198" y="121"/>
                    <a:pt x="102" y="242"/>
                  </a:cubicBezTo>
                  <a:cubicBezTo>
                    <a:pt x="0" y="368"/>
                    <a:pt x="12" y="611"/>
                    <a:pt x="57" y="680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099" name="Freeform 23"/>
            <p:cNvSpPr>
              <a:spLocks/>
            </p:cNvSpPr>
            <p:nvPr/>
          </p:nvSpPr>
          <p:spPr bwMode="auto">
            <a:xfrm>
              <a:off x="2001838" y="2679700"/>
              <a:ext cx="2008187" cy="2471738"/>
            </a:xfrm>
            <a:custGeom>
              <a:avLst/>
              <a:gdLst>
                <a:gd name="T0" fmla="*/ 2147483647 w 1265"/>
                <a:gd name="T1" fmla="*/ 2147483647 h 1557"/>
                <a:gd name="T2" fmla="*/ 2147483647 w 1265"/>
                <a:gd name="T3" fmla="*/ 2147483647 h 1557"/>
                <a:gd name="T4" fmla="*/ 2147483647 w 1265"/>
                <a:gd name="T5" fmla="*/ 2147483647 h 1557"/>
                <a:gd name="T6" fmla="*/ 2147483647 w 1265"/>
                <a:gd name="T7" fmla="*/ 2147483647 h 1557"/>
                <a:gd name="T8" fmla="*/ 2147483647 w 1265"/>
                <a:gd name="T9" fmla="*/ 2147483647 h 1557"/>
                <a:gd name="T10" fmla="*/ 2147483647 w 1265"/>
                <a:gd name="T11" fmla="*/ 2147483647 h 1557"/>
                <a:gd name="T12" fmla="*/ 2147483647 w 1265"/>
                <a:gd name="T13" fmla="*/ 2147483647 h 1557"/>
                <a:gd name="T14" fmla="*/ 2147483647 w 1265"/>
                <a:gd name="T15" fmla="*/ 2147483647 h 15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65"/>
                <a:gd name="T25" fmla="*/ 0 h 1557"/>
                <a:gd name="T26" fmla="*/ 1265 w 1265"/>
                <a:gd name="T27" fmla="*/ 1557 h 15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65" h="1557">
                  <a:moveTo>
                    <a:pt x="41" y="537"/>
                  </a:moveTo>
                  <a:cubicBezTo>
                    <a:pt x="0" y="847"/>
                    <a:pt x="138" y="1110"/>
                    <a:pt x="231" y="1225"/>
                  </a:cubicBezTo>
                  <a:cubicBezTo>
                    <a:pt x="354" y="1375"/>
                    <a:pt x="636" y="1557"/>
                    <a:pt x="851" y="1513"/>
                  </a:cubicBezTo>
                  <a:cubicBezTo>
                    <a:pt x="1066" y="1469"/>
                    <a:pt x="1258" y="1325"/>
                    <a:pt x="1262" y="1162"/>
                  </a:cubicBezTo>
                  <a:cubicBezTo>
                    <a:pt x="1265" y="1014"/>
                    <a:pt x="1082" y="783"/>
                    <a:pt x="936" y="568"/>
                  </a:cubicBezTo>
                  <a:cubicBezTo>
                    <a:pt x="798" y="361"/>
                    <a:pt x="714" y="175"/>
                    <a:pt x="660" y="126"/>
                  </a:cubicBezTo>
                  <a:cubicBezTo>
                    <a:pt x="606" y="77"/>
                    <a:pt x="483" y="0"/>
                    <a:pt x="297" y="63"/>
                  </a:cubicBezTo>
                  <a:cubicBezTo>
                    <a:pt x="175" y="104"/>
                    <a:pt x="87" y="211"/>
                    <a:pt x="41" y="537"/>
                  </a:cubicBezTo>
                  <a:close/>
                </a:path>
              </a:pathLst>
            </a:custGeom>
            <a:solidFill>
              <a:srgbClr val="9BBEFF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100" name="Freeform 14"/>
            <p:cNvSpPr>
              <a:spLocks/>
            </p:cNvSpPr>
            <p:nvPr/>
          </p:nvSpPr>
          <p:spPr bwMode="auto">
            <a:xfrm>
              <a:off x="6221413" y="2552700"/>
              <a:ext cx="1700212" cy="1309688"/>
            </a:xfrm>
            <a:custGeom>
              <a:avLst/>
              <a:gdLst>
                <a:gd name="T0" fmla="*/ 2147483647 w 1071"/>
                <a:gd name="T1" fmla="*/ 2147483647 h 855"/>
                <a:gd name="T2" fmla="*/ 2147483647 w 1071"/>
                <a:gd name="T3" fmla="*/ 2147483647 h 855"/>
                <a:gd name="T4" fmla="*/ 2147483647 w 1071"/>
                <a:gd name="T5" fmla="*/ 2147483647 h 855"/>
                <a:gd name="T6" fmla="*/ 2147483647 w 1071"/>
                <a:gd name="T7" fmla="*/ 2147483647 h 855"/>
                <a:gd name="T8" fmla="*/ 2147483647 w 1071"/>
                <a:gd name="T9" fmla="*/ 2147483647 h 8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1"/>
                <a:gd name="T16" fmla="*/ 0 h 855"/>
                <a:gd name="T17" fmla="*/ 1071 w 1071"/>
                <a:gd name="T18" fmla="*/ 855 h 8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1" h="855">
                  <a:moveTo>
                    <a:pt x="606" y="849"/>
                  </a:moveTo>
                  <a:cubicBezTo>
                    <a:pt x="822" y="855"/>
                    <a:pt x="1071" y="786"/>
                    <a:pt x="1026" y="558"/>
                  </a:cubicBezTo>
                  <a:cubicBezTo>
                    <a:pt x="981" y="330"/>
                    <a:pt x="480" y="0"/>
                    <a:pt x="219" y="132"/>
                  </a:cubicBezTo>
                  <a:cubicBezTo>
                    <a:pt x="80" y="201"/>
                    <a:pt x="0" y="351"/>
                    <a:pt x="42" y="525"/>
                  </a:cubicBezTo>
                  <a:cubicBezTo>
                    <a:pt x="84" y="699"/>
                    <a:pt x="390" y="843"/>
                    <a:pt x="606" y="849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101" name="Freeform 16"/>
            <p:cNvSpPr>
              <a:spLocks/>
            </p:cNvSpPr>
            <p:nvPr/>
          </p:nvSpPr>
          <p:spPr bwMode="auto">
            <a:xfrm>
              <a:off x="2906713" y="2424113"/>
              <a:ext cx="1479550" cy="1866900"/>
            </a:xfrm>
            <a:custGeom>
              <a:avLst/>
              <a:gdLst>
                <a:gd name="T0" fmla="*/ 2147483647 w 932"/>
                <a:gd name="T1" fmla="*/ 2147483647 h 1176"/>
                <a:gd name="T2" fmla="*/ 2147483647 w 932"/>
                <a:gd name="T3" fmla="*/ 2147483647 h 1176"/>
                <a:gd name="T4" fmla="*/ 2147483647 w 932"/>
                <a:gd name="T5" fmla="*/ 2147483647 h 1176"/>
                <a:gd name="T6" fmla="*/ 2147483647 w 932"/>
                <a:gd name="T7" fmla="*/ 2147483647 h 1176"/>
                <a:gd name="T8" fmla="*/ 2147483647 w 932"/>
                <a:gd name="T9" fmla="*/ 2147483647 h 1176"/>
                <a:gd name="T10" fmla="*/ 2147483647 w 932"/>
                <a:gd name="T11" fmla="*/ 0 h 1176"/>
                <a:gd name="T12" fmla="*/ 2147483647 w 932"/>
                <a:gd name="T13" fmla="*/ 2147483647 h 1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2"/>
                <a:gd name="T22" fmla="*/ 0 h 1176"/>
                <a:gd name="T23" fmla="*/ 932 w 932"/>
                <a:gd name="T24" fmla="*/ 1176 h 1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2" h="1176">
                  <a:moveTo>
                    <a:pt x="78" y="327"/>
                  </a:moveTo>
                  <a:cubicBezTo>
                    <a:pt x="181" y="601"/>
                    <a:pt x="367" y="937"/>
                    <a:pt x="519" y="1080"/>
                  </a:cubicBezTo>
                  <a:cubicBezTo>
                    <a:pt x="615" y="1176"/>
                    <a:pt x="891" y="1155"/>
                    <a:pt x="909" y="963"/>
                  </a:cubicBezTo>
                  <a:cubicBezTo>
                    <a:pt x="932" y="717"/>
                    <a:pt x="594" y="564"/>
                    <a:pt x="474" y="396"/>
                  </a:cubicBezTo>
                  <a:cubicBezTo>
                    <a:pt x="377" y="257"/>
                    <a:pt x="381" y="192"/>
                    <a:pt x="351" y="126"/>
                  </a:cubicBezTo>
                  <a:cubicBezTo>
                    <a:pt x="315" y="55"/>
                    <a:pt x="237" y="0"/>
                    <a:pt x="171" y="0"/>
                  </a:cubicBezTo>
                  <a:cubicBezTo>
                    <a:pt x="105" y="0"/>
                    <a:pt x="0" y="111"/>
                    <a:pt x="78" y="327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102" name="Freeform 19"/>
            <p:cNvSpPr>
              <a:spLocks/>
            </p:cNvSpPr>
            <p:nvPr/>
          </p:nvSpPr>
          <p:spPr bwMode="auto">
            <a:xfrm>
              <a:off x="5630863" y="3454400"/>
              <a:ext cx="1865312" cy="1685925"/>
            </a:xfrm>
            <a:custGeom>
              <a:avLst/>
              <a:gdLst>
                <a:gd name="T0" fmla="*/ 2147483647 w 1175"/>
                <a:gd name="T1" fmla="*/ 2147483647 h 1062"/>
                <a:gd name="T2" fmla="*/ 2147483647 w 1175"/>
                <a:gd name="T3" fmla="*/ 2147483647 h 1062"/>
                <a:gd name="T4" fmla="*/ 2147483647 w 1175"/>
                <a:gd name="T5" fmla="*/ 2147483647 h 1062"/>
                <a:gd name="T6" fmla="*/ 2147483647 w 1175"/>
                <a:gd name="T7" fmla="*/ 2147483647 h 1062"/>
                <a:gd name="T8" fmla="*/ 2147483647 w 1175"/>
                <a:gd name="T9" fmla="*/ 2147483647 h 1062"/>
                <a:gd name="T10" fmla="*/ 2147483647 w 1175"/>
                <a:gd name="T11" fmla="*/ 2147483647 h 1062"/>
                <a:gd name="T12" fmla="*/ 2147483647 w 1175"/>
                <a:gd name="T13" fmla="*/ 2147483647 h 10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5"/>
                <a:gd name="T22" fmla="*/ 0 h 1062"/>
                <a:gd name="T23" fmla="*/ 1175 w 1175"/>
                <a:gd name="T24" fmla="*/ 1062 h 10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5" h="1062">
                  <a:moveTo>
                    <a:pt x="27" y="575"/>
                  </a:moveTo>
                  <a:cubicBezTo>
                    <a:pt x="54" y="746"/>
                    <a:pt x="125" y="922"/>
                    <a:pt x="318" y="992"/>
                  </a:cubicBezTo>
                  <a:cubicBezTo>
                    <a:pt x="511" y="1062"/>
                    <a:pt x="660" y="1059"/>
                    <a:pt x="804" y="995"/>
                  </a:cubicBezTo>
                  <a:cubicBezTo>
                    <a:pt x="948" y="930"/>
                    <a:pt x="1141" y="776"/>
                    <a:pt x="1158" y="524"/>
                  </a:cubicBezTo>
                  <a:cubicBezTo>
                    <a:pt x="1175" y="272"/>
                    <a:pt x="1052" y="158"/>
                    <a:pt x="906" y="98"/>
                  </a:cubicBezTo>
                  <a:cubicBezTo>
                    <a:pt x="717" y="22"/>
                    <a:pt x="339" y="0"/>
                    <a:pt x="138" y="161"/>
                  </a:cubicBezTo>
                  <a:cubicBezTo>
                    <a:pt x="21" y="257"/>
                    <a:pt x="0" y="407"/>
                    <a:pt x="27" y="575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8" name="Rechteck 27"/>
          <p:cNvSpPr/>
          <p:nvPr/>
        </p:nvSpPr>
        <p:spPr>
          <a:xfrm>
            <a:off x="6500813" y="1000125"/>
            <a:ext cx="17145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6643688" y="6000750"/>
            <a:ext cx="17145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6090" name="Text Box 4"/>
          <p:cNvSpPr txBox="1">
            <a:spLocks noChangeArrowheads="1"/>
          </p:cNvSpPr>
          <p:nvPr/>
        </p:nvSpPr>
        <p:spPr bwMode="auto">
          <a:xfrm>
            <a:off x="1649413" y="28575"/>
            <a:ext cx="73517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FFFFFF"/>
                </a:solidFill>
              </a:rPr>
              <a:t>vhw</a:t>
            </a:r>
          </a:p>
          <a:p>
            <a:endParaRPr lang="de-DE" sz="200">
              <a:solidFill>
                <a:srgbClr val="FFFFFF"/>
              </a:solidFill>
            </a:endParaRPr>
          </a:p>
          <a:p>
            <a:r>
              <a:rPr lang="de-DE" sz="1500">
                <a:solidFill>
                  <a:srgbClr val="FFFFFF"/>
                </a:solidFill>
              </a:rPr>
              <a:t>Die sozialen Milieus in Berlin – Milieuschwerpunkte</a:t>
            </a:r>
          </a:p>
        </p:txBody>
      </p:sp>
      <p:pic>
        <p:nvPicPr>
          <p:cNvPr id="46091" name="Picture 2" descr="P:\Städte\Berlin\Bilder&amp;Karten\TRA_DOM_MIL_STG_2010.emf"/>
          <p:cNvPicPr>
            <a:picLocks noChangeAspect="1" noChangeArrowheads="1"/>
          </p:cNvPicPr>
          <p:nvPr/>
        </p:nvPicPr>
        <p:blipFill>
          <a:blip r:embed="rId2"/>
          <a:srcRect t="13599" r="84601" b="60565"/>
          <a:stretch>
            <a:fillRect/>
          </a:stretch>
        </p:blipFill>
        <p:spPr bwMode="auto">
          <a:xfrm>
            <a:off x="230188" y="4365625"/>
            <a:ext cx="164465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2" name="Picture 2" descr="P:\Städte\Berlin\Bilder&amp;Karten\TRA_DOM_MIL_STG_2010.emf"/>
          <p:cNvPicPr>
            <a:picLocks noChangeAspect="1" noChangeArrowheads="1"/>
          </p:cNvPicPr>
          <p:nvPr/>
        </p:nvPicPr>
        <p:blipFill>
          <a:blip r:embed="rId3"/>
          <a:srcRect l="11749" r="8662"/>
          <a:stretch>
            <a:fillRect/>
          </a:stretch>
        </p:blipFill>
        <p:spPr bwMode="auto">
          <a:xfrm>
            <a:off x="3081338" y="1014413"/>
            <a:ext cx="5954712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0" y="642938"/>
            <a:ext cx="2928938" cy="59896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7106" name="Textfeld 11"/>
          <p:cNvSpPr txBox="1">
            <a:spLocks noChangeArrowheads="1"/>
          </p:cNvSpPr>
          <p:nvPr/>
        </p:nvSpPr>
        <p:spPr bwMode="auto">
          <a:xfrm>
            <a:off x="560388" y="4071938"/>
            <a:ext cx="12287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b="1"/>
              <a:t>Legende Indexwerte</a:t>
            </a:r>
          </a:p>
        </p:txBody>
      </p:sp>
      <p:cxnSp>
        <p:nvCxnSpPr>
          <p:cNvPr id="16" name="Gerade Verbindung 15"/>
          <p:cNvCxnSpPr/>
          <p:nvPr/>
        </p:nvCxnSpPr>
        <p:spPr>
          <a:xfrm>
            <a:off x="560388" y="4283075"/>
            <a:ext cx="1857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08" name="Textfeld 17"/>
          <p:cNvSpPr txBox="1">
            <a:spLocks noChangeArrowheads="1"/>
          </p:cNvSpPr>
          <p:nvPr/>
        </p:nvSpPr>
        <p:spPr bwMode="auto">
          <a:xfrm>
            <a:off x="560388" y="1143000"/>
            <a:ext cx="156368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b="1"/>
              <a:t>Moderne Performer: 12%*</a:t>
            </a:r>
          </a:p>
        </p:txBody>
      </p:sp>
      <p:cxnSp>
        <p:nvCxnSpPr>
          <p:cNvPr id="19" name="Gerade Verbindung 18"/>
          <p:cNvCxnSpPr/>
          <p:nvPr/>
        </p:nvCxnSpPr>
        <p:spPr>
          <a:xfrm>
            <a:off x="560388" y="1354138"/>
            <a:ext cx="1857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0" name="Textfeld 19"/>
          <p:cNvSpPr txBox="1">
            <a:spLocks noChangeArrowheads="1"/>
          </p:cNvSpPr>
          <p:nvPr/>
        </p:nvSpPr>
        <p:spPr bwMode="auto">
          <a:xfrm>
            <a:off x="560388" y="1401763"/>
            <a:ext cx="177323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800"/>
              <a:t>* Bezugsgröße: Privathaushalte, Berlin</a:t>
            </a:r>
          </a:p>
        </p:txBody>
      </p:sp>
      <p:grpSp>
        <p:nvGrpSpPr>
          <p:cNvPr id="47111" name="Gruppieren 54"/>
          <p:cNvGrpSpPr>
            <a:grpSpLocks/>
          </p:cNvGrpSpPr>
          <p:nvPr/>
        </p:nvGrpSpPr>
        <p:grpSpPr bwMode="auto">
          <a:xfrm>
            <a:off x="579438" y="1714500"/>
            <a:ext cx="1681162" cy="1108075"/>
            <a:chOff x="2001838" y="1249363"/>
            <a:chExt cx="5919787" cy="3902075"/>
          </a:xfrm>
        </p:grpSpPr>
        <p:sp>
          <p:nvSpPr>
            <p:cNvPr id="47117" name="Freeform 15"/>
            <p:cNvSpPr>
              <a:spLocks/>
            </p:cNvSpPr>
            <p:nvPr/>
          </p:nvSpPr>
          <p:spPr bwMode="auto">
            <a:xfrm>
              <a:off x="3768725" y="3700463"/>
              <a:ext cx="2357438" cy="1450975"/>
            </a:xfrm>
            <a:custGeom>
              <a:avLst/>
              <a:gdLst>
                <a:gd name="T0" fmla="*/ 2147483647 w 1485"/>
                <a:gd name="T1" fmla="*/ 2147483647 h 914"/>
                <a:gd name="T2" fmla="*/ 2147483647 w 1485"/>
                <a:gd name="T3" fmla="*/ 2147483647 h 914"/>
                <a:gd name="T4" fmla="*/ 2147483647 w 1485"/>
                <a:gd name="T5" fmla="*/ 2147483647 h 914"/>
                <a:gd name="T6" fmla="*/ 2147483647 w 1485"/>
                <a:gd name="T7" fmla="*/ 2147483647 h 914"/>
                <a:gd name="T8" fmla="*/ 2147483647 w 1485"/>
                <a:gd name="T9" fmla="*/ 2147483647 h 914"/>
                <a:gd name="T10" fmla="*/ 2147483647 w 1485"/>
                <a:gd name="T11" fmla="*/ 2147483647 h 9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5"/>
                <a:gd name="T19" fmla="*/ 0 h 914"/>
                <a:gd name="T20" fmla="*/ 1485 w 1485"/>
                <a:gd name="T21" fmla="*/ 914 h 9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5" h="914">
                  <a:moveTo>
                    <a:pt x="21" y="510"/>
                  </a:moveTo>
                  <a:cubicBezTo>
                    <a:pt x="0" y="711"/>
                    <a:pt x="153" y="868"/>
                    <a:pt x="426" y="891"/>
                  </a:cubicBezTo>
                  <a:cubicBezTo>
                    <a:pt x="699" y="914"/>
                    <a:pt x="1119" y="813"/>
                    <a:pt x="1248" y="723"/>
                  </a:cubicBezTo>
                  <a:cubicBezTo>
                    <a:pt x="1377" y="633"/>
                    <a:pt x="1485" y="495"/>
                    <a:pt x="1455" y="384"/>
                  </a:cubicBezTo>
                  <a:cubicBezTo>
                    <a:pt x="1412" y="201"/>
                    <a:pt x="1152" y="0"/>
                    <a:pt x="744" y="27"/>
                  </a:cubicBezTo>
                  <a:cubicBezTo>
                    <a:pt x="336" y="54"/>
                    <a:pt x="45" y="276"/>
                    <a:pt x="21" y="510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118" name="Freeform 17"/>
            <p:cNvSpPr>
              <a:spLocks/>
            </p:cNvSpPr>
            <p:nvPr/>
          </p:nvSpPr>
          <p:spPr bwMode="auto">
            <a:xfrm>
              <a:off x="5786438" y="1323975"/>
              <a:ext cx="1835150" cy="1795463"/>
            </a:xfrm>
            <a:custGeom>
              <a:avLst/>
              <a:gdLst>
                <a:gd name="T0" fmla="*/ 2147483647 w 1156"/>
                <a:gd name="T1" fmla="*/ 2147483647 h 1131"/>
                <a:gd name="T2" fmla="*/ 2147483647 w 1156"/>
                <a:gd name="T3" fmla="*/ 2147483647 h 1131"/>
                <a:gd name="T4" fmla="*/ 2147483647 w 1156"/>
                <a:gd name="T5" fmla="*/ 2147483647 h 1131"/>
                <a:gd name="T6" fmla="*/ 2147483647 w 1156"/>
                <a:gd name="T7" fmla="*/ 2147483647 h 1131"/>
                <a:gd name="T8" fmla="*/ 2147483647 w 1156"/>
                <a:gd name="T9" fmla="*/ 2147483647 h 1131"/>
                <a:gd name="T10" fmla="*/ 2147483647 w 1156"/>
                <a:gd name="T11" fmla="*/ 2147483647 h 1131"/>
                <a:gd name="T12" fmla="*/ 2147483647 w 1156"/>
                <a:gd name="T13" fmla="*/ 2147483647 h 1131"/>
                <a:gd name="T14" fmla="*/ 2147483647 w 1156"/>
                <a:gd name="T15" fmla="*/ 2147483647 h 1131"/>
                <a:gd name="T16" fmla="*/ 2147483647 w 1156"/>
                <a:gd name="T17" fmla="*/ 2147483647 h 1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6"/>
                <a:gd name="T28" fmla="*/ 0 h 1131"/>
                <a:gd name="T29" fmla="*/ 1156 w 1156"/>
                <a:gd name="T30" fmla="*/ 1131 h 1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6" h="1131">
                  <a:moveTo>
                    <a:pt x="105" y="39"/>
                  </a:moveTo>
                  <a:cubicBezTo>
                    <a:pt x="0" y="87"/>
                    <a:pt x="31" y="249"/>
                    <a:pt x="139" y="303"/>
                  </a:cubicBezTo>
                  <a:cubicBezTo>
                    <a:pt x="247" y="357"/>
                    <a:pt x="369" y="421"/>
                    <a:pt x="517" y="555"/>
                  </a:cubicBezTo>
                  <a:cubicBezTo>
                    <a:pt x="626" y="651"/>
                    <a:pt x="718" y="786"/>
                    <a:pt x="772" y="918"/>
                  </a:cubicBezTo>
                  <a:cubicBezTo>
                    <a:pt x="826" y="1050"/>
                    <a:pt x="856" y="1113"/>
                    <a:pt x="985" y="1122"/>
                  </a:cubicBezTo>
                  <a:cubicBezTo>
                    <a:pt x="1114" y="1131"/>
                    <a:pt x="1144" y="1017"/>
                    <a:pt x="1150" y="921"/>
                  </a:cubicBezTo>
                  <a:cubicBezTo>
                    <a:pt x="1156" y="825"/>
                    <a:pt x="1078" y="493"/>
                    <a:pt x="888" y="299"/>
                  </a:cubicBezTo>
                  <a:cubicBezTo>
                    <a:pt x="753" y="159"/>
                    <a:pt x="570" y="74"/>
                    <a:pt x="435" y="38"/>
                  </a:cubicBezTo>
                  <a:cubicBezTo>
                    <a:pt x="300" y="2"/>
                    <a:pt x="192" y="0"/>
                    <a:pt x="105" y="39"/>
                  </a:cubicBezTo>
                  <a:close/>
                </a:path>
              </a:pathLst>
            </a:custGeom>
            <a:solidFill>
              <a:srgbClr val="9BBEFF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119" name="Freeform 18"/>
            <p:cNvSpPr>
              <a:spLocks/>
            </p:cNvSpPr>
            <p:nvPr/>
          </p:nvSpPr>
          <p:spPr bwMode="auto">
            <a:xfrm>
              <a:off x="4497388" y="1406525"/>
              <a:ext cx="2419350" cy="1589088"/>
            </a:xfrm>
            <a:custGeom>
              <a:avLst/>
              <a:gdLst>
                <a:gd name="T0" fmla="*/ 2147483647 w 1524"/>
                <a:gd name="T1" fmla="*/ 2147483647 h 1001"/>
                <a:gd name="T2" fmla="*/ 2147483647 w 1524"/>
                <a:gd name="T3" fmla="*/ 2147483647 h 1001"/>
                <a:gd name="T4" fmla="*/ 2147483647 w 1524"/>
                <a:gd name="T5" fmla="*/ 2147483647 h 1001"/>
                <a:gd name="T6" fmla="*/ 2147483647 w 1524"/>
                <a:gd name="T7" fmla="*/ 2147483647 h 1001"/>
                <a:gd name="T8" fmla="*/ 2147483647 w 1524"/>
                <a:gd name="T9" fmla="*/ 2147483647 h 1001"/>
                <a:gd name="T10" fmla="*/ 2147483647 w 1524"/>
                <a:gd name="T11" fmla="*/ 2147483647 h 1001"/>
                <a:gd name="T12" fmla="*/ 2147483647 w 1524"/>
                <a:gd name="T13" fmla="*/ 2147483647 h 1001"/>
                <a:gd name="T14" fmla="*/ 2147483647 w 1524"/>
                <a:gd name="T15" fmla="*/ 2147483647 h 10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4"/>
                <a:gd name="T25" fmla="*/ 0 h 1001"/>
                <a:gd name="T26" fmla="*/ 1524 w 1524"/>
                <a:gd name="T27" fmla="*/ 1001 h 10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4" h="1001">
                  <a:moveTo>
                    <a:pt x="290" y="608"/>
                  </a:moveTo>
                  <a:cubicBezTo>
                    <a:pt x="380" y="678"/>
                    <a:pt x="641" y="809"/>
                    <a:pt x="807" y="873"/>
                  </a:cubicBezTo>
                  <a:cubicBezTo>
                    <a:pt x="974" y="937"/>
                    <a:pt x="1192" y="1001"/>
                    <a:pt x="1299" y="998"/>
                  </a:cubicBezTo>
                  <a:cubicBezTo>
                    <a:pt x="1406" y="995"/>
                    <a:pt x="1524" y="927"/>
                    <a:pt x="1507" y="739"/>
                  </a:cubicBezTo>
                  <a:cubicBezTo>
                    <a:pt x="1492" y="576"/>
                    <a:pt x="1380" y="460"/>
                    <a:pt x="1264" y="374"/>
                  </a:cubicBezTo>
                  <a:cubicBezTo>
                    <a:pt x="1191" y="318"/>
                    <a:pt x="895" y="119"/>
                    <a:pt x="700" y="83"/>
                  </a:cubicBezTo>
                  <a:cubicBezTo>
                    <a:pt x="405" y="29"/>
                    <a:pt x="166" y="0"/>
                    <a:pt x="82" y="208"/>
                  </a:cubicBezTo>
                  <a:cubicBezTo>
                    <a:pt x="0" y="407"/>
                    <a:pt x="230" y="560"/>
                    <a:pt x="290" y="608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120" name="Freeform 20"/>
            <p:cNvSpPr>
              <a:spLocks/>
            </p:cNvSpPr>
            <p:nvPr/>
          </p:nvSpPr>
          <p:spPr bwMode="auto">
            <a:xfrm>
              <a:off x="3397250" y="2005013"/>
              <a:ext cx="3060700" cy="1895475"/>
            </a:xfrm>
            <a:custGeom>
              <a:avLst/>
              <a:gdLst>
                <a:gd name="T0" fmla="*/ 2147483647 w 1928"/>
                <a:gd name="T1" fmla="*/ 2147483647 h 1194"/>
                <a:gd name="T2" fmla="*/ 2147483647 w 1928"/>
                <a:gd name="T3" fmla="*/ 2147483647 h 1194"/>
                <a:gd name="T4" fmla="*/ 2147483647 w 1928"/>
                <a:gd name="T5" fmla="*/ 2147483647 h 1194"/>
                <a:gd name="T6" fmla="*/ 2147483647 w 1928"/>
                <a:gd name="T7" fmla="*/ 2147483647 h 1194"/>
                <a:gd name="T8" fmla="*/ 2147483647 w 1928"/>
                <a:gd name="T9" fmla="*/ 2147483647 h 1194"/>
                <a:gd name="T10" fmla="*/ 2147483647 w 1928"/>
                <a:gd name="T11" fmla="*/ 2147483647 h 1194"/>
                <a:gd name="T12" fmla="*/ 2147483647 w 1928"/>
                <a:gd name="T13" fmla="*/ 2147483647 h 1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8"/>
                <a:gd name="T22" fmla="*/ 0 h 1194"/>
                <a:gd name="T23" fmla="*/ 1928 w 1928"/>
                <a:gd name="T24" fmla="*/ 1194 h 11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8" h="1194">
                  <a:moveTo>
                    <a:pt x="348" y="918"/>
                  </a:moveTo>
                  <a:cubicBezTo>
                    <a:pt x="499" y="1072"/>
                    <a:pt x="621" y="1170"/>
                    <a:pt x="924" y="1182"/>
                  </a:cubicBezTo>
                  <a:cubicBezTo>
                    <a:pt x="1227" y="1194"/>
                    <a:pt x="1666" y="1138"/>
                    <a:pt x="1797" y="1002"/>
                  </a:cubicBezTo>
                  <a:cubicBezTo>
                    <a:pt x="1928" y="866"/>
                    <a:pt x="1869" y="651"/>
                    <a:pt x="1659" y="525"/>
                  </a:cubicBezTo>
                  <a:cubicBezTo>
                    <a:pt x="1449" y="399"/>
                    <a:pt x="1095" y="231"/>
                    <a:pt x="840" y="141"/>
                  </a:cubicBezTo>
                  <a:cubicBezTo>
                    <a:pt x="435" y="0"/>
                    <a:pt x="204" y="111"/>
                    <a:pt x="102" y="279"/>
                  </a:cubicBezTo>
                  <a:cubicBezTo>
                    <a:pt x="0" y="447"/>
                    <a:pt x="159" y="723"/>
                    <a:pt x="348" y="918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121" name="Freeform 21"/>
            <p:cNvSpPr>
              <a:spLocks/>
            </p:cNvSpPr>
            <p:nvPr/>
          </p:nvSpPr>
          <p:spPr bwMode="auto">
            <a:xfrm>
              <a:off x="2228850" y="1404938"/>
              <a:ext cx="1235075" cy="1717675"/>
            </a:xfrm>
            <a:custGeom>
              <a:avLst/>
              <a:gdLst>
                <a:gd name="T0" fmla="*/ 2147483647 w 778"/>
                <a:gd name="T1" fmla="*/ 2147483647 h 1082"/>
                <a:gd name="T2" fmla="*/ 2147483647 w 778"/>
                <a:gd name="T3" fmla="*/ 2147483647 h 1082"/>
                <a:gd name="T4" fmla="*/ 2147483647 w 778"/>
                <a:gd name="T5" fmla="*/ 2147483647 h 1082"/>
                <a:gd name="T6" fmla="*/ 2147483647 w 778"/>
                <a:gd name="T7" fmla="*/ 2147483647 h 1082"/>
                <a:gd name="T8" fmla="*/ 2147483647 w 778"/>
                <a:gd name="T9" fmla="*/ 2147483647 h 1082"/>
                <a:gd name="T10" fmla="*/ 2147483647 w 778"/>
                <a:gd name="T11" fmla="*/ 2147483647 h 10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1082"/>
                <a:gd name="T20" fmla="*/ 778 w 778"/>
                <a:gd name="T21" fmla="*/ 1082 h 10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1082">
                  <a:moveTo>
                    <a:pt x="727" y="365"/>
                  </a:moveTo>
                  <a:cubicBezTo>
                    <a:pt x="778" y="251"/>
                    <a:pt x="760" y="39"/>
                    <a:pt x="604" y="23"/>
                  </a:cubicBezTo>
                  <a:cubicBezTo>
                    <a:pt x="373" y="0"/>
                    <a:pt x="232" y="243"/>
                    <a:pt x="142" y="390"/>
                  </a:cubicBezTo>
                  <a:cubicBezTo>
                    <a:pt x="37" y="568"/>
                    <a:pt x="0" y="884"/>
                    <a:pt x="73" y="975"/>
                  </a:cubicBezTo>
                  <a:cubicBezTo>
                    <a:pt x="161" y="1082"/>
                    <a:pt x="294" y="960"/>
                    <a:pt x="375" y="873"/>
                  </a:cubicBezTo>
                  <a:cubicBezTo>
                    <a:pt x="456" y="786"/>
                    <a:pt x="672" y="489"/>
                    <a:pt x="727" y="365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122" name="Freeform 22"/>
            <p:cNvSpPr>
              <a:spLocks/>
            </p:cNvSpPr>
            <p:nvPr/>
          </p:nvSpPr>
          <p:spPr bwMode="auto">
            <a:xfrm>
              <a:off x="3154363" y="1249363"/>
              <a:ext cx="3014662" cy="1265237"/>
            </a:xfrm>
            <a:custGeom>
              <a:avLst/>
              <a:gdLst>
                <a:gd name="T0" fmla="*/ 2147483647 w 1899"/>
                <a:gd name="T1" fmla="*/ 2147483647 h 797"/>
                <a:gd name="T2" fmla="*/ 2147483647 w 1899"/>
                <a:gd name="T3" fmla="*/ 2147483647 h 797"/>
                <a:gd name="T4" fmla="*/ 2147483647 w 1899"/>
                <a:gd name="T5" fmla="*/ 2147483647 h 797"/>
                <a:gd name="T6" fmla="*/ 2147483647 w 1899"/>
                <a:gd name="T7" fmla="*/ 2147483647 h 797"/>
                <a:gd name="T8" fmla="*/ 2147483647 w 1899"/>
                <a:gd name="T9" fmla="*/ 2147483647 h 797"/>
                <a:gd name="T10" fmla="*/ 2147483647 w 1899"/>
                <a:gd name="T11" fmla="*/ 2147483647 h 797"/>
                <a:gd name="T12" fmla="*/ 2147483647 w 1899"/>
                <a:gd name="T13" fmla="*/ 2147483647 h 797"/>
                <a:gd name="T14" fmla="*/ 2147483647 w 1899"/>
                <a:gd name="T15" fmla="*/ 2147483647 h 797"/>
                <a:gd name="T16" fmla="*/ 2147483647 w 1899"/>
                <a:gd name="T17" fmla="*/ 2147483647 h 7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99"/>
                <a:gd name="T28" fmla="*/ 0 h 797"/>
                <a:gd name="T29" fmla="*/ 1899 w 1899"/>
                <a:gd name="T30" fmla="*/ 797 h 7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99" h="797">
                  <a:moveTo>
                    <a:pt x="57" y="680"/>
                  </a:moveTo>
                  <a:cubicBezTo>
                    <a:pt x="93" y="740"/>
                    <a:pt x="147" y="797"/>
                    <a:pt x="273" y="779"/>
                  </a:cubicBezTo>
                  <a:cubicBezTo>
                    <a:pt x="399" y="761"/>
                    <a:pt x="639" y="611"/>
                    <a:pt x="816" y="518"/>
                  </a:cubicBezTo>
                  <a:cubicBezTo>
                    <a:pt x="993" y="425"/>
                    <a:pt x="1167" y="314"/>
                    <a:pt x="1335" y="290"/>
                  </a:cubicBezTo>
                  <a:cubicBezTo>
                    <a:pt x="1503" y="266"/>
                    <a:pt x="1752" y="344"/>
                    <a:pt x="1800" y="323"/>
                  </a:cubicBezTo>
                  <a:cubicBezTo>
                    <a:pt x="1848" y="302"/>
                    <a:pt x="1899" y="198"/>
                    <a:pt x="1722" y="113"/>
                  </a:cubicBezTo>
                  <a:cubicBezTo>
                    <a:pt x="1545" y="28"/>
                    <a:pt x="1008" y="0"/>
                    <a:pt x="708" y="17"/>
                  </a:cubicBezTo>
                  <a:cubicBezTo>
                    <a:pt x="444" y="32"/>
                    <a:pt x="198" y="121"/>
                    <a:pt x="102" y="242"/>
                  </a:cubicBezTo>
                  <a:cubicBezTo>
                    <a:pt x="0" y="368"/>
                    <a:pt x="12" y="611"/>
                    <a:pt x="57" y="680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123" name="Freeform 23"/>
            <p:cNvSpPr>
              <a:spLocks/>
            </p:cNvSpPr>
            <p:nvPr/>
          </p:nvSpPr>
          <p:spPr bwMode="auto">
            <a:xfrm>
              <a:off x="2001838" y="2679700"/>
              <a:ext cx="2008187" cy="2471738"/>
            </a:xfrm>
            <a:custGeom>
              <a:avLst/>
              <a:gdLst>
                <a:gd name="T0" fmla="*/ 2147483647 w 1265"/>
                <a:gd name="T1" fmla="*/ 2147483647 h 1557"/>
                <a:gd name="T2" fmla="*/ 2147483647 w 1265"/>
                <a:gd name="T3" fmla="*/ 2147483647 h 1557"/>
                <a:gd name="T4" fmla="*/ 2147483647 w 1265"/>
                <a:gd name="T5" fmla="*/ 2147483647 h 1557"/>
                <a:gd name="T6" fmla="*/ 2147483647 w 1265"/>
                <a:gd name="T7" fmla="*/ 2147483647 h 1557"/>
                <a:gd name="T8" fmla="*/ 2147483647 w 1265"/>
                <a:gd name="T9" fmla="*/ 2147483647 h 1557"/>
                <a:gd name="T10" fmla="*/ 2147483647 w 1265"/>
                <a:gd name="T11" fmla="*/ 2147483647 h 1557"/>
                <a:gd name="T12" fmla="*/ 2147483647 w 1265"/>
                <a:gd name="T13" fmla="*/ 2147483647 h 1557"/>
                <a:gd name="T14" fmla="*/ 2147483647 w 1265"/>
                <a:gd name="T15" fmla="*/ 2147483647 h 15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65"/>
                <a:gd name="T25" fmla="*/ 0 h 1557"/>
                <a:gd name="T26" fmla="*/ 1265 w 1265"/>
                <a:gd name="T27" fmla="*/ 1557 h 15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65" h="1557">
                  <a:moveTo>
                    <a:pt x="41" y="537"/>
                  </a:moveTo>
                  <a:cubicBezTo>
                    <a:pt x="0" y="847"/>
                    <a:pt x="138" y="1110"/>
                    <a:pt x="231" y="1225"/>
                  </a:cubicBezTo>
                  <a:cubicBezTo>
                    <a:pt x="354" y="1375"/>
                    <a:pt x="636" y="1557"/>
                    <a:pt x="851" y="1513"/>
                  </a:cubicBezTo>
                  <a:cubicBezTo>
                    <a:pt x="1066" y="1469"/>
                    <a:pt x="1258" y="1325"/>
                    <a:pt x="1262" y="1162"/>
                  </a:cubicBezTo>
                  <a:cubicBezTo>
                    <a:pt x="1265" y="1014"/>
                    <a:pt x="1082" y="783"/>
                    <a:pt x="936" y="568"/>
                  </a:cubicBezTo>
                  <a:cubicBezTo>
                    <a:pt x="798" y="361"/>
                    <a:pt x="714" y="175"/>
                    <a:pt x="660" y="126"/>
                  </a:cubicBezTo>
                  <a:cubicBezTo>
                    <a:pt x="606" y="77"/>
                    <a:pt x="483" y="0"/>
                    <a:pt x="297" y="63"/>
                  </a:cubicBezTo>
                  <a:cubicBezTo>
                    <a:pt x="175" y="104"/>
                    <a:pt x="87" y="211"/>
                    <a:pt x="41" y="537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124" name="Freeform 14"/>
            <p:cNvSpPr>
              <a:spLocks/>
            </p:cNvSpPr>
            <p:nvPr/>
          </p:nvSpPr>
          <p:spPr bwMode="auto">
            <a:xfrm>
              <a:off x="6221413" y="2552700"/>
              <a:ext cx="1700212" cy="1309688"/>
            </a:xfrm>
            <a:custGeom>
              <a:avLst/>
              <a:gdLst>
                <a:gd name="T0" fmla="*/ 2147483647 w 1071"/>
                <a:gd name="T1" fmla="*/ 2147483647 h 855"/>
                <a:gd name="T2" fmla="*/ 2147483647 w 1071"/>
                <a:gd name="T3" fmla="*/ 2147483647 h 855"/>
                <a:gd name="T4" fmla="*/ 2147483647 w 1071"/>
                <a:gd name="T5" fmla="*/ 2147483647 h 855"/>
                <a:gd name="T6" fmla="*/ 2147483647 w 1071"/>
                <a:gd name="T7" fmla="*/ 2147483647 h 855"/>
                <a:gd name="T8" fmla="*/ 2147483647 w 1071"/>
                <a:gd name="T9" fmla="*/ 2147483647 h 8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1"/>
                <a:gd name="T16" fmla="*/ 0 h 855"/>
                <a:gd name="T17" fmla="*/ 1071 w 1071"/>
                <a:gd name="T18" fmla="*/ 855 h 8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1" h="855">
                  <a:moveTo>
                    <a:pt x="606" y="849"/>
                  </a:moveTo>
                  <a:cubicBezTo>
                    <a:pt x="822" y="855"/>
                    <a:pt x="1071" y="786"/>
                    <a:pt x="1026" y="558"/>
                  </a:cubicBezTo>
                  <a:cubicBezTo>
                    <a:pt x="981" y="330"/>
                    <a:pt x="480" y="0"/>
                    <a:pt x="219" y="132"/>
                  </a:cubicBezTo>
                  <a:cubicBezTo>
                    <a:pt x="80" y="201"/>
                    <a:pt x="0" y="351"/>
                    <a:pt x="42" y="525"/>
                  </a:cubicBezTo>
                  <a:cubicBezTo>
                    <a:pt x="84" y="699"/>
                    <a:pt x="390" y="843"/>
                    <a:pt x="606" y="849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125" name="Freeform 16"/>
            <p:cNvSpPr>
              <a:spLocks/>
            </p:cNvSpPr>
            <p:nvPr/>
          </p:nvSpPr>
          <p:spPr bwMode="auto">
            <a:xfrm>
              <a:off x="2906713" y="2424113"/>
              <a:ext cx="1479550" cy="1866900"/>
            </a:xfrm>
            <a:custGeom>
              <a:avLst/>
              <a:gdLst>
                <a:gd name="T0" fmla="*/ 2147483647 w 932"/>
                <a:gd name="T1" fmla="*/ 2147483647 h 1176"/>
                <a:gd name="T2" fmla="*/ 2147483647 w 932"/>
                <a:gd name="T3" fmla="*/ 2147483647 h 1176"/>
                <a:gd name="T4" fmla="*/ 2147483647 w 932"/>
                <a:gd name="T5" fmla="*/ 2147483647 h 1176"/>
                <a:gd name="T6" fmla="*/ 2147483647 w 932"/>
                <a:gd name="T7" fmla="*/ 2147483647 h 1176"/>
                <a:gd name="T8" fmla="*/ 2147483647 w 932"/>
                <a:gd name="T9" fmla="*/ 2147483647 h 1176"/>
                <a:gd name="T10" fmla="*/ 2147483647 w 932"/>
                <a:gd name="T11" fmla="*/ 0 h 1176"/>
                <a:gd name="T12" fmla="*/ 2147483647 w 932"/>
                <a:gd name="T13" fmla="*/ 2147483647 h 1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2"/>
                <a:gd name="T22" fmla="*/ 0 h 1176"/>
                <a:gd name="T23" fmla="*/ 932 w 932"/>
                <a:gd name="T24" fmla="*/ 1176 h 1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2" h="1176">
                  <a:moveTo>
                    <a:pt x="78" y="327"/>
                  </a:moveTo>
                  <a:cubicBezTo>
                    <a:pt x="181" y="601"/>
                    <a:pt x="367" y="937"/>
                    <a:pt x="519" y="1080"/>
                  </a:cubicBezTo>
                  <a:cubicBezTo>
                    <a:pt x="615" y="1176"/>
                    <a:pt x="891" y="1155"/>
                    <a:pt x="909" y="963"/>
                  </a:cubicBezTo>
                  <a:cubicBezTo>
                    <a:pt x="932" y="717"/>
                    <a:pt x="594" y="564"/>
                    <a:pt x="474" y="396"/>
                  </a:cubicBezTo>
                  <a:cubicBezTo>
                    <a:pt x="377" y="257"/>
                    <a:pt x="381" y="192"/>
                    <a:pt x="351" y="126"/>
                  </a:cubicBezTo>
                  <a:cubicBezTo>
                    <a:pt x="315" y="55"/>
                    <a:pt x="237" y="0"/>
                    <a:pt x="171" y="0"/>
                  </a:cubicBezTo>
                  <a:cubicBezTo>
                    <a:pt x="105" y="0"/>
                    <a:pt x="0" y="111"/>
                    <a:pt x="78" y="327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126" name="Freeform 19"/>
            <p:cNvSpPr>
              <a:spLocks/>
            </p:cNvSpPr>
            <p:nvPr/>
          </p:nvSpPr>
          <p:spPr bwMode="auto">
            <a:xfrm>
              <a:off x="5630863" y="3454400"/>
              <a:ext cx="1865312" cy="1685925"/>
            </a:xfrm>
            <a:custGeom>
              <a:avLst/>
              <a:gdLst>
                <a:gd name="T0" fmla="*/ 2147483647 w 1175"/>
                <a:gd name="T1" fmla="*/ 2147483647 h 1062"/>
                <a:gd name="T2" fmla="*/ 2147483647 w 1175"/>
                <a:gd name="T3" fmla="*/ 2147483647 h 1062"/>
                <a:gd name="T4" fmla="*/ 2147483647 w 1175"/>
                <a:gd name="T5" fmla="*/ 2147483647 h 1062"/>
                <a:gd name="T6" fmla="*/ 2147483647 w 1175"/>
                <a:gd name="T7" fmla="*/ 2147483647 h 1062"/>
                <a:gd name="T8" fmla="*/ 2147483647 w 1175"/>
                <a:gd name="T9" fmla="*/ 2147483647 h 1062"/>
                <a:gd name="T10" fmla="*/ 2147483647 w 1175"/>
                <a:gd name="T11" fmla="*/ 2147483647 h 1062"/>
                <a:gd name="T12" fmla="*/ 2147483647 w 1175"/>
                <a:gd name="T13" fmla="*/ 2147483647 h 10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5"/>
                <a:gd name="T22" fmla="*/ 0 h 1062"/>
                <a:gd name="T23" fmla="*/ 1175 w 1175"/>
                <a:gd name="T24" fmla="*/ 1062 h 10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5" h="1062">
                  <a:moveTo>
                    <a:pt x="27" y="575"/>
                  </a:moveTo>
                  <a:cubicBezTo>
                    <a:pt x="54" y="746"/>
                    <a:pt x="125" y="922"/>
                    <a:pt x="318" y="992"/>
                  </a:cubicBezTo>
                  <a:cubicBezTo>
                    <a:pt x="511" y="1062"/>
                    <a:pt x="660" y="1059"/>
                    <a:pt x="804" y="995"/>
                  </a:cubicBezTo>
                  <a:cubicBezTo>
                    <a:pt x="948" y="930"/>
                    <a:pt x="1141" y="776"/>
                    <a:pt x="1158" y="524"/>
                  </a:cubicBezTo>
                  <a:cubicBezTo>
                    <a:pt x="1175" y="272"/>
                    <a:pt x="1052" y="158"/>
                    <a:pt x="906" y="98"/>
                  </a:cubicBezTo>
                  <a:cubicBezTo>
                    <a:pt x="717" y="22"/>
                    <a:pt x="339" y="0"/>
                    <a:pt x="138" y="161"/>
                  </a:cubicBezTo>
                  <a:cubicBezTo>
                    <a:pt x="21" y="257"/>
                    <a:pt x="0" y="407"/>
                    <a:pt x="27" y="575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8" name="Rechteck 27"/>
          <p:cNvSpPr/>
          <p:nvPr/>
        </p:nvSpPr>
        <p:spPr>
          <a:xfrm>
            <a:off x="6500813" y="1000125"/>
            <a:ext cx="17145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6643688" y="6000750"/>
            <a:ext cx="17145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7114" name="Text Box 4"/>
          <p:cNvSpPr txBox="1">
            <a:spLocks noChangeArrowheads="1"/>
          </p:cNvSpPr>
          <p:nvPr/>
        </p:nvSpPr>
        <p:spPr bwMode="auto">
          <a:xfrm>
            <a:off x="1649413" y="28575"/>
            <a:ext cx="73517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FFFFFF"/>
                </a:solidFill>
              </a:rPr>
              <a:t>vhw</a:t>
            </a:r>
          </a:p>
          <a:p>
            <a:endParaRPr lang="de-DE" sz="200">
              <a:solidFill>
                <a:srgbClr val="FFFFFF"/>
              </a:solidFill>
            </a:endParaRPr>
          </a:p>
          <a:p>
            <a:r>
              <a:rPr lang="de-DE" sz="1500">
                <a:solidFill>
                  <a:srgbClr val="FFFFFF"/>
                </a:solidFill>
              </a:rPr>
              <a:t>Die sozialen Milieus in Berlin – Milieuschwerpunkte</a:t>
            </a:r>
          </a:p>
        </p:txBody>
      </p:sp>
      <p:pic>
        <p:nvPicPr>
          <p:cNvPr id="47115" name="Picture 3" descr="P:\Städte\Berlin\Bilder&amp;Karten\PER_DOM_MIL_STG_2010.emf"/>
          <p:cNvPicPr>
            <a:picLocks noChangeAspect="1" noChangeArrowheads="1"/>
          </p:cNvPicPr>
          <p:nvPr/>
        </p:nvPicPr>
        <p:blipFill>
          <a:blip r:embed="rId2"/>
          <a:srcRect t="13330" r="85178" b="60962"/>
          <a:stretch>
            <a:fillRect/>
          </a:stretch>
        </p:blipFill>
        <p:spPr bwMode="auto">
          <a:xfrm>
            <a:off x="231775" y="4346575"/>
            <a:ext cx="15843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3" descr="P:\Städte\Berlin\Bilder&amp;Karten\PER_DOM_MIL_STG_2010.emf"/>
          <p:cNvPicPr>
            <a:picLocks noChangeAspect="1" noChangeArrowheads="1"/>
          </p:cNvPicPr>
          <p:nvPr/>
        </p:nvPicPr>
        <p:blipFill>
          <a:blip r:embed="rId3"/>
          <a:srcRect l="11749" r="9332"/>
          <a:stretch>
            <a:fillRect/>
          </a:stretch>
        </p:blipFill>
        <p:spPr bwMode="auto">
          <a:xfrm>
            <a:off x="3087688" y="1009650"/>
            <a:ext cx="590550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0" y="642938"/>
            <a:ext cx="2928938" cy="59896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8130" name="Textfeld 11"/>
          <p:cNvSpPr txBox="1">
            <a:spLocks noChangeArrowheads="1"/>
          </p:cNvSpPr>
          <p:nvPr/>
        </p:nvSpPr>
        <p:spPr bwMode="auto">
          <a:xfrm>
            <a:off x="560388" y="4071938"/>
            <a:ext cx="12287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b="1"/>
              <a:t>Legende Indexwerte</a:t>
            </a:r>
          </a:p>
        </p:txBody>
      </p:sp>
      <p:cxnSp>
        <p:nvCxnSpPr>
          <p:cNvPr id="16" name="Gerade Verbindung 15"/>
          <p:cNvCxnSpPr/>
          <p:nvPr/>
        </p:nvCxnSpPr>
        <p:spPr>
          <a:xfrm>
            <a:off x="560388" y="4283075"/>
            <a:ext cx="1857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2" name="Textfeld 17"/>
          <p:cNvSpPr txBox="1">
            <a:spLocks noChangeArrowheads="1"/>
          </p:cNvSpPr>
          <p:nvPr/>
        </p:nvSpPr>
        <p:spPr bwMode="auto">
          <a:xfrm>
            <a:off x="560388" y="1143000"/>
            <a:ext cx="14827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b="1"/>
              <a:t>Experimentalisten: 14%*</a:t>
            </a:r>
          </a:p>
        </p:txBody>
      </p:sp>
      <p:cxnSp>
        <p:nvCxnSpPr>
          <p:cNvPr id="19" name="Gerade Verbindung 18"/>
          <p:cNvCxnSpPr/>
          <p:nvPr/>
        </p:nvCxnSpPr>
        <p:spPr>
          <a:xfrm>
            <a:off x="560388" y="1354138"/>
            <a:ext cx="1857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4" name="Textfeld 19"/>
          <p:cNvSpPr txBox="1">
            <a:spLocks noChangeArrowheads="1"/>
          </p:cNvSpPr>
          <p:nvPr/>
        </p:nvSpPr>
        <p:spPr bwMode="auto">
          <a:xfrm>
            <a:off x="560388" y="1401763"/>
            <a:ext cx="177323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800"/>
              <a:t>* Bezugsgröße: Privathaushalte, Berlin</a:t>
            </a:r>
          </a:p>
        </p:txBody>
      </p:sp>
      <p:grpSp>
        <p:nvGrpSpPr>
          <p:cNvPr id="48135" name="Gruppieren 54"/>
          <p:cNvGrpSpPr>
            <a:grpSpLocks/>
          </p:cNvGrpSpPr>
          <p:nvPr/>
        </p:nvGrpSpPr>
        <p:grpSpPr bwMode="auto">
          <a:xfrm>
            <a:off x="579438" y="1714500"/>
            <a:ext cx="1681162" cy="1108075"/>
            <a:chOff x="2001838" y="1249363"/>
            <a:chExt cx="5919787" cy="3902075"/>
          </a:xfrm>
        </p:grpSpPr>
        <p:sp>
          <p:nvSpPr>
            <p:cNvPr id="48141" name="Freeform 15"/>
            <p:cNvSpPr>
              <a:spLocks/>
            </p:cNvSpPr>
            <p:nvPr/>
          </p:nvSpPr>
          <p:spPr bwMode="auto">
            <a:xfrm>
              <a:off x="3768725" y="3700463"/>
              <a:ext cx="2357438" cy="1450975"/>
            </a:xfrm>
            <a:custGeom>
              <a:avLst/>
              <a:gdLst>
                <a:gd name="T0" fmla="*/ 2147483647 w 1485"/>
                <a:gd name="T1" fmla="*/ 2147483647 h 914"/>
                <a:gd name="T2" fmla="*/ 2147483647 w 1485"/>
                <a:gd name="T3" fmla="*/ 2147483647 h 914"/>
                <a:gd name="T4" fmla="*/ 2147483647 w 1485"/>
                <a:gd name="T5" fmla="*/ 2147483647 h 914"/>
                <a:gd name="T6" fmla="*/ 2147483647 w 1485"/>
                <a:gd name="T7" fmla="*/ 2147483647 h 914"/>
                <a:gd name="T8" fmla="*/ 2147483647 w 1485"/>
                <a:gd name="T9" fmla="*/ 2147483647 h 914"/>
                <a:gd name="T10" fmla="*/ 2147483647 w 1485"/>
                <a:gd name="T11" fmla="*/ 2147483647 h 9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5"/>
                <a:gd name="T19" fmla="*/ 0 h 914"/>
                <a:gd name="T20" fmla="*/ 1485 w 1485"/>
                <a:gd name="T21" fmla="*/ 914 h 9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5" h="914">
                  <a:moveTo>
                    <a:pt x="21" y="510"/>
                  </a:moveTo>
                  <a:cubicBezTo>
                    <a:pt x="0" y="711"/>
                    <a:pt x="153" y="868"/>
                    <a:pt x="426" y="891"/>
                  </a:cubicBezTo>
                  <a:cubicBezTo>
                    <a:pt x="699" y="914"/>
                    <a:pt x="1119" y="813"/>
                    <a:pt x="1248" y="723"/>
                  </a:cubicBezTo>
                  <a:cubicBezTo>
                    <a:pt x="1377" y="633"/>
                    <a:pt x="1485" y="495"/>
                    <a:pt x="1455" y="384"/>
                  </a:cubicBezTo>
                  <a:cubicBezTo>
                    <a:pt x="1412" y="201"/>
                    <a:pt x="1152" y="0"/>
                    <a:pt x="744" y="27"/>
                  </a:cubicBezTo>
                  <a:cubicBezTo>
                    <a:pt x="336" y="54"/>
                    <a:pt x="45" y="276"/>
                    <a:pt x="21" y="510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42" name="Freeform 17"/>
            <p:cNvSpPr>
              <a:spLocks/>
            </p:cNvSpPr>
            <p:nvPr/>
          </p:nvSpPr>
          <p:spPr bwMode="auto">
            <a:xfrm>
              <a:off x="5786438" y="1323975"/>
              <a:ext cx="1835150" cy="1795463"/>
            </a:xfrm>
            <a:custGeom>
              <a:avLst/>
              <a:gdLst>
                <a:gd name="T0" fmla="*/ 2147483647 w 1156"/>
                <a:gd name="T1" fmla="*/ 2147483647 h 1131"/>
                <a:gd name="T2" fmla="*/ 2147483647 w 1156"/>
                <a:gd name="T3" fmla="*/ 2147483647 h 1131"/>
                <a:gd name="T4" fmla="*/ 2147483647 w 1156"/>
                <a:gd name="T5" fmla="*/ 2147483647 h 1131"/>
                <a:gd name="T6" fmla="*/ 2147483647 w 1156"/>
                <a:gd name="T7" fmla="*/ 2147483647 h 1131"/>
                <a:gd name="T8" fmla="*/ 2147483647 w 1156"/>
                <a:gd name="T9" fmla="*/ 2147483647 h 1131"/>
                <a:gd name="T10" fmla="*/ 2147483647 w 1156"/>
                <a:gd name="T11" fmla="*/ 2147483647 h 1131"/>
                <a:gd name="T12" fmla="*/ 2147483647 w 1156"/>
                <a:gd name="T13" fmla="*/ 2147483647 h 1131"/>
                <a:gd name="T14" fmla="*/ 2147483647 w 1156"/>
                <a:gd name="T15" fmla="*/ 2147483647 h 1131"/>
                <a:gd name="T16" fmla="*/ 2147483647 w 1156"/>
                <a:gd name="T17" fmla="*/ 2147483647 h 1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6"/>
                <a:gd name="T28" fmla="*/ 0 h 1131"/>
                <a:gd name="T29" fmla="*/ 1156 w 1156"/>
                <a:gd name="T30" fmla="*/ 1131 h 1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6" h="1131">
                  <a:moveTo>
                    <a:pt x="105" y="39"/>
                  </a:moveTo>
                  <a:cubicBezTo>
                    <a:pt x="0" y="87"/>
                    <a:pt x="31" y="249"/>
                    <a:pt x="139" y="303"/>
                  </a:cubicBezTo>
                  <a:cubicBezTo>
                    <a:pt x="247" y="357"/>
                    <a:pt x="369" y="421"/>
                    <a:pt x="517" y="555"/>
                  </a:cubicBezTo>
                  <a:cubicBezTo>
                    <a:pt x="626" y="651"/>
                    <a:pt x="718" y="786"/>
                    <a:pt x="772" y="918"/>
                  </a:cubicBezTo>
                  <a:cubicBezTo>
                    <a:pt x="826" y="1050"/>
                    <a:pt x="856" y="1113"/>
                    <a:pt x="985" y="1122"/>
                  </a:cubicBezTo>
                  <a:cubicBezTo>
                    <a:pt x="1114" y="1131"/>
                    <a:pt x="1144" y="1017"/>
                    <a:pt x="1150" y="921"/>
                  </a:cubicBezTo>
                  <a:cubicBezTo>
                    <a:pt x="1156" y="825"/>
                    <a:pt x="1078" y="493"/>
                    <a:pt x="888" y="299"/>
                  </a:cubicBezTo>
                  <a:cubicBezTo>
                    <a:pt x="753" y="159"/>
                    <a:pt x="570" y="74"/>
                    <a:pt x="435" y="38"/>
                  </a:cubicBezTo>
                  <a:cubicBezTo>
                    <a:pt x="300" y="2"/>
                    <a:pt x="192" y="0"/>
                    <a:pt x="105" y="39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43" name="Freeform 18"/>
            <p:cNvSpPr>
              <a:spLocks/>
            </p:cNvSpPr>
            <p:nvPr/>
          </p:nvSpPr>
          <p:spPr bwMode="auto">
            <a:xfrm>
              <a:off x="4497388" y="1406525"/>
              <a:ext cx="2419350" cy="1589088"/>
            </a:xfrm>
            <a:custGeom>
              <a:avLst/>
              <a:gdLst>
                <a:gd name="T0" fmla="*/ 2147483647 w 1524"/>
                <a:gd name="T1" fmla="*/ 2147483647 h 1001"/>
                <a:gd name="T2" fmla="*/ 2147483647 w 1524"/>
                <a:gd name="T3" fmla="*/ 2147483647 h 1001"/>
                <a:gd name="T4" fmla="*/ 2147483647 w 1524"/>
                <a:gd name="T5" fmla="*/ 2147483647 h 1001"/>
                <a:gd name="T6" fmla="*/ 2147483647 w 1524"/>
                <a:gd name="T7" fmla="*/ 2147483647 h 1001"/>
                <a:gd name="T8" fmla="*/ 2147483647 w 1524"/>
                <a:gd name="T9" fmla="*/ 2147483647 h 1001"/>
                <a:gd name="T10" fmla="*/ 2147483647 w 1524"/>
                <a:gd name="T11" fmla="*/ 2147483647 h 1001"/>
                <a:gd name="T12" fmla="*/ 2147483647 w 1524"/>
                <a:gd name="T13" fmla="*/ 2147483647 h 1001"/>
                <a:gd name="T14" fmla="*/ 2147483647 w 1524"/>
                <a:gd name="T15" fmla="*/ 2147483647 h 10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4"/>
                <a:gd name="T25" fmla="*/ 0 h 1001"/>
                <a:gd name="T26" fmla="*/ 1524 w 1524"/>
                <a:gd name="T27" fmla="*/ 1001 h 10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4" h="1001">
                  <a:moveTo>
                    <a:pt x="290" y="608"/>
                  </a:moveTo>
                  <a:cubicBezTo>
                    <a:pt x="380" y="678"/>
                    <a:pt x="641" y="809"/>
                    <a:pt x="807" y="873"/>
                  </a:cubicBezTo>
                  <a:cubicBezTo>
                    <a:pt x="974" y="937"/>
                    <a:pt x="1192" y="1001"/>
                    <a:pt x="1299" y="998"/>
                  </a:cubicBezTo>
                  <a:cubicBezTo>
                    <a:pt x="1406" y="995"/>
                    <a:pt x="1524" y="927"/>
                    <a:pt x="1507" y="739"/>
                  </a:cubicBezTo>
                  <a:cubicBezTo>
                    <a:pt x="1492" y="576"/>
                    <a:pt x="1380" y="460"/>
                    <a:pt x="1264" y="374"/>
                  </a:cubicBezTo>
                  <a:cubicBezTo>
                    <a:pt x="1191" y="318"/>
                    <a:pt x="895" y="119"/>
                    <a:pt x="700" y="83"/>
                  </a:cubicBezTo>
                  <a:cubicBezTo>
                    <a:pt x="405" y="29"/>
                    <a:pt x="166" y="0"/>
                    <a:pt x="82" y="208"/>
                  </a:cubicBezTo>
                  <a:cubicBezTo>
                    <a:pt x="0" y="407"/>
                    <a:pt x="230" y="560"/>
                    <a:pt x="290" y="608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44" name="Freeform 20"/>
            <p:cNvSpPr>
              <a:spLocks/>
            </p:cNvSpPr>
            <p:nvPr/>
          </p:nvSpPr>
          <p:spPr bwMode="auto">
            <a:xfrm>
              <a:off x="3397250" y="2005013"/>
              <a:ext cx="3060700" cy="1895475"/>
            </a:xfrm>
            <a:custGeom>
              <a:avLst/>
              <a:gdLst>
                <a:gd name="T0" fmla="*/ 2147483647 w 1928"/>
                <a:gd name="T1" fmla="*/ 2147483647 h 1194"/>
                <a:gd name="T2" fmla="*/ 2147483647 w 1928"/>
                <a:gd name="T3" fmla="*/ 2147483647 h 1194"/>
                <a:gd name="T4" fmla="*/ 2147483647 w 1928"/>
                <a:gd name="T5" fmla="*/ 2147483647 h 1194"/>
                <a:gd name="T6" fmla="*/ 2147483647 w 1928"/>
                <a:gd name="T7" fmla="*/ 2147483647 h 1194"/>
                <a:gd name="T8" fmla="*/ 2147483647 w 1928"/>
                <a:gd name="T9" fmla="*/ 2147483647 h 1194"/>
                <a:gd name="T10" fmla="*/ 2147483647 w 1928"/>
                <a:gd name="T11" fmla="*/ 2147483647 h 1194"/>
                <a:gd name="T12" fmla="*/ 2147483647 w 1928"/>
                <a:gd name="T13" fmla="*/ 2147483647 h 1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8"/>
                <a:gd name="T22" fmla="*/ 0 h 1194"/>
                <a:gd name="T23" fmla="*/ 1928 w 1928"/>
                <a:gd name="T24" fmla="*/ 1194 h 11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8" h="1194">
                  <a:moveTo>
                    <a:pt x="348" y="918"/>
                  </a:moveTo>
                  <a:cubicBezTo>
                    <a:pt x="499" y="1072"/>
                    <a:pt x="621" y="1170"/>
                    <a:pt x="924" y="1182"/>
                  </a:cubicBezTo>
                  <a:cubicBezTo>
                    <a:pt x="1227" y="1194"/>
                    <a:pt x="1666" y="1138"/>
                    <a:pt x="1797" y="1002"/>
                  </a:cubicBezTo>
                  <a:cubicBezTo>
                    <a:pt x="1928" y="866"/>
                    <a:pt x="1869" y="651"/>
                    <a:pt x="1659" y="525"/>
                  </a:cubicBezTo>
                  <a:cubicBezTo>
                    <a:pt x="1449" y="399"/>
                    <a:pt x="1095" y="231"/>
                    <a:pt x="840" y="141"/>
                  </a:cubicBezTo>
                  <a:cubicBezTo>
                    <a:pt x="435" y="0"/>
                    <a:pt x="204" y="111"/>
                    <a:pt x="102" y="279"/>
                  </a:cubicBezTo>
                  <a:cubicBezTo>
                    <a:pt x="0" y="447"/>
                    <a:pt x="159" y="723"/>
                    <a:pt x="348" y="918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45" name="Freeform 21"/>
            <p:cNvSpPr>
              <a:spLocks/>
            </p:cNvSpPr>
            <p:nvPr/>
          </p:nvSpPr>
          <p:spPr bwMode="auto">
            <a:xfrm>
              <a:off x="2228850" y="1404938"/>
              <a:ext cx="1235075" cy="1717675"/>
            </a:xfrm>
            <a:custGeom>
              <a:avLst/>
              <a:gdLst>
                <a:gd name="T0" fmla="*/ 2147483647 w 778"/>
                <a:gd name="T1" fmla="*/ 2147483647 h 1082"/>
                <a:gd name="T2" fmla="*/ 2147483647 w 778"/>
                <a:gd name="T3" fmla="*/ 2147483647 h 1082"/>
                <a:gd name="T4" fmla="*/ 2147483647 w 778"/>
                <a:gd name="T5" fmla="*/ 2147483647 h 1082"/>
                <a:gd name="T6" fmla="*/ 2147483647 w 778"/>
                <a:gd name="T7" fmla="*/ 2147483647 h 1082"/>
                <a:gd name="T8" fmla="*/ 2147483647 w 778"/>
                <a:gd name="T9" fmla="*/ 2147483647 h 1082"/>
                <a:gd name="T10" fmla="*/ 2147483647 w 778"/>
                <a:gd name="T11" fmla="*/ 2147483647 h 10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1082"/>
                <a:gd name="T20" fmla="*/ 778 w 778"/>
                <a:gd name="T21" fmla="*/ 1082 h 10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1082">
                  <a:moveTo>
                    <a:pt x="727" y="365"/>
                  </a:moveTo>
                  <a:cubicBezTo>
                    <a:pt x="778" y="251"/>
                    <a:pt x="760" y="39"/>
                    <a:pt x="604" y="23"/>
                  </a:cubicBezTo>
                  <a:cubicBezTo>
                    <a:pt x="373" y="0"/>
                    <a:pt x="232" y="243"/>
                    <a:pt x="142" y="390"/>
                  </a:cubicBezTo>
                  <a:cubicBezTo>
                    <a:pt x="37" y="568"/>
                    <a:pt x="0" y="884"/>
                    <a:pt x="73" y="975"/>
                  </a:cubicBezTo>
                  <a:cubicBezTo>
                    <a:pt x="161" y="1082"/>
                    <a:pt x="294" y="960"/>
                    <a:pt x="375" y="873"/>
                  </a:cubicBezTo>
                  <a:cubicBezTo>
                    <a:pt x="456" y="786"/>
                    <a:pt x="672" y="489"/>
                    <a:pt x="727" y="365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46" name="Freeform 22"/>
            <p:cNvSpPr>
              <a:spLocks/>
            </p:cNvSpPr>
            <p:nvPr/>
          </p:nvSpPr>
          <p:spPr bwMode="auto">
            <a:xfrm>
              <a:off x="3154363" y="1249363"/>
              <a:ext cx="3014662" cy="1265237"/>
            </a:xfrm>
            <a:custGeom>
              <a:avLst/>
              <a:gdLst>
                <a:gd name="T0" fmla="*/ 2147483647 w 1899"/>
                <a:gd name="T1" fmla="*/ 2147483647 h 797"/>
                <a:gd name="T2" fmla="*/ 2147483647 w 1899"/>
                <a:gd name="T3" fmla="*/ 2147483647 h 797"/>
                <a:gd name="T4" fmla="*/ 2147483647 w 1899"/>
                <a:gd name="T5" fmla="*/ 2147483647 h 797"/>
                <a:gd name="T6" fmla="*/ 2147483647 w 1899"/>
                <a:gd name="T7" fmla="*/ 2147483647 h 797"/>
                <a:gd name="T8" fmla="*/ 2147483647 w 1899"/>
                <a:gd name="T9" fmla="*/ 2147483647 h 797"/>
                <a:gd name="T10" fmla="*/ 2147483647 w 1899"/>
                <a:gd name="T11" fmla="*/ 2147483647 h 797"/>
                <a:gd name="T12" fmla="*/ 2147483647 w 1899"/>
                <a:gd name="T13" fmla="*/ 2147483647 h 797"/>
                <a:gd name="T14" fmla="*/ 2147483647 w 1899"/>
                <a:gd name="T15" fmla="*/ 2147483647 h 797"/>
                <a:gd name="T16" fmla="*/ 2147483647 w 1899"/>
                <a:gd name="T17" fmla="*/ 2147483647 h 7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99"/>
                <a:gd name="T28" fmla="*/ 0 h 797"/>
                <a:gd name="T29" fmla="*/ 1899 w 1899"/>
                <a:gd name="T30" fmla="*/ 797 h 7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99" h="797">
                  <a:moveTo>
                    <a:pt x="57" y="680"/>
                  </a:moveTo>
                  <a:cubicBezTo>
                    <a:pt x="93" y="740"/>
                    <a:pt x="147" y="797"/>
                    <a:pt x="273" y="779"/>
                  </a:cubicBezTo>
                  <a:cubicBezTo>
                    <a:pt x="399" y="761"/>
                    <a:pt x="639" y="611"/>
                    <a:pt x="816" y="518"/>
                  </a:cubicBezTo>
                  <a:cubicBezTo>
                    <a:pt x="993" y="425"/>
                    <a:pt x="1167" y="314"/>
                    <a:pt x="1335" y="290"/>
                  </a:cubicBezTo>
                  <a:cubicBezTo>
                    <a:pt x="1503" y="266"/>
                    <a:pt x="1752" y="344"/>
                    <a:pt x="1800" y="323"/>
                  </a:cubicBezTo>
                  <a:cubicBezTo>
                    <a:pt x="1848" y="302"/>
                    <a:pt x="1899" y="198"/>
                    <a:pt x="1722" y="113"/>
                  </a:cubicBezTo>
                  <a:cubicBezTo>
                    <a:pt x="1545" y="28"/>
                    <a:pt x="1008" y="0"/>
                    <a:pt x="708" y="17"/>
                  </a:cubicBezTo>
                  <a:cubicBezTo>
                    <a:pt x="444" y="32"/>
                    <a:pt x="198" y="121"/>
                    <a:pt x="102" y="242"/>
                  </a:cubicBezTo>
                  <a:cubicBezTo>
                    <a:pt x="0" y="368"/>
                    <a:pt x="12" y="611"/>
                    <a:pt x="57" y="680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47" name="Freeform 23"/>
            <p:cNvSpPr>
              <a:spLocks/>
            </p:cNvSpPr>
            <p:nvPr/>
          </p:nvSpPr>
          <p:spPr bwMode="auto">
            <a:xfrm>
              <a:off x="2001838" y="2679700"/>
              <a:ext cx="2008187" cy="2471738"/>
            </a:xfrm>
            <a:custGeom>
              <a:avLst/>
              <a:gdLst>
                <a:gd name="T0" fmla="*/ 2147483647 w 1265"/>
                <a:gd name="T1" fmla="*/ 2147483647 h 1557"/>
                <a:gd name="T2" fmla="*/ 2147483647 w 1265"/>
                <a:gd name="T3" fmla="*/ 2147483647 h 1557"/>
                <a:gd name="T4" fmla="*/ 2147483647 w 1265"/>
                <a:gd name="T5" fmla="*/ 2147483647 h 1557"/>
                <a:gd name="T6" fmla="*/ 2147483647 w 1265"/>
                <a:gd name="T7" fmla="*/ 2147483647 h 1557"/>
                <a:gd name="T8" fmla="*/ 2147483647 w 1265"/>
                <a:gd name="T9" fmla="*/ 2147483647 h 1557"/>
                <a:gd name="T10" fmla="*/ 2147483647 w 1265"/>
                <a:gd name="T11" fmla="*/ 2147483647 h 1557"/>
                <a:gd name="T12" fmla="*/ 2147483647 w 1265"/>
                <a:gd name="T13" fmla="*/ 2147483647 h 1557"/>
                <a:gd name="T14" fmla="*/ 2147483647 w 1265"/>
                <a:gd name="T15" fmla="*/ 2147483647 h 15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65"/>
                <a:gd name="T25" fmla="*/ 0 h 1557"/>
                <a:gd name="T26" fmla="*/ 1265 w 1265"/>
                <a:gd name="T27" fmla="*/ 1557 h 15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65" h="1557">
                  <a:moveTo>
                    <a:pt x="41" y="537"/>
                  </a:moveTo>
                  <a:cubicBezTo>
                    <a:pt x="0" y="847"/>
                    <a:pt x="138" y="1110"/>
                    <a:pt x="231" y="1225"/>
                  </a:cubicBezTo>
                  <a:cubicBezTo>
                    <a:pt x="354" y="1375"/>
                    <a:pt x="636" y="1557"/>
                    <a:pt x="851" y="1513"/>
                  </a:cubicBezTo>
                  <a:cubicBezTo>
                    <a:pt x="1066" y="1469"/>
                    <a:pt x="1258" y="1325"/>
                    <a:pt x="1262" y="1162"/>
                  </a:cubicBezTo>
                  <a:cubicBezTo>
                    <a:pt x="1265" y="1014"/>
                    <a:pt x="1082" y="783"/>
                    <a:pt x="936" y="568"/>
                  </a:cubicBezTo>
                  <a:cubicBezTo>
                    <a:pt x="798" y="361"/>
                    <a:pt x="714" y="175"/>
                    <a:pt x="660" y="126"/>
                  </a:cubicBezTo>
                  <a:cubicBezTo>
                    <a:pt x="606" y="77"/>
                    <a:pt x="483" y="0"/>
                    <a:pt x="297" y="63"/>
                  </a:cubicBezTo>
                  <a:cubicBezTo>
                    <a:pt x="175" y="104"/>
                    <a:pt x="87" y="211"/>
                    <a:pt x="41" y="537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48" name="Freeform 14"/>
            <p:cNvSpPr>
              <a:spLocks/>
            </p:cNvSpPr>
            <p:nvPr/>
          </p:nvSpPr>
          <p:spPr bwMode="auto">
            <a:xfrm>
              <a:off x="6221413" y="2552700"/>
              <a:ext cx="1700212" cy="1309688"/>
            </a:xfrm>
            <a:custGeom>
              <a:avLst/>
              <a:gdLst>
                <a:gd name="T0" fmla="*/ 2147483647 w 1071"/>
                <a:gd name="T1" fmla="*/ 2147483647 h 855"/>
                <a:gd name="T2" fmla="*/ 2147483647 w 1071"/>
                <a:gd name="T3" fmla="*/ 2147483647 h 855"/>
                <a:gd name="T4" fmla="*/ 2147483647 w 1071"/>
                <a:gd name="T5" fmla="*/ 2147483647 h 855"/>
                <a:gd name="T6" fmla="*/ 2147483647 w 1071"/>
                <a:gd name="T7" fmla="*/ 2147483647 h 855"/>
                <a:gd name="T8" fmla="*/ 2147483647 w 1071"/>
                <a:gd name="T9" fmla="*/ 2147483647 h 8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1"/>
                <a:gd name="T16" fmla="*/ 0 h 855"/>
                <a:gd name="T17" fmla="*/ 1071 w 1071"/>
                <a:gd name="T18" fmla="*/ 855 h 8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1" h="855">
                  <a:moveTo>
                    <a:pt x="606" y="849"/>
                  </a:moveTo>
                  <a:cubicBezTo>
                    <a:pt x="822" y="855"/>
                    <a:pt x="1071" y="786"/>
                    <a:pt x="1026" y="558"/>
                  </a:cubicBezTo>
                  <a:cubicBezTo>
                    <a:pt x="981" y="330"/>
                    <a:pt x="480" y="0"/>
                    <a:pt x="219" y="132"/>
                  </a:cubicBezTo>
                  <a:cubicBezTo>
                    <a:pt x="80" y="201"/>
                    <a:pt x="0" y="351"/>
                    <a:pt x="42" y="525"/>
                  </a:cubicBezTo>
                  <a:cubicBezTo>
                    <a:pt x="84" y="699"/>
                    <a:pt x="390" y="843"/>
                    <a:pt x="606" y="849"/>
                  </a:cubicBezTo>
                  <a:close/>
                </a:path>
              </a:pathLst>
            </a:custGeom>
            <a:solidFill>
              <a:srgbClr val="9BBEFF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49" name="Freeform 16"/>
            <p:cNvSpPr>
              <a:spLocks/>
            </p:cNvSpPr>
            <p:nvPr/>
          </p:nvSpPr>
          <p:spPr bwMode="auto">
            <a:xfrm>
              <a:off x="2906713" y="2424113"/>
              <a:ext cx="1479550" cy="1866900"/>
            </a:xfrm>
            <a:custGeom>
              <a:avLst/>
              <a:gdLst>
                <a:gd name="T0" fmla="*/ 2147483647 w 932"/>
                <a:gd name="T1" fmla="*/ 2147483647 h 1176"/>
                <a:gd name="T2" fmla="*/ 2147483647 w 932"/>
                <a:gd name="T3" fmla="*/ 2147483647 h 1176"/>
                <a:gd name="T4" fmla="*/ 2147483647 w 932"/>
                <a:gd name="T5" fmla="*/ 2147483647 h 1176"/>
                <a:gd name="T6" fmla="*/ 2147483647 w 932"/>
                <a:gd name="T7" fmla="*/ 2147483647 h 1176"/>
                <a:gd name="T8" fmla="*/ 2147483647 w 932"/>
                <a:gd name="T9" fmla="*/ 2147483647 h 1176"/>
                <a:gd name="T10" fmla="*/ 2147483647 w 932"/>
                <a:gd name="T11" fmla="*/ 0 h 1176"/>
                <a:gd name="T12" fmla="*/ 2147483647 w 932"/>
                <a:gd name="T13" fmla="*/ 2147483647 h 1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2"/>
                <a:gd name="T22" fmla="*/ 0 h 1176"/>
                <a:gd name="T23" fmla="*/ 932 w 932"/>
                <a:gd name="T24" fmla="*/ 1176 h 1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2" h="1176">
                  <a:moveTo>
                    <a:pt x="78" y="327"/>
                  </a:moveTo>
                  <a:cubicBezTo>
                    <a:pt x="181" y="601"/>
                    <a:pt x="367" y="937"/>
                    <a:pt x="519" y="1080"/>
                  </a:cubicBezTo>
                  <a:cubicBezTo>
                    <a:pt x="615" y="1176"/>
                    <a:pt x="891" y="1155"/>
                    <a:pt x="909" y="963"/>
                  </a:cubicBezTo>
                  <a:cubicBezTo>
                    <a:pt x="932" y="717"/>
                    <a:pt x="594" y="564"/>
                    <a:pt x="474" y="396"/>
                  </a:cubicBezTo>
                  <a:cubicBezTo>
                    <a:pt x="377" y="257"/>
                    <a:pt x="381" y="192"/>
                    <a:pt x="351" y="126"/>
                  </a:cubicBezTo>
                  <a:cubicBezTo>
                    <a:pt x="315" y="55"/>
                    <a:pt x="237" y="0"/>
                    <a:pt x="171" y="0"/>
                  </a:cubicBezTo>
                  <a:cubicBezTo>
                    <a:pt x="105" y="0"/>
                    <a:pt x="0" y="111"/>
                    <a:pt x="78" y="327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150" name="Freeform 19"/>
            <p:cNvSpPr>
              <a:spLocks/>
            </p:cNvSpPr>
            <p:nvPr/>
          </p:nvSpPr>
          <p:spPr bwMode="auto">
            <a:xfrm>
              <a:off x="5630863" y="3454400"/>
              <a:ext cx="1865312" cy="1685925"/>
            </a:xfrm>
            <a:custGeom>
              <a:avLst/>
              <a:gdLst>
                <a:gd name="T0" fmla="*/ 2147483647 w 1175"/>
                <a:gd name="T1" fmla="*/ 2147483647 h 1062"/>
                <a:gd name="T2" fmla="*/ 2147483647 w 1175"/>
                <a:gd name="T3" fmla="*/ 2147483647 h 1062"/>
                <a:gd name="T4" fmla="*/ 2147483647 w 1175"/>
                <a:gd name="T5" fmla="*/ 2147483647 h 1062"/>
                <a:gd name="T6" fmla="*/ 2147483647 w 1175"/>
                <a:gd name="T7" fmla="*/ 2147483647 h 1062"/>
                <a:gd name="T8" fmla="*/ 2147483647 w 1175"/>
                <a:gd name="T9" fmla="*/ 2147483647 h 1062"/>
                <a:gd name="T10" fmla="*/ 2147483647 w 1175"/>
                <a:gd name="T11" fmla="*/ 2147483647 h 1062"/>
                <a:gd name="T12" fmla="*/ 2147483647 w 1175"/>
                <a:gd name="T13" fmla="*/ 2147483647 h 10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5"/>
                <a:gd name="T22" fmla="*/ 0 h 1062"/>
                <a:gd name="T23" fmla="*/ 1175 w 1175"/>
                <a:gd name="T24" fmla="*/ 1062 h 10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5" h="1062">
                  <a:moveTo>
                    <a:pt x="27" y="575"/>
                  </a:moveTo>
                  <a:cubicBezTo>
                    <a:pt x="54" y="746"/>
                    <a:pt x="125" y="922"/>
                    <a:pt x="318" y="992"/>
                  </a:cubicBezTo>
                  <a:cubicBezTo>
                    <a:pt x="511" y="1062"/>
                    <a:pt x="660" y="1059"/>
                    <a:pt x="804" y="995"/>
                  </a:cubicBezTo>
                  <a:cubicBezTo>
                    <a:pt x="948" y="930"/>
                    <a:pt x="1141" y="776"/>
                    <a:pt x="1158" y="524"/>
                  </a:cubicBezTo>
                  <a:cubicBezTo>
                    <a:pt x="1175" y="272"/>
                    <a:pt x="1052" y="158"/>
                    <a:pt x="906" y="98"/>
                  </a:cubicBezTo>
                  <a:cubicBezTo>
                    <a:pt x="717" y="22"/>
                    <a:pt x="339" y="0"/>
                    <a:pt x="138" y="161"/>
                  </a:cubicBezTo>
                  <a:cubicBezTo>
                    <a:pt x="21" y="257"/>
                    <a:pt x="0" y="407"/>
                    <a:pt x="27" y="575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8" name="Rechteck 27"/>
          <p:cNvSpPr/>
          <p:nvPr/>
        </p:nvSpPr>
        <p:spPr>
          <a:xfrm>
            <a:off x="6500813" y="1000125"/>
            <a:ext cx="17145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6643688" y="6000750"/>
            <a:ext cx="17145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8138" name="Text Box 4"/>
          <p:cNvSpPr txBox="1">
            <a:spLocks noChangeArrowheads="1"/>
          </p:cNvSpPr>
          <p:nvPr/>
        </p:nvSpPr>
        <p:spPr bwMode="auto">
          <a:xfrm>
            <a:off x="1649413" y="28575"/>
            <a:ext cx="73517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FFFFFF"/>
                </a:solidFill>
              </a:rPr>
              <a:t>vhw</a:t>
            </a:r>
          </a:p>
          <a:p>
            <a:endParaRPr lang="de-DE" sz="200">
              <a:solidFill>
                <a:srgbClr val="FFFFFF"/>
              </a:solidFill>
            </a:endParaRPr>
          </a:p>
          <a:p>
            <a:r>
              <a:rPr lang="de-DE" sz="1500">
                <a:solidFill>
                  <a:srgbClr val="FFFFFF"/>
                </a:solidFill>
              </a:rPr>
              <a:t>Die sozialen Milieus in Berlin – Milieuschwerpunkte</a:t>
            </a:r>
          </a:p>
        </p:txBody>
      </p:sp>
      <p:pic>
        <p:nvPicPr>
          <p:cNvPr id="48139" name="Picture 3" descr="P:\Städte\Berlin\Bilder&amp;Karten\PER_DOM_MIL_STG_2010.emf"/>
          <p:cNvPicPr>
            <a:picLocks noChangeAspect="1" noChangeArrowheads="1"/>
          </p:cNvPicPr>
          <p:nvPr/>
        </p:nvPicPr>
        <p:blipFill>
          <a:blip r:embed="rId2"/>
          <a:srcRect t="13330" r="85178" b="60962"/>
          <a:stretch>
            <a:fillRect/>
          </a:stretch>
        </p:blipFill>
        <p:spPr bwMode="auto">
          <a:xfrm>
            <a:off x="231775" y="4346575"/>
            <a:ext cx="15843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2" descr="P:\Städte\Berlin\Bilder&amp;Karten\EXP_DOM_MIL_STG_2010.emf"/>
          <p:cNvPicPr>
            <a:picLocks noChangeAspect="1" noChangeArrowheads="1"/>
          </p:cNvPicPr>
          <p:nvPr/>
        </p:nvPicPr>
        <p:blipFill>
          <a:blip r:embed="rId3"/>
          <a:srcRect l="11749" r="9332"/>
          <a:stretch>
            <a:fillRect/>
          </a:stretch>
        </p:blipFill>
        <p:spPr bwMode="auto">
          <a:xfrm>
            <a:off x="3087688" y="1009650"/>
            <a:ext cx="590550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571500" y="1700213"/>
            <a:ext cx="8175625" cy="4321175"/>
          </a:xfrm>
          <a:prstGeom prst="rect">
            <a:avLst/>
          </a:prstGeom>
          <a:noFill/>
          <a:ln w="12700">
            <a:solidFill>
              <a:srgbClr val="006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796925" y="2349500"/>
            <a:ext cx="3722688" cy="2603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49155" name="Textfeld 75"/>
          <p:cNvSpPr txBox="1">
            <a:spLocks noChangeArrowheads="1"/>
          </p:cNvSpPr>
          <p:nvPr/>
        </p:nvSpPr>
        <p:spPr bwMode="auto">
          <a:xfrm>
            <a:off x="1154113" y="2417763"/>
            <a:ext cx="32146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de-DE" sz="1300" b="1">
                <a:solidFill>
                  <a:srgbClr val="000000"/>
                </a:solidFill>
              </a:rPr>
              <a:t>Sinus-Milieus</a:t>
            </a:r>
          </a:p>
        </p:txBody>
      </p:sp>
      <p:sp>
        <p:nvSpPr>
          <p:cNvPr id="10" name="Rechteck 9"/>
          <p:cNvSpPr/>
          <p:nvPr/>
        </p:nvSpPr>
        <p:spPr>
          <a:xfrm>
            <a:off x="4692650" y="2349500"/>
            <a:ext cx="3813175" cy="2603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49157" name="Textfeld 75"/>
          <p:cNvSpPr txBox="1">
            <a:spLocks noChangeArrowheads="1"/>
          </p:cNvSpPr>
          <p:nvPr/>
        </p:nvSpPr>
        <p:spPr bwMode="auto">
          <a:xfrm>
            <a:off x="5049838" y="2417763"/>
            <a:ext cx="32146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de-DE" sz="1300" b="1">
                <a:solidFill>
                  <a:srgbClr val="000000"/>
                </a:solidFill>
              </a:rPr>
              <a:t>Migranten-Milieus</a:t>
            </a:r>
          </a:p>
        </p:txBody>
      </p:sp>
      <p:grpSp>
        <p:nvGrpSpPr>
          <p:cNvPr id="49158" name="Gruppieren 200"/>
          <p:cNvGrpSpPr>
            <a:grpSpLocks/>
          </p:cNvGrpSpPr>
          <p:nvPr/>
        </p:nvGrpSpPr>
        <p:grpSpPr bwMode="auto">
          <a:xfrm>
            <a:off x="4953000" y="2868613"/>
            <a:ext cx="3336925" cy="1817687"/>
            <a:chOff x="4879253" y="1699447"/>
            <a:chExt cx="3585471" cy="1953295"/>
          </a:xfrm>
        </p:grpSpPr>
        <p:sp>
          <p:nvSpPr>
            <p:cNvPr id="49186" name="Freeform 15"/>
            <p:cNvSpPr>
              <a:spLocks/>
            </p:cNvSpPr>
            <p:nvPr/>
          </p:nvSpPr>
          <p:spPr bwMode="auto">
            <a:xfrm>
              <a:off x="5277024" y="2509072"/>
              <a:ext cx="1506538" cy="1003300"/>
            </a:xfrm>
            <a:custGeom>
              <a:avLst/>
              <a:gdLst>
                <a:gd name="T0" fmla="*/ 2147483647 w 1436"/>
                <a:gd name="T1" fmla="*/ 2147483647 h 1492"/>
                <a:gd name="T2" fmla="*/ 2147483647 w 1436"/>
                <a:gd name="T3" fmla="*/ 2147483647 h 1492"/>
                <a:gd name="T4" fmla="*/ 2147483647 w 1436"/>
                <a:gd name="T5" fmla="*/ 2147483647 h 1492"/>
                <a:gd name="T6" fmla="*/ 2147483647 w 1436"/>
                <a:gd name="T7" fmla="*/ 2147483647 h 1492"/>
                <a:gd name="T8" fmla="*/ 2147483647 w 1436"/>
                <a:gd name="T9" fmla="*/ 2147483647 h 1492"/>
                <a:gd name="T10" fmla="*/ 2147483647 w 1436"/>
                <a:gd name="T11" fmla="*/ 2147483647 h 1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6"/>
                <a:gd name="T19" fmla="*/ 0 h 1492"/>
                <a:gd name="T20" fmla="*/ 1436 w 1436"/>
                <a:gd name="T21" fmla="*/ 1492 h 14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6" h="1492">
                  <a:moveTo>
                    <a:pt x="1235" y="195"/>
                  </a:moveTo>
                  <a:cubicBezTo>
                    <a:pt x="1034" y="0"/>
                    <a:pt x="581" y="167"/>
                    <a:pt x="384" y="306"/>
                  </a:cubicBezTo>
                  <a:cubicBezTo>
                    <a:pt x="187" y="445"/>
                    <a:pt x="0" y="661"/>
                    <a:pt x="52" y="1029"/>
                  </a:cubicBezTo>
                  <a:cubicBezTo>
                    <a:pt x="104" y="1397"/>
                    <a:pt x="346" y="1492"/>
                    <a:pt x="658" y="1438"/>
                  </a:cubicBezTo>
                  <a:cubicBezTo>
                    <a:pt x="970" y="1384"/>
                    <a:pt x="1173" y="1122"/>
                    <a:pt x="1269" y="915"/>
                  </a:cubicBezTo>
                  <a:cubicBezTo>
                    <a:pt x="1365" y="708"/>
                    <a:pt x="1436" y="390"/>
                    <a:pt x="1235" y="195"/>
                  </a:cubicBezTo>
                  <a:close/>
                </a:path>
              </a:pathLst>
            </a:custGeom>
            <a:solidFill>
              <a:srgbClr val="9BBEFF">
                <a:alpha val="34901"/>
              </a:srgbClr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187" name="Freeform 16"/>
            <p:cNvSpPr>
              <a:spLocks/>
            </p:cNvSpPr>
            <p:nvPr/>
          </p:nvSpPr>
          <p:spPr bwMode="auto">
            <a:xfrm>
              <a:off x="5694537" y="1699447"/>
              <a:ext cx="955675" cy="1019175"/>
            </a:xfrm>
            <a:custGeom>
              <a:avLst/>
              <a:gdLst>
                <a:gd name="T0" fmla="*/ 2147483647 w 1237"/>
                <a:gd name="T1" fmla="*/ 2147483647 h 1321"/>
                <a:gd name="T2" fmla="*/ 2147483647 w 1237"/>
                <a:gd name="T3" fmla="*/ 2147483647 h 1321"/>
                <a:gd name="T4" fmla="*/ 2147483647 w 1237"/>
                <a:gd name="T5" fmla="*/ 2147483647 h 1321"/>
                <a:gd name="T6" fmla="*/ 2147483647 w 1237"/>
                <a:gd name="T7" fmla="*/ 2147483647 h 1321"/>
                <a:gd name="T8" fmla="*/ 2147483647 w 1237"/>
                <a:gd name="T9" fmla="*/ 2147483647 h 1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7"/>
                <a:gd name="T16" fmla="*/ 0 h 1321"/>
                <a:gd name="T17" fmla="*/ 1237 w 1237"/>
                <a:gd name="T18" fmla="*/ 1321 h 1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7" h="1321">
                  <a:moveTo>
                    <a:pt x="628" y="2"/>
                  </a:moveTo>
                  <a:cubicBezTo>
                    <a:pt x="177" y="4"/>
                    <a:pt x="0" y="417"/>
                    <a:pt x="8" y="638"/>
                  </a:cubicBezTo>
                  <a:cubicBezTo>
                    <a:pt x="16" y="859"/>
                    <a:pt x="104" y="1243"/>
                    <a:pt x="545" y="1282"/>
                  </a:cubicBezTo>
                  <a:cubicBezTo>
                    <a:pt x="986" y="1321"/>
                    <a:pt x="1209" y="903"/>
                    <a:pt x="1223" y="690"/>
                  </a:cubicBezTo>
                  <a:cubicBezTo>
                    <a:pt x="1237" y="477"/>
                    <a:pt x="1079" y="0"/>
                    <a:pt x="628" y="2"/>
                  </a:cubicBezTo>
                  <a:close/>
                </a:path>
              </a:pathLst>
            </a:custGeom>
            <a:solidFill>
              <a:srgbClr val="9BBEFF">
                <a:alpha val="34901"/>
              </a:srgbClr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188" name="Freeform 17"/>
            <p:cNvSpPr>
              <a:spLocks/>
            </p:cNvSpPr>
            <p:nvPr/>
          </p:nvSpPr>
          <p:spPr bwMode="auto">
            <a:xfrm>
              <a:off x="6542262" y="1745485"/>
              <a:ext cx="1387475" cy="568325"/>
            </a:xfrm>
            <a:custGeom>
              <a:avLst/>
              <a:gdLst>
                <a:gd name="T0" fmla="*/ 2147483647 w 1797"/>
                <a:gd name="T1" fmla="*/ 2147483647 h 736"/>
                <a:gd name="T2" fmla="*/ 2147483647 w 1797"/>
                <a:gd name="T3" fmla="*/ 2147483647 h 736"/>
                <a:gd name="T4" fmla="*/ 2147483647 w 1797"/>
                <a:gd name="T5" fmla="*/ 2147483647 h 736"/>
                <a:gd name="T6" fmla="*/ 2147483647 w 1797"/>
                <a:gd name="T7" fmla="*/ 2147483647 h 736"/>
                <a:gd name="T8" fmla="*/ 2147483647 w 1797"/>
                <a:gd name="T9" fmla="*/ 2147483647 h 7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7"/>
                <a:gd name="T16" fmla="*/ 0 h 736"/>
                <a:gd name="T17" fmla="*/ 1797 w 1797"/>
                <a:gd name="T18" fmla="*/ 736 h 7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7" h="736">
                  <a:moveTo>
                    <a:pt x="829" y="24"/>
                  </a:moveTo>
                  <a:cubicBezTo>
                    <a:pt x="545" y="48"/>
                    <a:pt x="0" y="118"/>
                    <a:pt x="36" y="427"/>
                  </a:cubicBezTo>
                  <a:cubicBezTo>
                    <a:pt x="72" y="736"/>
                    <a:pt x="567" y="711"/>
                    <a:pt x="851" y="687"/>
                  </a:cubicBezTo>
                  <a:cubicBezTo>
                    <a:pt x="1135" y="663"/>
                    <a:pt x="1797" y="482"/>
                    <a:pt x="1738" y="285"/>
                  </a:cubicBezTo>
                  <a:cubicBezTo>
                    <a:pt x="1679" y="88"/>
                    <a:pt x="1113" y="0"/>
                    <a:pt x="829" y="24"/>
                  </a:cubicBezTo>
                  <a:close/>
                </a:path>
              </a:pathLst>
            </a:custGeom>
            <a:solidFill>
              <a:srgbClr val="9BBEFF">
                <a:alpha val="34901"/>
              </a:srgbClr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189" name="Freeform 20"/>
            <p:cNvSpPr>
              <a:spLocks/>
            </p:cNvSpPr>
            <p:nvPr/>
          </p:nvSpPr>
          <p:spPr bwMode="auto">
            <a:xfrm>
              <a:off x="6424787" y="2167760"/>
              <a:ext cx="1277937" cy="1096962"/>
            </a:xfrm>
            <a:custGeom>
              <a:avLst/>
              <a:gdLst>
                <a:gd name="T0" fmla="*/ 2147483647 w 1583"/>
                <a:gd name="T1" fmla="*/ 2147483647 h 1034"/>
                <a:gd name="T2" fmla="*/ 2147483647 w 1583"/>
                <a:gd name="T3" fmla="*/ 2147483647 h 1034"/>
                <a:gd name="T4" fmla="*/ 2147483647 w 1583"/>
                <a:gd name="T5" fmla="*/ 2147483647 h 1034"/>
                <a:gd name="T6" fmla="*/ 2147483647 w 1583"/>
                <a:gd name="T7" fmla="*/ 2147483647 h 1034"/>
                <a:gd name="T8" fmla="*/ 2147483647 w 1583"/>
                <a:gd name="T9" fmla="*/ 2147483647 h 1034"/>
                <a:gd name="T10" fmla="*/ 2147483647 w 1583"/>
                <a:gd name="T11" fmla="*/ 2147483647 h 10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3"/>
                <a:gd name="T19" fmla="*/ 0 h 1034"/>
                <a:gd name="T20" fmla="*/ 1583 w 1583"/>
                <a:gd name="T21" fmla="*/ 1034 h 10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3" h="1034">
                  <a:moveTo>
                    <a:pt x="1110" y="129"/>
                  </a:moveTo>
                  <a:cubicBezTo>
                    <a:pt x="882" y="35"/>
                    <a:pt x="382" y="0"/>
                    <a:pt x="191" y="125"/>
                  </a:cubicBezTo>
                  <a:cubicBezTo>
                    <a:pt x="0" y="250"/>
                    <a:pt x="12" y="611"/>
                    <a:pt x="200" y="781"/>
                  </a:cubicBezTo>
                  <a:cubicBezTo>
                    <a:pt x="388" y="951"/>
                    <a:pt x="762" y="1034"/>
                    <a:pt x="1060" y="1000"/>
                  </a:cubicBezTo>
                  <a:cubicBezTo>
                    <a:pt x="1358" y="966"/>
                    <a:pt x="1531" y="913"/>
                    <a:pt x="1557" y="690"/>
                  </a:cubicBezTo>
                  <a:cubicBezTo>
                    <a:pt x="1583" y="467"/>
                    <a:pt x="1338" y="223"/>
                    <a:pt x="1110" y="129"/>
                  </a:cubicBezTo>
                  <a:close/>
                </a:path>
              </a:pathLst>
            </a:custGeom>
            <a:solidFill>
              <a:srgbClr val="9BBEFF">
                <a:alpha val="34901"/>
              </a:srgbClr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190" name="Freeform 21"/>
            <p:cNvSpPr>
              <a:spLocks/>
            </p:cNvSpPr>
            <p:nvPr/>
          </p:nvSpPr>
          <p:spPr bwMode="auto">
            <a:xfrm>
              <a:off x="6861349" y="2615435"/>
              <a:ext cx="1476375" cy="928687"/>
            </a:xfrm>
            <a:custGeom>
              <a:avLst/>
              <a:gdLst>
                <a:gd name="T0" fmla="*/ 2147483647 w 1913"/>
                <a:gd name="T1" fmla="*/ 2147483647 h 1203"/>
                <a:gd name="T2" fmla="*/ 2147483647 w 1913"/>
                <a:gd name="T3" fmla="*/ 2147483647 h 1203"/>
                <a:gd name="T4" fmla="*/ 2147483647 w 1913"/>
                <a:gd name="T5" fmla="*/ 2147483647 h 1203"/>
                <a:gd name="T6" fmla="*/ 2147483647 w 1913"/>
                <a:gd name="T7" fmla="*/ 2147483647 h 1203"/>
                <a:gd name="T8" fmla="*/ 2147483647 w 1913"/>
                <a:gd name="T9" fmla="*/ 2147483647 h 1203"/>
                <a:gd name="T10" fmla="*/ 2147483647 w 1913"/>
                <a:gd name="T11" fmla="*/ 2147483647 h 1203"/>
                <a:gd name="T12" fmla="*/ 2147483647 w 1913"/>
                <a:gd name="T13" fmla="*/ 2147483647 h 1203"/>
                <a:gd name="T14" fmla="*/ 2147483647 w 1913"/>
                <a:gd name="T15" fmla="*/ 2147483647 h 1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13"/>
                <a:gd name="T25" fmla="*/ 0 h 1203"/>
                <a:gd name="T26" fmla="*/ 1913 w 1913"/>
                <a:gd name="T27" fmla="*/ 1203 h 12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13" h="1203">
                  <a:moveTo>
                    <a:pt x="1117" y="277"/>
                  </a:moveTo>
                  <a:cubicBezTo>
                    <a:pt x="993" y="402"/>
                    <a:pt x="904" y="590"/>
                    <a:pt x="751" y="697"/>
                  </a:cubicBezTo>
                  <a:cubicBezTo>
                    <a:pt x="598" y="804"/>
                    <a:pt x="323" y="872"/>
                    <a:pt x="198" y="920"/>
                  </a:cubicBezTo>
                  <a:cubicBezTo>
                    <a:pt x="73" y="968"/>
                    <a:pt x="0" y="1055"/>
                    <a:pt x="156" y="1129"/>
                  </a:cubicBezTo>
                  <a:cubicBezTo>
                    <a:pt x="312" y="1203"/>
                    <a:pt x="965" y="1139"/>
                    <a:pt x="1269" y="1087"/>
                  </a:cubicBezTo>
                  <a:cubicBezTo>
                    <a:pt x="1573" y="1035"/>
                    <a:pt x="1785" y="887"/>
                    <a:pt x="1849" y="658"/>
                  </a:cubicBezTo>
                  <a:cubicBezTo>
                    <a:pt x="1913" y="429"/>
                    <a:pt x="1801" y="58"/>
                    <a:pt x="1593" y="29"/>
                  </a:cubicBezTo>
                  <a:cubicBezTo>
                    <a:pt x="1385" y="0"/>
                    <a:pt x="1241" y="152"/>
                    <a:pt x="1117" y="277"/>
                  </a:cubicBezTo>
                  <a:close/>
                </a:path>
              </a:pathLst>
            </a:custGeom>
            <a:solidFill>
              <a:srgbClr val="9BBEFF">
                <a:alpha val="34901"/>
              </a:srgbClr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191" name="Freeform 22"/>
            <p:cNvSpPr>
              <a:spLocks/>
            </p:cNvSpPr>
            <p:nvPr/>
          </p:nvSpPr>
          <p:spPr bwMode="auto">
            <a:xfrm>
              <a:off x="4937299" y="2861497"/>
              <a:ext cx="560388" cy="708025"/>
            </a:xfrm>
            <a:custGeom>
              <a:avLst/>
              <a:gdLst>
                <a:gd name="T0" fmla="*/ 2147483647 w 608"/>
                <a:gd name="T1" fmla="*/ 2147483647 h 812"/>
                <a:gd name="T2" fmla="*/ 2147483647 w 608"/>
                <a:gd name="T3" fmla="*/ 2147483647 h 812"/>
                <a:gd name="T4" fmla="*/ 2147483647 w 608"/>
                <a:gd name="T5" fmla="*/ 2147483647 h 812"/>
                <a:gd name="T6" fmla="*/ 2147483647 w 608"/>
                <a:gd name="T7" fmla="*/ 2147483647 h 812"/>
                <a:gd name="T8" fmla="*/ 2147483647 w 608"/>
                <a:gd name="T9" fmla="*/ 2147483647 h 8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8"/>
                <a:gd name="T16" fmla="*/ 0 h 812"/>
                <a:gd name="T17" fmla="*/ 608 w 608"/>
                <a:gd name="T18" fmla="*/ 812 h 8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8" h="812">
                  <a:moveTo>
                    <a:pt x="305" y="30"/>
                  </a:moveTo>
                  <a:cubicBezTo>
                    <a:pt x="86" y="60"/>
                    <a:pt x="27" y="321"/>
                    <a:pt x="14" y="456"/>
                  </a:cubicBezTo>
                  <a:cubicBezTo>
                    <a:pt x="0" y="591"/>
                    <a:pt x="5" y="796"/>
                    <a:pt x="267" y="804"/>
                  </a:cubicBezTo>
                  <a:cubicBezTo>
                    <a:pt x="530" y="812"/>
                    <a:pt x="608" y="539"/>
                    <a:pt x="604" y="442"/>
                  </a:cubicBezTo>
                  <a:cubicBezTo>
                    <a:pt x="600" y="345"/>
                    <a:pt x="524" y="0"/>
                    <a:pt x="305" y="30"/>
                  </a:cubicBezTo>
                  <a:close/>
                </a:path>
              </a:pathLst>
            </a:custGeom>
            <a:solidFill>
              <a:srgbClr val="9BBEFF">
                <a:alpha val="34901"/>
              </a:srgbClr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192" name="Freeform 19"/>
            <p:cNvSpPr>
              <a:spLocks/>
            </p:cNvSpPr>
            <p:nvPr/>
          </p:nvSpPr>
          <p:spPr bwMode="auto">
            <a:xfrm>
              <a:off x="5972349" y="3174235"/>
              <a:ext cx="1254125" cy="392112"/>
            </a:xfrm>
            <a:custGeom>
              <a:avLst/>
              <a:gdLst>
                <a:gd name="T0" fmla="*/ 2147483647 w 1132"/>
                <a:gd name="T1" fmla="*/ 2147483647 h 875"/>
                <a:gd name="T2" fmla="*/ 2147483647 w 1132"/>
                <a:gd name="T3" fmla="*/ 2147483647 h 875"/>
                <a:gd name="T4" fmla="*/ 2147483647 w 1132"/>
                <a:gd name="T5" fmla="*/ 2147483647 h 875"/>
                <a:gd name="T6" fmla="*/ 2147483647 w 1132"/>
                <a:gd name="T7" fmla="*/ 2147483647 h 875"/>
                <a:gd name="T8" fmla="*/ 2147483647 w 1132"/>
                <a:gd name="T9" fmla="*/ 2147483647 h 875"/>
                <a:gd name="T10" fmla="*/ 2147483647 w 1132"/>
                <a:gd name="T11" fmla="*/ 2147483647 h 8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2"/>
                <a:gd name="T19" fmla="*/ 0 h 875"/>
                <a:gd name="T20" fmla="*/ 1132 w 1132"/>
                <a:gd name="T21" fmla="*/ 875 h 8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2" h="875">
                  <a:moveTo>
                    <a:pt x="1106" y="507"/>
                  </a:moveTo>
                  <a:cubicBezTo>
                    <a:pt x="1132" y="290"/>
                    <a:pt x="1040" y="205"/>
                    <a:pt x="935" y="120"/>
                  </a:cubicBezTo>
                  <a:cubicBezTo>
                    <a:pt x="830" y="35"/>
                    <a:pt x="718" y="0"/>
                    <a:pt x="611" y="5"/>
                  </a:cubicBezTo>
                  <a:cubicBezTo>
                    <a:pt x="504" y="10"/>
                    <a:pt x="36" y="109"/>
                    <a:pt x="18" y="457"/>
                  </a:cubicBezTo>
                  <a:cubicBezTo>
                    <a:pt x="0" y="805"/>
                    <a:pt x="386" y="859"/>
                    <a:pt x="567" y="867"/>
                  </a:cubicBezTo>
                  <a:cubicBezTo>
                    <a:pt x="748" y="875"/>
                    <a:pt x="1080" y="724"/>
                    <a:pt x="1106" y="507"/>
                  </a:cubicBezTo>
                  <a:close/>
                </a:path>
              </a:pathLst>
            </a:custGeom>
            <a:solidFill>
              <a:srgbClr val="9BBEFF">
                <a:alpha val="34901"/>
              </a:srgbClr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193" name="Freeform 17"/>
            <p:cNvSpPr>
              <a:spLocks/>
            </p:cNvSpPr>
            <p:nvPr/>
          </p:nvSpPr>
          <p:spPr bwMode="auto">
            <a:xfrm>
              <a:off x="7274099" y="1942335"/>
              <a:ext cx="1190625" cy="960437"/>
            </a:xfrm>
            <a:custGeom>
              <a:avLst/>
              <a:gdLst>
                <a:gd name="T0" fmla="*/ 2147483647 w 1892"/>
                <a:gd name="T1" fmla="*/ 2147483647 h 721"/>
                <a:gd name="T2" fmla="*/ 2147483647 w 1892"/>
                <a:gd name="T3" fmla="*/ 2147483647 h 721"/>
                <a:gd name="T4" fmla="*/ 2147483647 w 1892"/>
                <a:gd name="T5" fmla="*/ 2147483647 h 721"/>
                <a:gd name="T6" fmla="*/ 2147483647 w 1892"/>
                <a:gd name="T7" fmla="*/ 2147483647 h 721"/>
                <a:gd name="T8" fmla="*/ 2147483647 w 1892"/>
                <a:gd name="T9" fmla="*/ 2147483647 h 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2"/>
                <a:gd name="T16" fmla="*/ 0 h 721"/>
                <a:gd name="T17" fmla="*/ 1892 w 1892"/>
                <a:gd name="T18" fmla="*/ 721 h 7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2" h="721">
                  <a:moveTo>
                    <a:pt x="1054" y="3"/>
                  </a:moveTo>
                  <a:cubicBezTo>
                    <a:pt x="793" y="0"/>
                    <a:pt x="82" y="197"/>
                    <a:pt x="41" y="369"/>
                  </a:cubicBezTo>
                  <a:cubicBezTo>
                    <a:pt x="0" y="541"/>
                    <a:pt x="325" y="713"/>
                    <a:pt x="901" y="717"/>
                  </a:cubicBezTo>
                  <a:cubicBezTo>
                    <a:pt x="1477" y="721"/>
                    <a:pt x="1892" y="414"/>
                    <a:pt x="1721" y="242"/>
                  </a:cubicBezTo>
                  <a:cubicBezTo>
                    <a:pt x="1550" y="70"/>
                    <a:pt x="1315" y="6"/>
                    <a:pt x="1054" y="3"/>
                  </a:cubicBezTo>
                  <a:close/>
                </a:path>
              </a:pathLst>
            </a:custGeom>
            <a:solidFill>
              <a:srgbClr val="9BBEFF">
                <a:alpha val="34901"/>
              </a:srgbClr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3" name="Gruppieren 99"/>
            <p:cNvGrpSpPr/>
            <p:nvPr/>
          </p:nvGrpSpPr>
          <p:grpSpPr bwMode="auto">
            <a:xfrm>
              <a:off x="5262454" y="1953803"/>
              <a:ext cx="2959026" cy="1548630"/>
              <a:chOff x="2060576" y="1878013"/>
              <a:chExt cx="6083377" cy="3184023"/>
            </a:xfrm>
            <a:solidFill>
              <a:srgbClr val="C0C0C0"/>
            </a:solidFill>
          </p:grpSpPr>
          <p:sp>
            <p:nvSpPr>
              <p:cNvPr id="30" name="Freeform 25"/>
              <p:cNvSpPr>
                <a:spLocks/>
              </p:cNvSpPr>
              <p:nvPr/>
            </p:nvSpPr>
            <p:spPr bwMode="auto">
              <a:xfrm>
                <a:off x="2060576" y="3914774"/>
                <a:ext cx="608400" cy="9288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81"/>
                  <a:gd name="connsiteY0" fmla="*/ 0 h 485"/>
                  <a:gd name="connsiteX1" fmla="*/ 254 w 381"/>
                  <a:gd name="connsiteY1" fmla="*/ 485 h 485"/>
                  <a:gd name="connsiteX2" fmla="*/ 149 w 381"/>
                  <a:gd name="connsiteY2" fmla="*/ 0 h 485"/>
                  <a:gd name="connsiteX0" fmla="*/ 149 w 387"/>
                  <a:gd name="connsiteY0" fmla="*/ 0 h 485"/>
                  <a:gd name="connsiteX1" fmla="*/ 254 w 387"/>
                  <a:gd name="connsiteY1" fmla="*/ 485 h 485"/>
                  <a:gd name="connsiteX2" fmla="*/ 149 w 387"/>
                  <a:gd name="connsiteY2" fmla="*/ 0 h 485"/>
                  <a:gd name="connsiteX0" fmla="*/ 149 w 387"/>
                  <a:gd name="connsiteY0" fmla="*/ 0 h 485"/>
                  <a:gd name="connsiteX1" fmla="*/ 254 w 387"/>
                  <a:gd name="connsiteY1" fmla="*/ 485 h 485"/>
                  <a:gd name="connsiteX2" fmla="*/ 149 w 387"/>
                  <a:gd name="connsiteY2" fmla="*/ 0 h 485"/>
                  <a:gd name="connsiteX0" fmla="*/ 149 w 387"/>
                  <a:gd name="connsiteY0" fmla="*/ 0 h 485"/>
                  <a:gd name="connsiteX1" fmla="*/ 254 w 387"/>
                  <a:gd name="connsiteY1" fmla="*/ 485 h 485"/>
                  <a:gd name="connsiteX2" fmla="*/ 149 w 387"/>
                  <a:gd name="connsiteY2" fmla="*/ 0 h 485"/>
                  <a:gd name="connsiteX0" fmla="*/ 140 w 378"/>
                  <a:gd name="connsiteY0" fmla="*/ 0 h 485"/>
                  <a:gd name="connsiteX1" fmla="*/ 245 w 378"/>
                  <a:gd name="connsiteY1" fmla="*/ 485 h 485"/>
                  <a:gd name="connsiteX2" fmla="*/ 140 w 378"/>
                  <a:gd name="connsiteY2" fmla="*/ 0 h 485"/>
                  <a:gd name="connsiteX0" fmla="*/ 143 w 381"/>
                  <a:gd name="connsiteY0" fmla="*/ 0 h 485"/>
                  <a:gd name="connsiteX1" fmla="*/ 248 w 381"/>
                  <a:gd name="connsiteY1" fmla="*/ 485 h 485"/>
                  <a:gd name="connsiteX2" fmla="*/ 143 w 381"/>
                  <a:gd name="connsiteY2" fmla="*/ 0 h 485"/>
                  <a:gd name="connsiteX0" fmla="*/ 143 w 381"/>
                  <a:gd name="connsiteY0" fmla="*/ 0 h 485"/>
                  <a:gd name="connsiteX1" fmla="*/ 248 w 381"/>
                  <a:gd name="connsiteY1" fmla="*/ 485 h 485"/>
                  <a:gd name="connsiteX2" fmla="*/ 143 w 381"/>
                  <a:gd name="connsiteY2" fmla="*/ 0 h 485"/>
                  <a:gd name="connsiteX0" fmla="*/ 143 w 381"/>
                  <a:gd name="connsiteY0" fmla="*/ 0 h 485"/>
                  <a:gd name="connsiteX1" fmla="*/ 248 w 381"/>
                  <a:gd name="connsiteY1" fmla="*/ 485 h 485"/>
                  <a:gd name="connsiteX2" fmla="*/ 143 w 381"/>
                  <a:gd name="connsiteY2" fmla="*/ 0 h 485"/>
                  <a:gd name="connsiteX0" fmla="*/ 143 w 381"/>
                  <a:gd name="connsiteY0" fmla="*/ 0 h 485"/>
                  <a:gd name="connsiteX1" fmla="*/ 248 w 381"/>
                  <a:gd name="connsiteY1" fmla="*/ 485 h 485"/>
                  <a:gd name="connsiteX2" fmla="*/ 143 w 381"/>
                  <a:gd name="connsiteY2" fmla="*/ 0 h 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" h="485">
                    <a:moveTo>
                      <a:pt x="143" y="0"/>
                    </a:moveTo>
                    <a:cubicBezTo>
                      <a:pt x="0" y="187"/>
                      <a:pt x="110" y="414"/>
                      <a:pt x="248" y="485"/>
                    </a:cubicBezTo>
                    <a:cubicBezTo>
                      <a:pt x="381" y="294"/>
                      <a:pt x="205" y="48"/>
                      <a:pt x="143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1" name="Freeform 25"/>
              <p:cNvSpPr>
                <a:spLocks/>
              </p:cNvSpPr>
              <p:nvPr/>
            </p:nvSpPr>
            <p:spPr bwMode="auto">
              <a:xfrm>
                <a:off x="4526070" y="3205432"/>
                <a:ext cx="735014" cy="9468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512"/>
                  <a:gd name="connsiteY0" fmla="*/ 0 h 485"/>
                  <a:gd name="connsiteX1" fmla="*/ 368 w 512"/>
                  <a:gd name="connsiteY1" fmla="*/ 485 h 485"/>
                  <a:gd name="connsiteX2" fmla="*/ 149 w 512"/>
                  <a:gd name="connsiteY2" fmla="*/ 0 h 485"/>
                  <a:gd name="connsiteX0" fmla="*/ 149 w 530"/>
                  <a:gd name="connsiteY0" fmla="*/ 0 h 500"/>
                  <a:gd name="connsiteX1" fmla="*/ 386 w 530"/>
                  <a:gd name="connsiteY1" fmla="*/ 500 h 500"/>
                  <a:gd name="connsiteX2" fmla="*/ 149 w 530"/>
                  <a:gd name="connsiteY2" fmla="*/ 0 h 500"/>
                  <a:gd name="connsiteX0" fmla="*/ 149 w 530"/>
                  <a:gd name="connsiteY0" fmla="*/ 0 h 577"/>
                  <a:gd name="connsiteX1" fmla="*/ 386 w 530"/>
                  <a:gd name="connsiteY1" fmla="*/ 577 h 577"/>
                  <a:gd name="connsiteX2" fmla="*/ 149 w 530"/>
                  <a:gd name="connsiteY2" fmla="*/ 0 h 577"/>
                  <a:gd name="connsiteX0" fmla="*/ 149 w 530"/>
                  <a:gd name="connsiteY0" fmla="*/ 0 h 497"/>
                  <a:gd name="connsiteX1" fmla="*/ 386 w 530"/>
                  <a:gd name="connsiteY1" fmla="*/ 497 h 497"/>
                  <a:gd name="connsiteX2" fmla="*/ 149 w 530"/>
                  <a:gd name="connsiteY2" fmla="*/ 0 h 497"/>
                  <a:gd name="connsiteX0" fmla="*/ 149 w 481"/>
                  <a:gd name="connsiteY0" fmla="*/ 0 h 497"/>
                  <a:gd name="connsiteX1" fmla="*/ 337 w 481"/>
                  <a:gd name="connsiteY1" fmla="*/ 497 h 497"/>
                  <a:gd name="connsiteX2" fmla="*/ 149 w 481"/>
                  <a:gd name="connsiteY2" fmla="*/ 0 h 497"/>
                  <a:gd name="connsiteX0" fmla="*/ 149 w 530"/>
                  <a:gd name="connsiteY0" fmla="*/ 0 h 497"/>
                  <a:gd name="connsiteX1" fmla="*/ 386 w 530"/>
                  <a:gd name="connsiteY1" fmla="*/ 497 h 497"/>
                  <a:gd name="connsiteX2" fmla="*/ 149 w 530"/>
                  <a:gd name="connsiteY2" fmla="*/ 0 h 497"/>
                  <a:gd name="connsiteX0" fmla="*/ 149 w 530"/>
                  <a:gd name="connsiteY0" fmla="*/ 0 h 455"/>
                  <a:gd name="connsiteX1" fmla="*/ 386 w 530"/>
                  <a:gd name="connsiteY1" fmla="*/ 455 h 455"/>
                  <a:gd name="connsiteX2" fmla="*/ 149 w 530"/>
                  <a:gd name="connsiteY2" fmla="*/ 0 h 455"/>
                  <a:gd name="connsiteX0" fmla="*/ 149 w 530"/>
                  <a:gd name="connsiteY0" fmla="*/ 0 h 493"/>
                  <a:gd name="connsiteX1" fmla="*/ 386 w 530"/>
                  <a:gd name="connsiteY1" fmla="*/ 493 h 493"/>
                  <a:gd name="connsiteX2" fmla="*/ 149 w 530"/>
                  <a:gd name="connsiteY2" fmla="*/ 0 h 493"/>
                  <a:gd name="connsiteX0" fmla="*/ 149 w 607"/>
                  <a:gd name="connsiteY0" fmla="*/ 0 h 493"/>
                  <a:gd name="connsiteX1" fmla="*/ 386 w 607"/>
                  <a:gd name="connsiteY1" fmla="*/ 493 h 493"/>
                  <a:gd name="connsiteX2" fmla="*/ 149 w 607"/>
                  <a:gd name="connsiteY2" fmla="*/ 0 h 493"/>
                  <a:gd name="connsiteX0" fmla="*/ 149 w 607"/>
                  <a:gd name="connsiteY0" fmla="*/ 0 h 493"/>
                  <a:gd name="connsiteX1" fmla="*/ 386 w 607"/>
                  <a:gd name="connsiteY1" fmla="*/ 493 h 493"/>
                  <a:gd name="connsiteX2" fmla="*/ 149 w 607"/>
                  <a:gd name="connsiteY2" fmla="*/ 0 h 493"/>
                  <a:gd name="connsiteX0" fmla="*/ 19 w 477"/>
                  <a:gd name="connsiteY0" fmla="*/ 0 h 493"/>
                  <a:gd name="connsiteX1" fmla="*/ 256 w 477"/>
                  <a:gd name="connsiteY1" fmla="*/ 493 h 493"/>
                  <a:gd name="connsiteX2" fmla="*/ 19 w 477"/>
                  <a:gd name="connsiteY2" fmla="*/ 0 h 493"/>
                  <a:gd name="connsiteX0" fmla="*/ 14 w 472"/>
                  <a:gd name="connsiteY0" fmla="*/ 0 h 493"/>
                  <a:gd name="connsiteX1" fmla="*/ 251 w 472"/>
                  <a:gd name="connsiteY1" fmla="*/ 493 h 493"/>
                  <a:gd name="connsiteX2" fmla="*/ 14 w 472"/>
                  <a:gd name="connsiteY2" fmla="*/ 0 h 493"/>
                  <a:gd name="connsiteX0" fmla="*/ 14 w 472"/>
                  <a:gd name="connsiteY0" fmla="*/ 0 h 493"/>
                  <a:gd name="connsiteX1" fmla="*/ 251 w 472"/>
                  <a:gd name="connsiteY1" fmla="*/ 493 h 493"/>
                  <a:gd name="connsiteX2" fmla="*/ 14 w 472"/>
                  <a:gd name="connsiteY2" fmla="*/ 0 h 493"/>
                  <a:gd name="connsiteX0" fmla="*/ 14 w 472"/>
                  <a:gd name="connsiteY0" fmla="*/ 0 h 493"/>
                  <a:gd name="connsiteX1" fmla="*/ 251 w 472"/>
                  <a:gd name="connsiteY1" fmla="*/ 493 h 493"/>
                  <a:gd name="connsiteX2" fmla="*/ 14 w 472"/>
                  <a:gd name="connsiteY2" fmla="*/ 0 h 493"/>
                  <a:gd name="connsiteX0" fmla="*/ 14 w 472"/>
                  <a:gd name="connsiteY0" fmla="*/ 0 h 493"/>
                  <a:gd name="connsiteX1" fmla="*/ 251 w 472"/>
                  <a:gd name="connsiteY1" fmla="*/ 493 h 493"/>
                  <a:gd name="connsiteX2" fmla="*/ 14 w 472"/>
                  <a:gd name="connsiteY2" fmla="*/ 0 h 493"/>
                  <a:gd name="connsiteX0" fmla="*/ 14 w 465"/>
                  <a:gd name="connsiteY0" fmla="*/ 0 h 493"/>
                  <a:gd name="connsiteX1" fmla="*/ 251 w 465"/>
                  <a:gd name="connsiteY1" fmla="*/ 493 h 493"/>
                  <a:gd name="connsiteX2" fmla="*/ 14 w 465"/>
                  <a:gd name="connsiteY2" fmla="*/ 0 h 493"/>
                  <a:gd name="connsiteX0" fmla="*/ 14 w 468"/>
                  <a:gd name="connsiteY0" fmla="*/ 0 h 493"/>
                  <a:gd name="connsiteX1" fmla="*/ 251 w 468"/>
                  <a:gd name="connsiteY1" fmla="*/ 493 h 493"/>
                  <a:gd name="connsiteX2" fmla="*/ 14 w 468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8 w 463"/>
                  <a:gd name="connsiteY0" fmla="*/ 0 h 493"/>
                  <a:gd name="connsiteX1" fmla="*/ 245 w 463"/>
                  <a:gd name="connsiteY1" fmla="*/ 493 h 493"/>
                  <a:gd name="connsiteX2" fmla="*/ 8 w 463"/>
                  <a:gd name="connsiteY2" fmla="*/ 0 h 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3" h="493">
                    <a:moveTo>
                      <a:pt x="8" y="0"/>
                    </a:moveTo>
                    <a:cubicBezTo>
                      <a:pt x="0" y="220"/>
                      <a:pt x="99" y="404"/>
                      <a:pt x="245" y="493"/>
                    </a:cubicBezTo>
                    <a:cubicBezTo>
                      <a:pt x="463" y="168"/>
                      <a:pt x="152" y="21"/>
                      <a:pt x="8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2" name="Freeform 25"/>
              <p:cNvSpPr>
                <a:spLocks/>
              </p:cNvSpPr>
              <p:nvPr/>
            </p:nvSpPr>
            <p:spPr bwMode="auto">
              <a:xfrm>
                <a:off x="4700708" y="1928019"/>
                <a:ext cx="190800" cy="4572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458"/>
                  <a:gd name="connsiteY0" fmla="*/ 0 h 485"/>
                  <a:gd name="connsiteX1" fmla="*/ 314 w 458"/>
                  <a:gd name="connsiteY1" fmla="*/ 485 h 485"/>
                  <a:gd name="connsiteX2" fmla="*/ 149 w 458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38"/>
                  <a:gd name="connsiteY0" fmla="*/ 0 h 550"/>
                  <a:gd name="connsiteX1" fmla="*/ 222 w 238"/>
                  <a:gd name="connsiteY1" fmla="*/ 550 h 550"/>
                  <a:gd name="connsiteX2" fmla="*/ 149 w 238"/>
                  <a:gd name="connsiteY2" fmla="*/ 0 h 550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318"/>
                  <a:gd name="connsiteY0" fmla="*/ 0 h 536"/>
                  <a:gd name="connsiteX1" fmla="*/ 306 w 318"/>
                  <a:gd name="connsiteY1" fmla="*/ 536 h 536"/>
                  <a:gd name="connsiteX2" fmla="*/ 149 w 318"/>
                  <a:gd name="connsiteY2" fmla="*/ 0 h 536"/>
                  <a:gd name="connsiteX0" fmla="*/ 149 w 318"/>
                  <a:gd name="connsiteY0" fmla="*/ 0 h 489"/>
                  <a:gd name="connsiteX1" fmla="*/ 306 w 318"/>
                  <a:gd name="connsiteY1" fmla="*/ 489 h 489"/>
                  <a:gd name="connsiteX2" fmla="*/ 149 w 318"/>
                  <a:gd name="connsiteY2" fmla="*/ 0 h 489"/>
                  <a:gd name="connsiteX0" fmla="*/ 115 w 284"/>
                  <a:gd name="connsiteY0" fmla="*/ 0 h 489"/>
                  <a:gd name="connsiteX1" fmla="*/ 272 w 284"/>
                  <a:gd name="connsiteY1" fmla="*/ 489 h 489"/>
                  <a:gd name="connsiteX2" fmla="*/ 115 w 284"/>
                  <a:gd name="connsiteY2" fmla="*/ 0 h 489"/>
                  <a:gd name="connsiteX0" fmla="*/ 115 w 272"/>
                  <a:gd name="connsiteY0" fmla="*/ 0 h 489"/>
                  <a:gd name="connsiteX1" fmla="*/ 272 w 272"/>
                  <a:gd name="connsiteY1" fmla="*/ 489 h 489"/>
                  <a:gd name="connsiteX2" fmla="*/ 115 w 272"/>
                  <a:gd name="connsiteY2" fmla="*/ 0 h 489"/>
                  <a:gd name="connsiteX0" fmla="*/ 115 w 272"/>
                  <a:gd name="connsiteY0" fmla="*/ 0 h 489"/>
                  <a:gd name="connsiteX1" fmla="*/ 272 w 272"/>
                  <a:gd name="connsiteY1" fmla="*/ 489 h 489"/>
                  <a:gd name="connsiteX2" fmla="*/ 115 w 272"/>
                  <a:gd name="connsiteY2" fmla="*/ 0 h 489"/>
                  <a:gd name="connsiteX0" fmla="*/ 115 w 272"/>
                  <a:gd name="connsiteY0" fmla="*/ 0 h 489"/>
                  <a:gd name="connsiteX1" fmla="*/ 272 w 272"/>
                  <a:gd name="connsiteY1" fmla="*/ 489 h 489"/>
                  <a:gd name="connsiteX2" fmla="*/ 115 w 272"/>
                  <a:gd name="connsiteY2" fmla="*/ 0 h 489"/>
                  <a:gd name="connsiteX0" fmla="*/ 115 w 272"/>
                  <a:gd name="connsiteY0" fmla="*/ 0 h 489"/>
                  <a:gd name="connsiteX1" fmla="*/ 272 w 272"/>
                  <a:gd name="connsiteY1" fmla="*/ 489 h 489"/>
                  <a:gd name="connsiteX2" fmla="*/ 115 w 272"/>
                  <a:gd name="connsiteY2" fmla="*/ 0 h 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2" h="489">
                    <a:moveTo>
                      <a:pt x="115" y="0"/>
                    </a:moveTo>
                    <a:cubicBezTo>
                      <a:pt x="0" y="178"/>
                      <a:pt x="106" y="406"/>
                      <a:pt x="272" y="489"/>
                    </a:cubicBezTo>
                    <a:cubicBezTo>
                      <a:pt x="271" y="295"/>
                      <a:pt x="161" y="75"/>
                      <a:pt x="115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3" name="Freeform 25"/>
              <p:cNvSpPr>
                <a:spLocks/>
              </p:cNvSpPr>
              <p:nvPr/>
            </p:nvSpPr>
            <p:spPr bwMode="auto">
              <a:xfrm>
                <a:off x="3383021" y="4402342"/>
                <a:ext cx="1350000" cy="5868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234 w 282"/>
                  <a:gd name="connsiteY0" fmla="*/ 0 h 457"/>
                  <a:gd name="connsiteX1" fmla="*/ 137 w 282"/>
                  <a:gd name="connsiteY1" fmla="*/ 457 h 457"/>
                  <a:gd name="connsiteX2" fmla="*/ 234 w 282"/>
                  <a:gd name="connsiteY2" fmla="*/ 0 h 457"/>
                  <a:gd name="connsiteX0" fmla="*/ 390 w 438"/>
                  <a:gd name="connsiteY0" fmla="*/ 0 h 457"/>
                  <a:gd name="connsiteX1" fmla="*/ 137 w 438"/>
                  <a:gd name="connsiteY1" fmla="*/ 457 h 457"/>
                  <a:gd name="connsiteX2" fmla="*/ 390 w 438"/>
                  <a:gd name="connsiteY2" fmla="*/ 0 h 457"/>
                  <a:gd name="connsiteX0" fmla="*/ 390 w 438"/>
                  <a:gd name="connsiteY0" fmla="*/ 0 h 457"/>
                  <a:gd name="connsiteX1" fmla="*/ 137 w 438"/>
                  <a:gd name="connsiteY1" fmla="*/ 457 h 457"/>
                  <a:gd name="connsiteX2" fmla="*/ 390 w 438"/>
                  <a:gd name="connsiteY2" fmla="*/ 0 h 457"/>
                  <a:gd name="connsiteX0" fmla="*/ 340 w 388"/>
                  <a:gd name="connsiteY0" fmla="*/ 0 h 457"/>
                  <a:gd name="connsiteX1" fmla="*/ 87 w 388"/>
                  <a:gd name="connsiteY1" fmla="*/ 457 h 457"/>
                  <a:gd name="connsiteX2" fmla="*/ 340 w 388"/>
                  <a:gd name="connsiteY2" fmla="*/ 0 h 457"/>
                  <a:gd name="connsiteX0" fmla="*/ 340 w 388"/>
                  <a:gd name="connsiteY0" fmla="*/ 0 h 457"/>
                  <a:gd name="connsiteX1" fmla="*/ 87 w 388"/>
                  <a:gd name="connsiteY1" fmla="*/ 457 h 457"/>
                  <a:gd name="connsiteX2" fmla="*/ 340 w 388"/>
                  <a:gd name="connsiteY2" fmla="*/ 0 h 457"/>
                  <a:gd name="connsiteX0" fmla="*/ 337 w 385"/>
                  <a:gd name="connsiteY0" fmla="*/ 0 h 457"/>
                  <a:gd name="connsiteX1" fmla="*/ 84 w 385"/>
                  <a:gd name="connsiteY1" fmla="*/ 457 h 457"/>
                  <a:gd name="connsiteX2" fmla="*/ 337 w 385"/>
                  <a:gd name="connsiteY2" fmla="*/ 0 h 457"/>
                  <a:gd name="connsiteX0" fmla="*/ 337 w 385"/>
                  <a:gd name="connsiteY0" fmla="*/ 0 h 457"/>
                  <a:gd name="connsiteX1" fmla="*/ 84 w 385"/>
                  <a:gd name="connsiteY1" fmla="*/ 457 h 457"/>
                  <a:gd name="connsiteX2" fmla="*/ 337 w 385"/>
                  <a:gd name="connsiteY2" fmla="*/ 0 h 457"/>
                  <a:gd name="connsiteX0" fmla="*/ 329 w 377"/>
                  <a:gd name="connsiteY0" fmla="*/ 0 h 457"/>
                  <a:gd name="connsiteX1" fmla="*/ 76 w 377"/>
                  <a:gd name="connsiteY1" fmla="*/ 457 h 457"/>
                  <a:gd name="connsiteX2" fmla="*/ 329 w 377"/>
                  <a:gd name="connsiteY2" fmla="*/ 0 h 457"/>
                  <a:gd name="connsiteX0" fmla="*/ 329 w 377"/>
                  <a:gd name="connsiteY0" fmla="*/ 0 h 457"/>
                  <a:gd name="connsiteX1" fmla="*/ 76 w 377"/>
                  <a:gd name="connsiteY1" fmla="*/ 457 h 457"/>
                  <a:gd name="connsiteX2" fmla="*/ 329 w 377"/>
                  <a:gd name="connsiteY2" fmla="*/ 0 h 457"/>
                  <a:gd name="connsiteX0" fmla="*/ 325 w 373"/>
                  <a:gd name="connsiteY0" fmla="*/ 0 h 457"/>
                  <a:gd name="connsiteX1" fmla="*/ 72 w 373"/>
                  <a:gd name="connsiteY1" fmla="*/ 457 h 457"/>
                  <a:gd name="connsiteX2" fmla="*/ 325 w 373"/>
                  <a:gd name="connsiteY2" fmla="*/ 0 h 457"/>
                  <a:gd name="connsiteX0" fmla="*/ 325 w 373"/>
                  <a:gd name="connsiteY0" fmla="*/ 0 h 457"/>
                  <a:gd name="connsiteX1" fmla="*/ 72 w 373"/>
                  <a:gd name="connsiteY1" fmla="*/ 457 h 457"/>
                  <a:gd name="connsiteX2" fmla="*/ 325 w 373"/>
                  <a:gd name="connsiteY2" fmla="*/ 0 h 457"/>
                  <a:gd name="connsiteX0" fmla="*/ 323 w 371"/>
                  <a:gd name="connsiteY0" fmla="*/ 0 h 457"/>
                  <a:gd name="connsiteX1" fmla="*/ 70 w 371"/>
                  <a:gd name="connsiteY1" fmla="*/ 457 h 457"/>
                  <a:gd name="connsiteX2" fmla="*/ 323 w 371"/>
                  <a:gd name="connsiteY2" fmla="*/ 0 h 457"/>
                  <a:gd name="connsiteX0" fmla="*/ 324 w 372"/>
                  <a:gd name="connsiteY0" fmla="*/ 0 h 457"/>
                  <a:gd name="connsiteX1" fmla="*/ 71 w 372"/>
                  <a:gd name="connsiteY1" fmla="*/ 457 h 457"/>
                  <a:gd name="connsiteX2" fmla="*/ 324 w 372"/>
                  <a:gd name="connsiteY2" fmla="*/ 0 h 457"/>
                  <a:gd name="connsiteX0" fmla="*/ 324 w 372"/>
                  <a:gd name="connsiteY0" fmla="*/ 0 h 457"/>
                  <a:gd name="connsiteX1" fmla="*/ 71 w 372"/>
                  <a:gd name="connsiteY1" fmla="*/ 457 h 457"/>
                  <a:gd name="connsiteX2" fmla="*/ 324 w 372"/>
                  <a:gd name="connsiteY2" fmla="*/ 0 h 457"/>
                  <a:gd name="connsiteX0" fmla="*/ 324 w 324"/>
                  <a:gd name="connsiteY0" fmla="*/ 0 h 457"/>
                  <a:gd name="connsiteX1" fmla="*/ 71 w 324"/>
                  <a:gd name="connsiteY1" fmla="*/ 457 h 457"/>
                  <a:gd name="connsiteX2" fmla="*/ 324 w 324"/>
                  <a:gd name="connsiteY2" fmla="*/ 0 h 457"/>
                  <a:gd name="connsiteX0" fmla="*/ 324 w 324"/>
                  <a:gd name="connsiteY0" fmla="*/ 0 h 457"/>
                  <a:gd name="connsiteX1" fmla="*/ 71 w 324"/>
                  <a:gd name="connsiteY1" fmla="*/ 457 h 457"/>
                  <a:gd name="connsiteX2" fmla="*/ 324 w 324"/>
                  <a:gd name="connsiteY2" fmla="*/ 0 h 457"/>
                  <a:gd name="connsiteX0" fmla="*/ 324 w 324"/>
                  <a:gd name="connsiteY0" fmla="*/ 0 h 457"/>
                  <a:gd name="connsiteX1" fmla="*/ 71 w 324"/>
                  <a:gd name="connsiteY1" fmla="*/ 457 h 457"/>
                  <a:gd name="connsiteX2" fmla="*/ 324 w 324"/>
                  <a:gd name="connsiteY2" fmla="*/ 0 h 457"/>
                  <a:gd name="connsiteX0" fmla="*/ 323 w 323"/>
                  <a:gd name="connsiteY0" fmla="*/ 0 h 457"/>
                  <a:gd name="connsiteX1" fmla="*/ 70 w 323"/>
                  <a:gd name="connsiteY1" fmla="*/ 457 h 457"/>
                  <a:gd name="connsiteX2" fmla="*/ 323 w 323"/>
                  <a:gd name="connsiteY2" fmla="*/ 0 h 457"/>
                  <a:gd name="connsiteX0" fmla="*/ 323 w 323"/>
                  <a:gd name="connsiteY0" fmla="*/ 0 h 457"/>
                  <a:gd name="connsiteX1" fmla="*/ 70 w 323"/>
                  <a:gd name="connsiteY1" fmla="*/ 457 h 457"/>
                  <a:gd name="connsiteX2" fmla="*/ 323 w 323"/>
                  <a:gd name="connsiteY2" fmla="*/ 0 h 457"/>
                  <a:gd name="connsiteX0" fmla="*/ 323 w 323"/>
                  <a:gd name="connsiteY0" fmla="*/ 0 h 457"/>
                  <a:gd name="connsiteX1" fmla="*/ 70 w 323"/>
                  <a:gd name="connsiteY1" fmla="*/ 457 h 457"/>
                  <a:gd name="connsiteX2" fmla="*/ 323 w 323"/>
                  <a:gd name="connsiteY2" fmla="*/ 0 h 457"/>
                  <a:gd name="connsiteX0" fmla="*/ 323 w 323"/>
                  <a:gd name="connsiteY0" fmla="*/ 0 h 457"/>
                  <a:gd name="connsiteX1" fmla="*/ 70 w 323"/>
                  <a:gd name="connsiteY1" fmla="*/ 457 h 457"/>
                  <a:gd name="connsiteX2" fmla="*/ 323 w 323"/>
                  <a:gd name="connsiteY2" fmla="*/ 0 h 457"/>
                  <a:gd name="connsiteX0" fmla="*/ 321 w 321"/>
                  <a:gd name="connsiteY0" fmla="*/ 0 h 457"/>
                  <a:gd name="connsiteX1" fmla="*/ 68 w 321"/>
                  <a:gd name="connsiteY1" fmla="*/ 457 h 457"/>
                  <a:gd name="connsiteX2" fmla="*/ 321 w 321"/>
                  <a:gd name="connsiteY2" fmla="*/ 0 h 457"/>
                  <a:gd name="connsiteX0" fmla="*/ 321 w 321"/>
                  <a:gd name="connsiteY0" fmla="*/ 0 h 457"/>
                  <a:gd name="connsiteX1" fmla="*/ 68 w 321"/>
                  <a:gd name="connsiteY1" fmla="*/ 457 h 457"/>
                  <a:gd name="connsiteX2" fmla="*/ 321 w 321"/>
                  <a:gd name="connsiteY2" fmla="*/ 0 h 457"/>
                  <a:gd name="connsiteX0" fmla="*/ 321 w 321"/>
                  <a:gd name="connsiteY0" fmla="*/ 0 h 457"/>
                  <a:gd name="connsiteX1" fmla="*/ 68 w 321"/>
                  <a:gd name="connsiteY1" fmla="*/ 457 h 457"/>
                  <a:gd name="connsiteX2" fmla="*/ 321 w 321"/>
                  <a:gd name="connsiteY2" fmla="*/ 0 h 457"/>
                  <a:gd name="connsiteX0" fmla="*/ 321 w 321"/>
                  <a:gd name="connsiteY0" fmla="*/ 0 h 457"/>
                  <a:gd name="connsiteX1" fmla="*/ 68 w 321"/>
                  <a:gd name="connsiteY1" fmla="*/ 457 h 457"/>
                  <a:gd name="connsiteX2" fmla="*/ 321 w 321"/>
                  <a:gd name="connsiteY2" fmla="*/ 0 h 457"/>
                  <a:gd name="connsiteX0" fmla="*/ 321 w 321"/>
                  <a:gd name="connsiteY0" fmla="*/ 0 h 457"/>
                  <a:gd name="connsiteX1" fmla="*/ 68 w 321"/>
                  <a:gd name="connsiteY1" fmla="*/ 457 h 457"/>
                  <a:gd name="connsiteX2" fmla="*/ 321 w 321"/>
                  <a:gd name="connsiteY2" fmla="*/ 0 h 457"/>
                  <a:gd name="connsiteX0" fmla="*/ 318 w 318"/>
                  <a:gd name="connsiteY0" fmla="*/ 0 h 457"/>
                  <a:gd name="connsiteX1" fmla="*/ 65 w 318"/>
                  <a:gd name="connsiteY1" fmla="*/ 457 h 457"/>
                  <a:gd name="connsiteX2" fmla="*/ 318 w 318"/>
                  <a:gd name="connsiteY2" fmla="*/ 0 h 457"/>
                  <a:gd name="connsiteX0" fmla="*/ 316 w 316"/>
                  <a:gd name="connsiteY0" fmla="*/ 0 h 457"/>
                  <a:gd name="connsiteX1" fmla="*/ 63 w 316"/>
                  <a:gd name="connsiteY1" fmla="*/ 457 h 457"/>
                  <a:gd name="connsiteX2" fmla="*/ 316 w 316"/>
                  <a:gd name="connsiteY2" fmla="*/ 0 h 457"/>
                  <a:gd name="connsiteX0" fmla="*/ 316 w 316"/>
                  <a:gd name="connsiteY0" fmla="*/ 0 h 457"/>
                  <a:gd name="connsiteX1" fmla="*/ 63 w 316"/>
                  <a:gd name="connsiteY1" fmla="*/ 457 h 457"/>
                  <a:gd name="connsiteX2" fmla="*/ 316 w 316"/>
                  <a:gd name="connsiteY2" fmla="*/ 0 h 457"/>
                  <a:gd name="connsiteX0" fmla="*/ 316 w 316"/>
                  <a:gd name="connsiteY0" fmla="*/ 0 h 457"/>
                  <a:gd name="connsiteX1" fmla="*/ 63 w 316"/>
                  <a:gd name="connsiteY1" fmla="*/ 457 h 457"/>
                  <a:gd name="connsiteX2" fmla="*/ 316 w 316"/>
                  <a:gd name="connsiteY2" fmla="*/ 0 h 457"/>
                  <a:gd name="connsiteX0" fmla="*/ 317 w 317"/>
                  <a:gd name="connsiteY0" fmla="*/ 0 h 457"/>
                  <a:gd name="connsiteX1" fmla="*/ 64 w 317"/>
                  <a:gd name="connsiteY1" fmla="*/ 457 h 457"/>
                  <a:gd name="connsiteX2" fmla="*/ 317 w 317"/>
                  <a:gd name="connsiteY2" fmla="*/ 0 h 457"/>
                  <a:gd name="connsiteX0" fmla="*/ 317 w 317"/>
                  <a:gd name="connsiteY0" fmla="*/ 0 h 457"/>
                  <a:gd name="connsiteX1" fmla="*/ 64 w 317"/>
                  <a:gd name="connsiteY1" fmla="*/ 457 h 457"/>
                  <a:gd name="connsiteX2" fmla="*/ 317 w 317"/>
                  <a:gd name="connsiteY2" fmla="*/ 0 h 457"/>
                  <a:gd name="connsiteX0" fmla="*/ 317 w 317"/>
                  <a:gd name="connsiteY0" fmla="*/ 0 h 457"/>
                  <a:gd name="connsiteX1" fmla="*/ 64 w 317"/>
                  <a:gd name="connsiteY1" fmla="*/ 457 h 457"/>
                  <a:gd name="connsiteX2" fmla="*/ 317 w 317"/>
                  <a:gd name="connsiteY2" fmla="*/ 0 h 457"/>
                  <a:gd name="connsiteX0" fmla="*/ 317 w 317"/>
                  <a:gd name="connsiteY0" fmla="*/ 0 h 457"/>
                  <a:gd name="connsiteX1" fmla="*/ 64 w 317"/>
                  <a:gd name="connsiteY1" fmla="*/ 457 h 457"/>
                  <a:gd name="connsiteX2" fmla="*/ 317 w 317"/>
                  <a:gd name="connsiteY2" fmla="*/ 0 h 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" h="457">
                    <a:moveTo>
                      <a:pt x="317" y="0"/>
                    </a:moveTo>
                    <a:cubicBezTo>
                      <a:pt x="66" y="70"/>
                      <a:pt x="0" y="286"/>
                      <a:pt x="64" y="457"/>
                    </a:cubicBezTo>
                    <a:cubicBezTo>
                      <a:pt x="184" y="374"/>
                      <a:pt x="265" y="193"/>
                      <a:pt x="317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4" name="Freeform 25"/>
              <p:cNvSpPr>
                <a:spLocks/>
              </p:cNvSpPr>
              <p:nvPr/>
            </p:nvSpPr>
            <p:spPr bwMode="auto">
              <a:xfrm>
                <a:off x="6087282" y="2630486"/>
                <a:ext cx="963683" cy="11484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484"/>
                  <a:gd name="connsiteY0" fmla="*/ 0 h 485"/>
                  <a:gd name="connsiteX1" fmla="*/ 340 w 484"/>
                  <a:gd name="connsiteY1" fmla="*/ 485 h 485"/>
                  <a:gd name="connsiteX2" fmla="*/ 149 w 484"/>
                  <a:gd name="connsiteY2" fmla="*/ 0 h 485"/>
                  <a:gd name="connsiteX0" fmla="*/ 149 w 549"/>
                  <a:gd name="connsiteY0" fmla="*/ 0 h 471"/>
                  <a:gd name="connsiteX1" fmla="*/ 405 w 549"/>
                  <a:gd name="connsiteY1" fmla="*/ 471 h 471"/>
                  <a:gd name="connsiteX2" fmla="*/ 149 w 549"/>
                  <a:gd name="connsiteY2" fmla="*/ 0 h 471"/>
                  <a:gd name="connsiteX0" fmla="*/ 149 w 549"/>
                  <a:gd name="connsiteY0" fmla="*/ 0 h 471"/>
                  <a:gd name="connsiteX1" fmla="*/ 405 w 549"/>
                  <a:gd name="connsiteY1" fmla="*/ 471 h 471"/>
                  <a:gd name="connsiteX2" fmla="*/ 149 w 549"/>
                  <a:gd name="connsiteY2" fmla="*/ 0 h 471"/>
                  <a:gd name="connsiteX0" fmla="*/ 149 w 425"/>
                  <a:gd name="connsiteY0" fmla="*/ 0 h 471"/>
                  <a:gd name="connsiteX1" fmla="*/ 405 w 425"/>
                  <a:gd name="connsiteY1" fmla="*/ 471 h 471"/>
                  <a:gd name="connsiteX2" fmla="*/ 149 w 425"/>
                  <a:gd name="connsiteY2" fmla="*/ 0 h 471"/>
                  <a:gd name="connsiteX0" fmla="*/ 149 w 425"/>
                  <a:gd name="connsiteY0" fmla="*/ 0 h 471"/>
                  <a:gd name="connsiteX1" fmla="*/ 405 w 425"/>
                  <a:gd name="connsiteY1" fmla="*/ 471 h 471"/>
                  <a:gd name="connsiteX2" fmla="*/ 149 w 425"/>
                  <a:gd name="connsiteY2" fmla="*/ 0 h 471"/>
                  <a:gd name="connsiteX0" fmla="*/ 130 w 406"/>
                  <a:gd name="connsiteY0" fmla="*/ 0 h 471"/>
                  <a:gd name="connsiteX1" fmla="*/ 386 w 406"/>
                  <a:gd name="connsiteY1" fmla="*/ 471 h 471"/>
                  <a:gd name="connsiteX2" fmla="*/ 130 w 406"/>
                  <a:gd name="connsiteY2" fmla="*/ 0 h 471"/>
                  <a:gd name="connsiteX0" fmla="*/ 130 w 406"/>
                  <a:gd name="connsiteY0" fmla="*/ 0 h 471"/>
                  <a:gd name="connsiteX1" fmla="*/ 386 w 406"/>
                  <a:gd name="connsiteY1" fmla="*/ 471 h 471"/>
                  <a:gd name="connsiteX2" fmla="*/ 130 w 406"/>
                  <a:gd name="connsiteY2" fmla="*/ 0 h 471"/>
                  <a:gd name="connsiteX0" fmla="*/ 130 w 394"/>
                  <a:gd name="connsiteY0" fmla="*/ 0 h 471"/>
                  <a:gd name="connsiteX1" fmla="*/ 386 w 394"/>
                  <a:gd name="connsiteY1" fmla="*/ 471 h 471"/>
                  <a:gd name="connsiteX2" fmla="*/ 130 w 394"/>
                  <a:gd name="connsiteY2" fmla="*/ 0 h 471"/>
                  <a:gd name="connsiteX0" fmla="*/ 126 w 390"/>
                  <a:gd name="connsiteY0" fmla="*/ 0 h 471"/>
                  <a:gd name="connsiteX1" fmla="*/ 382 w 390"/>
                  <a:gd name="connsiteY1" fmla="*/ 471 h 471"/>
                  <a:gd name="connsiteX2" fmla="*/ 126 w 390"/>
                  <a:gd name="connsiteY2" fmla="*/ 0 h 471"/>
                  <a:gd name="connsiteX0" fmla="*/ 126 w 387"/>
                  <a:gd name="connsiteY0" fmla="*/ 0 h 471"/>
                  <a:gd name="connsiteX1" fmla="*/ 382 w 387"/>
                  <a:gd name="connsiteY1" fmla="*/ 471 h 471"/>
                  <a:gd name="connsiteX2" fmla="*/ 126 w 387"/>
                  <a:gd name="connsiteY2" fmla="*/ 0 h 471"/>
                  <a:gd name="connsiteX0" fmla="*/ 126 w 387"/>
                  <a:gd name="connsiteY0" fmla="*/ 0 h 471"/>
                  <a:gd name="connsiteX1" fmla="*/ 382 w 387"/>
                  <a:gd name="connsiteY1" fmla="*/ 471 h 471"/>
                  <a:gd name="connsiteX2" fmla="*/ 126 w 387"/>
                  <a:gd name="connsiteY2" fmla="*/ 0 h 471"/>
                  <a:gd name="connsiteX0" fmla="*/ 126 w 382"/>
                  <a:gd name="connsiteY0" fmla="*/ 0 h 471"/>
                  <a:gd name="connsiteX1" fmla="*/ 382 w 382"/>
                  <a:gd name="connsiteY1" fmla="*/ 471 h 471"/>
                  <a:gd name="connsiteX2" fmla="*/ 126 w 382"/>
                  <a:gd name="connsiteY2" fmla="*/ 0 h 471"/>
                  <a:gd name="connsiteX0" fmla="*/ 126 w 383"/>
                  <a:gd name="connsiteY0" fmla="*/ 0 h 471"/>
                  <a:gd name="connsiteX1" fmla="*/ 382 w 383"/>
                  <a:gd name="connsiteY1" fmla="*/ 471 h 471"/>
                  <a:gd name="connsiteX2" fmla="*/ 126 w 383"/>
                  <a:gd name="connsiteY2" fmla="*/ 0 h 471"/>
                  <a:gd name="connsiteX0" fmla="*/ 126 w 384"/>
                  <a:gd name="connsiteY0" fmla="*/ 0 h 471"/>
                  <a:gd name="connsiteX1" fmla="*/ 382 w 384"/>
                  <a:gd name="connsiteY1" fmla="*/ 471 h 471"/>
                  <a:gd name="connsiteX2" fmla="*/ 126 w 384"/>
                  <a:gd name="connsiteY2" fmla="*/ 0 h 471"/>
                  <a:gd name="connsiteX0" fmla="*/ 126 w 386"/>
                  <a:gd name="connsiteY0" fmla="*/ 0 h 471"/>
                  <a:gd name="connsiteX1" fmla="*/ 382 w 386"/>
                  <a:gd name="connsiteY1" fmla="*/ 471 h 471"/>
                  <a:gd name="connsiteX2" fmla="*/ 126 w 386"/>
                  <a:gd name="connsiteY2" fmla="*/ 0 h 471"/>
                  <a:gd name="connsiteX0" fmla="*/ 126 w 387"/>
                  <a:gd name="connsiteY0" fmla="*/ 0 h 471"/>
                  <a:gd name="connsiteX1" fmla="*/ 382 w 387"/>
                  <a:gd name="connsiteY1" fmla="*/ 471 h 471"/>
                  <a:gd name="connsiteX2" fmla="*/ 126 w 387"/>
                  <a:gd name="connsiteY2" fmla="*/ 0 h 471"/>
                  <a:gd name="connsiteX0" fmla="*/ 126 w 387"/>
                  <a:gd name="connsiteY0" fmla="*/ 0 h 471"/>
                  <a:gd name="connsiteX1" fmla="*/ 382 w 387"/>
                  <a:gd name="connsiteY1" fmla="*/ 471 h 471"/>
                  <a:gd name="connsiteX2" fmla="*/ 126 w 387"/>
                  <a:gd name="connsiteY2" fmla="*/ 0 h 471"/>
                  <a:gd name="connsiteX0" fmla="*/ 115 w 376"/>
                  <a:gd name="connsiteY0" fmla="*/ 0 h 471"/>
                  <a:gd name="connsiteX1" fmla="*/ 371 w 376"/>
                  <a:gd name="connsiteY1" fmla="*/ 471 h 471"/>
                  <a:gd name="connsiteX2" fmla="*/ 115 w 376"/>
                  <a:gd name="connsiteY2" fmla="*/ 0 h 471"/>
                  <a:gd name="connsiteX0" fmla="*/ 115 w 376"/>
                  <a:gd name="connsiteY0" fmla="*/ 0 h 471"/>
                  <a:gd name="connsiteX1" fmla="*/ 371 w 376"/>
                  <a:gd name="connsiteY1" fmla="*/ 471 h 471"/>
                  <a:gd name="connsiteX2" fmla="*/ 115 w 376"/>
                  <a:gd name="connsiteY2" fmla="*/ 0 h 471"/>
                  <a:gd name="connsiteX0" fmla="*/ 111 w 372"/>
                  <a:gd name="connsiteY0" fmla="*/ 0 h 471"/>
                  <a:gd name="connsiteX1" fmla="*/ 367 w 372"/>
                  <a:gd name="connsiteY1" fmla="*/ 471 h 471"/>
                  <a:gd name="connsiteX2" fmla="*/ 111 w 372"/>
                  <a:gd name="connsiteY2" fmla="*/ 0 h 471"/>
                  <a:gd name="connsiteX0" fmla="*/ 109 w 370"/>
                  <a:gd name="connsiteY0" fmla="*/ 0 h 471"/>
                  <a:gd name="connsiteX1" fmla="*/ 365 w 370"/>
                  <a:gd name="connsiteY1" fmla="*/ 471 h 471"/>
                  <a:gd name="connsiteX2" fmla="*/ 109 w 370"/>
                  <a:gd name="connsiteY2" fmla="*/ 0 h 471"/>
                  <a:gd name="connsiteX0" fmla="*/ 109 w 370"/>
                  <a:gd name="connsiteY0" fmla="*/ 0 h 471"/>
                  <a:gd name="connsiteX1" fmla="*/ 365 w 370"/>
                  <a:gd name="connsiteY1" fmla="*/ 471 h 471"/>
                  <a:gd name="connsiteX2" fmla="*/ 109 w 370"/>
                  <a:gd name="connsiteY2" fmla="*/ 0 h 471"/>
                  <a:gd name="connsiteX0" fmla="*/ 102 w 363"/>
                  <a:gd name="connsiteY0" fmla="*/ 0 h 471"/>
                  <a:gd name="connsiteX1" fmla="*/ 358 w 363"/>
                  <a:gd name="connsiteY1" fmla="*/ 471 h 471"/>
                  <a:gd name="connsiteX2" fmla="*/ 102 w 363"/>
                  <a:gd name="connsiteY2" fmla="*/ 0 h 471"/>
                  <a:gd name="connsiteX0" fmla="*/ 102 w 363"/>
                  <a:gd name="connsiteY0" fmla="*/ 0 h 471"/>
                  <a:gd name="connsiteX1" fmla="*/ 358 w 363"/>
                  <a:gd name="connsiteY1" fmla="*/ 471 h 471"/>
                  <a:gd name="connsiteX2" fmla="*/ 102 w 363"/>
                  <a:gd name="connsiteY2" fmla="*/ 0 h 471"/>
                  <a:gd name="connsiteX0" fmla="*/ 102 w 363"/>
                  <a:gd name="connsiteY0" fmla="*/ 0 h 471"/>
                  <a:gd name="connsiteX1" fmla="*/ 358 w 363"/>
                  <a:gd name="connsiteY1" fmla="*/ 471 h 471"/>
                  <a:gd name="connsiteX2" fmla="*/ 102 w 363"/>
                  <a:gd name="connsiteY2" fmla="*/ 0 h 471"/>
                  <a:gd name="connsiteX0" fmla="*/ 99 w 360"/>
                  <a:gd name="connsiteY0" fmla="*/ 0 h 471"/>
                  <a:gd name="connsiteX1" fmla="*/ 355 w 360"/>
                  <a:gd name="connsiteY1" fmla="*/ 471 h 471"/>
                  <a:gd name="connsiteX2" fmla="*/ 99 w 360"/>
                  <a:gd name="connsiteY2" fmla="*/ 0 h 471"/>
                  <a:gd name="connsiteX0" fmla="*/ 99 w 360"/>
                  <a:gd name="connsiteY0" fmla="*/ 0 h 471"/>
                  <a:gd name="connsiteX1" fmla="*/ 355 w 360"/>
                  <a:gd name="connsiteY1" fmla="*/ 471 h 471"/>
                  <a:gd name="connsiteX2" fmla="*/ 99 w 360"/>
                  <a:gd name="connsiteY2" fmla="*/ 0 h 471"/>
                  <a:gd name="connsiteX0" fmla="*/ 97 w 358"/>
                  <a:gd name="connsiteY0" fmla="*/ 0 h 471"/>
                  <a:gd name="connsiteX1" fmla="*/ 353 w 358"/>
                  <a:gd name="connsiteY1" fmla="*/ 471 h 471"/>
                  <a:gd name="connsiteX2" fmla="*/ 97 w 358"/>
                  <a:gd name="connsiteY2" fmla="*/ 0 h 471"/>
                  <a:gd name="connsiteX0" fmla="*/ 97 w 358"/>
                  <a:gd name="connsiteY0" fmla="*/ 0 h 471"/>
                  <a:gd name="connsiteX1" fmla="*/ 353 w 358"/>
                  <a:gd name="connsiteY1" fmla="*/ 471 h 471"/>
                  <a:gd name="connsiteX2" fmla="*/ 97 w 358"/>
                  <a:gd name="connsiteY2" fmla="*/ 0 h 471"/>
                  <a:gd name="connsiteX0" fmla="*/ 97 w 358"/>
                  <a:gd name="connsiteY0" fmla="*/ 0 h 471"/>
                  <a:gd name="connsiteX1" fmla="*/ 353 w 358"/>
                  <a:gd name="connsiteY1" fmla="*/ 471 h 471"/>
                  <a:gd name="connsiteX2" fmla="*/ 97 w 358"/>
                  <a:gd name="connsiteY2" fmla="*/ 0 h 471"/>
                  <a:gd name="connsiteX0" fmla="*/ 93 w 354"/>
                  <a:gd name="connsiteY0" fmla="*/ 0 h 471"/>
                  <a:gd name="connsiteX1" fmla="*/ 349 w 354"/>
                  <a:gd name="connsiteY1" fmla="*/ 471 h 471"/>
                  <a:gd name="connsiteX2" fmla="*/ 93 w 354"/>
                  <a:gd name="connsiteY2" fmla="*/ 0 h 471"/>
                  <a:gd name="connsiteX0" fmla="*/ 96 w 357"/>
                  <a:gd name="connsiteY0" fmla="*/ 0 h 471"/>
                  <a:gd name="connsiteX1" fmla="*/ 352 w 357"/>
                  <a:gd name="connsiteY1" fmla="*/ 471 h 471"/>
                  <a:gd name="connsiteX2" fmla="*/ 96 w 357"/>
                  <a:gd name="connsiteY2" fmla="*/ 0 h 471"/>
                  <a:gd name="connsiteX0" fmla="*/ 95 w 356"/>
                  <a:gd name="connsiteY0" fmla="*/ 0 h 471"/>
                  <a:gd name="connsiteX1" fmla="*/ 351 w 356"/>
                  <a:gd name="connsiteY1" fmla="*/ 471 h 471"/>
                  <a:gd name="connsiteX2" fmla="*/ 95 w 356"/>
                  <a:gd name="connsiteY2" fmla="*/ 0 h 471"/>
                  <a:gd name="connsiteX0" fmla="*/ 95 w 356"/>
                  <a:gd name="connsiteY0" fmla="*/ 0 h 471"/>
                  <a:gd name="connsiteX1" fmla="*/ 351 w 356"/>
                  <a:gd name="connsiteY1" fmla="*/ 471 h 471"/>
                  <a:gd name="connsiteX2" fmla="*/ 95 w 356"/>
                  <a:gd name="connsiteY2" fmla="*/ 0 h 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6" h="471">
                    <a:moveTo>
                      <a:pt x="95" y="0"/>
                    </a:moveTo>
                    <a:cubicBezTo>
                      <a:pt x="0" y="150"/>
                      <a:pt x="95" y="412"/>
                      <a:pt x="351" y="471"/>
                    </a:cubicBezTo>
                    <a:cubicBezTo>
                      <a:pt x="356" y="255"/>
                      <a:pt x="187" y="59"/>
                      <a:pt x="95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auto">
              <a:xfrm>
                <a:off x="5447024" y="4612036"/>
                <a:ext cx="622800" cy="4500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88 w 281"/>
                  <a:gd name="connsiteY0" fmla="*/ 0 h 448"/>
                  <a:gd name="connsiteX1" fmla="*/ 137 w 281"/>
                  <a:gd name="connsiteY1" fmla="*/ 448 h 448"/>
                  <a:gd name="connsiteX2" fmla="*/ 188 w 281"/>
                  <a:gd name="connsiteY2" fmla="*/ 0 h 448"/>
                  <a:gd name="connsiteX0" fmla="*/ 221 w 281"/>
                  <a:gd name="connsiteY0" fmla="*/ 0 h 448"/>
                  <a:gd name="connsiteX1" fmla="*/ 137 w 281"/>
                  <a:gd name="connsiteY1" fmla="*/ 448 h 448"/>
                  <a:gd name="connsiteX2" fmla="*/ 221 w 281"/>
                  <a:gd name="connsiteY2" fmla="*/ 0 h 448"/>
                  <a:gd name="connsiteX0" fmla="*/ 221 w 281"/>
                  <a:gd name="connsiteY0" fmla="*/ 0 h 545"/>
                  <a:gd name="connsiteX1" fmla="*/ 137 w 281"/>
                  <a:gd name="connsiteY1" fmla="*/ 545 h 545"/>
                  <a:gd name="connsiteX2" fmla="*/ 221 w 281"/>
                  <a:gd name="connsiteY2" fmla="*/ 0 h 545"/>
                  <a:gd name="connsiteX0" fmla="*/ 221 w 281"/>
                  <a:gd name="connsiteY0" fmla="*/ 0 h 469"/>
                  <a:gd name="connsiteX1" fmla="*/ 137 w 281"/>
                  <a:gd name="connsiteY1" fmla="*/ 469 h 469"/>
                  <a:gd name="connsiteX2" fmla="*/ 221 w 281"/>
                  <a:gd name="connsiteY2" fmla="*/ 0 h 469"/>
                  <a:gd name="connsiteX0" fmla="*/ 221 w 322"/>
                  <a:gd name="connsiteY0" fmla="*/ 0 h 469"/>
                  <a:gd name="connsiteX1" fmla="*/ 137 w 322"/>
                  <a:gd name="connsiteY1" fmla="*/ 469 h 469"/>
                  <a:gd name="connsiteX2" fmla="*/ 221 w 322"/>
                  <a:gd name="connsiteY2" fmla="*/ 0 h 469"/>
                  <a:gd name="connsiteX0" fmla="*/ 221 w 331"/>
                  <a:gd name="connsiteY0" fmla="*/ 0 h 469"/>
                  <a:gd name="connsiteX1" fmla="*/ 137 w 331"/>
                  <a:gd name="connsiteY1" fmla="*/ 469 h 469"/>
                  <a:gd name="connsiteX2" fmla="*/ 221 w 331"/>
                  <a:gd name="connsiteY2" fmla="*/ 0 h 469"/>
                  <a:gd name="connsiteX0" fmla="*/ 221 w 331"/>
                  <a:gd name="connsiteY0" fmla="*/ 0 h 469"/>
                  <a:gd name="connsiteX1" fmla="*/ 137 w 331"/>
                  <a:gd name="connsiteY1" fmla="*/ 469 h 469"/>
                  <a:gd name="connsiteX2" fmla="*/ 221 w 331"/>
                  <a:gd name="connsiteY2" fmla="*/ 0 h 469"/>
                  <a:gd name="connsiteX0" fmla="*/ 221 w 336"/>
                  <a:gd name="connsiteY0" fmla="*/ 0 h 469"/>
                  <a:gd name="connsiteX1" fmla="*/ 137 w 336"/>
                  <a:gd name="connsiteY1" fmla="*/ 469 h 469"/>
                  <a:gd name="connsiteX2" fmla="*/ 221 w 336"/>
                  <a:gd name="connsiteY2" fmla="*/ 0 h 469"/>
                  <a:gd name="connsiteX0" fmla="*/ 251 w 366"/>
                  <a:gd name="connsiteY0" fmla="*/ 0 h 469"/>
                  <a:gd name="connsiteX1" fmla="*/ 167 w 366"/>
                  <a:gd name="connsiteY1" fmla="*/ 469 h 469"/>
                  <a:gd name="connsiteX2" fmla="*/ 251 w 366"/>
                  <a:gd name="connsiteY2" fmla="*/ 0 h 469"/>
                  <a:gd name="connsiteX0" fmla="*/ 251 w 366"/>
                  <a:gd name="connsiteY0" fmla="*/ 0 h 469"/>
                  <a:gd name="connsiteX1" fmla="*/ 167 w 366"/>
                  <a:gd name="connsiteY1" fmla="*/ 469 h 469"/>
                  <a:gd name="connsiteX2" fmla="*/ 251 w 366"/>
                  <a:gd name="connsiteY2" fmla="*/ 0 h 469"/>
                  <a:gd name="connsiteX0" fmla="*/ 256 w 371"/>
                  <a:gd name="connsiteY0" fmla="*/ 0 h 469"/>
                  <a:gd name="connsiteX1" fmla="*/ 172 w 371"/>
                  <a:gd name="connsiteY1" fmla="*/ 469 h 469"/>
                  <a:gd name="connsiteX2" fmla="*/ 256 w 371"/>
                  <a:gd name="connsiteY2" fmla="*/ 0 h 469"/>
                  <a:gd name="connsiteX0" fmla="*/ 281 w 337"/>
                  <a:gd name="connsiteY0" fmla="*/ 0 h 469"/>
                  <a:gd name="connsiteX1" fmla="*/ 131 w 337"/>
                  <a:gd name="connsiteY1" fmla="*/ 469 h 469"/>
                  <a:gd name="connsiteX2" fmla="*/ 281 w 337"/>
                  <a:gd name="connsiteY2" fmla="*/ 0 h 469"/>
                  <a:gd name="connsiteX0" fmla="*/ 256 w 369"/>
                  <a:gd name="connsiteY0" fmla="*/ 0 h 469"/>
                  <a:gd name="connsiteX1" fmla="*/ 170 w 369"/>
                  <a:gd name="connsiteY1" fmla="*/ 469 h 469"/>
                  <a:gd name="connsiteX2" fmla="*/ 256 w 369"/>
                  <a:gd name="connsiteY2" fmla="*/ 0 h 469"/>
                  <a:gd name="connsiteX0" fmla="*/ 259 w 372"/>
                  <a:gd name="connsiteY0" fmla="*/ 0 h 469"/>
                  <a:gd name="connsiteX1" fmla="*/ 173 w 372"/>
                  <a:gd name="connsiteY1" fmla="*/ 469 h 469"/>
                  <a:gd name="connsiteX2" fmla="*/ 259 w 372"/>
                  <a:gd name="connsiteY2" fmla="*/ 0 h 469"/>
                  <a:gd name="connsiteX0" fmla="*/ 261 w 374"/>
                  <a:gd name="connsiteY0" fmla="*/ 0 h 469"/>
                  <a:gd name="connsiteX1" fmla="*/ 175 w 374"/>
                  <a:gd name="connsiteY1" fmla="*/ 469 h 469"/>
                  <a:gd name="connsiteX2" fmla="*/ 261 w 374"/>
                  <a:gd name="connsiteY2" fmla="*/ 0 h 469"/>
                  <a:gd name="connsiteX0" fmla="*/ 262 w 375"/>
                  <a:gd name="connsiteY0" fmla="*/ 0 h 469"/>
                  <a:gd name="connsiteX1" fmla="*/ 176 w 375"/>
                  <a:gd name="connsiteY1" fmla="*/ 469 h 469"/>
                  <a:gd name="connsiteX2" fmla="*/ 262 w 375"/>
                  <a:gd name="connsiteY2" fmla="*/ 0 h 469"/>
                  <a:gd name="connsiteX0" fmla="*/ 217 w 330"/>
                  <a:gd name="connsiteY0" fmla="*/ 0 h 469"/>
                  <a:gd name="connsiteX1" fmla="*/ 131 w 330"/>
                  <a:gd name="connsiteY1" fmla="*/ 469 h 469"/>
                  <a:gd name="connsiteX2" fmla="*/ 217 w 330"/>
                  <a:gd name="connsiteY2" fmla="*/ 0 h 469"/>
                  <a:gd name="connsiteX0" fmla="*/ 261 w 374"/>
                  <a:gd name="connsiteY0" fmla="*/ 0 h 469"/>
                  <a:gd name="connsiteX1" fmla="*/ 175 w 374"/>
                  <a:gd name="connsiteY1" fmla="*/ 469 h 469"/>
                  <a:gd name="connsiteX2" fmla="*/ 261 w 374"/>
                  <a:gd name="connsiteY2" fmla="*/ 0 h 469"/>
                  <a:gd name="connsiteX0" fmla="*/ 261 w 318"/>
                  <a:gd name="connsiteY0" fmla="*/ 0 h 469"/>
                  <a:gd name="connsiteX1" fmla="*/ 175 w 318"/>
                  <a:gd name="connsiteY1" fmla="*/ 469 h 469"/>
                  <a:gd name="connsiteX2" fmla="*/ 261 w 318"/>
                  <a:gd name="connsiteY2" fmla="*/ 0 h 469"/>
                  <a:gd name="connsiteX0" fmla="*/ 261 w 351"/>
                  <a:gd name="connsiteY0" fmla="*/ 0 h 469"/>
                  <a:gd name="connsiteX1" fmla="*/ 175 w 351"/>
                  <a:gd name="connsiteY1" fmla="*/ 469 h 469"/>
                  <a:gd name="connsiteX2" fmla="*/ 261 w 351"/>
                  <a:gd name="connsiteY2" fmla="*/ 0 h 469"/>
                  <a:gd name="connsiteX0" fmla="*/ 261 w 324"/>
                  <a:gd name="connsiteY0" fmla="*/ 30 h 547"/>
                  <a:gd name="connsiteX1" fmla="*/ 175 w 324"/>
                  <a:gd name="connsiteY1" fmla="*/ 499 h 547"/>
                  <a:gd name="connsiteX2" fmla="*/ 310 w 324"/>
                  <a:gd name="connsiteY2" fmla="*/ 268 h 547"/>
                  <a:gd name="connsiteX3" fmla="*/ 261 w 324"/>
                  <a:gd name="connsiteY3" fmla="*/ 30 h 547"/>
                  <a:gd name="connsiteX0" fmla="*/ 261 w 319"/>
                  <a:gd name="connsiteY0" fmla="*/ 30 h 547"/>
                  <a:gd name="connsiteX1" fmla="*/ 175 w 319"/>
                  <a:gd name="connsiteY1" fmla="*/ 499 h 547"/>
                  <a:gd name="connsiteX2" fmla="*/ 310 w 319"/>
                  <a:gd name="connsiteY2" fmla="*/ 268 h 547"/>
                  <a:gd name="connsiteX3" fmla="*/ 261 w 319"/>
                  <a:gd name="connsiteY3" fmla="*/ 30 h 547"/>
                  <a:gd name="connsiteX0" fmla="*/ 261 w 319"/>
                  <a:gd name="connsiteY0" fmla="*/ 0 h 517"/>
                  <a:gd name="connsiteX1" fmla="*/ 175 w 319"/>
                  <a:gd name="connsiteY1" fmla="*/ 469 h 517"/>
                  <a:gd name="connsiteX2" fmla="*/ 310 w 319"/>
                  <a:gd name="connsiteY2" fmla="*/ 238 h 517"/>
                  <a:gd name="connsiteX3" fmla="*/ 261 w 319"/>
                  <a:gd name="connsiteY3" fmla="*/ 0 h 517"/>
                  <a:gd name="connsiteX0" fmla="*/ 261 w 319"/>
                  <a:gd name="connsiteY0" fmla="*/ 0 h 517"/>
                  <a:gd name="connsiteX1" fmla="*/ 175 w 319"/>
                  <a:gd name="connsiteY1" fmla="*/ 469 h 517"/>
                  <a:gd name="connsiteX2" fmla="*/ 310 w 319"/>
                  <a:gd name="connsiteY2" fmla="*/ 238 h 517"/>
                  <a:gd name="connsiteX3" fmla="*/ 261 w 319"/>
                  <a:gd name="connsiteY3" fmla="*/ 0 h 517"/>
                  <a:gd name="connsiteX0" fmla="*/ 261 w 319"/>
                  <a:gd name="connsiteY0" fmla="*/ 0 h 469"/>
                  <a:gd name="connsiteX1" fmla="*/ 175 w 319"/>
                  <a:gd name="connsiteY1" fmla="*/ 469 h 469"/>
                  <a:gd name="connsiteX2" fmla="*/ 310 w 319"/>
                  <a:gd name="connsiteY2" fmla="*/ 238 h 469"/>
                  <a:gd name="connsiteX3" fmla="*/ 261 w 319"/>
                  <a:gd name="connsiteY3" fmla="*/ 0 h 469"/>
                  <a:gd name="connsiteX0" fmla="*/ 206 w 264"/>
                  <a:gd name="connsiteY0" fmla="*/ 3 h 472"/>
                  <a:gd name="connsiteX1" fmla="*/ 14 w 264"/>
                  <a:gd name="connsiteY1" fmla="*/ 222 h 472"/>
                  <a:gd name="connsiteX2" fmla="*/ 120 w 264"/>
                  <a:gd name="connsiteY2" fmla="*/ 472 h 472"/>
                  <a:gd name="connsiteX3" fmla="*/ 255 w 264"/>
                  <a:gd name="connsiteY3" fmla="*/ 241 h 472"/>
                  <a:gd name="connsiteX4" fmla="*/ 206 w 264"/>
                  <a:gd name="connsiteY4" fmla="*/ 3 h 472"/>
                  <a:gd name="connsiteX0" fmla="*/ 206 w 264"/>
                  <a:gd name="connsiteY0" fmla="*/ 9 h 478"/>
                  <a:gd name="connsiteX1" fmla="*/ 14 w 264"/>
                  <a:gd name="connsiteY1" fmla="*/ 302 h 478"/>
                  <a:gd name="connsiteX2" fmla="*/ 120 w 264"/>
                  <a:gd name="connsiteY2" fmla="*/ 478 h 478"/>
                  <a:gd name="connsiteX3" fmla="*/ 255 w 264"/>
                  <a:gd name="connsiteY3" fmla="*/ 247 h 478"/>
                  <a:gd name="connsiteX4" fmla="*/ 206 w 264"/>
                  <a:gd name="connsiteY4" fmla="*/ 9 h 478"/>
                  <a:gd name="connsiteX0" fmla="*/ 206 w 264"/>
                  <a:gd name="connsiteY0" fmla="*/ 9 h 478"/>
                  <a:gd name="connsiteX1" fmla="*/ 14 w 264"/>
                  <a:gd name="connsiteY1" fmla="*/ 302 h 478"/>
                  <a:gd name="connsiteX2" fmla="*/ 120 w 264"/>
                  <a:gd name="connsiteY2" fmla="*/ 478 h 478"/>
                  <a:gd name="connsiteX3" fmla="*/ 255 w 264"/>
                  <a:gd name="connsiteY3" fmla="*/ 247 h 478"/>
                  <a:gd name="connsiteX4" fmla="*/ 206 w 264"/>
                  <a:gd name="connsiteY4" fmla="*/ 9 h 478"/>
                  <a:gd name="connsiteX0" fmla="*/ 267 w 325"/>
                  <a:gd name="connsiteY0" fmla="*/ 0 h 469"/>
                  <a:gd name="connsiteX1" fmla="*/ 14 w 325"/>
                  <a:gd name="connsiteY1" fmla="*/ 239 h 469"/>
                  <a:gd name="connsiteX2" fmla="*/ 181 w 325"/>
                  <a:gd name="connsiteY2" fmla="*/ 469 h 469"/>
                  <a:gd name="connsiteX3" fmla="*/ 316 w 325"/>
                  <a:gd name="connsiteY3" fmla="*/ 238 h 469"/>
                  <a:gd name="connsiteX4" fmla="*/ 267 w 325"/>
                  <a:gd name="connsiteY4" fmla="*/ 0 h 469"/>
                  <a:gd name="connsiteX0" fmla="*/ 255 w 313"/>
                  <a:gd name="connsiteY0" fmla="*/ 0 h 469"/>
                  <a:gd name="connsiteX1" fmla="*/ 2 w 313"/>
                  <a:gd name="connsiteY1" fmla="*/ 239 h 469"/>
                  <a:gd name="connsiteX2" fmla="*/ 169 w 313"/>
                  <a:gd name="connsiteY2" fmla="*/ 469 h 469"/>
                  <a:gd name="connsiteX3" fmla="*/ 304 w 313"/>
                  <a:gd name="connsiteY3" fmla="*/ 238 h 469"/>
                  <a:gd name="connsiteX4" fmla="*/ 255 w 313"/>
                  <a:gd name="connsiteY4" fmla="*/ 0 h 469"/>
                  <a:gd name="connsiteX0" fmla="*/ 192 w 250"/>
                  <a:gd name="connsiteY0" fmla="*/ 7 h 476"/>
                  <a:gd name="connsiteX1" fmla="*/ 2 w 250"/>
                  <a:gd name="connsiteY1" fmla="*/ 288 h 476"/>
                  <a:gd name="connsiteX2" fmla="*/ 106 w 250"/>
                  <a:gd name="connsiteY2" fmla="*/ 476 h 476"/>
                  <a:gd name="connsiteX3" fmla="*/ 241 w 250"/>
                  <a:gd name="connsiteY3" fmla="*/ 245 h 476"/>
                  <a:gd name="connsiteX4" fmla="*/ 192 w 250"/>
                  <a:gd name="connsiteY4" fmla="*/ 7 h 476"/>
                  <a:gd name="connsiteX0" fmla="*/ 192 w 250"/>
                  <a:gd name="connsiteY0" fmla="*/ 7 h 476"/>
                  <a:gd name="connsiteX1" fmla="*/ 2 w 250"/>
                  <a:gd name="connsiteY1" fmla="*/ 288 h 476"/>
                  <a:gd name="connsiteX2" fmla="*/ 106 w 250"/>
                  <a:gd name="connsiteY2" fmla="*/ 476 h 476"/>
                  <a:gd name="connsiteX3" fmla="*/ 241 w 250"/>
                  <a:gd name="connsiteY3" fmla="*/ 245 h 476"/>
                  <a:gd name="connsiteX4" fmla="*/ 192 w 250"/>
                  <a:gd name="connsiteY4" fmla="*/ 7 h 476"/>
                  <a:gd name="connsiteX0" fmla="*/ 194 w 252"/>
                  <a:gd name="connsiteY0" fmla="*/ 7 h 476"/>
                  <a:gd name="connsiteX1" fmla="*/ 4 w 252"/>
                  <a:gd name="connsiteY1" fmla="*/ 288 h 476"/>
                  <a:gd name="connsiteX2" fmla="*/ 108 w 252"/>
                  <a:gd name="connsiteY2" fmla="*/ 476 h 476"/>
                  <a:gd name="connsiteX3" fmla="*/ 243 w 252"/>
                  <a:gd name="connsiteY3" fmla="*/ 245 h 476"/>
                  <a:gd name="connsiteX4" fmla="*/ 194 w 252"/>
                  <a:gd name="connsiteY4" fmla="*/ 7 h 476"/>
                  <a:gd name="connsiteX0" fmla="*/ 194 w 252"/>
                  <a:gd name="connsiteY0" fmla="*/ 7 h 476"/>
                  <a:gd name="connsiteX1" fmla="*/ 4 w 252"/>
                  <a:gd name="connsiteY1" fmla="*/ 288 h 476"/>
                  <a:gd name="connsiteX2" fmla="*/ 108 w 252"/>
                  <a:gd name="connsiteY2" fmla="*/ 476 h 476"/>
                  <a:gd name="connsiteX3" fmla="*/ 243 w 252"/>
                  <a:gd name="connsiteY3" fmla="*/ 245 h 476"/>
                  <a:gd name="connsiteX4" fmla="*/ 194 w 252"/>
                  <a:gd name="connsiteY4" fmla="*/ 7 h 476"/>
                  <a:gd name="connsiteX0" fmla="*/ 193 w 251"/>
                  <a:gd name="connsiteY0" fmla="*/ 7 h 476"/>
                  <a:gd name="connsiteX1" fmla="*/ 3 w 251"/>
                  <a:gd name="connsiteY1" fmla="*/ 288 h 476"/>
                  <a:gd name="connsiteX2" fmla="*/ 107 w 251"/>
                  <a:gd name="connsiteY2" fmla="*/ 476 h 476"/>
                  <a:gd name="connsiteX3" fmla="*/ 242 w 251"/>
                  <a:gd name="connsiteY3" fmla="*/ 245 h 476"/>
                  <a:gd name="connsiteX4" fmla="*/ 193 w 251"/>
                  <a:gd name="connsiteY4" fmla="*/ 7 h 476"/>
                  <a:gd name="connsiteX0" fmla="*/ 193 w 251"/>
                  <a:gd name="connsiteY0" fmla="*/ 7 h 476"/>
                  <a:gd name="connsiteX1" fmla="*/ 3 w 251"/>
                  <a:gd name="connsiteY1" fmla="*/ 288 h 476"/>
                  <a:gd name="connsiteX2" fmla="*/ 107 w 251"/>
                  <a:gd name="connsiteY2" fmla="*/ 476 h 476"/>
                  <a:gd name="connsiteX3" fmla="*/ 242 w 251"/>
                  <a:gd name="connsiteY3" fmla="*/ 245 h 476"/>
                  <a:gd name="connsiteX4" fmla="*/ 193 w 251"/>
                  <a:gd name="connsiteY4" fmla="*/ 7 h 476"/>
                  <a:gd name="connsiteX0" fmla="*/ 193 w 251"/>
                  <a:gd name="connsiteY0" fmla="*/ 7 h 476"/>
                  <a:gd name="connsiteX1" fmla="*/ 3 w 251"/>
                  <a:gd name="connsiteY1" fmla="*/ 288 h 476"/>
                  <a:gd name="connsiteX2" fmla="*/ 107 w 251"/>
                  <a:gd name="connsiteY2" fmla="*/ 476 h 476"/>
                  <a:gd name="connsiteX3" fmla="*/ 242 w 251"/>
                  <a:gd name="connsiteY3" fmla="*/ 245 h 476"/>
                  <a:gd name="connsiteX4" fmla="*/ 193 w 251"/>
                  <a:gd name="connsiteY4" fmla="*/ 7 h 476"/>
                  <a:gd name="connsiteX0" fmla="*/ 193 w 251"/>
                  <a:gd name="connsiteY0" fmla="*/ 7 h 476"/>
                  <a:gd name="connsiteX1" fmla="*/ 3 w 251"/>
                  <a:gd name="connsiteY1" fmla="*/ 288 h 476"/>
                  <a:gd name="connsiteX2" fmla="*/ 107 w 251"/>
                  <a:gd name="connsiteY2" fmla="*/ 476 h 476"/>
                  <a:gd name="connsiteX3" fmla="*/ 242 w 251"/>
                  <a:gd name="connsiteY3" fmla="*/ 245 h 476"/>
                  <a:gd name="connsiteX4" fmla="*/ 193 w 251"/>
                  <a:gd name="connsiteY4" fmla="*/ 7 h 476"/>
                  <a:gd name="connsiteX0" fmla="*/ 193 w 251"/>
                  <a:gd name="connsiteY0" fmla="*/ 0 h 469"/>
                  <a:gd name="connsiteX1" fmla="*/ 3 w 251"/>
                  <a:gd name="connsiteY1" fmla="*/ 281 h 469"/>
                  <a:gd name="connsiteX2" fmla="*/ 107 w 251"/>
                  <a:gd name="connsiteY2" fmla="*/ 469 h 469"/>
                  <a:gd name="connsiteX3" fmla="*/ 242 w 251"/>
                  <a:gd name="connsiteY3" fmla="*/ 238 h 469"/>
                  <a:gd name="connsiteX4" fmla="*/ 193 w 251"/>
                  <a:gd name="connsiteY4" fmla="*/ 0 h 469"/>
                  <a:gd name="connsiteX0" fmla="*/ 205 w 277"/>
                  <a:gd name="connsiteY0" fmla="*/ 0 h 469"/>
                  <a:gd name="connsiteX1" fmla="*/ 15 w 277"/>
                  <a:gd name="connsiteY1" fmla="*/ 281 h 469"/>
                  <a:gd name="connsiteX2" fmla="*/ 64 w 277"/>
                  <a:gd name="connsiteY2" fmla="*/ 469 h 469"/>
                  <a:gd name="connsiteX3" fmla="*/ 254 w 277"/>
                  <a:gd name="connsiteY3" fmla="*/ 238 h 469"/>
                  <a:gd name="connsiteX4" fmla="*/ 205 w 277"/>
                  <a:gd name="connsiteY4" fmla="*/ 0 h 469"/>
                  <a:gd name="connsiteX0" fmla="*/ 193 w 257"/>
                  <a:gd name="connsiteY0" fmla="*/ 0 h 469"/>
                  <a:gd name="connsiteX1" fmla="*/ 3 w 257"/>
                  <a:gd name="connsiteY1" fmla="*/ 281 h 469"/>
                  <a:gd name="connsiteX2" fmla="*/ 103 w 257"/>
                  <a:gd name="connsiteY2" fmla="*/ 469 h 469"/>
                  <a:gd name="connsiteX3" fmla="*/ 242 w 257"/>
                  <a:gd name="connsiteY3" fmla="*/ 238 h 469"/>
                  <a:gd name="connsiteX4" fmla="*/ 193 w 257"/>
                  <a:gd name="connsiteY4" fmla="*/ 0 h 469"/>
                  <a:gd name="connsiteX0" fmla="*/ 193 w 257"/>
                  <a:gd name="connsiteY0" fmla="*/ 0 h 469"/>
                  <a:gd name="connsiteX1" fmla="*/ 3 w 257"/>
                  <a:gd name="connsiteY1" fmla="*/ 281 h 469"/>
                  <a:gd name="connsiteX2" fmla="*/ 103 w 257"/>
                  <a:gd name="connsiteY2" fmla="*/ 469 h 469"/>
                  <a:gd name="connsiteX3" fmla="*/ 242 w 257"/>
                  <a:gd name="connsiteY3" fmla="*/ 238 h 469"/>
                  <a:gd name="connsiteX4" fmla="*/ 193 w 257"/>
                  <a:gd name="connsiteY4" fmla="*/ 0 h 469"/>
                  <a:gd name="connsiteX0" fmla="*/ 193 w 251"/>
                  <a:gd name="connsiteY0" fmla="*/ 0 h 469"/>
                  <a:gd name="connsiteX1" fmla="*/ 3 w 251"/>
                  <a:gd name="connsiteY1" fmla="*/ 281 h 469"/>
                  <a:gd name="connsiteX2" fmla="*/ 103 w 251"/>
                  <a:gd name="connsiteY2" fmla="*/ 469 h 469"/>
                  <a:gd name="connsiteX3" fmla="*/ 242 w 251"/>
                  <a:gd name="connsiteY3" fmla="*/ 238 h 469"/>
                  <a:gd name="connsiteX4" fmla="*/ 193 w 251"/>
                  <a:gd name="connsiteY4" fmla="*/ 0 h 469"/>
                  <a:gd name="connsiteX0" fmla="*/ 193 w 251"/>
                  <a:gd name="connsiteY0" fmla="*/ 0 h 469"/>
                  <a:gd name="connsiteX1" fmla="*/ 3 w 251"/>
                  <a:gd name="connsiteY1" fmla="*/ 281 h 469"/>
                  <a:gd name="connsiteX2" fmla="*/ 103 w 251"/>
                  <a:gd name="connsiteY2" fmla="*/ 469 h 469"/>
                  <a:gd name="connsiteX3" fmla="*/ 242 w 251"/>
                  <a:gd name="connsiteY3" fmla="*/ 238 h 469"/>
                  <a:gd name="connsiteX4" fmla="*/ 193 w 251"/>
                  <a:gd name="connsiteY4" fmla="*/ 0 h 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" h="469">
                    <a:moveTo>
                      <a:pt x="193" y="0"/>
                    </a:moveTo>
                    <a:cubicBezTo>
                      <a:pt x="92" y="78"/>
                      <a:pt x="7" y="148"/>
                      <a:pt x="3" y="281"/>
                    </a:cubicBezTo>
                    <a:cubicBezTo>
                      <a:pt x="0" y="347"/>
                      <a:pt x="39" y="429"/>
                      <a:pt x="103" y="469"/>
                    </a:cubicBezTo>
                    <a:cubicBezTo>
                      <a:pt x="188" y="394"/>
                      <a:pt x="231" y="341"/>
                      <a:pt x="242" y="238"/>
                    </a:cubicBezTo>
                    <a:cubicBezTo>
                      <a:pt x="251" y="150"/>
                      <a:pt x="232" y="50"/>
                      <a:pt x="193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6" name="Freeform 25"/>
              <p:cNvSpPr>
                <a:spLocks/>
              </p:cNvSpPr>
              <p:nvPr/>
            </p:nvSpPr>
            <p:spPr bwMode="auto">
              <a:xfrm>
                <a:off x="6250080" y="3770983"/>
                <a:ext cx="785812" cy="7236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308 w 356"/>
                  <a:gd name="connsiteY0" fmla="*/ 0 h 416"/>
                  <a:gd name="connsiteX1" fmla="*/ 137 w 356"/>
                  <a:gd name="connsiteY1" fmla="*/ 416 h 416"/>
                  <a:gd name="connsiteX2" fmla="*/ 308 w 356"/>
                  <a:gd name="connsiteY2" fmla="*/ 0 h 416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62"/>
                  <a:gd name="connsiteY0" fmla="*/ 0 h 471"/>
                  <a:gd name="connsiteX1" fmla="*/ 137 w 662"/>
                  <a:gd name="connsiteY1" fmla="*/ 471 h 471"/>
                  <a:gd name="connsiteX2" fmla="*/ 632 w 662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531 w 597"/>
                  <a:gd name="connsiteY0" fmla="*/ 33 h 549"/>
                  <a:gd name="connsiteX1" fmla="*/ 290 w 597"/>
                  <a:gd name="connsiteY1" fmla="*/ 346 h 549"/>
                  <a:gd name="connsiteX2" fmla="*/ 36 w 597"/>
                  <a:gd name="connsiteY2" fmla="*/ 504 h 549"/>
                  <a:gd name="connsiteX3" fmla="*/ 531 w 597"/>
                  <a:gd name="connsiteY3" fmla="*/ 33 h 549"/>
                  <a:gd name="connsiteX0" fmla="*/ 531 w 597"/>
                  <a:gd name="connsiteY0" fmla="*/ 0 h 516"/>
                  <a:gd name="connsiteX1" fmla="*/ 290 w 597"/>
                  <a:gd name="connsiteY1" fmla="*/ 313 h 516"/>
                  <a:gd name="connsiteX2" fmla="*/ 36 w 597"/>
                  <a:gd name="connsiteY2" fmla="*/ 471 h 516"/>
                  <a:gd name="connsiteX3" fmla="*/ 531 w 597"/>
                  <a:gd name="connsiteY3" fmla="*/ 0 h 516"/>
                  <a:gd name="connsiteX0" fmla="*/ 495 w 561"/>
                  <a:gd name="connsiteY0" fmla="*/ 0 h 471"/>
                  <a:gd name="connsiteX1" fmla="*/ 254 w 561"/>
                  <a:gd name="connsiteY1" fmla="*/ 313 h 471"/>
                  <a:gd name="connsiteX2" fmla="*/ 0 w 561"/>
                  <a:gd name="connsiteY2" fmla="*/ 471 h 471"/>
                  <a:gd name="connsiteX3" fmla="*/ 495 w 561"/>
                  <a:gd name="connsiteY3" fmla="*/ 0 h 471"/>
                  <a:gd name="connsiteX0" fmla="*/ 495 w 561"/>
                  <a:gd name="connsiteY0" fmla="*/ 0 h 471"/>
                  <a:gd name="connsiteX1" fmla="*/ 254 w 561"/>
                  <a:gd name="connsiteY1" fmla="*/ 313 h 471"/>
                  <a:gd name="connsiteX2" fmla="*/ 0 w 561"/>
                  <a:gd name="connsiteY2" fmla="*/ 471 h 471"/>
                  <a:gd name="connsiteX3" fmla="*/ 495 w 561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516 w 527"/>
                  <a:gd name="connsiteY0" fmla="*/ 3 h 475"/>
                  <a:gd name="connsiteX1" fmla="*/ 275 w 527"/>
                  <a:gd name="connsiteY1" fmla="*/ 316 h 475"/>
                  <a:gd name="connsiteX2" fmla="*/ 21 w 527"/>
                  <a:gd name="connsiteY2" fmla="*/ 474 h 475"/>
                  <a:gd name="connsiteX3" fmla="*/ 404 w 527"/>
                  <a:gd name="connsiteY3" fmla="*/ 325 h 475"/>
                  <a:gd name="connsiteX4" fmla="*/ 516 w 527"/>
                  <a:gd name="connsiteY4" fmla="*/ 3 h 475"/>
                  <a:gd name="connsiteX0" fmla="*/ 516 w 527"/>
                  <a:gd name="connsiteY0" fmla="*/ 3 h 475"/>
                  <a:gd name="connsiteX1" fmla="*/ 275 w 527"/>
                  <a:gd name="connsiteY1" fmla="*/ 316 h 475"/>
                  <a:gd name="connsiteX2" fmla="*/ 21 w 527"/>
                  <a:gd name="connsiteY2" fmla="*/ 474 h 475"/>
                  <a:gd name="connsiteX3" fmla="*/ 404 w 527"/>
                  <a:gd name="connsiteY3" fmla="*/ 325 h 475"/>
                  <a:gd name="connsiteX4" fmla="*/ 516 w 527"/>
                  <a:gd name="connsiteY4" fmla="*/ 3 h 475"/>
                  <a:gd name="connsiteX0" fmla="*/ 495 w 506"/>
                  <a:gd name="connsiteY0" fmla="*/ 3 h 475"/>
                  <a:gd name="connsiteX1" fmla="*/ 254 w 506"/>
                  <a:gd name="connsiteY1" fmla="*/ 316 h 475"/>
                  <a:gd name="connsiteX2" fmla="*/ 0 w 506"/>
                  <a:gd name="connsiteY2" fmla="*/ 474 h 475"/>
                  <a:gd name="connsiteX3" fmla="*/ 383 w 506"/>
                  <a:gd name="connsiteY3" fmla="*/ 325 h 475"/>
                  <a:gd name="connsiteX4" fmla="*/ 495 w 506"/>
                  <a:gd name="connsiteY4" fmla="*/ 3 h 475"/>
                  <a:gd name="connsiteX0" fmla="*/ 495 w 506"/>
                  <a:gd name="connsiteY0" fmla="*/ 3 h 474"/>
                  <a:gd name="connsiteX1" fmla="*/ 254 w 506"/>
                  <a:gd name="connsiteY1" fmla="*/ 316 h 474"/>
                  <a:gd name="connsiteX2" fmla="*/ 0 w 506"/>
                  <a:gd name="connsiteY2" fmla="*/ 474 h 474"/>
                  <a:gd name="connsiteX3" fmla="*/ 383 w 506"/>
                  <a:gd name="connsiteY3" fmla="*/ 325 h 474"/>
                  <a:gd name="connsiteX4" fmla="*/ 495 w 506"/>
                  <a:gd name="connsiteY4" fmla="*/ 3 h 474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3 w 495"/>
                  <a:gd name="connsiteY3" fmla="*/ 322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37 w 495"/>
                  <a:gd name="connsiteY3" fmla="*/ 276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2 w 495"/>
                  <a:gd name="connsiteY3" fmla="*/ 319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2 w 495"/>
                  <a:gd name="connsiteY3" fmla="*/ 319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2 w 495"/>
                  <a:gd name="connsiteY3" fmla="*/ 319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2 w 495"/>
                  <a:gd name="connsiteY3" fmla="*/ 319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2 w 495"/>
                  <a:gd name="connsiteY3" fmla="*/ 319 h 471"/>
                  <a:gd name="connsiteX4" fmla="*/ 495 w 495"/>
                  <a:gd name="connsiteY4" fmla="*/ 0 h 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" h="471">
                    <a:moveTo>
                      <a:pt x="495" y="0"/>
                    </a:moveTo>
                    <a:cubicBezTo>
                      <a:pt x="431" y="79"/>
                      <a:pt x="336" y="235"/>
                      <a:pt x="254" y="313"/>
                    </a:cubicBezTo>
                    <a:cubicBezTo>
                      <a:pt x="172" y="391"/>
                      <a:pt x="52" y="453"/>
                      <a:pt x="0" y="471"/>
                    </a:cubicBezTo>
                    <a:cubicBezTo>
                      <a:pt x="188" y="439"/>
                      <a:pt x="287" y="405"/>
                      <a:pt x="382" y="319"/>
                    </a:cubicBezTo>
                    <a:cubicBezTo>
                      <a:pt x="477" y="233"/>
                      <a:pt x="492" y="71"/>
                      <a:pt x="495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7" name="Freeform 25"/>
              <p:cNvSpPr>
                <a:spLocks/>
              </p:cNvSpPr>
              <p:nvPr/>
            </p:nvSpPr>
            <p:spPr bwMode="auto">
              <a:xfrm>
                <a:off x="3419474" y="3128122"/>
                <a:ext cx="1057276" cy="381238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308 w 356"/>
                  <a:gd name="connsiteY0" fmla="*/ 0 h 416"/>
                  <a:gd name="connsiteX1" fmla="*/ 137 w 356"/>
                  <a:gd name="connsiteY1" fmla="*/ 416 h 416"/>
                  <a:gd name="connsiteX2" fmla="*/ 308 w 356"/>
                  <a:gd name="connsiteY2" fmla="*/ 0 h 416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62"/>
                  <a:gd name="connsiteY0" fmla="*/ 0 h 471"/>
                  <a:gd name="connsiteX1" fmla="*/ 137 w 662"/>
                  <a:gd name="connsiteY1" fmla="*/ 471 h 471"/>
                  <a:gd name="connsiteX2" fmla="*/ 632 w 662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231"/>
                  <a:gd name="connsiteX1" fmla="*/ 0 w 561"/>
                  <a:gd name="connsiteY1" fmla="*/ 231 h 231"/>
                  <a:gd name="connsiteX2" fmla="*/ 495 w 561"/>
                  <a:gd name="connsiteY2" fmla="*/ 0 h 231"/>
                  <a:gd name="connsiteX0" fmla="*/ 495 w 561"/>
                  <a:gd name="connsiteY0" fmla="*/ 115 h 346"/>
                  <a:gd name="connsiteX1" fmla="*/ 0 w 561"/>
                  <a:gd name="connsiteY1" fmla="*/ 346 h 346"/>
                  <a:gd name="connsiteX2" fmla="*/ 495 w 561"/>
                  <a:gd name="connsiteY2" fmla="*/ 115 h 346"/>
                  <a:gd name="connsiteX0" fmla="*/ 495 w 495"/>
                  <a:gd name="connsiteY0" fmla="*/ 115 h 817"/>
                  <a:gd name="connsiteX1" fmla="*/ 0 w 495"/>
                  <a:gd name="connsiteY1" fmla="*/ 346 h 817"/>
                  <a:gd name="connsiteX2" fmla="*/ 495 w 495"/>
                  <a:gd name="connsiteY2" fmla="*/ 115 h 817"/>
                  <a:gd name="connsiteX0" fmla="*/ 495 w 495"/>
                  <a:gd name="connsiteY0" fmla="*/ 191 h 893"/>
                  <a:gd name="connsiteX1" fmla="*/ 0 w 495"/>
                  <a:gd name="connsiteY1" fmla="*/ 422 h 893"/>
                  <a:gd name="connsiteX2" fmla="*/ 495 w 495"/>
                  <a:gd name="connsiteY2" fmla="*/ 191 h 893"/>
                  <a:gd name="connsiteX0" fmla="*/ 495 w 495"/>
                  <a:gd name="connsiteY0" fmla="*/ 191 h 893"/>
                  <a:gd name="connsiteX1" fmla="*/ 0 w 495"/>
                  <a:gd name="connsiteY1" fmla="*/ 422 h 893"/>
                  <a:gd name="connsiteX2" fmla="*/ 495 w 495"/>
                  <a:gd name="connsiteY2" fmla="*/ 191 h 893"/>
                  <a:gd name="connsiteX0" fmla="*/ 495 w 495"/>
                  <a:gd name="connsiteY0" fmla="*/ 198 h 817"/>
                  <a:gd name="connsiteX1" fmla="*/ 0 w 495"/>
                  <a:gd name="connsiteY1" fmla="*/ 346 h 817"/>
                  <a:gd name="connsiteX2" fmla="*/ 495 w 495"/>
                  <a:gd name="connsiteY2" fmla="*/ 198 h 817"/>
                  <a:gd name="connsiteX0" fmla="*/ 495 w 495"/>
                  <a:gd name="connsiteY0" fmla="*/ 198 h 817"/>
                  <a:gd name="connsiteX1" fmla="*/ 0 w 495"/>
                  <a:gd name="connsiteY1" fmla="*/ 346 h 817"/>
                  <a:gd name="connsiteX2" fmla="*/ 495 w 495"/>
                  <a:gd name="connsiteY2" fmla="*/ 198 h 817"/>
                  <a:gd name="connsiteX0" fmla="*/ 495 w 495"/>
                  <a:gd name="connsiteY0" fmla="*/ 79 h 698"/>
                  <a:gd name="connsiteX1" fmla="*/ 0 w 495"/>
                  <a:gd name="connsiteY1" fmla="*/ 227 h 698"/>
                  <a:gd name="connsiteX2" fmla="*/ 495 w 495"/>
                  <a:gd name="connsiteY2" fmla="*/ 79 h 698"/>
                  <a:gd name="connsiteX0" fmla="*/ 495 w 495"/>
                  <a:gd name="connsiteY0" fmla="*/ 79 h 698"/>
                  <a:gd name="connsiteX1" fmla="*/ 0 w 495"/>
                  <a:gd name="connsiteY1" fmla="*/ 227 h 698"/>
                  <a:gd name="connsiteX2" fmla="*/ 495 w 495"/>
                  <a:gd name="connsiteY2" fmla="*/ 79 h 698"/>
                  <a:gd name="connsiteX0" fmla="*/ 495 w 495"/>
                  <a:gd name="connsiteY0" fmla="*/ 96 h 715"/>
                  <a:gd name="connsiteX1" fmla="*/ 0 w 495"/>
                  <a:gd name="connsiteY1" fmla="*/ 244 h 715"/>
                  <a:gd name="connsiteX2" fmla="*/ 495 w 495"/>
                  <a:gd name="connsiteY2" fmla="*/ 96 h 715"/>
                  <a:gd name="connsiteX0" fmla="*/ 495 w 495"/>
                  <a:gd name="connsiteY0" fmla="*/ 96 h 715"/>
                  <a:gd name="connsiteX1" fmla="*/ 0 w 495"/>
                  <a:gd name="connsiteY1" fmla="*/ 244 h 715"/>
                  <a:gd name="connsiteX2" fmla="*/ 495 w 495"/>
                  <a:gd name="connsiteY2" fmla="*/ 96 h 715"/>
                  <a:gd name="connsiteX0" fmla="*/ 495 w 495"/>
                  <a:gd name="connsiteY0" fmla="*/ 96 h 657"/>
                  <a:gd name="connsiteX1" fmla="*/ 0 w 495"/>
                  <a:gd name="connsiteY1" fmla="*/ 244 h 657"/>
                  <a:gd name="connsiteX2" fmla="*/ 495 w 495"/>
                  <a:gd name="connsiteY2" fmla="*/ 96 h 657"/>
                  <a:gd name="connsiteX0" fmla="*/ 495 w 495"/>
                  <a:gd name="connsiteY0" fmla="*/ 96 h 657"/>
                  <a:gd name="connsiteX1" fmla="*/ 0 w 495"/>
                  <a:gd name="connsiteY1" fmla="*/ 244 h 657"/>
                  <a:gd name="connsiteX2" fmla="*/ 495 w 495"/>
                  <a:gd name="connsiteY2" fmla="*/ 96 h 657"/>
                  <a:gd name="connsiteX0" fmla="*/ 495 w 495"/>
                  <a:gd name="connsiteY0" fmla="*/ 96 h 657"/>
                  <a:gd name="connsiteX1" fmla="*/ 0 w 495"/>
                  <a:gd name="connsiteY1" fmla="*/ 244 h 657"/>
                  <a:gd name="connsiteX2" fmla="*/ 495 w 495"/>
                  <a:gd name="connsiteY2" fmla="*/ 96 h 657"/>
                  <a:gd name="connsiteX0" fmla="*/ 495 w 495"/>
                  <a:gd name="connsiteY0" fmla="*/ 100 h 661"/>
                  <a:gd name="connsiteX1" fmla="*/ 0 w 495"/>
                  <a:gd name="connsiteY1" fmla="*/ 248 h 661"/>
                  <a:gd name="connsiteX2" fmla="*/ 495 w 495"/>
                  <a:gd name="connsiteY2" fmla="*/ 100 h 661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12 h 673"/>
                  <a:gd name="connsiteX1" fmla="*/ 0 w 495"/>
                  <a:gd name="connsiteY1" fmla="*/ 260 h 673"/>
                  <a:gd name="connsiteX2" fmla="*/ 495 w 495"/>
                  <a:gd name="connsiteY2" fmla="*/ 112 h 673"/>
                  <a:gd name="connsiteX0" fmla="*/ 495 w 495"/>
                  <a:gd name="connsiteY0" fmla="*/ 112 h 673"/>
                  <a:gd name="connsiteX1" fmla="*/ 0 w 495"/>
                  <a:gd name="connsiteY1" fmla="*/ 260 h 673"/>
                  <a:gd name="connsiteX2" fmla="*/ 495 w 495"/>
                  <a:gd name="connsiteY2" fmla="*/ 112 h 673"/>
                  <a:gd name="connsiteX0" fmla="*/ 495 w 495"/>
                  <a:gd name="connsiteY0" fmla="*/ 114 h 558"/>
                  <a:gd name="connsiteX1" fmla="*/ 0 w 495"/>
                  <a:gd name="connsiteY1" fmla="*/ 145 h 558"/>
                  <a:gd name="connsiteX2" fmla="*/ 495 w 495"/>
                  <a:gd name="connsiteY2" fmla="*/ 114 h 558"/>
                  <a:gd name="connsiteX0" fmla="*/ 495 w 495"/>
                  <a:gd name="connsiteY0" fmla="*/ 112 h 669"/>
                  <a:gd name="connsiteX1" fmla="*/ 0 w 495"/>
                  <a:gd name="connsiteY1" fmla="*/ 256 h 669"/>
                  <a:gd name="connsiteX2" fmla="*/ 495 w 495"/>
                  <a:gd name="connsiteY2" fmla="*/ 112 h 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" h="669">
                    <a:moveTo>
                      <a:pt x="495" y="112"/>
                    </a:moveTo>
                    <a:cubicBezTo>
                      <a:pt x="359" y="0"/>
                      <a:pt x="131" y="111"/>
                      <a:pt x="0" y="256"/>
                    </a:cubicBezTo>
                    <a:cubicBezTo>
                      <a:pt x="217" y="669"/>
                      <a:pt x="406" y="402"/>
                      <a:pt x="495" y="112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8" name="Freeform 25"/>
              <p:cNvSpPr>
                <a:spLocks/>
              </p:cNvSpPr>
              <p:nvPr/>
            </p:nvSpPr>
            <p:spPr bwMode="auto">
              <a:xfrm>
                <a:off x="4543630" y="2518325"/>
                <a:ext cx="334800" cy="6156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458"/>
                  <a:gd name="connsiteY0" fmla="*/ 0 h 485"/>
                  <a:gd name="connsiteX1" fmla="*/ 314 w 458"/>
                  <a:gd name="connsiteY1" fmla="*/ 485 h 485"/>
                  <a:gd name="connsiteX2" fmla="*/ 149 w 458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38"/>
                  <a:gd name="connsiteY0" fmla="*/ 0 h 550"/>
                  <a:gd name="connsiteX1" fmla="*/ 222 w 238"/>
                  <a:gd name="connsiteY1" fmla="*/ 550 h 550"/>
                  <a:gd name="connsiteX2" fmla="*/ 149 w 238"/>
                  <a:gd name="connsiteY2" fmla="*/ 0 h 550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195"/>
                  <a:gd name="connsiteY0" fmla="*/ 0 h 489"/>
                  <a:gd name="connsiteX1" fmla="*/ 178 w 195"/>
                  <a:gd name="connsiteY1" fmla="*/ 489 h 489"/>
                  <a:gd name="connsiteX2" fmla="*/ 149 w 195"/>
                  <a:gd name="connsiteY2" fmla="*/ 0 h 489"/>
                  <a:gd name="connsiteX0" fmla="*/ 176 w 222"/>
                  <a:gd name="connsiteY0" fmla="*/ 0 h 489"/>
                  <a:gd name="connsiteX1" fmla="*/ 205 w 222"/>
                  <a:gd name="connsiteY1" fmla="*/ 489 h 489"/>
                  <a:gd name="connsiteX2" fmla="*/ 176 w 222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176 w 222"/>
                  <a:gd name="connsiteY0" fmla="*/ 0 h 489"/>
                  <a:gd name="connsiteX1" fmla="*/ 15 w 222"/>
                  <a:gd name="connsiteY1" fmla="*/ 489 h 489"/>
                  <a:gd name="connsiteX2" fmla="*/ 176 w 222"/>
                  <a:gd name="connsiteY2" fmla="*/ 0 h 489"/>
                  <a:gd name="connsiteX0" fmla="*/ 161 w 207"/>
                  <a:gd name="connsiteY0" fmla="*/ 0 h 489"/>
                  <a:gd name="connsiteX1" fmla="*/ 0 w 207"/>
                  <a:gd name="connsiteY1" fmla="*/ 489 h 489"/>
                  <a:gd name="connsiteX2" fmla="*/ 161 w 207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" h="489">
                    <a:moveTo>
                      <a:pt x="161" y="0"/>
                    </a:moveTo>
                    <a:cubicBezTo>
                      <a:pt x="46" y="88"/>
                      <a:pt x="8" y="307"/>
                      <a:pt x="0" y="489"/>
                    </a:cubicBezTo>
                    <a:cubicBezTo>
                      <a:pt x="76" y="388"/>
                      <a:pt x="158" y="126"/>
                      <a:pt x="161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9" name="Freeform 25"/>
              <p:cNvSpPr>
                <a:spLocks/>
              </p:cNvSpPr>
              <p:nvPr/>
            </p:nvSpPr>
            <p:spPr bwMode="auto">
              <a:xfrm>
                <a:off x="5019552" y="2363208"/>
                <a:ext cx="1112400" cy="215901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308 w 356"/>
                  <a:gd name="connsiteY0" fmla="*/ 0 h 416"/>
                  <a:gd name="connsiteX1" fmla="*/ 137 w 356"/>
                  <a:gd name="connsiteY1" fmla="*/ 416 h 416"/>
                  <a:gd name="connsiteX2" fmla="*/ 308 w 356"/>
                  <a:gd name="connsiteY2" fmla="*/ 0 h 416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62"/>
                  <a:gd name="connsiteY0" fmla="*/ 0 h 471"/>
                  <a:gd name="connsiteX1" fmla="*/ 137 w 662"/>
                  <a:gd name="connsiteY1" fmla="*/ 471 h 471"/>
                  <a:gd name="connsiteX2" fmla="*/ 632 w 662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231"/>
                  <a:gd name="connsiteX1" fmla="*/ 0 w 561"/>
                  <a:gd name="connsiteY1" fmla="*/ 231 h 231"/>
                  <a:gd name="connsiteX2" fmla="*/ 495 w 561"/>
                  <a:gd name="connsiteY2" fmla="*/ 0 h 231"/>
                  <a:gd name="connsiteX0" fmla="*/ 495 w 561"/>
                  <a:gd name="connsiteY0" fmla="*/ 115 h 346"/>
                  <a:gd name="connsiteX1" fmla="*/ 0 w 561"/>
                  <a:gd name="connsiteY1" fmla="*/ 346 h 346"/>
                  <a:gd name="connsiteX2" fmla="*/ 495 w 561"/>
                  <a:gd name="connsiteY2" fmla="*/ 115 h 346"/>
                  <a:gd name="connsiteX0" fmla="*/ 495 w 495"/>
                  <a:gd name="connsiteY0" fmla="*/ 115 h 817"/>
                  <a:gd name="connsiteX1" fmla="*/ 0 w 495"/>
                  <a:gd name="connsiteY1" fmla="*/ 346 h 817"/>
                  <a:gd name="connsiteX2" fmla="*/ 495 w 495"/>
                  <a:gd name="connsiteY2" fmla="*/ 115 h 817"/>
                  <a:gd name="connsiteX0" fmla="*/ 495 w 495"/>
                  <a:gd name="connsiteY0" fmla="*/ 191 h 893"/>
                  <a:gd name="connsiteX1" fmla="*/ 0 w 495"/>
                  <a:gd name="connsiteY1" fmla="*/ 422 h 893"/>
                  <a:gd name="connsiteX2" fmla="*/ 495 w 495"/>
                  <a:gd name="connsiteY2" fmla="*/ 191 h 893"/>
                  <a:gd name="connsiteX0" fmla="*/ 495 w 495"/>
                  <a:gd name="connsiteY0" fmla="*/ 191 h 893"/>
                  <a:gd name="connsiteX1" fmla="*/ 0 w 495"/>
                  <a:gd name="connsiteY1" fmla="*/ 422 h 893"/>
                  <a:gd name="connsiteX2" fmla="*/ 495 w 495"/>
                  <a:gd name="connsiteY2" fmla="*/ 191 h 893"/>
                  <a:gd name="connsiteX0" fmla="*/ 495 w 495"/>
                  <a:gd name="connsiteY0" fmla="*/ 198 h 817"/>
                  <a:gd name="connsiteX1" fmla="*/ 0 w 495"/>
                  <a:gd name="connsiteY1" fmla="*/ 346 h 817"/>
                  <a:gd name="connsiteX2" fmla="*/ 495 w 495"/>
                  <a:gd name="connsiteY2" fmla="*/ 198 h 817"/>
                  <a:gd name="connsiteX0" fmla="*/ 495 w 495"/>
                  <a:gd name="connsiteY0" fmla="*/ 198 h 817"/>
                  <a:gd name="connsiteX1" fmla="*/ 0 w 495"/>
                  <a:gd name="connsiteY1" fmla="*/ 346 h 817"/>
                  <a:gd name="connsiteX2" fmla="*/ 495 w 495"/>
                  <a:gd name="connsiteY2" fmla="*/ 198 h 817"/>
                  <a:gd name="connsiteX0" fmla="*/ 495 w 495"/>
                  <a:gd name="connsiteY0" fmla="*/ 79 h 698"/>
                  <a:gd name="connsiteX1" fmla="*/ 0 w 495"/>
                  <a:gd name="connsiteY1" fmla="*/ 227 h 698"/>
                  <a:gd name="connsiteX2" fmla="*/ 495 w 495"/>
                  <a:gd name="connsiteY2" fmla="*/ 79 h 698"/>
                  <a:gd name="connsiteX0" fmla="*/ 495 w 495"/>
                  <a:gd name="connsiteY0" fmla="*/ 79 h 698"/>
                  <a:gd name="connsiteX1" fmla="*/ 0 w 495"/>
                  <a:gd name="connsiteY1" fmla="*/ 227 h 698"/>
                  <a:gd name="connsiteX2" fmla="*/ 495 w 495"/>
                  <a:gd name="connsiteY2" fmla="*/ 79 h 698"/>
                  <a:gd name="connsiteX0" fmla="*/ 495 w 495"/>
                  <a:gd name="connsiteY0" fmla="*/ 96 h 715"/>
                  <a:gd name="connsiteX1" fmla="*/ 0 w 495"/>
                  <a:gd name="connsiteY1" fmla="*/ 244 h 715"/>
                  <a:gd name="connsiteX2" fmla="*/ 495 w 495"/>
                  <a:gd name="connsiteY2" fmla="*/ 96 h 715"/>
                  <a:gd name="connsiteX0" fmla="*/ 495 w 495"/>
                  <a:gd name="connsiteY0" fmla="*/ 96 h 715"/>
                  <a:gd name="connsiteX1" fmla="*/ 0 w 495"/>
                  <a:gd name="connsiteY1" fmla="*/ 244 h 715"/>
                  <a:gd name="connsiteX2" fmla="*/ 495 w 495"/>
                  <a:gd name="connsiteY2" fmla="*/ 96 h 715"/>
                  <a:gd name="connsiteX0" fmla="*/ 495 w 495"/>
                  <a:gd name="connsiteY0" fmla="*/ 96 h 657"/>
                  <a:gd name="connsiteX1" fmla="*/ 0 w 495"/>
                  <a:gd name="connsiteY1" fmla="*/ 244 h 657"/>
                  <a:gd name="connsiteX2" fmla="*/ 495 w 495"/>
                  <a:gd name="connsiteY2" fmla="*/ 96 h 657"/>
                  <a:gd name="connsiteX0" fmla="*/ 495 w 495"/>
                  <a:gd name="connsiteY0" fmla="*/ 96 h 657"/>
                  <a:gd name="connsiteX1" fmla="*/ 0 w 495"/>
                  <a:gd name="connsiteY1" fmla="*/ 244 h 657"/>
                  <a:gd name="connsiteX2" fmla="*/ 495 w 495"/>
                  <a:gd name="connsiteY2" fmla="*/ 96 h 657"/>
                  <a:gd name="connsiteX0" fmla="*/ 495 w 495"/>
                  <a:gd name="connsiteY0" fmla="*/ 213 h 574"/>
                  <a:gd name="connsiteX1" fmla="*/ 0 w 495"/>
                  <a:gd name="connsiteY1" fmla="*/ 161 h 574"/>
                  <a:gd name="connsiteX2" fmla="*/ 495 w 495"/>
                  <a:gd name="connsiteY2" fmla="*/ 213 h 574"/>
                  <a:gd name="connsiteX0" fmla="*/ 495 w 495"/>
                  <a:gd name="connsiteY0" fmla="*/ 213 h 574"/>
                  <a:gd name="connsiteX1" fmla="*/ 0 w 495"/>
                  <a:gd name="connsiteY1" fmla="*/ 161 h 574"/>
                  <a:gd name="connsiteX2" fmla="*/ 495 w 495"/>
                  <a:gd name="connsiteY2" fmla="*/ 213 h 574"/>
                  <a:gd name="connsiteX0" fmla="*/ 495 w 495"/>
                  <a:gd name="connsiteY0" fmla="*/ 213 h 574"/>
                  <a:gd name="connsiteX1" fmla="*/ 0 w 495"/>
                  <a:gd name="connsiteY1" fmla="*/ 161 h 574"/>
                  <a:gd name="connsiteX2" fmla="*/ 495 w 495"/>
                  <a:gd name="connsiteY2" fmla="*/ 213 h 574"/>
                  <a:gd name="connsiteX0" fmla="*/ 382 w 382"/>
                  <a:gd name="connsiteY0" fmla="*/ 213 h 574"/>
                  <a:gd name="connsiteX1" fmla="*/ 0 w 382"/>
                  <a:gd name="connsiteY1" fmla="*/ 161 h 574"/>
                  <a:gd name="connsiteX2" fmla="*/ 382 w 382"/>
                  <a:gd name="connsiteY2" fmla="*/ 213 h 574"/>
                  <a:gd name="connsiteX0" fmla="*/ 481 w 481"/>
                  <a:gd name="connsiteY0" fmla="*/ 274 h 574"/>
                  <a:gd name="connsiteX1" fmla="*/ 0 w 481"/>
                  <a:gd name="connsiteY1" fmla="*/ 161 h 574"/>
                  <a:gd name="connsiteX2" fmla="*/ 481 w 481"/>
                  <a:gd name="connsiteY2" fmla="*/ 274 h 574"/>
                  <a:gd name="connsiteX0" fmla="*/ 481 w 481"/>
                  <a:gd name="connsiteY0" fmla="*/ 274 h 574"/>
                  <a:gd name="connsiteX1" fmla="*/ 0 w 481"/>
                  <a:gd name="connsiteY1" fmla="*/ 161 h 574"/>
                  <a:gd name="connsiteX2" fmla="*/ 481 w 481"/>
                  <a:gd name="connsiteY2" fmla="*/ 274 h 574"/>
                  <a:gd name="connsiteX0" fmla="*/ 293 w 293"/>
                  <a:gd name="connsiteY0" fmla="*/ 187 h 574"/>
                  <a:gd name="connsiteX1" fmla="*/ 0 w 293"/>
                  <a:gd name="connsiteY1" fmla="*/ 161 h 574"/>
                  <a:gd name="connsiteX2" fmla="*/ 293 w 293"/>
                  <a:gd name="connsiteY2" fmla="*/ 187 h 574"/>
                  <a:gd name="connsiteX0" fmla="*/ 293 w 293"/>
                  <a:gd name="connsiteY0" fmla="*/ 187 h 481"/>
                  <a:gd name="connsiteX1" fmla="*/ 0 w 293"/>
                  <a:gd name="connsiteY1" fmla="*/ 161 h 481"/>
                  <a:gd name="connsiteX2" fmla="*/ 293 w 293"/>
                  <a:gd name="connsiteY2" fmla="*/ 187 h 481"/>
                  <a:gd name="connsiteX0" fmla="*/ 489 w 489"/>
                  <a:gd name="connsiteY0" fmla="*/ 252 h 546"/>
                  <a:gd name="connsiteX1" fmla="*/ 0 w 489"/>
                  <a:gd name="connsiteY1" fmla="*/ 161 h 546"/>
                  <a:gd name="connsiteX2" fmla="*/ 489 w 489"/>
                  <a:gd name="connsiteY2" fmla="*/ 252 h 546"/>
                  <a:gd name="connsiteX0" fmla="*/ 430 w 430"/>
                  <a:gd name="connsiteY0" fmla="*/ 96 h 435"/>
                  <a:gd name="connsiteX1" fmla="*/ 0 w 430"/>
                  <a:gd name="connsiteY1" fmla="*/ 253 h 435"/>
                  <a:gd name="connsiteX2" fmla="*/ 430 w 430"/>
                  <a:gd name="connsiteY2" fmla="*/ 96 h 435"/>
                  <a:gd name="connsiteX0" fmla="*/ 478 w 478"/>
                  <a:gd name="connsiteY0" fmla="*/ 222 h 516"/>
                  <a:gd name="connsiteX1" fmla="*/ 0 w 478"/>
                  <a:gd name="connsiteY1" fmla="*/ 161 h 516"/>
                  <a:gd name="connsiteX2" fmla="*/ 478 w 478"/>
                  <a:gd name="connsiteY2" fmla="*/ 222 h 516"/>
                  <a:gd name="connsiteX0" fmla="*/ 478 w 478"/>
                  <a:gd name="connsiteY0" fmla="*/ 270 h 564"/>
                  <a:gd name="connsiteX1" fmla="*/ 0 w 478"/>
                  <a:gd name="connsiteY1" fmla="*/ 209 h 564"/>
                  <a:gd name="connsiteX2" fmla="*/ 478 w 478"/>
                  <a:gd name="connsiteY2" fmla="*/ 270 h 564"/>
                  <a:gd name="connsiteX0" fmla="*/ 478 w 478"/>
                  <a:gd name="connsiteY0" fmla="*/ 270 h 564"/>
                  <a:gd name="connsiteX1" fmla="*/ 0 w 478"/>
                  <a:gd name="connsiteY1" fmla="*/ 209 h 564"/>
                  <a:gd name="connsiteX2" fmla="*/ 478 w 478"/>
                  <a:gd name="connsiteY2" fmla="*/ 270 h 564"/>
                  <a:gd name="connsiteX0" fmla="*/ 478 w 478"/>
                  <a:gd name="connsiteY0" fmla="*/ 270 h 564"/>
                  <a:gd name="connsiteX1" fmla="*/ 0 w 478"/>
                  <a:gd name="connsiteY1" fmla="*/ 209 h 564"/>
                  <a:gd name="connsiteX2" fmla="*/ 478 w 478"/>
                  <a:gd name="connsiteY2" fmla="*/ 270 h 564"/>
                  <a:gd name="connsiteX0" fmla="*/ 478 w 478"/>
                  <a:gd name="connsiteY0" fmla="*/ 253 h 547"/>
                  <a:gd name="connsiteX1" fmla="*/ 0 w 478"/>
                  <a:gd name="connsiteY1" fmla="*/ 192 h 547"/>
                  <a:gd name="connsiteX2" fmla="*/ 478 w 478"/>
                  <a:gd name="connsiteY2" fmla="*/ 253 h 547"/>
                  <a:gd name="connsiteX0" fmla="*/ 478 w 478"/>
                  <a:gd name="connsiteY0" fmla="*/ 253 h 547"/>
                  <a:gd name="connsiteX1" fmla="*/ 0 w 478"/>
                  <a:gd name="connsiteY1" fmla="*/ 192 h 547"/>
                  <a:gd name="connsiteX2" fmla="*/ 478 w 478"/>
                  <a:gd name="connsiteY2" fmla="*/ 253 h 547"/>
                  <a:gd name="connsiteX0" fmla="*/ 478 w 478"/>
                  <a:gd name="connsiteY0" fmla="*/ 253 h 374"/>
                  <a:gd name="connsiteX1" fmla="*/ 0 w 478"/>
                  <a:gd name="connsiteY1" fmla="*/ 192 h 374"/>
                  <a:gd name="connsiteX2" fmla="*/ 478 w 478"/>
                  <a:gd name="connsiteY2" fmla="*/ 253 h 374"/>
                  <a:gd name="connsiteX0" fmla="*/ 478 w 478"/>
                  <a:gd name="connsiteY0" fmla="*/ 249 h 370"/>
                  <a:gd name="connsiteX1" fmla="*/ 0 w 478"/>
                  <a:gd name="connsiteY1" fmla="*/ 188 h 370"/>
                  <a:gd name="connsiteX2" fmla="*/ 478 w 478"/>
                  <a:gd name="connsiteY2" fmla="*/ 249 h 370"/>
                  <a:gd name="connsiteX0" fmla="*/ 478 w 478"/>
                  <a:gd name="connsiteY0" fmla="*/ 249 h 370"/>
                  <a:gd name="connsiteX1" fmla="*/ 0 w 478"/>
                  <a:gd name="connsiteY1" fmla="*/ 188 h 370"/>
                  <a:gd name="connsiteX2" fmla="*/ 478 w 478"/>
                  <a:gd name="connsiteY2" fmla="*/ 249 h 370"/>
                  <a:gd name="connsiteX0" fmla="*/ 478 w 478"/>
                  <a:gd name="connsiteY0" fmla="*/ 249 h 370"/>
                  <a:gd name="connsiteX1" fmla="*/ 0 w 478"/>
                  <a:gd name="connsiteY1" fmla="*/ 188 h 370"/>
                  <a:gd name="connsiteX2" fmla="*/ 478 w 478"/>
                  <a:gd name="connsiteY2" fmla="*/ 249 h 370"/>
                  <a:gd name="connsiteX0" fmla="*/ 478 w 478"/>
                  <a:gd name="connsiteY0" fmla="*/ 249 h 370"/>
                  <a:gd name="connsiteX1" fmla="*/ 0 w 478"/>
                  <a:gd name="connsiteY1" fmla="*/ 188 h 370"/>
                  <a:gd name="connsiteX2" fmla="*/ 478 w 478"/>
                  <a:gd name="connsiteY2" fmla="*/ 249 h 370"/>
                  <a:gd name="connsiteX0" fmla="*/ 478 w 478"/>
                  <a:gd name="connsiteY0" fmla="*/ 249 h 365"/>
                  <a:gd name="connsiteX1" fmla="*/ 0 w 478"/>
                  <a:gd name="connsiteY1" fmla="*/ 188 h 365"/>
                  <a:gd name="connsiteX2" fmla="*/ 478 w 478"/>
                  <a:gd name="connsiteY2" fmla="*/ 249 h 365"/>
                  <a:gd name="connsiteX0" fmla="*/ 478 w 478"/>
                  <a:gd name="connsiteY0" fmla="*/ 249 h 365"/>
                  <a:gd name="connsiteX1" fmla="*/ 0 w 478"/>
                  <a:gd name="connsiteY1" fmla="*/ 188 h 365"/>
                  <a:gd name="connsiteX2" fmla="*/ 478 w 478"/>
                  <a:gd name="connsiteY2" fmla="*/ 249 h 365"/>
                  <a:gd name="connsiteX0" fmla="*/ 478 w 478"/>
                  <a:gd name="connsiteY0" fmla="*/ 159 h 275"/>
                  <a:gd name="connsiteX1" fmla="*/ 0 w 478"/>
                  <a:gd name="connsiteY1" fmla="*/ 98 h 275"/>
                  <a:gd name="connsiteX2" fmla="*/ 478 w 478"/>
                  <a:gd name="connsiteY2" fmla="*/ 159 h 275"/>
                  <a:gd name="connsiteX0" fmla="*/ 478 w 478"/>
                  <a:gd name="connsiteY0" fmla="*/ 159 h 259"/>
                  <a:gd name="connsiteX1" fmla="*/ 0 w 478"/>
                  <a:gd name="connsiteY1" fmla="*/ 98 h 259"/>
                  <a:gd name="connsiteX2" fmla="*/ 478 w 478"/>
                  <a:gd name="connsiteY2" fmla="*/ 159 h 259"/>
                  <a:gd name="connsiteX0" fmla="*/ 478 w 478"/>
                  <a:gd name="connsiteY0" fmla="*/ 159 h 203"/>
                  <a:gd name="connsiteX1" fmla="*/ 0 w 478"/>
                  <a:gd name="connsiteY1" fmla="*/ 98 h 203"/>
                  <a:gd name="connsiteX2" fmla="*/ 478 w 478"/>
                  <a:gd name="connsiteY2" fmla="*/ 159 h 203"/>
                  <a:gd name="connsiteX0" fmla="*/ 478 w 478"/>
                  <a:gd name="connsiteY0" fmla="*/ 155 h 199"/>
                  <a:gd name="connsiteX1" fmla="*/ 0 w 478"/>
                  <a:gd name="connsiteY1" fmla="*/ 94 h 199"/>
                  <a:gd name="connsiteX2" fmla="*/ 478 w 478"/>
                  <a:gd name="connsiteY2" fmla="*/ 155 h 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8" h="199">
                    <a:moveTo>
                      <a:pt x="478" y="155"/>
                    </a:moveTo>
                    <a:cubicBezTo>
                      <a:pt x="278" y="0"/>
                      <a:pt x="70" y="46"/>
                      <a:pt x="0" y="94"/>
                    </a:cubicBezTo>
                    <a:cubicBezTo>
                      <a:pt x="100" y="196"/>
                      <a:pt x="308" y="199"/>
                      <a:pt x="478" y="155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0" name="Freeform 25"/>
              <p:cNvSpPr>
                <a:spLocks/>
              </p:cNvSpPr>
              <p:nvPr/>
            </p:nvSpPr>
            <p:spPr bwMode="auto">
              <a:xfrm>
                <a:off x="6467476" y="1878013"/>
                <a:ext cx="1094400" cy="590549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458"/>
                  <a:gd name="connsiteY0" fmla="*/ 0 h 485"/>
                  <a:gd name="connsiteX1" fmla="*/ 314 w 458"/>
                  <a:gd name="connsiteY1" fmla="*/ 485 h 485"/>
                  <a:gd name="connsiteX2" fmla="*/ 149 w 458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38"/>
                  <a:gd name="connsiteY0" fmla="*/ 0 h 550"/>
                  <a:gd name="connsiteX1" fmla="*/ 222 w 238"/>
                  <a:gd name="connsiteY1" fmla="*/ 550 h 550"/>
                  <a:gd name="connsiteX2" fmla="*/ 149 w 238"/>
                  <a:gd name="connsiteY2" fmla="*/ 0 h 550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195"/>
                  <a:gd name="connsiteY0" fmla="*/ 0 h 489"/>
                  <a:gd name="connsiteX1" fmla="*/ 178 w 195"/>
                  <a:gd name="connsiteY1" fmla="*/ 489 h 489"/>
                  <a:gd name="connsiteX2" fmla="*/ 149 w 195"/>
                  <a:gd name="connsiteY2" fmla="*/ 0 h 489"/>
                  <a:gd name="connsiteX0" fmla="*/ 176 w 222"/>
                  <a:gd name="connsiteY0" fmla="*/ 0 h 489"/>
                  <a:gd name="connsiteX1" fmla="*/ 205 w 222"/>
                  <a:gd name="connsiteY1" fmla="*/ 489 h 489"/>
                  <a:gd name="connsiteX2" fmla="*/ 176 w 222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176 w 222"/>
                  <a:gd name="connsiteY0" fmla="*/ 0 h 489"/>
                  <a:gd name="connsiteX1" fmla="*/ 15 w 222"/>
                  <a:gd name="connsiteY1" fmla="*/ 489 h 489"/>
                  <a:gd name="connsiteX2" fmla="*/ 176 w 222"/>
                  <a:gd name="connsiteY2" fmla="*/ 0 h 489"/>
                  <a:gd name="connsiteX0" fmla="*/ 161 w 207"/>
                  <a:gd name="connsiteY0" fmla="*/ 0 h 489"/>
                  <a:gd name="connsiteX1" fmla="*/ 0 w 207"/>
                  <a:gd name="connsiteY1" fmla="*/ 489 h 489"/>
                  <a:gd name="connsiteX2" fmla="*/ 161 w 207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71"/>
                  <a:gd name="connsiteY0" fmla="*/ 0 h 489"/>
                  <a:gd name="connsiteX1" fmla="*/ 0 w 171"/>
                  <a:gd name="connsiteY1" fmla="*/ 489 h 489"/>
                  <a:gd name="connsiteX2" fmla="*/ 161 w 171"/>
                  <a:gd name="connsiteY2" fmla="*/ 0 h 489"/>
                  <a:gd name="connsiteX0" fmla="*/ 161 w 176"/>
                  <a:gd name="connsiteY0" fmla="*/ 0 h 489"/>
                  <a:gd name="connsiteX1" fmla="*/ 0 w 176"/>
                  <a:gd name="connsiteY1" fmla="*/ 489 h 489"/>
                  <a:gd name="connsiteX2" fmla="*/ 161 w 176"/>
                  <a:gd name="connsiteY2" fmla="*/ 0 h 489"/>
                  <a:gd name="connsiteX0" fmla="*/ 161 w 176"/>
                  <a:gd name="connsiteY0" fmla="*/ 0 h 489"/>
                  <a:gd name="connsiteX1" fmla="*/ 0 w 176"/>
                  <a:gd name="connsiteY1" fmla="*/ 489 h 489"/>
                  <a:gd name="connsiteX2" fmla="*/ 161 w 176"/>
                  <a:gd name="connsiteY2" fmla="*/ 0 h 489"/>
                  <a:gd name="connsiteX0" fmla="*/ 161 w 178"/>
                  <a:gd name="connsiteY0" fmla="*/ 0 h 489"/>
                  <a:gd name="connsiteX1" fmla="*/ 0 w 178"/>
                  <a:gd name="connsiteY1" fmla="*/ 489 h 489"/>
                  <a:gd name="connsiteX2" fmla="*/ 161 w 178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0"/>
                  <a:gd name="connsiteY0" fmla="*/ 0 h 489"/>
                  <a:gd name="connsiteX1" fmla="*/ 0 w 180"/>
                  <a:gd name="connsiteY1" fmla="*/ 489 h 489"/>
                  <a:gd name="connsiteX2" fmla="*/ 161 w 180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1" h="489">
                    <a:moveTo>
                      <a:pt x="161" y="0"/>
                    </a:moveTo>
                    <a:cubicBezTo>
                      <a:pt x="119" y="40"/>
                      <a:pt x="43" y="254"/>
                      <a:pt x="0" y="489"/>
                    </a:cubicBezTo>
                    <a:cubicBezTo>
                      <a:pt x="72" y="408"/>
                      <a:pt x="181" y="212"/>
                      <a:pt x="161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1" name="Freeform 25"/>
              <p:cNvSpPr>
                <a:spLocks/>
              </p:cNvSpPr>
              <p:nvPr/>
            </p:nvSpPr>
            <p:spPr bwMode="auto">
              <a:xfrm>
                <a:off x="7035153" y="3265501"/>
                <a:ext cx="1108800" cy="6192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458"/>
                  <a:gd name="connsiteY0" fmla="*/ 0 h 485"/>
                  <a:gd name="connsiteX1" fmla="*/ 314 w 458"/>
                  <a:gd name="connsiteY1" fmla="*/ 485 h 485"/>
                  <a:gd name="connsiteX2" fmla="*/ 149 w 458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38"/>
                  <a:gd name="connsiteY0" fmla="*/ 0 h 550"/>
                  <a:gd name="connsiteX1" fmla="*/ 222 w 238"/>
                  <a:gd name="connsiteY1" fmla="*/ 550 h 550"/>
                  <a:gd name="connsiteX2" fmla="*/ 149 w 238"/>
                  <a:gd name="connsiteY2" fmla="*/ 0 h 550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195"/>
                  <a:gd name="connsiteY0" fmla="*/ 0 h 489"/>
                  <a:gd name="connsiteX1" fmla="*/ 178 w 195"/>
                  <a:gd name="connsiteY1" fmla="*/ 489 h 489"/>
                  <a:gd name="connsiteX2" fmla="*/ 149 w 195"/>
                  <a:gd name="connsiteY2" fmla="*/ 0 h 489"/>
                  <a:gd name="connsiteX0" fmla="*/ 176 w 222"/>
                  <a:gd name="connsiteY0" fmla="*/ 0 h 489"/>
                  <a:gd name="connsiteX1" fmla="*/ 205 w 222"/>
                  <a:gd name="connsiteY1" fmla="*/ 489 h 489"/>
                  <a:gd name="connsiteX2" fmla="*/ 176 w 222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176 w 222"/>
                  <a:gd name="connsiteY0" fmla="*/ 0 h 489"/>
                  <a:gd name="connsiteX1" fmla="*/ 15 w 222"/>
                  <a:gd name="connsiteY1" fmla="*/ 489 h 489"/>
                  <a:gd name="connsiteX2" fmla="*/ 176 w 222"/>
                  <a:gd name="connsiteY2" fmla="*/ 0 h 489"/>
                  <a:gd name="connsiteX0" fmla="*/ 161 w 207"/>
                  <a:gd name="connsiteY0" fmla="*/ 0 h 489"/>
                  <a:gd name="connsiteX1" fmla="*/ 0 w 207"/>
                  <a:gd name="connsiteY1" fmla="*/ 489 h 489"/>
                  <a:gd name="connsiteX2" fmla="*/ 161 w 207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57 w 157"/>
                  <a:gd name="connsiteY0" fmla="*/ 0 h 297"/>
                  <a:gd name="connsiteX1" fmla="*/ 0 w 157"/>
                  <a:gd name="connsiteY1" fmla="*/ 297 h 297"/>
                  <a:gd name="connsiteX2" fmla="*/ 157 w 157"/>
                  <a:gd name="connsiteY2" fmla="*/ 0 h 297"/>
                  <a:gd name="connsiteX0" fmla="*/ 157 w 157"/>
                  <a:gd name="connsiteY0" fmla="*/ 297 h 594"/>
                  <a:gd name="connsiteX1" fmla="*/ 0 w 157"/>
                  <a:gd name="connsiteY1" fmla="*/ 594 h 594"/>
                  <a:gd name="connsiteX2" fmla="*/ 157 w 157"/>
                  <a:gd name="connsiteY2" fmla="*/ 297 h 594"/>
                  <a:gd name="connsiteX0" fmla="*/ 157 w 157"/>
                  <a:gd name="connsiteY0" fmla="*/ 297 h 594"/>
                  <a:gd name="connsiteX1" fmla="*/ 0 w 157"/>
                  <a:gd name="connsiteY1" fmla="*/ 594 h 594"/>
                  <a:gd name="connsiteX2" fmla="*/ 157 w 157"/>
                  <a:gd name="connsiteY2" fmla="*/ 297 h 594"/>
                  <a:gd name="connsiteX0" fmla="*/ 157 w 157"/>
                  <a:gd name="connsiteY0" fmla="*/ 297 h 511"/>
                  <a:gd name="connsiteX1" fmla="*/ 0 w 157"/>
                  <a:gd name="connsiteY1" fmla="*/ 506 h 511"/>
                  <a:gd name="connsiteX2" fmla="*/ 157 w 157"/>
                  <a:gd name="connsiteY2" fmla="*/ 297 h 511"/>
                  <a:gd name="connsiteX0" fmla="*/ 157 w 157"/>
                  <a:gd name="connsiteY0" fmla="*/ 297 h 545"/>
                  <a:gd name="connsiteX1" fmla="*/ 0 w 157"/>
                  <a:gd name="connsiteY1" fmla="*/ 506 h 545"/>
                  <a:gd name="connsiteX2" fmla="*/ 157 w 157"/>
                  <a:gd name="connsiteY2" fmla="*/ 297 h 545"/>
                  <a:gd name="connsiteX0" fmla="*/ 157 w 157"/>
                  <a:gd name="connsiteY0" fmla="*/ 297 h 583"/>
                  <a:gd name="connsiteX1" fmla="*/ 0 w 157"/>
                  <a:gd name="connsiteY1" fmla="*/ 506 h 583"/>
                  <a:gd name="connsiteX2" fmla="*/ 157 w 157"/>
                  <a:gd name="connsiteY2" fmla="*/ 297 h 583"/>
                  <a:gd name="connsiteX0" fmla="*/ 157 w 157"/>
                  <a:gd name="connsiteY0" fmla="*/ 297 h 583"/>
                  <a:gd name="connsiteX1" fmla="*/ 0 w 157"/>
                  <a:gd name="connsiteY1" fmla="*/ 506 h 583"/>
                  <a:gd name="connsiteX2" fmla="*/ 157 w 157"/>
                  <a:gd name="connsiteY2" fmla="*/ 297 h 583"/>
                  <a:gd name="connsiteX0" fmla="*/ 157 w 157"/>
                  <a:gd name="connsiteY0" fmla="*/ 312 h 598"/>
                  <a:gd name="connsiteX1" fmla="*/ 0 w 157"/>
                  <a:gd name="connsiteY1" fmla="*/ 521 h 598"/>
                  <a:gd name="connsiteX2" fmla="*/ 157 w 157"/>
                  <a:gd name="connsiteY2" fmla="*/ 312 h 598"/>
                  <a:gd name="connsiteX0" fmla="*/ 157 w 157"/>
                  <a:gd name="connsiteY0" fmla="*/ 312 h 598"/>
                  <a:gd name="connsiteX1" fmla="*/ 0 w 157"/>
                  <a:gd name="connsiteY1" fmla="*/ 521 h 598"/>
                  <a:gd name="connsiteX2" fmla="*/ 157 w 157"/>
                  <a:gd name="connsiteY2" fmla="*/ 312 h 598"/>
                  <a:gd name="connsiteX0" fmla="*/ 157 w 157"/>
                  <a:gd name="connsiteY0" fmla="*/ 312 h 598"/>
                  <a:gd name="connsiteX1" fmla="*/ 0 w 157"/>
                  <a:gd name="connsiteY1" fmla="*/ 521 h 598"/>
                  <a:gd name="connsiteX2" fmla="*/ 157 w 157"/>
                  <a:gd name="connsiteY2" fmla="*/ 312 h 598"/>
                  <a:gd name="connsiteX0" fmla="*/ 157 w 157"/>
                  <a:gd name="connsiteY0" fmla="*/ 312 h 598"/>
                  <a:gd name="connsiteX1" fmla="*/ 0 w 157"/>
                  <a:gd name="connsiteY1" fmla="*/ 521 h 598"/>
                  <a:gd name="connsiteX2" fmla="*/ 157 w 157"/>
                  <a:gd name="connsiteY2" fmla="*/ 312 h 598"/>
                  <a:gd name="connsiteX0" fmla="*/ 157 w 157"/>
                  <a:gd name="connsiteY0" fmla="*/ 296 h 582"/>
                  <a:gd name="connsiteX1" fmla="*/ 0 w 157"/>
                  <a:gd name="connsiteY1" fmla="*/ 505 h 582"/>
                  <a:gd name="connsiteX2" fmla="*/ 157 w 157"/>
                  <a:gd name="connsiteY2" fmla="*/ 296 h 582"/>
                  <a:gd name="connsiteX0" fmla="*/ 157 w 157"/>
                  <a:gd name="connsiteY0" fmla="*/ 289 h 575"/>
                  <a:gd name="connsiteX1" fmla="*/ 0 w 157"/>
                  <a:gd name="connsiteY1" fmla="*/ 498 h 575"/>
                  <a:gd name="connsiteX2" fmla="*/ 157 w 157"/>
                  <a:gd name="connsiteY2" fmla="*/ 289 h 575"/>
                  <a:gd name="connsiteX0" fmla="*/ 157 w 157"/>
                  <a:gd name="connsiteY0" fmla="*/ 281 h 567"/>
                  <a:gd name="connsiteX1" fmla="*/ 0 w 157"/>
                  <a:gd name="connsiteY1" fmla="*/ 490 h 567"/>
                  <a:gd name="connsiteX2" fmla="*/ 157 w 157"/>
                  <a:gd name="connsiteY2" fmla="*/ 281 h 567"/>
                  <a:gd name="connsiteX0" fmla="*/ 157 w 157"/>
                  <a:gd name="connsiteY0" fmla="*/ 281 h 567"/>
                  <a:gd name="connsiteX1" fmla="*/ 0 w 157"/>
                  <a:gd name="connsiteY1" fmla="*/ 490 h 567"/>
                  <a:gd name="connsiteX2" fmla="*/ 157 w 157"/>
                  <a:gd name="connsiteY2" fmla="*/ 281 h 567"/>
                  <a:gd name="connsiteX0" fmla="*/ 157 w 157"/>
                  <a:gd name="connsiteY0" fmla="*/ 281 h 567"/>
                  <a:gd name="connsiteX1" fmla="*/ 0 w 157"/>
                  <a:gd name="connsiteY1" fmla="*/ 490 h 567"/>
                  <a:gd name="connsiteX2" fmla="*/ 157 w 157"/>
                  <a:gd name="connsiteY2" fmla="*/ 281 h 567"/>
                  <a:gd name="connsiteX0" fmla="*/ 169 w 183"/>
                  <a:gd name="connsiteY0" fmla="*/ 171 h 457"/>
                  <a:gd name="connsiteX1" fmla="*/ 111 w 183"/>
                  <a:gd name="connsiteY1" fmla="*/ 35 h 457"/>
                  <a:gd name="connsiteX2" fmla="*/ 12 w 183"/>
                  <a:gd name="connsiteY2" fmla="*/ 380 h 457"/>
                  <a:gd name="connsiteX3" fmla="*/ 169 w 183"/>
                  <a:gd name="connsiteY3" fmla="*/ 171 h 457"/>
                  <a:gd name="connsiteX0" fmla="*/ 169 w 183"/>
                  <a:gd name="connsiteY0" fmla="*/ 145 h 431"/>
                  <a:gd name="connsiteX1" fmla="*/ 111 w 183"/>
                  <a:gd name="connsiteY1" fmla="*/ 9 h 431"/>
                  <a:gd name="connsiteX2" fmla="*/ 12 w 183"/>
                  <a:gd name="connsiteY2" fmla="*/ 354 h 431"/>
                  <a:gd name="connsiteX3" fmla="*/ 169 w 183"/>
                  <a:gd name="connsiteY3" fmla="*/ 145 h 431"/>
                  <a:gd name="connsiteX0" fmla="*/ 169 w 169"/>
                  <a:gd name="connsiteY0" fmla="*/ 145 h 431"/>
                  <a:gd name="connsiteX1" fmla="*/ 111 w 169"/>
                  <a:gd name="connsiteY1" fmla="*/ 9 h 431"/>
                  <a:gd name="connsiteX2" fmla="*/ 12 w 169"/>
                  <a:gd name="connsiteY2" fmla="*/ 354 h 431"/>
                  <a:gd name="connsiteX3" fmla="*/ 169 w 169"/>
                  <a:gd name="connsiteY3" fmla="*/ 145 h 431"/>
                  <a:gd name="connsiteX0" fmla="*/ 157 w 157"/>
                  <a:gd name="connsiteY0" fmla="*/ 145 h 431"/>
                  <a:gd name="connsiteX1" fmla="*/ 99 w 157"/>
                  <a:gd name="connsiteY1" fmla="*/ 9 h 431"/>
                  <a:gd name="connsiteX2" fmla="*/ 0 w 157"/>
                  <a:gd name="connsiteY2" fmla="*/ 354 h 431"/>
                  <a:gd name="connsiteX3" fmla="*/ 157 w 157"/>
                  <a:gd name="connsiteY3" fmla="*/ 145 h 431"/>
                  <a:gd name="connsiteX0" fmla="*/ 157 w 157"/>
                  <a:gd name="connsiteY0" fmla="*/ 145 h 431"/>
                  <a:gd name="connsiteX1" fmla="*/ 99 w 157"/>
                  <a:gd name="connsiteY1" fmla="*/ 9 h 431"/>
                  <a:gd name="connsiteX2" fmla="*/ 0 w 157"/>
                  <a:gd name="connsiteY2" fmla="*/ 354 h 431"/>
                  <a:gd name="connsiteX3" fmla="*/ 157 w 157"/>
                  <a:gd name="connsiteY3" fmla="*/ 145 h 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" h="431">
                    <a:moveTo>
                      <a:pt x="157" y="145"/>
                    </a:moveTo>
                    <a:cubicBezTo>
                      <a:pt x="142" y="41"/>
                      <a:pt x="129" y="0"/>
                      <a:pt x="99" y="9"/>
                    </a:cubicBezTo>
                    <a:cubicBezTo>
                      <a:pt x="65" y="21"/>
                      <a:pt x="26" y="202"/>
                      <a:pt x="0" y="354"/>
                    </a:cubicBezTo>
                    <a:cubicBezTo>
                      <a:pt x="61" y="431"/>
                      <a:pt x="114" y="359"/>
                      <a:pt x="157" y="145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</p:grpSp>
        <p:sp>
          <p:nvSpPr>
            <p:cNvPr id="49195" name="Rectangle 89"/>
            <p:cNvSpPr>
              <a:spLocks noChangeArrowheads="1"/>
            </p:cNvSpPr>
            <p:nvPr/>
          </p:nvSpPr>
          <p:spPr bwMode="auto">
            <a:xfrm>
              <a:off x="5754830" y="1913760"/>
              <a:ext cx="790637" cy="493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de-DE" sz="800">
                  <a:solidFill>
                    <a:srgbClr val="000000"/>
                  </a:solidFill>
                  <a:latin typeface="Verdana" pitchFamily="34" charset="0"/>
                </a:rPr>
                <a:t>Status-</a:t>
              </a:r>
            </a:p>
            <a:p>
              <a:pPr algn="ctr" eaLnBrk="0" hangingPunct="0"/>
              <a:r>
                <a:rPr lang="de-DE" sz="800">
                  <a:solidFill>
                    <a:srgbClr val="000000"/>
                  </a:solidFill>
                  <a:latin typeface="Verdana" pitchFamily="34" charset="0"/>
                </a:rPr>
                <a:t>Orientierte</a:t>
              </a:r>
            </a:p>
            <a:p>
              <a:pPr algn="ctr" eaLnBrk="0" hangingPunct="0"/>
              <a:r>
                <a:rPr lang="de-DE" sz="800" b="1" i="1">
                  <a:solidFill>
                    <a:srgbClr val="000000"/>
                  </a:solidFill>
                  <a:latin typeface="Verdana" pitchFamily="34" charset="0"/>
                </a:rPr>
                <a:t>10%</a:t>
              </a:r>
            </a:p>
          </p:txBody>
        </p:sp>
        <p:sp>
          <p:nvSpPr>
            <p:cNvPr id="49196" name="Rectangle 91"/>
            <p:cNvSpPr>
              <a:spLocks noChangeArrowheads="1"/>
            </p:cNvSpPr>
            <p:nvPr/>
          </p:nvSpPr>
          <p:spPr bwMode="auto">
            <a:xfrm>
              <a:off x="7420429" y="2270947"/>
              <a:ext cx="985281" cy="493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de-DE" sz="800">
                  <a:solidFill>
                    <a:srgbClr val="000000"/>
                  </a:solidFill>
                  <a:latin typeface="Verdana" pitchFamily="34" charset="0"/>
                </a:rPr>
                <a:t>Multikulturelle</a:t>
              </a:r>
            </a:p>
            <a:p>
              <a:pPr algn="ctr" eaLnBrk="0" hangingPunct="0"/>
              <a:r>
                <a:rPr lang="de-DE" sz="800">
                  <a:solidFill>
                    <a:srgbClr val="000000"/>
                  </a:solidFill>
                  <a:latin typeface="Verdana" pitchFamily="34" charset="0"/>
                </a:rPr>
                <a:t>Performer</a:t>
              </a:r>
            </a:p>
            <a:p>
              <a:pPr algn="ctr" eaLnBrk="0" hangingPunct="0"/>
              <a:r>
                <a:rPr lang="de-DE" sz="800" b="1" i="1">
                  <a:solidFill>
                    <a:srgbClr val="000000"/>
                  </a:solidFill>
                  <a:latin typeface="Verdana" pitchFamily="34" charset="0"/>
                </a:rPr>
                <a:t>10%</a:t>
              </a:r>
            </a:p>
          </p:txBody>
        </p:sp>
        <p:sp>
          <p:nvSpPr>
            <p:cNvPr id="49197" name="Rectangle 93"/>
            <p:cNvSpPr>
              <a:spLocks noChangeArrowheads="1"/>
            </p:cNvSpPr>
            <p:nvPr/>
          </p:nvSpPr>
          <p:spPr bwMode="auto">
            <a:xfrm>
              <a:off x="6612318" y="2526535"/>
              <a:ext cx="825087" cy="493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de-DE" sz="800">
                  <a:solidFill>
                    <a:srgbClr val="000000"/>
                  </a:solidFill>
                  <a:latin typeface="Verdana" pitchFamily="34" charset="0"/>
                </a:rPr>
                <a:t>Adaptiv</a:t>
              </a:r>
            </a:p>
            <a:p>
              <a:pPr algn="ctr" eaLnBrk="0" hangingPunct="0"/>
              <a:r>
                <a:rPr lang="de-DE" sz="800">
                  <a:solidFill>
                    <a:srgbClr val="000000"/>
                  </a:solidFill>
                  <a:latin typeface="Verdana" pitchFamily="34" charset="0"/>
                </a:rPr>
                <a:t>Bürgerliche</a:t>
              </a:r>
            </a:p>
            <a:p>
              <a:pPr algn="ctr" eaLnBrk="0" hangingPunct="0"/>
              <a:r>
                <a:rPr lang="de-DE" sz="800" b="1" i="1">
                  <a:solidFill>
                    <a:srgbClr val="000000"/>
                  </a:solidFill>
                  <a:latin typeface="Verdana" pitchFamily="34" charset="0"/>
                </a:rPr>
                <a:t>15%</a:t>
              </a:r>
            </a:p>
          </p:txBody>
        </p:sp>
        <p:sp>
          <p:nvSpPr>
            <p:cNvPr id="49198" name="Rectangle 99"/>
            <p:cNvSpPr>
              <a:spLocks noChangeArrowheads="1"/>
            </p:cNvSpPr>
            <p:nvPr/>
          </p:nvSpPr>
          <p:spPr bwMode="auto">
            <a:xfrm>
              <a:off x="6680841" y="1789935"/>
              <a:ext cx="1081743" cy="493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de-DE" sz="800">
                  <a:solidFill>
                    <a:srgbClr val="000000"/>
                  </a:solidFill>
                  <a:latin typeface="Verdana" pitchFamily="34" charset="0"/>
                </a:rPr>
                <a:t>Intellektuell-</a:t>
              </a:r>
            </a:p>
            <a:p>
              <a:pPr algn="ctr" eaLnBrk="0" hangingPunct="0"/>
              <a:r>
                <a:rPr lang="de-DE" sz="800">
                  <a:solidFill>
                    <a:srgbClr val="000000"/>
                  </a:solidFill>
                  <a:latin typeface="Verdana" pitchFamily="34" charset="0"/>
                </a:rPr>
                <a:t>kosmopolitische</a:t>
              </a:r>
            </a:p>
            <a:p>
              <a:pPr algn="ctr" eaLnBrk="0" hangingPunct="0"/>
              <a:r>
                <a:rPr lang="de-DE" sz="800" b="1" i="1">
                  <a:solidFill>
                    <a:srgbClr val="000000"/>
                  </a:solidFill>
                  <a:latin typeface="Verdana" pitchFamily="34" charset="0"/>
                </a:rPr>
                <a:t>7%</a:t>
              </a:r>
            </a:p>
          </p:txBody>
        </p:sp>
        <p:sp>
          <p:nvSpPr>
            <p:cNvPr id="49199" name="Rectangle 93"/>
            <p:cNvSpPr>
              <a:spLocks noChangeArrowheads="1"/>
            </p:cNvSpPr>
            <p:nvPr/>
          </p:nvSpPr>
          <p:spPr bwMode="auto">
            <a:xfrm>
              <a:off x="5524309" y="2771010"/>
              <a:ext cx="880207" cy="493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de-DE" sz="800">
                  <a:solidFill>
                    <a:srgbClr val="000000"/>
                  </a:solidFill>
                  <a:latin typeface="Verdana" pitchFamily="34" charset="0"/>
                </a:rPr>
                <a:t>Traditionelle</a:t>
              </a:r>
            </a:p>
            <a:p>
              <a:pPr algn="ctr" eaLnBrk="0" hangingPunct="0"/>
              <a:r>
                <a:rPr lang="de-DE" sz="800">
                  <a:solidFill>
                    <a:srgbClr val="000000"/>
                  </a:solidFill>
                  <a:latin typeface="Verdana" pitchFamily="34" charset="0"/>
                </a:rPr>
                <a:t>Arbeiter</a:t>
              </a:r>
            </a:p>
            <a:p>
              <a:pPr algn="ctr" eaLnBrk="0" hangingPunct="0"/>
              <a:r>
                <a:rPr lang="de-DE" sz="800" b="1" i="1">
                  <a:solidFill>
                    <a:srgbClr val="000000"/>
                  </a:solidFill>
                  <a:latin typeface="Verdana" pitchFamily="34" charset="0"/>
                </a:rPr>
                <a:t>15%</a:t>
              </a:r>
            </a:p>
          </p:txBody>
        </p:sp>
        <p:sp>
          <p:nvSpPr>
            <p:cNvPr id="49200" name="Rectangle 93"/>
            <p:cNvSpPr>
              <a:spLocks noChangeArrowheads="1"/>
            </p:cNvSpPr>
            <p:nvPr/>
          </p:nvSpPr>
          <p:spPr bwMode="auto">
            <a:xfrm>
              <a:off x="4879253" y="2894835"/>
              <a:ext cx="630443" cy="7579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de-DE" sz="800">
                  <a:solidFill>
                    <a:srgbClr val="000000"/>
                  </a:solidFill>
                  <a:latin typeface="Verdana" pitchFamily="34" charset="0"/>
                </a:rPr>
                <a:t>Reli-</a:t>
              </a:r>
            </a:p>
            <a:p>
              <a:pPr algn="ctr" eaLnBrk="0" hangingPunct="0"/>
              <a:r>
                <a:rPr lang="de-DE" sz="800">
                  <a:solidFill>
                    <a:srgbClr val="000000"/>
                  </a:solidFill>
                  <a:latin typeface="Verdana" pitchFamily="34" charset="0"/>
                </a:rPr>
                <a:t>giös-</a:t>
              </a:r>
            </a:p>
            <a:p>
              <a:pPr algn="ctr" eaLnBrk="0" hangingPunct="0"/>
              <a:r>
                <a:rPr lang="de-DE" sz="800">
                  <a:solidFill>
                    <a:srgbClr val="000000"/>
                  </a:solidFill>
                  <a:latin typeface="Verdana" pitchFamily="34" charset="0"/>
                </a:rPr>
                <a:t>verwur-</a:t>
              </a:r>
            </a:p>
            <a:p>
              <a:pPr algn="ctr" eaLnBrk="0" hangingPunct="0"/>
              <a:r>
                <a:rPr lang="de-DE" sz="800">
                  <a:solidFill>
                    <a:srgbClr val="000000"/>
                  </a:solidFill>
                  <a:latin typeface="Verdana" pitchFamily="34" charset="0"/>
                </a:rPr>
                <a:t>zelte</a:t>
              </a:r>
            </a:p>
            <a:p>
              <a:pPr algn="ctr" eaLnBrk="0" hangingPunct="0"/>
              <a:r>
                <a:rPr lang="de-DE" sz="800" b="1" i="1">
                  <a:solidFill>
                    <a:srgbClr val="000000"/>
                  </a:solidFill>
                  <a:latin typeface="Verdana" pitchFamily="34" charset="0"/>
                </a:rPr>
                <a:t>10%</a:t>
              </a:r>
            </a:p>
          </p:txBody>
        </p:sp>
        <p:sp>
          <p:nvSpPr>
            <p:cNvPr id="49201" name="Rectangle 93"/>
            <p:cNvSpPr>
              <a:spLocks noChangeArrowheads="1"/>
            </p:cNvSpPr>
            <p:nvPr/>
          </p:nvSpPr>
          <p:spPr bwMode="auto">
            <a:xfrm>
              <a:off x="6065273" y="3199635"/>
              <a:ext cx="849202" cy="3610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de-DE" sz="800">
                  <a:solidFill>
                    <a:srgbClr val="000000"/>
                  </a:solidFill>
                  <a:latin typeface="Verdana" pitchFamily="34" charset="0"/>
                </a:rPr>
                <a:t>Entwurzelte</a:t>
              </a:r>
            </a:p>
            <a:p>
              <a:pPr algn="ctr" eaLnBrk="0" hangingPunct="0"/>
              <a:r>
                <a:rPr lang="de-DE" sz="800" b="1" i="1">
                  <a:solidFill>
                    <a:srgbClr val="000000"/>
                  </a:solidFill>
                  <a:latin typeface="Verdana" pitchFamily="34" charset="0"/>
                </a:rPr>
                <a:t>9%</a:t>
              </a:r>
            </a:p>
          </p:txBody>
        </p:sp>
        <p:sp>
          <p:nvSpPr>
            <p:cNvPr id="49202" name="Rectangle 93"/>
            <p:cNvSpPr>
              <a:spLocks noChangeArrowheads="1"/>
            </p:cNvSpPr>
            <p:nvPr/>
          </p:nvSpPr>
          <p:spPr bwMode="auto">
            <a:xfrm>
              <a:off x="7294737" y="3056760"/>
              <a:ext cx="1050925" cy="493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de-DE" sz="800">
                  <a:solidFill>
                    <a:srgbClr val="000000"/>
                  </a:solidFill>
                  <a:latin typeface="Verdana" pitchFamily="34" charset="0"/>
                </a:rPr>
                <a:t>  Hedonistisch-</a:t>
              </a:r>
            </a:p>
            <a:p>
              <a:pPr eaLnBrk="0" hangingPunct="0"/>
              <a:r>
                <a:rPr lang="de-DE" sz="800">
                  <a:solidFill>
                    <a:srgbClr val="000000"/>
                  </a:solidFill>
                  <a:latin typeface="Verdana" pitchFamily="34" charset="0"/>
                </a:rPr>
                <a:t>subkulturelle</a:t>
              </a:r>
            </a:p>
            <a:p>
              <a:pPr eaLnBrk="0" hangingPunct="0"/>
              <a:r>
                <a:rPr lang="de-DE" sz="800" b="1" i="1">
                  <a:solidFill>
                    <a:srgbClr val="000000"/>
                  </a:solidFill>
                  <a:latin typeface="Verdana" pitchFamily="34" charset="0"/>
                </a:rPr>
                <a:t>    23%</a:t>
              </a:r>
            </a:p>
          </p:txBody>
        </p:sp>
      </p:grpSp>
      <p:grpSp>
        <p:nvGrpSpPr>
          <p:cNvPr id="49159" name="Gruppieren 54"/>
          <p:cNvGrpSpPr>
            <a:grpSpLocks/>
          </p:cNvGrpSpPr>
          <p:nvPr/>
        </p:nvGrpSpPr>
        <p:grpSpPr bwMode="auto">
          <a:xfrm>
            <a:off x="1268413" y="2706688"/>
            <a:ext cx="2992437" cy="1973262"/>
            <a:chOff x="2001838" y="1249363"/>
            <a:chExt cx="5919787" cy="3902075"/>
          </a:xfrm>
        </p:grpSpPr>
        <p:sp>
          <p:nvSpPr>
            <p:cNvPr id="49176" name="Freeform 15"/>
            <p:cNvSpPr>
              <a:spLocks/>
            </p:cNvSpPr>
            <p:nvPr/>
          </p:nvSpPr>
          <p:spPr bwMode="auto">
            <a:xfrm>
              <a:off x="3768725" y="3700463"/>
              <a:ext cx="2357438" cy="1450975"/>
            </a:xfrm>
            <a:custGeom>
              <a:avLst/>
              <a:gdLst>
                <a:gd name="T0" fmla="*/ 2147483647 w 1485"/>
                <a:gd name="T1" fmla="*/ 2147483647 h 914"/>
                <a:gd name="T2" fmla="*/ 2147483647 w 1485"/>
                <a:gd name="T3" fmla="*/ 2147483647 h 914"/>
                <a:gd name="T4" fmla="*/ 2147483647 w 1485"/>
                <a:gd name="T5" fmla="*/ 2147483647 h 914"/>
                <a:gd name="T6" fmla="*/ 2147483647 w 1485"/>
                <a:gd name="T7" fmla="*/ 2147483647 h 914"/>
                <a:gd name="T8" fmla="*/ 2147483647 w 1485"/>
                <a:gd name="T9" fmla="*/ 2147483647 h 914"/>
                <a:gd name="T10" fmla="*/ 2147483647 w 1485"/>
                <a:gd name="T11" fmla="*/ 2147483647 h 9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5"/>
                <a:gd name="T19" fmla="*/ 0 h 914"/>
                <a:gd name="T20" fmla="*/ 1485 w 1485"/>
                <a:gd name="T21" fmla="*/ 914 h 9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5" h="914">
                  <a:moveTo>
                    <a:pt x="21" y="510"/>
                  </a:moveTo>
                  <a:cubicBezTo>
                    <a:pt x="0" y="711"/>
                    <a:pt x="153" y="868"/>
                    <a:pt x="426" y="891"/>
                  </a:cubicBezTo>
                  <a:cubicBezTo>
                    <a:pt x="699" y="914"/>
                    <a:pt x="1119" y="813"/>
                    <a:pt x="1248" y="723"/>
                  </a:cubicBezTo>
                  <a:cubicBezTo>
                    <a:pt x="1377" y="633"/>
                    <a:pt x="1485" y="495"/>
                    <a:pt x="1455" y="384"/>
                  </a:cubicBezTo>
                  <a:cubicBezTo>
                    <a:pt x="1412" y="201"/>
                    <a:pt x="1152" y="0"/>
                    <a:pt x="744" y="27"/>
                  </a:cubicBezTo>
                  <a:cubicBezTo>
                    <a:pt x="336" y="54"/>
                    <a:pt x="45" y="276"/>
                    <a:pt x="21" y="510"/>
                  </a:cubicBezTo>
                  <a:close/>
                </a:path>
              </a:pathLst>
            </a:custGeom>
            <a:solidFill>
              <a:srgbClr val="9BBEFF">
                <a:alpha val="34901"/>
              </a:srgb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177" name="Freeform 18"/>
            <p:cNvSpPr>
              <a:spLocks/>
            </p:cNvSpPr>
            <p:nvPr/>
          </p:nvSpPr>
          <p:spPr bwMode="auto">
            <a:xfrm>
              <a:off x="4497388" y="1406525"/>
              <a:ext cx="2419350" cy="1589088"/>
            </a:xfrm>
            <a:custGeom>
              <a:avLst/>
              <a:gdLst>
                <a:gd name="T0" fmla="*/ 2147483647 w 1524"/>
                <a:gd name="T1" fmla="*/ 2147483647 h 1001"/>
                <a:gd name="T2" fmla="*/ 2147483647 w 1524"/>
                <a:gd name="T3" fmla="*/ 2147483647 h 1001"/>
                <a:gd name="T4" fmla="*/ 2147483647 w 1524"/>
                <a:gd name="T5" fmla="*/ 2147483647 h 1001"/>
                <a:gd name="T6" fmla="*/ 2147483647 w 1524"/>
                <a:gd name="T7" fmla="*/ 2147483647 h 1001"/>
                <a:gd name="T8" fmla="*/ 2147483647 w 1524"/>
                <a:gd name="T9" fmla="*/ 2147483647 h 1001"/>
                <a:gd name="T10" fmla="*/ 2147483647 w 1524"/>
                <a:gd name="T11" fmla="*/ 2147483647 h 1001"/>
                <a:gd name="T12" fmla="*/ 2147483647 w 1524"/>
                <a:gd name="T13" fmla="*/ 2147483647 h 1001"/>
                <a:gd name="T14" fmla="*/ 2147483647 w 1524"/>
                <a:gd name="T15" fmla="*/ 2147483647 h 10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4"/>
                <a:gd name="T25" fmla="*/ 0 h 1001"/>
                <a:gd name="T26" fmla="*/ 1524 w 1524"/>
                <a:gd name="T27" fmla="*/ 1001 h 10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4" h="1001">
                  <a:moveTo>
                    <a:pt x="290" y="608"/>
                  </a:moveTo>
                  <a:cubicBezTo>
                    <a:pt x="380" y="678"/>
                    <a:pt x="641" y="809"/>
                    <a:pt x="807" y="873"/>
                  </a:cubicBezTo>
                  <a:cubicBezTo>
                    <a:pt x="974" y="937"/>
                    <a:pt x="1192" y="1001"/>
                    <a:pt x="1299" y="998"/>
                  </a:cubicBezTo>
                  <a:cubicBezTo>
                    <a:pt x="1406" y="995"/>
                    <a:pt x="1524" y="927"/>
                    <a:pt x="1507" y="739"/>
                  </a:cubicBezTo>
                  <a:cubicBezTo>
                    <a:pt x="1492" y="576"/>
                    <a:pt x="1380" y="460"/>
                    <a:pt x="1264" y="374"/>
                  </a:cubicBezTo>
                  <a:cubicBezTo>
                    <a:pt x="1191" y="318"/>
                    <a:pt x="895" y="119"/>
                    <a:pt x="700" y="83"/>
                  </a:cubicBezTo>
                  <a:cubicBezTo>
                    <a:pt x="405" y="29"/>
                    <a:pt x="166" y="0"/>
                    <a:pt x="82" y="208"/>
                  </a:cubicBezTo>
                  <a:cubicBezTo>
                    <a:pt x="0" y="407"/>
                    <a:pt x="230" y="560"/>
                    <a:pt x="290" y="608"/>
                  </a:cubicBezTo>
                  <a:close/>
                </a:path>
              </a:pathLst>
            </a:custGeom>
            <a:solidFill>
              <a:srgbClr val="9BBEFF">
                <a:alpha val="34901"/>
              </a:srgb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178" name="Freeform 19"/>
            <p:cNvSpPr>
              <a:spLocks/>
            </p:cNvSpPr>
            <p:nvPr/>
          </p:nvSpPr>
          <p:spPr bwMode="auto">
            <a:xfrm>
              <a:off x="5630863" y="3454400"/>
              <a:ext cx="1865312" cy="1685925"/>
            </a:xfrm>
            <a:custGeom>
              <a:avLst/>
              <a:gdLst>
                <a:gd name="T0" fmla="*/ 2147483647 w 1175"/>
                <a:gd name="T1" fmla="*/ 2147483647 h 1062"/>
                <a:gd name="T2" fmla="*/ 2147483647 w 1175"/>
                <a:gd name="T3" fmla="*/ 2147483647 h 1062"/>
                <a:gd name="T4" fmla="*/ 2147483647 w 1175"/>
                <a:gd name="T5" fmla="*/ 2147483647 h 1062"/>
                <a:gd name="T6" fmla="*/ 2147483647 w 1175"/>
                <a:gd name="T7" fmla="*/ 2147483647 h 1062"/>
                <a:gd name="T8" fmla="*/ 2147483647 w 1175"/>
                <a:gd name="T9" fmla="*/ 2147483647 h 1062"/>
                <a:gd name="T10" fmla="*/ 2147483647 w 1175"/>
                <a:gd name="T11" fmla="*/ 2147483647 h 1062"/>
                <a:gd name="T12" fmla="*/ 2147483647 w 1175"/>
                <a:gd name="T13" fmla="*/ 2147483647 h 10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5"/>
                <a:gd name="T22" fmla="*/ 0 h 1062"/>
                <a:gd name="T23" fmla="*/ 1175 w 1175"/>
                <a:gd name="T24" fmla="*/ 1062 h 10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5" h="1062">
                  <a:moveTo>
                    <a:pt x="27" y="575"/>
                  </a:moveTo>
                  <a:cubicBezTo>
                    <a:pt x="54" y="746"/>
                    <a:pt x="125" y="922"/>
                    <a:pt x="318" y="992"/>
                  </a:cubicBezTo>
                  <a:cubicBezTo>
                    <a:pt x="511" y="1062"/>
                    <a:pt x="660" y="1059"/>
                    <a:pt x="804" y="995"/>
                  </a:cubicBezTo>
                  <a:cubicBezTo>
                    <a:pt x="948" y="930"/>
                    <a:pt x="1141" y="776"/>
                    <a:pt x="1158" y="524"/>
                  </a:cubicBezTo>
                  <a:cubicBezTo>
                    <a:pt x="1175" y="272"/>
                    <a:pt x="1052" y="158"/>
                    <a:pt x="906" y="98"/>
                  </a:cubicBezTo>
                  <a:cubicBezTo>
                    <a:pt x="717" y="22"/>
                    <a:pt x="339" y="0"/>
                    <a:pt x="138" y="161"/>
                  </a:cubicBezTo>
                  <a:cubicBezTo>
                    <a:pt x="21" y="257"/>
                    <a:pt x="0" y="407"/>
                    <a:pt x="27" y="575"/>
                  </a:cubicBezTo>
                  <a:close/>
                </a:path>
              </a:pathLst>
            </a:custGeom>
            <a:solidFill>
              <a:srgbClr val="9BBEFF">
                <a:alpha val="34901"/>
              </a:srgb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179" name="Freeform 14"/>
            <p:cNvSpPr>
              <a:spLocks/>
            </p:cNvSpPr>
            <p:nvPr/>
          </p:nvSpPr>
          <p:spPr bwMode="auto">
            <a:xfrm>
              <a:off x="6221413" y="2552700"/>
              <a:ext cx="1700212" cy="1309688"/>
            </a:xfrm>
            <a:custGeom>
              <a:avLst/>
              <a:gdLst>
                <a:gd name="T0" fmla="*/ 2147483647 w 1071"/>
                <a:gd name="T1" fmla="*/ 2147483647 h 855"/>
                <a:gd name="T2" fmla="*/ 2147483647 w 1071"/>
                <a:gd name="T3" fmla="*/ 2147483647 h 855"/>
                <a:gd name="T4" fmla="*/ 2147483647 w 1071"/>
                <a:gd name="T5" fmla="*/ 2147483647 h 855"/>
                <a:gd name="T6" fmla="*/ 2147483647 w 1071"/>
                <a:gd name="T7" fmla="*/ 2147483647 h 855"/>
                <a:gd name="T8" fmla="*/ 2147483647 w 1071"/>
                <a:gd name="T9" fmla="*/ 2147483647 h 8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1"/>
                <a:gd name="T16" fmla="*/ 0 h 855"/>
                <a:gd name="T17" fmla="*/ 1071 w 1071"/>
                <a:gd name="T18" fmla="*/ 855 h 8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1" h="855">
                  <a:moveTo>
                    <a:pt x="606" y="849"/>
                  </a:moveTo>
                  <a:cubicBezTo>
                    <a:pt x="822" y="855"/>
                    <a:pt x="1071" y="786"/>
                    <a:pt x="1026" y="558"/>
                  </a:cubicBezTo>
                  <a:cubicBezTo>
                    <a:pt x="981" y="330"/>
                    <a:pt x="480" y="0"/>
                    <a:pt x="219" y="132"/>
                  </a:cubicBezTo>
                  <a:cubicBezTo>
                    <a:pt x="80" y="201"/>
                    <a:pt x="0" y="351"/>
                    <a:pt x="42" y="525"/>
                  </a:cubicBezTo>
                  <a:cubicBezTo>
                    <a:pt x="84" y="699"/>
                    <a:pt x="390" y="843"/>
                    <a:pt x="606" y="849"/>
                  </a:cubicBezTo>
                  <a:close/>
                </a:path>
              </a:pathLst>
            </a:custGeom>
            <a:solidFill>
              <a:srgbClr val="9BBEFF">
                <a:alpha val="34901"/>
              </a:srgb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180" name="Freeform 16"/>
            <p:cNvSpPr>
              <a:spLocks/>
            </p:cNvSpPr>
            <p:nvPr/>
          </p:nvSpPr>
          <p:spPr bwMode="auto">
            <a:xfrm>
              <a:off x="2906713" y="2424113"/>
              <a:ext cx="1479550" cy="1866900"/>
            </a:xfrm>
            <a:custGeom>
              <a:avLst/>
              <a:gdLst>
                <a:gd name="T0" fmla="*/ 2147483647 w 932"/>
                <a:gd name="T1" fmla="*/ 2147483647 h 1176"/>
                <a:gd name="T2" fmla="*/ 2147483647 w 932"/>
                <a:gd name="T3" fmla="*/ 2147483647 h 1176"/>
                <a:gd name="T4" fmla="*/ 2147483647 w 932"/>
                <a:gd name="T5" fmla="*/ 2147483647 h 1176"/>
                <a:gd name="T6" fmla="*/ 2147483647 w 932"/>
                <a:gd name="T7" fmla="*/ 2147483647 h 1176"/>
                <a:gd name="T8" fmla="*/ 2147483647 w 932"/>
                <a:gd name="T9" fmla="*/ 2147483647 h 1176"/>
                <a:gd name="T10" fmla="*/ 2147483647 w 932"/>
                <a:gd name="T11" fmla="*/ 0 h 1176"/>
                <a:gd name="T12" fmla="*/ 2147483647 w 932"/>
                <a:gd name="T13" fmla="*/ 2147483647 h 1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2"/>
                <a:gd name="T22" fmla="*/ 0 h 1176"/>
                <a:gd name="T23" fmla="*/ 932 w 932"/>
                <a:gd name="T24" fmla="*/ 1176 h 1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2" h="1176">
                  <a:moveTo>
                    <a:pt x="78" y="327"/>
                  </a:moveTo>
                  <a:cubicBezTo>
                    <a:pt x="181" y="601"/>
                    <a:pt x="367" y="937"/>
                    <a:pt x="519" y="1080"/>
                  </a:cubicBezTo>
                  <a:cubicBezTo>
                    <a:pt x="615" y="1176"/>
                    <a:pt x="891" y="1155"/>
                    <a:pt x="909" y="963"/>
                  </a:cubicBezTo>
                  <a:cubicBezTo>
                    <a:pt x="932" y="717"/>
                    <a:pt x="594" y="564"/>
                    <a:pt x="474" y="396"/>
                  </a:cubicBezTo>
                  <a:cubicBezTo>
                    <a:pt x="377" y="257"/>
                    <a:pt x="381" y="192"/>
                    <a:pt x="351" y="126"/>
                  </a:cubicBezTo>
                  <a:cubicBezTo>
                    <a:pt x="315" y="55"/>
                    <a:pt x="237" y="0"/>
                    <a:pt x="171" y="0"/>
                  </a:cubicBezTo>
                  <a:cubicBezTo>
                    <a:pt x="105" y="0"/>
                    <a:pt x="0" y="111"/>
                    <a:pt x="78" y="327"/>
                  </a:cubicBezTo>
                  <a:close/>
                </a:path>
              </a:pathLst>
            </a:custGeom>
            <a:solidFill>
              <a:srgbClr val="9BBEFF">
                <a:alpha val="34901"/>
              </a:srgb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181" name="Freeform 21"/>
            <p:cNvSpPr>
              <a:spLocks/>
            </p:cNvSpPr>
            <p:nvPr/>
          </p:nvSpPr>
          <p:spPr bwMode="auto">
            <a:xfrm>
              <a:off x="2228850" y="1404938"/>
              <a:ext cx="1235075" cy="1717675"/>
            </a:xfrm>
            <a:custGeom>
              <a:avLst/>
              <a:gdLst>
                <a:gd name="T0" fmla="*/ 2147483647 w 778"/>
                <a:gd name="T1" fmla="*/ 2147483647 h 1082"/>
                <a:gd name="T2" fmla="*/ 2147483647 w 778"/>
                <a:gd name="T3" fmla="*/ 2147483647 h 1082"/>
                <a:gd name="T4" fmla="*/ 2147483647 w 778"/>
                <a:gd name="T5" fmla="*/ 2147483647 h 1082"/>
                <a:gd name="T6" fmla="*/ 2147483647 w 778"/>
                <a:gd name="T7" fmla="*/ 2147483647 h 1082"/>
                <a:gd name="T8" fmla="*/ 2147483647 w 778"/>
                <a:gd name="T9" fmla="*/ 2147483647 h 1082"/>
                <a:gd name="T10" fmla="*/ 2147483647 w 778"/>
                <a:gd name="T11" fmla="*/ 2147483647 h 10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1082"/>
                <a:gd name="T20" fmla="*/ 778 w 778"/>
                <a:gd name="T21" fmla="*/ 1082 h 10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1082">
                  <a:moveTo>
                    <a:pt x="727" y="365"/>
                  </a:moveTo>
                  <a:cubicBezTo>
                    <a:pt x="778" y="251"/>
                    <a:pt x="760" y="39"/>
                    <a:pt x="604" y="23"/>
                  </a:cubicBezTo>
                  <a:cubicBezTo>
                    <a:pt x="373" y="0"/>
                    <a:pt x="232" y="243"/>
                    <a:pt x="142" y="390"/>
                  </a:cubicBezTo>
                  <a:cubicBezTo>
                    <a:pt x="37" y="568"/>
                    <a:pt x="0" y="884"/>
                    <a:pt x="73" y="975"/>
                  </a:cubicBezTo>
                  <a:cubicBezTo>
                    <a:pt x="161" y="1082"/>
                    <a:pt x="294" y="960"/>
                    <a:pt x="375" y="873"/>
                  </a:cubicBezTo>
                  <a:cubicBezTo>
                    <a:pt x="456" y="786"/>
                    <a:pt x="672" y="489"/>
                    <a:pt x="727" y="365"/>
                  </a:cubicBezTo>
                  <a:close/>
                </a:path>
              </a:pathLst>
            </a:custGeom>
            <a:solidFill>
              <a:srgbClr val="9BBEFF">
                <a:alpha val="34901"/>
              </a:srgb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182" name="Freeform 20"/>
            <p:cNvSpPr>
              <a:spLocks/>
            </p:cNvSpPr>
            <p:nvPr/>
          </p:nvSpPr>
          <p:spPr bwMode="auto">
            <a:xfrm>
              <a:off x="3397250" y="2005013"/>
              <a:ext cx="3060700" cy="1895475"/>
            </a:xfrm>
            <a:custGeom>
              <a:avLst/>
              <a:gdLst>
                <a:gd name="T0" fmla="*/ 2147483647 w 1928"/>
                <a:gd name="T1" fmla="*/ 2147483647 h 1194"/>
                <a:gd name="T2" fmla="*/ 2147483647 w 1928"/>
                <a:gd name="T3" fmla="*/ 2147483647 h 1194"/>
                <a:gd name="T4" fmla="*/ 2147483647 w 1928"/>
                <a:gd name="T5" fmla="*/ 2147483647 h 1194"/>
                <a:gd name="T6" fmla="*/ 2147483647 w 1928"/>
                <a:gd name="T7" fmla="*/ 2147483647 h 1194"/>
                <a:gd name="T8" fmla="*/ 2147483647 w 1928"/>
                <a:gd name="T9" fmla="*/ 2147483647 h 1194"/>
                <a:gd name="T10" fmla="*/ 2147483647 w 1928"/>
                <a:gd name="T11" fmla="*/ 2147483647 h 1194"/>
                <a:gd name="T12" fmla="*/ 2147483647 w 1928"/>
                <a:gd name="T13" fmla="*/ 2147483647 h 1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8"/>
                <a:gd name="T22" fmla="*/ 0 h 1194"/>
                <a:gd name="T23" fmla="*/ 1928 w 1928"/>
                <a:gd name="T24" fmla="*/ 1194 h 11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8" h="1194">
                  <a:moveTo>
                    <a:pt x="348" y="918"/>
                  </a:moveTo>
                  <a:cubicBezTo>
                    <a:pt x="499" y="1072"/>
                    <a:pt x="621" y="1170"/>
                    <a:pt x="924" y="1182"/>
                  </a:cubicBezTo>
                  <a:cubicBezTo>
                    <a:pt x="1227" y="1194"/>
                    <a:pt x="1666" y="1138"/>
                    <a:pt x="1797" y="1002"/>
                  </a:cubicBezTo>
                  <a:cubicBezTo>
                    <a:pt x="1928" y="866"/>
                    <a:pt x="1869" y="651"/>
                    <a:pt x="1659" y="525"/>
                  </a:cubicBezTo>
                  <a:cubicBezTo>
                    <a:pt x="1449" y="399"/>
                    <a:pt x="1095" y="231"/>
                    <a:pt x="840" y="141"/>
                  </a:cubicBezTo>
                  <a:cubicBezTo>
                    <a:pt x="435" y="0"/>
                    <a:pt x="204" y="111"/>
                    <a:pt x="102" y="279"/>
                  </a:cubicBezTo>
                  <a:cubicBezTo>
                    <a:pt x="0" y="447"/>
                    <a:pt x="159" y="723"/>
                    <a:pt x="348" y="918"/>
                  </a:cubicBezTo>
                  <a:close/>
                </a:path>
              </a:pathLst>
            </a:custGeom>
            <a:solidFill>
              <a:srgbClr val="9BBEFF">
                <a:alpha val="34901"/>
              </a:srgb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183" name="Freeform 17"/>
            <p:cNvSpPr>
              <a:spLocks/>
            </p:cNvSpPr>
            <p:nvPr/>
          </p:nvSpPr>
          <p:spPr bwMode="auto">
            <a:xfrm>
              <a:off x="5786438" y="1323975"/>
              <a:ext cx="1835150" cy="1795463"/>
            </a:xfrm>
            <a:custGeom>
              <a:avLst/>
              <a:gdLst>
                <a:gd name="T0" fmla="*/ 2147483647 w 1156"/>
                <a:gd name="T1" fmla="*/ 2147483647 h 1131"/>
                <a:gd name="T2" fmla="*/ 2147483647 w 1156"/>
                <a:gd name="T3" fmla="*/ 2147483647 h 1131"/>
                <a:gd name="T4" fmla="*/ 2147483647 w 1156"/>
                <a:gd name="T5" fmla="*/ 2147483647 h 1131"/>
                <a:gd name="T6" fmla="*/ 2147483647 w 1156"/>
                <a:gd name="T7" fmla="*/ 2147483647 h 1131"/>
                <a:gd name="T8" fmla="*/ 2147483647 w 1156"/>
                <a:gd name="T9" fmla="*/ 2147483647 h 1131"/>
                <a:gd name="T10" fmla="*/ 2147483647 w 1156"/>
                <a:gd name="T11" fmla="*/ 2147483647 h 1131"/>
                <a:gd name="T12" fmla="*/ 2147483647 w 1156"/>
                <a:gd name="T13" fmla="*/ 2147483647 h 1131"/>
                <a:gd name="T14" fmla="*/ 2147483647 w 1156"/>
                <a:gd name="T15" fmla="*/ 2147483647 h 1131"/>
                <a:gd name="T16" fmla="*/ 2147483647 w 1156"/>
                <a:gd name="T17" fmla="*/ 2147483647 h 1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6"/>
                <a:gd name="T28" fmla="*/ 0 h 1131"/>
                <a:gd name="T29" fmla="*/ 1156 w 1156"/>
                <a:gd name="T30" fmla="*/ 1131 h 1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6" h="1131">
                  <a:moveTo>
                    <a:pt x="105" y="39"/>
                  </a:moveTo>
                  <a:cubicBezTo>
                    <a:pt x="0" y="87"/>
                    <a:pt x="31" y="249"/>
                    <a:pt x="139" y="303"/>
                  </a:cubicBezTo>
                  <a:cubicBezTo>
                    <a:pt x="247" y="357"/>
                    <a:pt x="369" y="421"/>
                    <a:pt x="517" y="555"/>
                  </a:cubicBezTo>
                  <a:cubicBezTo>
                    <a:pt x="626" y="651"/>
                    <a:pt x="718" y="786"/>
                    <a:pt x="772" y="918"/>
                  </a:cubicBezTo>
                  <a:cubicBezTo>
                    <a:pt x="826" y="1050"/>
                    <a:pt x="856" y="1113"/>
                    <a:pt x="985" y="1122"/>
                  </a:cubicBezTo>
                  <a:cubicBezTo>
                    <a:pt x="1114" y="1131"/>
                    <a:pt x="1144" y="1017"/>
                    <a:pt x="1150" y="921"/>
                  </a:cubicBezTo>
                  <a:cubicBezTo>
                    <a:pt x="1156" y="825"/>
                    <a:pt x="1078" y="493"/>
                    <a:pt x="888" y="299"/>
                  </a:cubicBezTo>
                  <a:cubicBezTo>
                    <a:pt x="753" y="159"/>
                    <a:pt x="570" y="74"/>
                    <a:pt x="435" y="38"/>
                  </a:cubicBezTo>
                  <a:cubicBezTo>
                    <a:pt x="300" y="2"/>
                    <a:pt x="192" y="0"/>
                    <a:pt x="105" y="39"/>
                  </a:cubicBezTo>
                  <a:close/>
                </a:path>
              </a:pathLst>
            </a:custGeom>
            <a:solidFill>
              <a:srgbClr val="9BBEFF">
                <a:alpha val="34901"/>
              </a:srgb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184" name="Freeform 22"/>
            <p:cNvSpPr>
              <a:spLocks/>
            </p:cNvSpPr>
            <p:nvPr/>
          </p:nvSpPr>
          <p:spPr bwMode="auto">
            <a:xfrm>
              <a:off x="3154363" y="1249363"/>
              <a:ext cx="3014662" cy="1265237"/>
            </a:xfrm>
            <a:custGeom>
              <a:avLst/>
              <a:gdLst>
                <a:gd name="T0" fmla="*/ 2147483647 w 1899"/>
                <a:gd name="T1" fmla="*/ 2147483647 h 797"/>
                <a:gd name="T2" fmla="*/ 2147483647 w 1899"/>
                <a:gd name="T3" fmla="*/ 2147483647 h 797"/>
                <a:gd name="T4" fmla="*/ 2147483647 w 1899"/>
                <a:gd name="T5" fmla="*/ 2147483647 h 797"/>
                <a:gd name="T6" fmla="*/ 2147483647 w 1899"/>
                <a:gd name="T7" fmla="*/ 2147483647 h 797"/>
                <a:gd name="T8" fmla="*/ 2147483647 w 1899"/>
                <a:gd name="T9" fmla="*/ 2147483647 h 797"/>
                <a:gd name="T10" fmla="*/ 2147483647 w 1899"/>
                <a:gd name="T11" fmla="*/ 2147483647 h 797"/>
                <a:gd name="T12" fmla="*/ 2147483647 w 1899"/>
                <a:gd name="T13" fmla="*/ 2147483647 h 797"/>
                <a:gd name="T14" fmla="*/ 2147483647 w 1899"/>
                <a:gd name="T15" fmla="*/ 2147483647 h 797"/>
                <a:gd name="T16" fmla="*/ 2147483647 w 1899"/>
                <a:gd name="T17" fmla="*/ 2147483647 h 7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99"/>
                <a:gd name="T28" fmla="*/ 0 h 797"/>
                <a:gd name="T29" fmla="*/ 1899 w 1899"/>
                <a:gd name="T30" fmla="*/ 797 h 7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99" h="797">
                  <a:moveTo>
                    <a:pt x="57" y="680"/>
                  </a:moveTo>
                  <a:cubicBezTo>
                    <a:pt x="93" y="740"/>
                    <a:pt x="147" y="797"/>
                    <a:pt x="273" y="779"/>
                  </a:cubicBezTo>
                  <a:cubicBezTo>
                    <a:pt x="399" y="761"/>
                    <a:pt x="639" y="611"/>
                    <a:pt x="816" y="518"/>
                  </a:cubicBezTo>
                  <a:cubicBezTo>
                    <a:pt x="993" y="425"/>
                    <a:pt x="1167" y="314"/>
                    <a:pt x="1335" y="290"/>
                  </a:cubicBezTo>
                  <a:cubicBezTo>
                    <a:pt x="1503" y="266"/>
                    <a:pt x="1752" y="344"/>
                    <a:pt x="1800" y="323"/>
                  </a:cubicBezTo>
                  <a:cubicBezTo>
                    <a:pt x="1848" y="302"/>
                    <a:pt x="1899" y="198"/>
                    <a:pt x="1722" y="113"/>
                  </a:cubicBezTo>
                  <a:cubicBezTo>
                    <a:pt x="1545" y="28"/>
                    <a:pt x="1008" y="0"/>
                    <a:pt x="708" y="17"/>
                  </a:cubicBezTo>
                  <a:cubicBezTo>
                    <a:pt x="444" y="32"/>
                    <a:pt x="198" y="121"/>
                    <a:pt x="102" y="242"/>
                  </a:cubicBezTo>
                  <a:cubicBezTo>
                    <a:pt x="0" y="368"/>
                    <a:pt x="12" y="611"/>
                    <a:pt x="57" y="680"/>
                  </a:cubicBezTo>
                  <a:close/>
                </a:path>
              </a:pathLst>
            </a:custGeom>
            <a:solidFill>
              <a:srgbClr val="9BBEFF">
                <a:alpha val="34901"/>
              </a:srgb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185" name="Freeform 23"/>
            <p:cNvSpPr>
              <a:spLocks/>
            </p:cNvSpPr>
            <p:nvPr/>
          </p:nvSpPr>
          <p:spPr bwMode="auto">
            <a:xfrm>
              <a:off x="2001838" y="2679700"/>
              <a:ext cx="2008187" cy="2471738"/>
            </a:xfrm>
            <a:custGeom>
              <a:avLst/>
              <a:gdLst>
                <a:gd name="T0" fmla="*/ 2147483647 w 1265"/>
                <a:gd name="T1" fmla="*/ 2147483647 h 1557"/>
                <a:gd name="T2" fmla="*/ 2147483647 w 1265"/>
                <a:gd name="T3" fmla="*/ 2147483647 h 1557"/>
                <a:gd name="T4" fmla="*/ 2147483647 w 1265"/>
                <a:gd name="T5" fmla="*/ 2147483647 h 1557"/>
                <a:gd name="T6" fmla="*/ 2147483647 w 1265"/>
                <a:gd name="T7" fmla="*/ 2147483647 h 1557"/>
                <a:gd name="T8" fmla="*/ 2147483647 w 1265"/>
                <a:gd name="T9" fmla="*/ 2147483647 h 1557"/>
                <a:gd name="T10" fmla="*/ 2147483647 w 1265"/>
                <a:gd name="T11" fmla="*/ 2147483647 h 1557"/>
                <a:gd name="T12" fmla="*/ 2147483647 w 1265"/>
                <a:gd name="T13" fmla="*/ 2147483647 h 1557"/>
                <a:gd name="T14" fmla="*/ 2147483647 w 1265"/>
                <a:gd name="T15" fmla="*/ 2147483647 h 15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65"/>
                <a:gd name="T25" fmla="*/ 0 h 1557"/>
                <a:gd name="T26" fmla="*/ 1265 w 1265"/>
                <a:gd name="T27" fmla="*/ 1557 h 15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65" h="1557">
                  <a:moveTo>
                    <a:pt x="41" y="537"/>
                  </a:moveTo>
                  <a:cubicBezTo>
                    <a:pt x="0" y="847"/>
                    <a:pt x="138" y="1110"/>
                    <a:pt x="231" y="1225"/>
                  </a:cubicBezTo>
                  <a:cubicBezTo>
                    <a:pt x="354" y="1375"/>
                    <a:pt x="636" y="1557"/>
                    <a:pt x="851" y="1513"/>
                  </a:cubicBezTo>
                  <a:cubicBezTo>
                    <a:pt x="1066" y="1469"/>
                    <a:pt x="1258" y="1325"/>
                    <a:pt x="1262" y="1162"/>
                  </a:cubicBezTo>
                  <a:cubicBezTo>
                    <a:pt x="1265" y="1014"/>
                    <a:pt x="1082" y="783"/>
                    <a:pt x="936" y="568"/>
                  </a:cubicBezTo>
                  <a:cubicBezTo>
                    <a:pt x="798" y="361"/>
                    <a:pt x="714" y="175"/>
                    <a:pt x="660" y="126"/>
                  </a:cubicBezTo>
                  <a:cubicBezTo>
                    <a:pt x="606" y="77"/>
                    <a:pt x="483" y="0"/>
                    <a:pt x="297" y="63"/>
                  </a:cubicBezTo>
                  <a:cubicBezTo>
                    <a:pt x="175" y="104"/>
                    <a:pt x="87" y="211"/>
                    <a:pt x="41" y="537"/>
                  </a:cubicBezTo>
                  <a:close/>
                </a:path>
              </a:pathLst>
            </a:custGeom>
            <a:solidFill>
              <a:srgbClr val="9BBEFF">
                <a:alpha val="34901"/>
              </a:srgb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9160" name="Gruppieren 54"/>
          <p:cNvGrpSpPr>
            <a:grpSpLocks/>
          </p:cNvGrpSpPr>
          <p:nvPr/>
        </p:nvGrpSpPr>
        <p:grpSpPr bwMode="auto">
          <a:xfrm>
            <a:off x="1265238" y="2762250"/>
            <a:ext cx="3355975" cy="1812925"/>
            <a:chOff x="1150909" y="2285992"/>
            <a:chExt cx="3585251" cy="1937569"/>
          </a:xfrm>
        </p:grpSpPr>
        <p:sp>
          <p:nvSpPr>
            <p:cNvPr id="49166" name="Rectangle 88"/>
            <p:cNvSpPr>
              <a:spLocks noChangeArrowheads="1"/>
            </p:cNvSpPr>
            <p:nvPr/>
          </p:nvSpPr>
          <p:spPr bwMode="auto">
            <a:xfrm>
              <a:off x="2252515" y="3732853"/>
              <a:ext cx="938681" cy="4907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de-DE" sz="800">
                  <a:latin typeface="Verdana" pitchFamily="34" charset="0"/>
                </a:rPr>
                <a:t>Konsum-</a:t>
              </a:r>
            </a:p>
            <a:p>
              <a:pPr algn="ctr" eaLnBrk="0" hangingPunct="0"/>
              <a:r>
                <a:rPr lang="de-DE" sz="800">
                  <a:latin typeface="Verdana" pitchFamily="34" charset="0"/>
                </a:rPr>
                <a:t>Materialisten </a:t>
              </a:r>
            </a:p>
            <a:p>
              <a:pPr algn="ctr" eaLnBrk="0" hangingPunct="0"/>
              <a:r>
                <a:rPr lang="de-DE" sz="800" b="1" i="1">
                  <a:latin typeface="Verdana" pitchFamily="34" charset="0"/>
                </a:rPr>
                <a:t>12%</a:t>
              </a:r>
            </a:p>
          </p:txBody>
        </p:sp>
        <p:sp>
          <p:nvSpPr>
            <p:cNvPr id="49167" name="Rectangle 89"/>
            <p:cNvSpPr>
              <a:spLocks noChangeArrowheads="1"/>
            </p:cNvSpPr>
            <p:nvPr/>
          </p:nvSpPr>
          <p:spPr bwMode="auto">
            <a:xfrm>
              <a:off x="1945297" y="2285992"/>
              <a:ext cx="760536" cy="3591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de-DE" sz="800">
                  <a:latin typeface="Verdana" pitchFamily="34" charset="0"/>
                </a:rPr>
                <a:t>Etablierte </a:t>
              </a:r>
            </a:p>
            <a:p>
              <a:pPr algn="ctr" eaLnBrk="0" hangingPunct="0"/>
              <a:r>
                <a:rPr lang="de-DE" sz="800" b="1" i="1">
                  <a:latin typeface="Verdana" pitchFamily="34" charset="0"/>
                </a:rPr>
                <a:t>10%</a:t>
              </a:r>
            </a:p>
          </p:txBody>
        </p:sp>
        <p:sp>
          <p:nvSpPr>
            <p:cNvPr id="49168" name="Rectangle 90"/>
            <p:cNvSpPr>
              <a:spLocks noChangeArrowheads="1"/>
            </p:cNvSpPr>
            <p:nvPr/>
          </p:nvSpPr>
          <p:spPr bwMode="auto">
            <a:xfrm>
              <a:off x="3479283" y="3139361"/>
              <a:ext cx="830766" cy="4907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de-DE" sz="800">
                  <a:latin typeface="Verdana" pitchFamily="34" charset="0"/>
                </a:rPr>
                <a:t>Experimen-</a:t>
              </a:r>
            </a:p>
            <a:p>
              <a:pPr algn="ctr" eaLnBrk="0" hangingPunct="0"/>
              <a:r>
                <a:rPr lang="de-DE" sz="800">
                  <a:latin typeface="Verdana" pitchFamily="34" charset="0"/>
                </a:rPr>
                <a:t>talisten </a:t>
              </a:r>
            </a:p>
            <a:p>
              <a:pPr algn="ctr" eaLnBrk="0" hangingPunct="0"/>
              <a:r>
                <a:rPr lang="de-DE" sz="800" b="1" i="1">
                  <a:latin typeface="Verdana" pitchFamily="34" charset="0"/>
                </a:rPr>
                <a:t>9%</a:t>
              </a:r>
            </a:p>
          </p:txBody>
        </p:sp>
        <p:sp>
          <p:nvSpPr>
            <p:cNvPr id="49169" name="Rectangle 91"/>
            <p:cNvSpPr>
              <a:spLocks noChangeArrowheads="1"/>
            </p:cNvSpPr>
            <p:nvPr/>
          </p:nvSpPr>
          <p:spPr bwMode="auto">
            <a:xfrm>
              <a:off x="2655459" y="2613334"/>
              <a:ext cx="1015760" cy="3591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de-DE" sz="800">
                  <a:latin typeface="Verdana" pitchFamily="34" charset="0"/>
                </a:rPr>
                <a:t>Postmaterielle </a:t>
              </a:r>
            </a:p>
            <a:p>
              <a:pPr algn="ctr" eaLnBrk="0" hangingPunct="0"/>
              <a:r>
                <a:rPr lang="de-DE" sz="800" b="1" i="1">
                  <a:latin typeface="Verdana" pitchFamily="34" charset="0"/>
                </a:rPr>
                <a:t>10%</a:t>
              </a:r>
            </a:p>
          </p:txBody>
        </p:sp>
        <p:sp>
          <p:nvSpPr>
            <p:cNvPr id="49170" name="Rectangle 92"/>
            <p:cNvSpPr>
              <a:spLocks noChangeArrowheads="1"/>
            </p:cNvSpPr>
            <p:nvPr/>
          </p:nvSpPr>
          <p:spPr bwMode="auto">
            <a:xfrm>
              <a:off x="3190814" y="3714754"/>
              <a:ext cx="853034" cy="3591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de-DE" sz="800">
                  <a:latin typeface="Verdana" pitchFamily="34" charset="0"/>
                </a:rPr>
                <a:t>Hedonisten </a:t>
              </a:r>
            </a:p>
            <a:p>
              <a:pPr algn="ctr" eaLnBrk="0" hangingPunct="0"/>
              <a:r>
                <a:rPr lang="de-DE" sz="800" b="1" i="1">
                  <a:latin typeface="Verdana" pitchFamily="34" charset="0"/>
                </a:rPr>
                <a:t>11%</a:t>
              </a:r>
            </a:p>
          </p:txBody>
        </p:sp>
        <p:sp>
          <p:nvSpPr>
            <p:cNvPr id="49171" name="Rectangle 93"/>
            <p:cNvSpPr>
              <a:spLocks noChangeArrowheads="1"/>
            </p:cNvSpPr>
            <p:nvPr/>
          </p:nvSpPr>
          <p:spPr bwMode="auto">
            <a:xfrm>
              <a:off x="2249601" y="3071812"/>
              <a:ext cx="1133952" cy="3591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de-DE" sz="800">
                  <a:latin typeface="Verdana" pitchFamily="34" charset="0"/>
                </a:rPr>
                <a:t>Bürgerliche Mitte</a:t>
              </a:r>
            </a:p>
            <a:p>
              <a:pPr algn="ctr" eaLnBrk="0" hangingPunct="0"/>
              <a:r>
                <a:rPr lang="de-DE" sz="800" b="1" i="1">
                  <a:latin typeface="Verdana" pitchFamily="34" charset="0"/>
                </a:rPr>
                <a:t>7%</a:t>
              </a:r>
            </a:p>
          </p:txBody>
        </p:sp>
        <p:sp>
          <p:nvSpPr>
            <p:cNvPr id="49172" name="Rectangle 94"/>
            <p:cNvSpPr>
              <a:spLocks noChangeArrowheads="1"/>
            </p:cNvSpPr>
            <p:nvPr/>
          </p:nvSpPr>
          <p:spPr bwMode="auto">
            <a:xfrm>
              <a:off x="3351142" y="2372771"/>
              <a:ext cx="1385018" cy="4907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de-DE" sz="800">
                  <a:latin typeface="Verdana" pitchFamily="34" charset="0"/>
                </a:rPr>
                <a:t>Moderne</a:t>
              </a:r>
            </a:p>
            <a:p>
              <a:pPr eaLnBrk="0" hangingPunct="0"/>
              <a:r>
                <a:rPr lang="de-DE" sz="800">
                  <a:latin typeface="Verdana" pitchFamily="34" charset="0"/>
                </a:rPr>
                <a:t>     Perfor-</a:t>
              </a:r>
            </a:p>
            <a:p>
              <a:pPr eaLnBrk="0" hangingPunct="0"/>
              <a:r>
                <a:rPr lang="de-DE" sz="800">
                  <a:latin typeface="Verdana" pitchFamily="34" charset="0"/>
                </a:rPr>
                <a:t>         mer</a:t>
              </a:r>
            </a:p>
          </p:txBody>
        </p:sp>
        <p:sp>
          <p:nvSpPr>
            <p:cNvPr id="49173" name="Rectangle 96"/>
            <p:cNvSpPr>
              <a:spLocks noChangeArrowheads="1"/>
            </p:cNvSpPr>
            <p:nvPr/>
          </p:nvSpPr>
          <p:spPr bwMode="auto">
            <a:xfrm>
              <a:off x="1150909" y="3486739"/>
              <a:ext cx="839331" cy="4907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de-DE" sz="800">
                  <a:latin typeface="Verdana" pitchFamily="34" charset="0"/>
                </a:rPr>
                <a:t>Traditions-</a:t>
              </a:r>
              <a:br>
                <a:rPr lang="de-DE" sz="800">
                  <a:latin typeface="Verdana" pitchFamily="34" charset="0"/>
                </a:rPr>
              </a:br>
              <a:r>
                <a:rPr lang="de-DE" sz="800">
                  <a:latin typeface="Verdana" pitchFamily="34" charset="0"/>
                </a:rPr>
                <a:t>verwurzelte</a:t>
              </a:r>
            </a:p>
            <a:p>
              <a:pPr algn="ctr" eaLnBrk="0" hangingPunct="0"/>
              <a:r>
                <a:rPr lang="de-DE" sz="800" b="1" i="1">
                  <a:latin typeface="Verdana" pitchFamily="34" charset="0"/>
                </a:rPr>
                <a:t>14%</a:t>
              </a:r>
            </a:p>
          </p:txBody>
        </p:sp>
        <p:sp>
          <p:nvSpPr>
            <p:cNvPr id="49174" name="Rectangle 99"/>
            <p:cNvSpPr>
              <a:spLocks noChangeArrowheads="1"/>
            </p:cNvSpPr>
            <p:nvPr/>
          </p:nvSpPr>
          <p:spPr bwMode="auto">
            <a:xfrm>
              <a:off x="1304140" y="2612710"/>
              <a:ext cx="625217" cy="4907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de-DE" sz="800">
                  <a:latin typeface="Verdana" pitchFamily="34" charset="0"/>
                </a:rPr>
                <a:t>Konser-</a:t>
              </a:r>
            </a:p>
            <a:p>
              <a:pPr eaLnBrk="0" hangingPunct="0"/>
              <a:r>
                <a:rPr lang="de-DE" sz="800">
                  <a:latin typeface="Verdana" pitchFamily="34" charset="0"/>
                </a:rPr>
                <a:t>vative</a:t>
              </a:r>
            </a:p>
            <a:p>
              <a:pPr eaLnBrk="0" hangingPunct="0"/>
              <a:r>
                <a:rPr lang="de-DE" sz="800" b="1" i="1">
                  <a:latin typeface="Verdana" pitchFamily="34" charset="0"/>
                </a:rPr>
                <a:t>5%</a:t>
              </a:r>
            </a:p>
          </p:txBody>
        </p:sp>
        <p:sp>
          <p:nvSpPr>
            <p:cNvPr id="49175" name="Rectangle 94"/>
            <p:cNvSpPr>
              <a:spLocks noChangeArrowheads="1"/>
            </p:cNvSpPr>
            <p:nvPr/>
          </p:nvSpPr>
          <p:spPr bwMode="auto">
            <a:xfrm>
              <a:off x="3762284" y="2816919"/>
              <a:ext cx="491609" cy="2275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de-DE" sz="800" b="1" i="1">
                  <a:latin typeface="Verdana" pitchFamily="34" charset="0"/>
                </a:rPr>
                <a:t>10%</a:t>
              </a:r>
            </a:p>
          </p:txBody>
        </p:sp>
      </p:grpSp>
      <p:sp>
        <p:nvSpPr>
          <p:cNvPr id="49161" name="Rectangle 99"/>
          <p:cNvSpPr>
            <a:spLocks noChangeArrowheads="1"/>
          </p:cNvSpPr>
          <p:nvPr/>
        </p:nvSpPr>
        <p:spPr bwMode="auto">
          <a:xfrm>
            <a:off x="1768475" y="3498850"/>
            <a:ext cx="660400" cy="582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de-DE" sz="800">
                <a:latin typeface="Verdana" pitchFamily="34" charset="0"/>
              </a:rPr>
              <a:t>DDR-</a:t>
            </a:r>
          </a:p>
          <a:p>
            <a:pPr eaLnBrk="0" hangingPunct="0"/>
            <a:r>
              <a:rPr lang="de-DE" sz="800">
                <a:latin typeface="Verdana" pitchFamily="34" charset="0"/>
              </a:rPr>
              <a:t> Nostal-</a:t>
            </a:r>
          </a:p>
          <a:p>
            <a:pPr eaLnBrk="0" hangingPunct="0"/>
            <a:r>
              <a:rPr lang="de-DE" sz="800">
                <a:latin typeface="Verdana" pitchFamily="34" charset="0"/>
              </a:rPr>
              <a:t>   gische</a:t>
            </a:r>
          </a:p>
          <a:p>
            <a:pPr eaLnBrk="0" hangingPunct="0"/>
            <a:r>
              <a:rPr lang="de-DE" sz="800" b="1" i="1">
                <a:latin typeface="Verdana" pitchFamily="34" charset="0"/>
              </a:rPr>
              <a:t>     4%</a:t>
            </a:r>
          </a:p>
        </p:txBody>
      </p:sp>
      <p:sp>
        <p:nvSpPr>
          <p:cNvPr id="49162" name="Textfeld 75"/>
          <p:cNvSpPr txBox="1">
            <a:spLocks noChangeArrowheads="1"/>
          </p:cNvSpPr>
          <p:nvPr/>
        </p:nvSpPr>
        <p:spPr bwMode="auto">
          <a:xfrm>
            <a:off x="5049838" y="2635250"/>
            <a:ext cx="321468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de-DE" sz="1000">
                <a:solidFill>
                  <a:srgbClr val="000000"/>
                </a:solidFill>
              </a:rPr>
              <a:t>Migranten-Anteil Deutschland: 19%</a:t>
            </a:r>
          </a:p>
        </p:txBody>
      </p:sp>
      <p:sp>
        <p:nvSpPr>
          <p:cNvPr id="49163" name="Textfeld 72"/>
          <p:cNvSpPr txBox="1">
            <a:spLocks noChangeArrowheads="1"/>
          </p:cNvSpPr>
          <p:nvPr/>
        </p:nvSpPr>
        <p:spPr bwMode="auto">
          <a:xfrm>
            <a:off x="796925" y="5010150"/>
            <a:ext cx="3929063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000">
                <a:solidFill>
                  <a:srgbClr val="000000"/>
                </a:solidFill>
                <a:latin typeface="Calibri" pitchFamily="34" charset="0"/>
              </a:rPr>
              <a:t>Quelle: Sinus Sociovision 2010</a:t>
            </a:r>
          </a:p>
        </p:txBody>
      </p:sp>
      <p:sp>
        <p:nvSpPr>
          <p:cNvPr id="49164" name="Textfeld 72"/>
          <p:cNvSpPr txBox="1">
            <a:spLocks noChangeArrowheads="1"/>
          </p:cNvSpPr>
          <p:nvPr/>
        </p:nvSpPr>
        <p:spPr bwMode="auto">
          <a:xfrm>
            <a:off x="5095875" y="5010150"/>
            <a:ext cx="341153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de-DE" sz="1000">
                <a:solidFill>
                  <a:srgbClr val="000000"/>
                </a:solidFill>
                <a:latin typeface="Calibri" pitchFamily="34" charset="0"/>
              </a:rPr>
              <a:t>Quelle: Studie Migranten-Milieus 2009</a:t>
            </a:r>
          </a:p>
        </p:txBody>
      </p:sp>
      <p:sp>
        <p:nvSpPr>
          <p:cNvPr id="68" name="Textplatzhalter 2"/>
          <p:cNvSpPr txBox="1">
            <a:spLocks/>
          </p:cNvSpPr>
          <p:nvPr/>
        </p:nvSpPr>
        <p:spPr bwMode="auto">
          <a:xfrm>
            <a:off x="539750" y="620713"/>
            <a:ext cx="799147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de-DE" sz="2400" b="1" dirty="0">
                <a:solidFill>
                  <a:schemeClr val="bg1">
                    <a:lumMod val="50000"/>
                  </a:schemeClr>
                </a:solidFill>
              </a:rPr>
              <a:t>Das Städtenetzwerk</a:t>
            </a:r>
            <a:endParaRPr lang="de-DE" sz="24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Analytische Basis: Die Milieus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0" y="642938"/>
            <a:ext cx="2928938" cy="59896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0178" name="Textfeld 11"/>
          <p:cNvSpPr txBox="1">
            <a:spLocks noChangeArrowheads="1"/>
          </p:cNvSpPr>
          <p:nvPr/>
        </p:nvSpPr>
        <p:spPr bwMode="auto">
          <a:xfrm>
            <a:off x="560388" y="4071938"/>
            <a:ext cx="12287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b="1"/>
              <a:t>Legende Indexwerte</a:t>
            </a:r>
          </a:p>
        </p:txBody>
      </p:sp>
      <p:cxnSp>
        <p:nvCxnSpPr>
          <p:cNvPr id="16" name="Gerade Verbindung 15"/>
          <p:cNvCxnSpPr/>
          <p:nvPr/>
        </p:nvCxnSpPr>
        <p:spPr>
          <a:xfrm>
            <a:off x="560388" y="4283075"/>
            <a:ext cx="1857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0" name="Textfeld 17"/>
          <p:cNvSpPr txBox="1">
            <a:spLocks noChangeArrowheads="1"/>
          </p:cNvSpPr>
          <p:nvPr/>
        </p:nvSpPr>
        <p:spPr bwMode="auto">
          <a:xfrm>
            <a:off x="560388" y="1143000"/>
            <a:ext cx="19907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b="1"/>
              <a:t>Ambitionierte Migr.-Milieus:22%*</a:t>
            </a:r>
          </a:p>
        </p:txBody>
      </p:sp>
      <p:cxnSp>
        <p:nvCxnSpPr>
          <p:cNvPr id="19" name="Gerade Verbindung 18"/>
          <p:cNvCxnSpPr/>
          <p:nvPr/>
        </p:nvCxnSpPr>
        <p:spPr>
          <a:xfrm>
            <a:off x="560388" y="1354138"/>
            <a:ext cx="1857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2" name="Textfeld 19"/>
          <p:cNvSpPr txBox="1">
            <a:spLocks noChangeArrowheads="1"/>
          </p:cNvSpPr>
          <p:nvPr/>
        </p:nvSpPr>
        <p:spPr bwMode="auto">
          <a:xfrm>
            <a:off x="560388" y="1401763"/>
            <a:ext cx="177323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800"/>
              <a:t>* Bezugsgröße: Privathaushalte, Berlin</a:t>
            </a:r>
          </a:p>
        </p:txBody>
      </p:sp>
      <p:sp>
        <p:nvSpPr>
          <p:cNvPr id="28" name="Rechteck 27"/>
          <p:cNvSpPr/>
          <p:nvPr/>
        </p:nvSpPr>
        <p:spPr>
          <a:xfrm>
            <a:off x="6500813" y="1000125"/>
            <a:ext cx="17145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6643688" y="6000750"/>
            <a:ext cx="17145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0185" name="Text Box 4"/>
          <p:cNvSpPr txBox="1">
            <a:spLocks noChangeArrowheads="1"/>
          </p:cNvSpPr>
          <p:nvPr/>
        </p:nvSpPr>
        <p:spPr bwMode="auto">
          <a:xfrm>
            <a:off x="1649413" y="28575"/>
            <a:ext cx="73517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FFFFFF"/>
                </a:solidFill>
              </a:rPr>
              <a:t>vhw</a:t>
            </a:r>
          </a:p>
          <a:p>
            <a:endParaRPr lang="de-DE" sz="200">
              <a:solidFill>
                <a:srgbClr val="FFFFFF"/>
              </a:solidFill>
            </a:endParaRPr>
          </a:p>
          <a:p>
            <a:r>
              <a:rPr lang="de-DE" sz="1500">
                <a:solidFill>
                  <a:srgbClr val="FFFFFF"/>
                </a:solidFill>
              </a:rPr>
              <a:t>Die sozialen Milieus in Berlin – Milieuschwerpunkte</a:t>
            </a:r>
          </a:p>
        </p:txBody>
      </p:sp>
      <p:grpSp>
        <p:nvGrpSpPr>
          <p:cNvPr id="50186" name="Gruppieren 63"/>
          <p:cNvGrpSpPr>
            <a:grpSpLocks/>
          </p:cNvGrpSpPr>
          <p:nvPr/>
        </p:nvGrpSpPr>
        <p:grpSpPr bwMode="auto">
          <a:xfrm>
            <a:off x="500063" y="1714500"/>
            <a:ext cx="2020887" cy="1071563"/>
            <a:chOff x="-3527425" y="971534"/>
            <a:chExt cx="3527425" cy="1870075"/>
          </a:xfrm>
        </p:grpSpPr>
        <p:sp>
          <p:nvSpPr>
            <p:cNvPr id="50189" name="Freeform 15"/>
            <p:cNvSpPr>
              <a:spLocks/>
            </p:cNvSpPr>
            <p:nvPr/>
          </p:nvSpPr>
          <p:spPr bwMode="auto">
            <a:xfrm>
              <a:off x="-3187700" y="1781159"/>
              <a:ext cx="1506538" cy="1003300"/>
            </a:xfrm>
            <a:custGeom>
              <a:avLst/>
              <a:gdLst>
                <a:gd name="T0" fmla="*/ 2147483647 w 1436"/>
                <a:gd name="T1" fmla="*/ 2147483647 h 1492"/>
                <a:gd name="T2" fmla="*/ 2147483647 w 1436"/>
                <a:gd name="T3" fmla="*/ 2147483647 h 1492"/>
                <a:gd name="T4" fmla="*/ 2147483647 w 1436"/>
                <a:gd name="T5" fmla="*/ 2147483647 h 1492"/>
                <a:gd name="T6" fmla="*/ 2147483647 w 1436"/>
                <a:gd name="T7" fmla="*/ 2147483647 h 1492"/>
                <a:gd name="T8" fmla="*/ 2147483647 w 1436"/>
                <a:gd name="T9" fmla="*/ 2147483647 h 1492"/>
                <a:gd name="T10" fmla="*/ 2147483647 w 1436"/>
                <a:gd name="T11" fmla="*/ 2147483647 h 1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6"/>
                <a:gd name="T19" fmla="*/ 0 h 1492"/>
                <a:gd name="T20" fmla="*/ 1436 w 1436"/>
                <a:gd name="T21" fmla="*/ 1492 h 14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6" h="1492">
                  <a:moveTo>
                    <a:pt x="1235" y="195"/>
                  </a:moveTo>
                  <a:cubicBezTo>
                    <a:pt x="1034" y="0"/>
                    <a:pt x="581" y="167"/>
                    <a:pt x="384" y="306"/>
                  </a:cubicBezTo>
                  <a:cubicBezTo>
                    <a:pt x="187" y="445"/>
                    <a:pt x="0" y="661"/>
                    <a:pt x="52" y="1029"/>
                  </a:cubicBezTo>
                  <a:cubicBezTo>
                    <a:pt x="104" y="1397"/>
                    <a:pt x="346" y="1492"/>
                    <a:pt x="658" y="1438"/>
                  </a:cubicBezTo>
                  <a:cubicBezTo>
                    <a:pt x="970" y="1384"/>
                    <a:pt x="1173" y="1122"/>
                    <a:pt x="1269" y="915"/>
                  </a:cubicBezTo>
                  <a:cubicBezTo>
                    <a:pt x="1365" y="708"/>
                    <a:pt x="1436" y="390"/>
                    <a:pt x="1235" y="195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190" name="Freeform 16"/>
            <p:cNvSpPr>
              <a:spLocks/>
            </p:cNvSpPr>
            <p:nvPr/>
          </p:nvSpPr>
          <p:spPr bwMode="auto">
            <a:xfrm>
              <a:off x="-2770187" y="971534"/>
              <a:ext cx="955675" cy="1019175"/>
            </a:xfrm>
            <a:custGeom>
              <a:avLst/>
              <a:gdLst>
                <a:gd name="T0" fmla="*/ 2147483647 w 1237"/>
                <a:gd name="T1" fmla="*/ 2147483647 h 1321"/>
                <a:gd name="T2" fmla="*/ 2147483647 w 1237"/>
                <a:gd name="T3" fmla="*/ 2147483647 h 1321"/>
                <a:gd name="T4" fmla="*/ 2147483647 w 1237"/>
                <a:gd name="T5" fmla="*/ 2147483647 h 1321"/>
                <a:gd name="T6" fmla="*/ 2147483647 w 1237"/>
                <a:gd name="T7" fmla="*/ 2147483647 h 1321"/>
                <a:gd name="T8" fmla="*/ 2147483647 w 1237"/>
                <a:gd name="T9" fmla="*/ 2147483647 h 1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7"/>
                <a:gd name="T16" fmla="*/ 0 h 1321"/>
                <a:gd name="T17" fmla="*/ 1237 w 1237"/>
                <a:gd name="T18" fmla="*/ 1321 h 1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7" h="1321">
                  <a:moveTo>
                    <a:pt x="628" y="2"/>
                  </a:moveTo>
                  <a:cubicBezTo>
                    <a:pt x="177" y="4"/>
                    <a:pt x="0" y="417"/>
                    <a:pt x="8" y="638"/>
                  </a:cubicBezTo>
                  <a:cubicBezTo>
                    <a:pt x="16" y="859"/>
                    <a:pt x="104" y="1243"/>
                    <a:pt x="545" y="1282"/>
                  </a:cubicBezTo>
                  <a:cubicBezTo>
                    <a:pt x="986" y="1321"/>
                    <a:pt x="1209" y="903"/>
                    <a:pt x="1223" y="690"/>
                  </a:cubicBezTo>
                  <a:cubicBezTo>
                    <a:pt x="1237" y="477"/>
                    <a:pt x="1079" y="0"/>
                    <a:pt x="628" y="2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191" name="Freeform 17"/>
            <p:cNvSpPr>
              <a:spLocks/>
            </p:cNvSpPr>
            <p:nvPr/>
          </p:nvSpPr>
          <p:spPr bwMode="auto">
            <a:xfrm>
              <a:off x="-1922462" y="1017572"/>
              <a:ext cx="1387475" cy="568325"/>
            </a:xfrm>
            <a:custGeom>
              <a:avLst/>
              <a:gdLst>
                <a:gd name="T0" fmla="*/ 2147483647 w 1797"/>
                <a:gd name="T1" fmla="*/ 2147483647 h 736"/>
                <a:gd name="T2" fmla="*/ 2147483647 w 1797"/>
                <a:gd name="T3" fmla="*/ 2147483647 h 736"/>
                <a:gd name="T4" fmla="*/ 2147483647 w 1797"/>
                <a:gd name="T5" fmla="*/ 2147483647 h 736"/>
                <a:gd name="T6" fmla="*/ 2147483647 w 1797"/>
                <a:gd name="T7" fmla="*/ 2147483647 h 736"/>
                <a:gd name="T8" fmla="*/ 2147483647 w 1797"/>
                <a:gd name="T9" fmla="*/ 2147483647 h 7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7"/>
                <a:gd name="T16" fmla="*/ 0 h 736"/>
                <a:gd name="T17" fmla="*/ 1797 w 1797"/>
                <a:gd name="T18" fmla="*/ 736 h 7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7" h="736">
                  <a:moveTo>
                    <a:pt x="829" y="24"/>
                  </a:moveTo>
                  <a:cubicBezTo>
                    <a:pt x="545" y="48"/>
                    <a:pt x="0" y="118"/>
                    <a:pt x="36" y="427"/>
                  </a:cubicBezTo>
                  <a:cubicBezTo>
                    <a:pt x="72" y="736"/>
                    <a:pt x="567" y="711"/>
                    <a:pt x="851" y="687"/>
                  </a:cubicBezTo>
                  <a:cubicBezTo>
                    <a:pt x="1135" y="663"/>
                    <a:pt x="1797" y="482"/>
                    <a:pt x="1738" y="285"/>
                  </a:cubicBezTo>
                  <a:cubicBezTo>
                    <a:pt x="1679" y="88"/>
                    <a:pt x="1113" y="0"/>
                    <a:pt x="829" y="24"/>
                  </a:cubicBezTo>
                  <a:close/>
                </a:path>
              </a:pathLst>
            </a:custGeom>
            <a:solidFill>
              <a:srgbClr val="9BBEFF"/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192" name="Freeform 20"/>
            <p:cNvSpPr>
              <a:spLocks/>
            </p:cNvSpPr>
            <p:nvPr/>
          </p:nvSpPr>
          <p:spPr bwMode="auto">
            <a:xfrm>
              <a:off x="-2039937" y="1439847"/>
              <a:ext cx="1277937" cy="1096962"/>
            </a:xfrm>
            <a:custGeom>
              <a:avLst/>
              <a:gdLst>
                <a:gd name="T0" fmla="*/ 2147483647 w 1583"/>
                <a:gd name="T1" fmla="*/ 2147483647 h 1034"/>
                <a:gd name="T2" fmla="*/ 2147483647 w 1583"/>
                <a:gd name="T3" fmla="*/ 2147483647 h 1034"/>
                <a:gd name="T4" fmla="*/ 2147483647 w 1583"/>
                <a:gd name="T5" fmla="*/ 2147483647 h 1034"/>
                <a:gd name="T6" fmla="*/ 2147483647 w 1583"/>
                <a:gd name="T7" fmla="*/ 2147483647 h 1034"/>
                <a:gd name="T8" fmla="*/ 2147483647 w 1583"/>
                <a:gd name="T9" fmla="*/ 2147483647 h 1034"/>
                <a:gd name="T10" fmla="*/ 2147483647 w 1583"/>
                <a:gd name="T11" fmla="*/ 2147483647 h 10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3"/>
                <a:gd name="T19" fmla="*/ 0 h 1034"/>
                <a:gd name="T20" fmla="*/ 1583 w 1583"/>
                <a:gd name="T21" fmla="*/ 1034 h 10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3" h="1034">
                  <a:moveTo>
                    <a:pt x="1110" y="129"/>
                  </a:moveTo>
                  <a:cubicBezTo>
                    <a:pt x="882" y="35"/>
                    <a:pt x="382" y="0"/>
                    <a:pt x="191" y="125"/>
                  </a:cubicBezTo>
                  <a:cubicBezTo>
                    <a:pt x="0" y="250"/>
                    <a:pt x="12" y="611"/>
                    <a:pt x="200" y="781"/>
                  </a:cubicBezTo>
                  <a:cubicBezTo>
                    <a:pt x="388" y="951"/>
                    <a:pt x="762" y="1034"/>
                    <a:pt x="1060" y="1000"/>
                  </a:cubicBezTo>
                  <a:cubicBezTo>
                    <a:pt x="1358" y="966"/>
                    <a:pt x="1531" y="913"/>
                    <a:pt x="1557" y="690"/>
                  </a:cubicBezTo>
                  <a:cubicBezTo>
                    <a:pt x="1583" y="467"/>
                    <a:pt x="1338" y="223"/>
                    <a:pt x="1110" y="129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193" name="Freeform 21"/>
            <p:cNvSpPr>
              <a:spLocks/>
            </p:cNvSpPr>
            <p:nvPr/>
          </p:nvSpPr>
          <p:spPr bwMode="auto">
            <a:xfrm>
              <a:off x="-1603375" y="1887522"/>
              <a:ext cx="1476375" cy="928687"/>
            </a:xfrm>
            <a:custGeom>
              <a:avLst/>
              <a:gdLst>
                <a:gd name="T0" fmla="*/ 2147483647 w 1913"/>
                <a:gd name="T1" fmla="*/ 2147483647 h 1203"/>
                <a:gd name="T2" fmla="*/ 2147483647 w 1913"/>
                <a:gd name="T3" fmla="*/ 2147483647 h 1203"/>
                <a:gd name="T4" fmla="*/ 2147483647 w 1913"/>
                <a:gd name="T5" fmla="*/ 2147483647 h 1203"/>
                <a:gd name="T6" fmla="*/ 2147483647 w 1913"/>
                <a:gd name="T7" fmla="*/ 2147483647 h 1203"/>
                <a:gd name="T8" fmla="*/ 2147483647 w 1913"/>
                <a:gd name="T9" fmla="*/ 2147483647 h 1203"/>
                <a:gd name="T10" fmla="*/ 2147483647 w 1913"/>
                <a:gd name="T11" fmla="*/ 2147483647 h 1203"/>
                <a:gd name="T12" fmla="*/ 2147483647 w 1913"/>
                <a:gd name="T13" fmla="*/ 2147483647 h 1203"/>
                <a:gd name="T14" fmla="*/ 2147483647 w 1913"/>
                <a:gd name="T15" fmla="*/ 2147483647 h 1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13"/>
                <a:gd name="T25" fmla="*/ 0 h 1203"/>
                <a:gd name="T26" fmla="*/ 1913 w 1913"/>
                <a:gd name="T27" fmla="*/ 1203 h 12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13" h="1203">
                  <a:moveTo>
                    <a:pt x="1117" y="277"/>
                  </a:moveTo>
                  <a:cubicBezTo>
                    <a:pt x="993" y="402"/>
                    <a:pt x="904" y="590"/>
                    <a:pt x="751" y="697"/>
                  </a:cubicBezTo>
                  <a:cubicBezTo>
                    <a:pt x="598" y="804"/>
                    <a:pt x="323" y="872"/>
                    <a:pt x="198" y="920"/>
                  </a:cubicBezTo>
                  <a:cubicBezTo>
                    <a:pt x="73" y="968"/>
                    <a:pt x="0" y="1055"/>
                    <a:pt x="156" y="1129"/>
                  </a:cubicBezTo>
                  <a:cubicBezTo>
                    <a:pt x="312" y="1203"/>
                    <a:pt x="965" y="1139"/>
                    <a:pt x="1269" y="1087"/>
                  </a:cubicBezTo>
                  <a:cubicBezTo>
                    <a:pt x="1573" y="1035"/>
                    <a:pt x="1785" y="887"/>
                    <a:pt x="1849" y="658"/>
                  </a:cubicBezTo>
                  <a:cubicBezTo>
                    <a:pt x="1913" y="429"/>
                    <a:pt x="1801" y="58"/>
                    <a:pt x="1593" y="29"/>
                  </a:cubicBezTo>
                  <a:cubicBezTo>
                    <a:pt x="1385" y="0"/>
                    <a:pt x="1241" y="152"/>
                    <a:pt x="1117" y="277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194" name="Freeform 22"/>
            <p:cNvSpPr>
              <a:spLocks/>
            </p:cNvSpPr>
            <p:nvPr/>
          </p:nvSpPr>
          <p:spPr bwMode="auto">
            <a:xfrm>
              <a:off x="-3527425" y="2133584"/>
              <a:ext cx="560388" cy="708025"/>
            </a:xfrm>
            <a:custGeom>
              <a:avLst/>
              <a:gdLst>
                <a:gd name="T0" fmla="*/ 2147483647 w 608"/>
                <a:gd name="T1" fmla="*/ 2147483647 h 812"/>
                <a:gd name="T2" fmla="*/ 2147483647 w 608"/>
                <a:gd name="T3" fmla="*/ 2147483647 h 812"/>
                <a:gd name="T4" fmla="*/ 2147483647 w 608"/>
                <a:gd name="T5" fmla="*/ 2147483647 h 812"/>
                <a:gd name="T6" fmla="*/ 2147483647 w 608"/>
                <a:gd name="T7" fmla="*/ 2147483647 h 812"/>
                <a:gd name="T8" fmla="*/ 2147483647 w 608"/>
                <a:gd name="T9" fmla="*/ 2147483647 h 8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8"/>
                <a:gd name="T16" fmla="*/ 0 h 812"/>
                <a:gd name="T17" fmla="*/ 608 w 608"/>
                <a:gd name="T18" fmla="*/ 812 h 8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8" h="812">
                  <a:moveTo>
                    <a:pt x="305" y="30"/>
                  </a:moveTo>
                  <a:cubicBezTo>
                    <a:pt x="86" y="60"/>
                    <a:pt x="27" y="321"/>
                    <a:pt x="14" y="456"/>
                  </a:cubicBezTo>
                  <a:cubicBezTo>
                    <a:pt x="0" y="591"/>
                    <a:pt x="5" y="796"/>
                    <a:pt x="267" y="804"/>
                  </a:cubicBezTo>
                  <a:cubicBezTo>
                    <a:pt x="530" y="812"/>
                    <a:pt x="608" y="539"/>
                    <a:pt x="604" y="442"/>
                  </a:cubicBezTo>
                  <a:cubicBezTo>
                    <a:pt x="600" y="345"/>
                    <a:pt x="524" y="0"/>
                    <a:pt x="305" y="3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195" name="Freeform 19"/>
            <p:cNvSpPr>
              <a:spLocks/>
            </p:cNvSpPr>
            <p:nvPr/>
          </p:nvSpPr>
          <p:spPr bwMode="auto">
            <a:xfrm>
              <a:off x="-2492375" y="2446322"/>
              <a:ext cx="1254125" cy="392112"/>
            </a:xfrm>
            <a:custGeom>
              <a:avLst/>
              <a:gdLst>
                <a:gd name="T0" fmla="*/ 2147483647 w 1132"/>
                <a:gd name="T1" fmla="*/ 2147483647 h 875"/>
                <a:gd name="T2" fmla="*/ 2147483647 w 1132"/>
                <a:gd name="T3" fmla="*/ 2147483647 h 875"/>
                <a:gd name="T4" fmla="*/ 2147483647 w 1132"/>
                <a:gd name="T5" fmla="*/ 2147483647 h 875"/>
                <a:gd name="T6" fmla="*/ 2147483647 w 1132"/>
                <a:gd name="T7" fmla="*/ 2147483647 h 875"/>
                <a:gd name="T8" fmla="*/ 2147483647 w 1132"/>
                <a:gd name="T9" fmla="*/ 2147483647 h 875"/>
                <a:gd name="T10" fmla="*/ 2147483647 w 1132"/>
                <a:gd name="T11" fmla="*/ 2147483647 h 8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2"/>
                <a:gd name="T19" fmla="*/ 0 h 875"/>
                <a:gd name="T20" fmla="*/ 1132 w 1132"/>
                <a:gd name="T21" fmla="*/ 875 h 8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2" h="875">
                  <a:moveTo>
                    <a:pt x="1106" y="507"/>
                  </a:moveTo>
                  <a:cubicBezTo>
                    <a:pt x="1132" y="290"/>
                    <a:pt x="1040" y="205"/>
                    <a:pt x="935" y="120"/>
                  </a:cubicBezTo>
                  <a:cubicBezTo>
                    <a:pt x="830" y="35"/>
                    <a:pt x="718" y="0"/>
                    <a:pt x="611" y="5"/>
                  </a:cubicBezTo>
                  <a:cubicBezTo>
                    <a:pt x="504" y="10"/>
                    <a:pt x="36" y="109"/>
                    <a:pt x="18" y="457"/>
                  </a:cubicBezTo>
                  <a:cubicBezTo>
                    <a:pt x="0" y="805"/>
                    <a:pt x="386" y="859"/>
                    <a:pt x="567" y="867"/>
                  </a:cubicBezTo>
                  <a:cubicBezTo>
                    <a:pt x="748" y="875"/>
                    <a:pt x="1080" y="724"/>
                    <a:pt x="1106" y="507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196" name="Freeform 17"/>
            <p:cNvSpPr>
              <a:spLocks/>
            </p:cNvSpPr>
            <p:nvPr/>
          </p:nvSpPr>
          <p:spPr bwMode="auto">
            <a:xfrm>
              <a:off x="-1190625" y="1214422"/>
              <a:ext cx="1190625" cy="960437"/>
            </a:xfrm>
            <a:custGeom>
              <a:avLst/>
              <a:gdLst>
                <a:gd name="T0" fmla="*/ 2147483647 w 1892"/>
                <a:gd name="T1" fmla="*/ 2147483647 h 721"/>
                <a:gd name="T2" fmla="*/ 2147483647 w 1892"/>
                <a:gd name="T3" fmla="*/ 2147483647 h 721"/>
                <a:gd name="T4" fmla="*/ 2147483647 w 1892"/>
                <a:gd name="T5" fmla="*/ 2147483647 h 721"/>
                <a:gd name="T6" fmla="*/ 2147483647 w 1892"/>
                <a:gd name="T7" fmla="*/ 2147483647 h 721"/>
                <a:gd name="T8" fmla="*/ 2147483647 w 1892"/>
                <a:gd name="T9" fmla="*/ 2147483647 h 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2"/>
                <a:gd name="T16" fmla="*/ 0 h 721"/>
                <a:gd name="T17" fmla="*/ 1892 w 1892"/>
                <a:gd name="T18" fmla="*/ 721 h 7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2" h="721">
                  <a:moveTo>
                    <a:pt x="1054" y="3"/>
                  </a:moveTo>
                  <a:cubicBezTo>
                    <a:pt x="793" y="0"/>
                    <a:pt x="82" y="197"/>
                    <a:pt x="41" y="369"/>
                  </a:cubicBezTo>
                  <a:cubicBezTo>
                    <a:pt x="0" y="541"/>
                    <a:pt x="325" y="713"/>
                    <a:pt x="901" y="717"/>
                  </a:cubicBezTo>
                  <a:cubicBezTo>
                    <a:pt x="1477" y="721"/>
                    <a:pt x="1892" y="414"/>
                    <a:pt x="1721" y="242"/>
                  </a:cubicBezTo>
                  <a:cubicBezTo>
                    <a:pt x="1550" y="70"/>
                    <a:pt x="1315" y="6"/>
                    <a:pt x="1054" y="3"/>
                  </a:cubicBezTo>
                  <a:close/>
                </a:path>
              </a:pathLst>
            </a:custGeom>
            <a:solidFill>
              <a:srgbClr val="9BBEFF"/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3" name="Gruppieren 99"/>
            <p:cNvGrpSpPr/>
            <p:nvPr/>
          </p:nvGrpSpPr>
          <p:grpSpPr bwMode="auto">
            <a:xfrm>
              <a:off x="-3202270" y="1225890"/>
              <a:ext cx="2959026" cy="1548630"/>
              <a:chOff x="2060576" y="1878013"/>
              <a:chExt cx="6083377" cy="3184023"/>
            </a:xfrm>
            <a:solidFill>
              <a:srgbClr val="C0C0C0"/>
            </a:solidFill>
          </p:grpSpPr>
          <p:sp>
            <p:nvSpPr>
              <p:cNvPr id="39" name="Freeform 25"/>
              <p:cNvSpPr>
                <a:spLocks/>
              </p:cNvSpPr>
              <p:nvPr/>
            </p:nvSpPr>
            <p:spPr bwMode="auto">
              <a:xfrm>
                <a:off x="2060576" y="3914774"/>
                <a:ext cx="608400" cy="9288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81"/>
                  <a:gd name="connsiteY0" fmla="*/ 0 h 485"/>
                  <a:gd name="connsiteX1" fmla="*/ 254 w 381"/>
                  <a:gd name="connsiteY1" fmla="*/ 485 h 485"/>
                  <a:gd name="connsiteX2" fmla="*/ 149 w 381"/>
                  <a:gd name="connsiteY2" fmla="*/ 0 h 485"/>
                  <a:gd name="connsiteX0" fmla="*/ 149 w 387"/>
                  <a:gd name="connsiteY0" fmla="*/ 0 h 485"/>
                  <a:gd name="connsiteX1" fmla="*/ 254 w 387"/>
                  <a:gd name="connsiteY1" fmla="*/ 485 h 485"/>
                  <a:gd name="connsiteX2" fmla="*/ 149 w 387"/>
                  <a:gd name="connsiteY2" fmla="*/ 0 h 485"/>
                  <a:gd name="connsiteX0" fmla="*/ 149 w 387"/>
                  <a:gd name="connsiteY0" fmla="*/ 0 h 485"/>
                  <a:gd name="connsiteX1" fmla="*/ 254 w 387"/>
                  <a:gd name="connsiteY1" fmla="*/ 485 h 485"/>
                  <a:gd name="connsiteX2" fmla="*/ 149 w 387"/>
                  <a:gd name="connsiteY2" fmla="*/ 0 h 485"/>
                  <a:gd name="connsiteX0" fmla="*/ 149 w 387"/>
                  <a:gd name="connsiteY0" fmla="*/ 0 h 485"/>
                  <a:gd name="connsiteX1" fmla="*/ 254 w 387"/>
                  <a:gd name="connsiteY1" fmla="*/ 485 h 485"/>
                  <a:gd name="connsiteX2" fmla="*/ 149 w 387"/>
                  <a:gd name="connsiteY2" fmla="*/ 0 h 485"/>
                  <a:gd name="connsiteX0" fmla="*/ 140 w 378"/>
                  <a:gd name="connsiteY0" fmla="*/ 0 h 485"/>
                  <a:gd name="connsiteX1" fmla="*/ 245 w 378"/>
                  <a:gd name="connsiteY1" fmla="*/ 485 h 485"/>
                  <a:gd name="connsiteX2" fmla="*/ 140 w 378"/>
                  <a:gd name="connsiteY2" fmla="*/ 0 h 485"/>
                  <a:gd name="connsiteX0" fmla="*/ 143 w 381"/>
                  <a:gd name="connsiteY0" fmla="*/ 0 h 485"/>
                  <a:gd name="connsiteX1" fmla="*/ 248 w 381"/>
                  <a:gd name="connsiteY1" fmla="*/ 485 h 485"/>
                  <a:gd name="connsiteX2" fmla="*/ 143 w 381"/>
                  <a:gd name="connsiteY2" fmla="*/ 0 h 485"/>
                  <a:gd name="connsiteX0" fmla="*/ 143 w 381"/>
                  <a:gd name="connsiteY0" fmla="*/ 0 h 485"/>
                  <a:gd name="connsiteX1" fmla="*/ 248 w 381"/>
                  <a:gd name="connsiteY1" fmla="*/ 485 h 485"/>
                  <a:gd name="connsiteX2" fmla="*/ 143 w 381"/>
                  <a:gd name="connsiteY2" fmla="*/ 0 h 485"/>
                  <a:gd name="connsiteX0" fmla="*/ 143 w 381"/>
                  <a:gd name="connsiteY0" fmla="*/ 0 h 485"/>
                  <a:gd name="connsiteX1" fmla="*/ 248 w 381"/>
                  <a:gd name="connsiteY1" fmla="*/ 485 h 485"/>
                  <a:gd name="connsiteX2" fmla="*/ 143 w 381"/>
                  <a:gd name="connsiteY2" fmla="*/ 0 h 485"/>
                  <a:gd name="connsiteX0" fmla="*/ 143 w 381"/>
                  <a:gd name="connsiteY0" fmla="*/ 0 h 485"/>
                  <a:gd name="connsiteX1" fmla="*/ 248 w 381"/>
                  <a:gd name="connsiteY1" fmla="*/ 485 h 485"/>
                  <a:gd name="connsiteX2" fmla="*/ 143 w 381"/>
                  <a:gd name="connsiteY2" fmla="*/ 0 h 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" h="485">
                    <a:moveTo>
                      <a:pt x="143" y="0"/>
                    </a:moveTo>
                    <a:cubicBezTo>
                      <a:pt x="0" y="187"/>
                      <a:pt x="110" y="414"/>
                      <a:pt x="248" y="485"/>
                    </a:cubicBezTo>
                    <a:cubicBezTo>
                      <a:pt x="381" y="294"/>
                      <a:pt x="205" y="48"/>
                      <a:pt x="143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0" name="Freeform 25"/>
              <p:cNvSpPr>
                <a:spLocks/>
              </p:cNvSpPr>
              <p:nvPr/>
            </p:nvSpPr>
            <p:spPr bwMode="auto">
              <a:xfrm>
                <a:off x="4526070" y="3205432"/>
                <a:ext cx="735014" cy="9468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512"/>
                  <a:gd name="connsiteY0" fmla="*/ 0 h 485"/>
                  <a:gd name="connsiteX1" fmla="*/ 368 w 512"/>
                  <a:gd name="connsiteY1" fmla="*/ 485 h 485"/>
                  <a:gd name="connsiteX2" fmla="*/ 149 w 512"/>
                  <a:gd name="connsiteY2" fmla="*/ 0 h 485"/>
                  <a:gd name="connsiteX0" fmla="*/ 149 w 530"/>
                  <a:gd name="connsiteY0" fmla="*/ 0 h 500"/>
                  <a:gd name="connsiteX1" fmla="*/ 386 w 530"/>
                  <a:gd name="connsiteY1" fmla="*/ 500 h 500"/>
                  <a:gd name="connsiteX2" fmla="*/ 149 w 530"/>
                  <a:gd name="connsiteY2" fmla="*/ 0 h 500"/>
                  <a:gd name="connsiteX0" fmla="*/ 149 w 530"/>
                  <a:gd name="connsiteY0" fmla="*/ 0 h 577"/>
                  <a:gd name="connsiteX1" fmla="*/ 386 w 530"/>
                  <a:gd name="connsiteY1" fmla="*/ 577 h 577"/>
                  <a:gd name="connsiteX2" fmla="*/ 149 w 530"/>
                  <a:gd name="connsiteY2" fmla="*/ 0 h 577"/>
                  <a:gd name="connsiteX0" fmla="*/ 149 w 530"/>
                  <a:gd name="connsiteY0" fmla="*/ 0 h 497"/>
                  <a:gd name="connsiteX1" fmla="*/ 386 w 530"/>
                  <a:gd name="connsiteY1" fmla="*/ 497 h 497"/>
                  <a:gd name="connsiteX2" fmla="*/ 149 w 530"/>
                  <a:gd name="connsiteY2" fmla="*/ 0 h 497"/>
                  <a:gd name="connsiteX0" fmla="*/ 149 w 481"/>
                  <a:gd name="connsiteY0" fmla="*/ 0 h 497"/>
                  <a:gd name="connsiteX1" fmla="*/ 337 w 481"/>
                  <a:gd name="connsiteY1" fmla="*/ 497 h 497"/>
                  <a:gd name="connsiteX2" fmla="*/ 149 w 481"/>
                  <a:gd name="connsiteY2" fmla="*/ 0 h 497"/>
                  <a:gd name="connsiteX0" fmla="*/ 149 w 530"/>
                  <a:gd name="connsiteY0" fmla="*/ 0 h 497"/>
                  <a:gd name="connsiteX1" fmla="*/ 386 w 530"/>
                  <a:gd name="connsiteY1" fmla="*/ 497 h 497"/>
                  <a:gd name="connsiteX2" fmla="*/ 149 w 530"/>
                  <a:gd name="connsiteY2" fmla="*/ 0 h 497"/>
                  <a:gd name="connsiteX0" fmla="*/ 149 w 530"/>
                  <a:gd name="connsiteY0" fmla="*/ 0 h 455"/>
                  <a:gd name="connsiteX1" fmla="*/ 386 w 530"/>
                  <a:gd name="connsiteY1" fmla="*/ 455 h 455"/>
                  <a:gd name="connsiteX2" fmla="*/ 149 w 530"/>
                  <a:gd name="connsiteY2" fmla="*/ 0 h 455"/>
                  <a:gd name="connsiteX0" fmla="*/ 149 w 530"/>
                  <a:gd name="connsiteY0" fmla="*/ 0 h 493"/>
                  <a:gd name="connsiteX1" fmla="*/ 386 w 530"/>
                  <a:gd name="connsiteY1" fmla="*/ 493 h 493"/>
                  <a:gd name="connsiteX2" fmla="*/ 149 w 530"/>
                  <a:gd name="connsiteY2" fmla="*/ 0 h 493"/>
                  <a:gd name="connsiteX0" fmla="*/ 149 w 607"/>
                  <a:gd name="connsiteY0" fmla="*/ 0 h 493"/>
                  <a:gd name="connsiteX1" fmla="*/ 386 w 607"/>
                  <a:gd name="connsiteY1" fmla="*/ 493 h 493"/>
                  <a:gd name="connsiteX2" fmla="*/ 149 w 607"/>
                  <a:gd name="connsiteY2" fmla="*/ 0 h 493"/>
                  <a:gd name="connsiteX0" fmla="*/ 149 w 607"/>
                  <a:gd name="connsiteY0" fmla="*/ 0 h 493"/>
                  <a:gd name="connsiteX1" fmla="*/ 386 w 607"/>
                  <a:gd name="connsiteY1" fmla="*/ 493 h 493"/>
                  <a:gd name="connsiteX2" fmla="*/ 149 w 607"/>
                  <a:gd name="connsiteY2" fmla="*/ 0 h 493"/>
                  <a:gd name="connsiteX0" fmla="*/ 19 w 477"/>
                  <a:gd name="connsiteY0" fmla="*/ 0 h 493"/>
                  <a:gd name="connsiteX1" fmla="*/ 256 w 477"/>
                  <a:gd name="connsiteY1" fmla="*/ 493 h 493"/>
                  <a:gd name="connsiteX2" fmla="*/ 19 w 477"/>
                  <a:gd name="connsiteY2" fmla="*/ 0 h 493"/>
                  <a:gd name="connsiteX0" fmla="*/ 14 w 472"/>
                  <a:gd name="connsiteY0" fmla="*/ 0 h 493"/>
                  <a:gd name="connsiteX1" fmla="*/ 251 w 472"/>
                  <a:gd name="connsiteY1" fmla="*/ 493 h 493"/>
                  <a:gd name="connsiteX2" fmla="*/ 14 w 472"/>
                  <a:gd name="connsiteY2" fmla="*/ 0 h 493"/>
                  <a:gd name="connsiteX0" fmla="*/ 14 w 472"/>
                  <a:gd name="connsiteY0" fmla="*/ 0 h 493"/>
                  <a:gd name="connsiteX1" fmla="*/ 251 w 472"/>
                  <a:gd name="connsiteY1" fmla="*/ 493 h 493"/>
                  <a:gd name="connsiteX2" fmla="*/ 14 w 472"/>
                  <a:gd name="connsiteY2" fmla="*/ 0 h 493"/>
                  <a:gd name="connsiteX0" fmla="*/ 14 w 472"/>
                  <a:gd name="connsiteY0" fmla="*/ 0 h 493"/>
                  <a:gd name="connsiteX1" fmla="*/ 251 w 472"/>
                  <a:gd name="connsiteY1" fmla="*/ 493 h 493"/>
                  <a:gd name="connsiteX2" fmla="*/ 14 w 472"/>
                  <a:gd name="connsiteY2" fmla="*/ 0 h 493"/>
                  <a:gd name="connsiteX0" fmla="*/ 14 w 472"/>
                  <a:gd name="connsiteY0" fmla="*/ 0 h 493"/>
                  <a:gd name="connsiteX1" fmla="*/ 251 w 472"/>
                  <a:gd name="connsiteY1" fmla="*/ 493 h 493"/>
                  <a:gd name="connsiteX2" fmla="*/ 14 w 472"/>
                  <a:gd name="connsiteY2" fmla="*/ 0 h 493"/>
                  <a:gd name="connsiteX0" fmla="*/ 14 w 465"/>
                  <a:gd name="connsiteY0" fmla="*/ 0 h 493"/>
                  <a:gd name="connsiteX1" fmla="*/ 251 w 465"/>
                  <a:gd name="connsiteY1" fmla="*/ 493 h 493"/>
                  <a:gd name="connsiteX2" fmla="*/ 14 w 465"/>
                  <a:gd name="connsiteY2" fmla="*/ 0 h 493"/>
                  <a:gd name="connsiteX0" fmla="*/ 14 w 468"/>
                  <a:gd name="connsiteY0" fmla="*/ 0 h 493"/>
                  <a:gd name="connsiteX1" fmla="*/ 251 w 468"/>
                  <a:gd name="connsiteY1" fmla="*/ 493 h 493"/>
                  <a:gd name="connsiteX2" fmla="*/ 14 w 468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8 w 463"/>
                  <a:gd name="connsiteY0" fmla="*/ 0 h 493"/>
                  <a:gd name="connsiteX1" fmla="*/ 245 w 463"/>
                  <a:gd name="connsiteY1" fmla="*/ 493 h 493"/>
                  <a:gd name="connsiteX2" fmla="*/ 8 w 463"/>
                  <a:gd name="connsiteY2" fmla="*/ 0 h 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3" h="493">
                    <a:moveTo>
                      <a:pt x="8" y="0"/>
                    </a:moveTo>
                    <a:cubicBezTo>
                      <a:pt x="0" y="220"/>
                      <a:pt x="99" y="404"/>
                      <a:pt x="245" y="493"/>
                    </a:cubicBezTo>
                    <a:cubicBezTo>
                      <a:pt x="463" y="168"/>
                      <a:pt x="152" y="21"/>
                      <a:pt x="8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1" name="Freeform 25"/>
              <p:cNvSpPr>
                <a:spLocks/>
              </p:cNvSpPr>
              <p:nvPr/>
            </p:nvSpPr>
            <p:spPr bwMode="auto">
              <a:xfrm>
                <a:off x="4700708" y="1928019"/>
                <a:ext cx="190800" cy="4572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458"/>
                  <a:gd name="connsiteY0" fmla="*/ 0 h 485"/>
                  <a:gd name="connsiteX1" fmla="*/ 314 w 458"/>
                  <a:gd name="connsiteY1" fmla="*/ 485 h 485"/>
                  <a:gd name="connsiteX2" fmla="*/ 149 w 458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38"/>
                  <a:gd name="connsiteY0" fmla="*/ 0 h 550"/>
                  <a:gd name="connsiteX1" fmla="*/ 222 w 238"/>
                  <a:gd name="connsiteY1" fmla="*/ 550 h 550"/>
                  <a:gd name="connsiteX2" fmla="*/ 149 w 238"/>
                  <a:gd name="connsiteY2" fmla="*/ 0 h 550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318"/>
                  <a:gd name="connsiteY0" fmla="*/ 0 h 536"/>
                  <a:gd name="connsiteX1" fmla="*/ 306 w 318"/>
                  <a:gd name="connsiteY1" fmla="*/ 536 h 536"/>
                  <a:gd name="connsiteX2" fmla="*/ 149 w 318"/>
                  <a:gd name="connsiteY2" fmla="*/ 0 h 536"/>
                  <a:gd name="connsiteX0" fmla="*/ 149 w 318"/>
                  <a:gd name="connsiteY0" fmla="*/ 0 h 489"/>
                  <a:gd name="connsiteX1" fmla="*/ 306 w 318"/>
                  <a:gd name="connsiteY1" fmla="*/ 489 h 489"/>
                  <a:gd name="connsiteX2" fmla="*/ 149 w 318"/>
                  <a:gd name="connsiteY2" fmla="*/ 0 h 489"/>
                  <a:gd name="connsiteX0" fmla="*/ 115 w 284"/>
                  <a:gd name="connsiteY0" fmla="*/ 0 h 489"/>
                  <a:gd name="connsiteX1" fmla="*/ 272 w 284"/>
                  <a:gd name="connsiteY1" fmla="*/ 489 h 489"/>
                  <a:gd name="connsiteX2" fmla="*/ 115 w 284"/>
                  <a:gd name="connsiteY2" fmla="*/ 0 h 489"/>
                  <a:gd name="connsiteX0" fmla="*/ 115 w 272"/>
                  <a:gd name="connsiteY0" fmla="*/ 0 h 489"/>
                  <a:gd name="connsiteX1" fmla="*/ 272 w 272"/>
                  <a:gd name="connsiteY1" fmla="*/ 489 h 489"/>
                  <a:gd name="connsiteX2" fmla="*/ 115 w 272"/>
                  <a:gd name="connsiteY2" fmla="*/ 0 h 489"/>
                  <a:gd name="connsiteX0" fmla="*/ 115 w 272"/>
                  <a:gd name="connsiteY0" fmla="*/ 0 h 489"/>
                  <a:gd name="connsiteX1" fmla="*/ 272 w 272"/>
                  <a:gd name="connsiteY1" fmla="*/ 489 h 489"/>
                  <a:gd name="connsiteX2" fmla="*/ 115 w 272"/>
                  <a:gd name="connsiteY2" fmla="*/ 0 h 489"/>
                  <a:gd name="connsiteX0" fmla="*/ 115 w 272"/>
                  <a:gd name="connsiteY0" fmla="*/ 0 h 489"/>
                  <a:gd name="connsiteX1" fmla="*/ 272 w 272"/>
                  <a:gd name="connsiteY1" fmla="*/ 489 h 489"/>
                  <a:gd name="connsiteX2" fmla="*/ 115 w 272"/>
                  <a:gd name="connsiteY2" fmla="*/ 0 h 489"/>
                  <a:gd name="connsiteX0" fmla="*/ 115 w 272"/>
                  <a:gd name="connsiteY0" fmla="*/ 0 h 489"/>
                  <a:gd name="connsiteX1" fmla="*/ 272 w 272"/>
                  <a:gd name="connsiteY1" fmla="*/ 489 h 489"/>
                  <a:gd name="connsiteX2" fmla="*/ 115 w 272"/>
                  <a:gd name="connsiteY2" fmla="*/ 0 h 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2" h="489">
                    <a:moveTo>
                      <a:pt x="115" y="0"/>
                    </a:moveTo>
                    <a:cubicBezTo>
                      <a:pt x="0" y="178"/>
                      <a:pt x="106" y="406"/>
                      <a:pt x="272" y="489"/>
                    </a:cubicBezTo>
                    <a:cubicBezTo>
                      <a:pt x="271" y="295"/>
                      <a:pt x="161" y="75"/>
                      <a:pt x="115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2" name="Freeform 25"/>
              <p:cNvSpPr>
                <a:spLocks/>
              </p:cNvSpPr>
              <p:nvPr/>
            </p:nvSpPr>
            <p:spPr bwMode="auto">
              <a:xfrm>
                <a:off x="3383021" y="4402342"/>
                <a:ext cx="1350000" cy="5868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234 w 282"/>
                  <a:gd name="connsiteY0" fmla="*/ 0 h 457"/>
                  <a:gd name="connsiteX1" fmla="*/ 137 w 282"/>
                  <a:gd name="connsiteY1" fmla="*/ 457 h 457"/>
                  <a:gd name="connsiteX2" fmla="*/ 234 w 282"/>
                  <a:gd name="connsiteY2" fmla="*/ 0 h 457"/>
                  <a:gd name="connsiteX0" fmla="*/ 390 w 438"/>
                  <a:gd name="connsiteY0" fmla="*/ 0 h 457"/>
                  <a:gd name="connsiteX1" fmla="*/ 137 w 438"/>
                  <a:gd name="connsiteY1" fmla="*/ 457 h 457"/>
                  <a:gd name="connsiteX2" fmla="*/ 390 w 438"/>
                  <a:gd name="connsiteY2" fmla="*/ 0 h 457"/>
                  <a:gd name="connsiteX0" fmla="*/ 390 w 438"/>
                  <a:gd name="connsiteY0" fmla="*/ 0 h 457"/>
                  <a:gd name="connsiteX1" fmla="*/ 137 w 438"/>
                  <a:gd name="connsiteY1" fmla="*/ 457 h 457"/>
                  <a:gd name="connsiteX2" fmla="*/ 390 w 438"/>
                  <a:gd name="connsiteY2" fmla="*/ 0 h 457"/>
                  <a:gd name="connsiteX0" fmla="*/ 340 w 388"/>
                  <a:gd name="connsiteY0" fmla="*/ 0 h 457"/>
                  <a:gd name="connsiteX1" fmla="*/ 87 w 388"/>
                  <a:gd name="connsiteY1" fmla="*/ 457 h 457"/>
                  <a:gd name="connsiteX2" fmla="*/ 340 w 388"/>
                  <a:gd name="connsiteY2" fmla="*/ 0 h 457"/>
                  <a:gd name="connsiteX0" fmla="*/ 340 w 388"/>
                  <a:gd name="connsiteY0" fmla="*/ 0 h 457"/>
                  <a:gd name="connsiteX1" fmla="*/ 87 w 388"/>
                  <a:gd name="connsiteY1" fmla="*/ 457 h 457"/>
                  <a:gd name="connsiteX2" fmla="*/ 340 w 388"/>
                  <a:gd name="connsiteY2" fmla="*/ 0 h 457"/>
                  <a:gd name="connsiteX0" fmla="*/ 337 w 385"/>
                  <a:gd name="connsiteY0" fmla="*/ 0 h 457"/>
                  <a:gd name="connsiteX1" fmla="*/ 84 w 385"/>
                  <a:gd name="connsiteY1" fmla="*/ 457 h 457"/>
                  <a:gd name="connsiteX2" fmla="*/ 337 w 385"/>
                  <a:gd name="connsiteY2" fmla="*/ 0 h 457"/>
                  <a:gd name="connsiteX0" fmla="*/ 337 w 385"/>
                  <a:gd name="connsiteY0" fmla="*/ 0 h 457"/>
                  <a:gd name="connsiteX1" fmla="*/ 84 w 385"/>
                  <a:gd name="connsiteY1" fmla="*/ 457 h 457"/>
                  <a:gd name="connsiteX2" fmla="*/ 337 w 385"/>
                  <a:gd name="connsiteY2" fmla="*/ 0 h 457"/>
                  <a:gd name="connsiteX0" fmla="*/ 329 w 377"/>
                  <a:gd name="connsiteY0" fmla="*/ 0 h 457"/>
                  <a:gd name="connsiteX1" fmla="*/ 76 w 377"/>
                  <a:gd name="connsiteY1" fmla="*/ 457 h 457"/>
                  <a:gd name="connsiteX2" fmla="*/ 329 w 377"/>
                  <a:gd name="connsiteY2" fmla="*/ 0 h 457"/>
                  <a:gd name="connsiteX0" fmla="*/ 329 w 377"/>
                  <a:gd name="connsiteY0" fmla="*/ 0 h 457"/>
                  <a:gd name="connsiteX1" fmla="*/ 76 w 377"/>
                  <a:gd name="connsiteY1" fmla="*/ 457 h 457"/>
                  <a:gd name="connsiteX2" fmla="*/ 329 w 377"/>
                  <a:gd name="connsiteY2" fmla="*/ 0 h 457"/>
                  <a:gd name="connsiteX0" fmla="*/ 325 w 373"/>
                  <a:gd name="connsiteY0" fmla="*/ 0 h 457"/>
                  <a:gd name="connsiteX1" fmla="*/ 72 w 373"/>
                  <a:gd name="connsiteY1" fmla="*/ 457 h 457"/>
                  <a:gd name="connsiteX2" fmla="*/ 325 w 373"/>
                  <a:gd name="connsiteY2" fmla="*/ 0 h 457"/>
                  <a:gd name="connsiteX0" fmla="*/ 325 w 373"/>
                  <a:gd name="connsiteY0" fmla="*/ 0 h 457"/>
                  <a:gd name="connsiteX1" fmla="*/ 72 w 373"/>
                  <a:gd name="connsiteY1" fmla="*/ 457 h 457"/>
                  <a:gd name="connsiteX2" fmla="*/ 325 w 373"/>
                  <a:gd name="connsiteY2" fmla="*/ 0 h 457"/>
                  <a:gd name="connsiteX0" fmla="*/ 323 w 371"/>
                  <a:gd name="connsiteY0" fmla="*/ 0 h 457"/>
                  <a:gd name="connsiteX1" fmla="*/ 70 w 371"/>
                  <a:gd name="connsiteY1" fmla="*/ 457 h 457"/>
                  <a:gd name="connsiteX2" fmla="*/ 323 w 371"/>
                  <a:gd name="connsiteY2" fmla="*/ 0 h 457"/>
                  <a:gd name="connsiteX0" fmla="*/ 324 w 372"/>
                  <a:gd name="connsiteY0" fmla="*/ 0 h 457"/>
                  <a:gd name="connsiteX1" fmla="*/ 71 w 372"/>
                  <a:gd name="connsiteY1" fmla="*/ 457 h 457"/>
                  <a:gd name="connsiteX2" fmla="*/ 324 w 372"/>
                  <a:gd name="connsiteY2" fmla="*/ 0 h 457"/>
                  <a:gd name="connsiteX0" fmla="*/ 324 w 372"/>
                  <a:gd name="connsiteY0" fmla="*/ 0 h 457"/>
                  <a:gd name="connsiteX1" fmla="*/ 71 w 372"/>
                  <a:gd name="connsiteY1" fmla="*/ 457 h 457"/>
                  <a:gd name="connsiteX2" fmla="*/ 324 w 372"/>
                  <a:gd name="connsiteY2" fmla="*/ 0 h 457"/>
                  <a:gd name="connsiteX0" fmla="*/ 324 w 324"/>
                  <a:gd name="connsiteY0" fmla="*/ 0 h 457"/>
                  <a:gd name="connsiteX1" fmla="*/ 71 w 324"/>
                  <a:gd name="connsiteY1" fmla="*/ 457 h 457"/>
                  <a:gd name="connsiteX2" fmla="*/ 324 w 324"/>
                  <a:gd name="connsiteY2" fmla="*/ 0 h 457"/>
                  <a:gd name="connsiteX0" fmla="*/ 324 w 324"/>
                  <a:gd name="connsiteY0" fmla="*/ 0 h 457"/>
                  <a:gd name="connsiteX1" fmla="*/ 71 w 324"/>
                  <a:gd name="connsiteY1" fmla="*/ 457 h 457"/>
                  <a:gd name="connsiteX2" fmla="*/ 324 w 324"/>
                  <a:gd name="connsiteY2" fmla="*/ 0 h 457"/>
                  <a:gd name="connsiteX0" fmla="*/ 324 w 324"/>
                  <a:gd name="connsiteY0" fmla="*/ 0 h 457"/>
                  <a:gd name="connsiteX1" fmla="*/ 71 w 324"/>
                  <a:gd name="connsiteY1" fmla="*/ 457 h 457"/>
                  <a:gd name="connsiteX2" fmla="*/ 324 w 324"/>
                  <a:gd name="connsiteY2" fmla="*/ 0 h 457"/>
                  <a:gd name="connsiteX0" fmla="*/ 323 w 323"/>
                  <a:gd name="connsiteY0" fmla="*/ 0 h 457"/>
                  <a:gd name="connsiteX1" fmla="*/ 70 w 323"/>
                  <a:gd name="connsiteY1" fmla="*/ 457 h 457"/>
                  <a:gd name="connsiteX2" fmla="*/ 323 w 323"/>
                  <a:gd name="connsiteY2" fmla="*/ 0 h 457"/>
                  <a:gd name="connsiteX0" fmla="*/ 323 w 323"/>
                  <a:gd name="connsiteY0" fmla="*/ 0 h 457"/>
                  <a:gd name="connsiteX1" fmla="*/ 70 w 323"/>
                  <a:gd name="connsiteY1" fmla="*/ 457 h 457"/>
                  <a:gd name="connsiteX2" fmla="*/ 323 w 323"/>
                  <a:gd name="connsiteY2" fmla="*/ 0 h 457"/>
                  <a:gd name="connsiteX0" fmla="*/ 323 w 323"/>
                  <a:gd name="connsiteY0" fmla="*/ 0 h 457"/>
                  <a:gd name="connsiteX1" fmla="*/ 70 w 323"/>
                  <a:gd name="connsiteY1" fmla="*/ 457 h 457"/>
                  <a:gd name="connsiteX2" fmla="*/ 323 w 323"/>
                  <a:gd name="connsiteY2" fmla="*/ 0 h 457"/>
                  <a:gd name="connsiteX0" fmla="*/ 323 w 323"/>
                  <a:gd name="connsiteY0" fmla="*/ 0 h 457"/>
                  <a:gd name="connsiteX1" fmla="*/ 70 w 323"/>
                  <a:gd name="connsiteY1" fmla="*/ 457 h 457"/>
                  <a:gd name="connsiteX2" fmla="*/ 323 w 323"/>
                  <a:gd name="connsiteY2" fmla="*/ 0 h 457"/>
                  <a:gd name="connsiteX0" fmla="*/ 321 w 321"/>
                  <a:gd name="connsiteY0" fmla="*/ 0 h 457"/>
                  <a:gd name="connsiteX1" fmla="*/ 68 w 321"/>
                  <a:gd name="connsiteY1" fmla="*/ 457 h 457"/>
                  <a:gd name="connsiteX2" fmla="*/ 321 w 321"/>
                  <a:gd name="connsiteY2" fmla="*/ 0 h 457"/>
                  <a:gd name="connsiteX0" fmla="*/ 321 w 321"/>
                  <a:gd name="connsiteY0" fmla="*/ 0 h 457"/>
                  <a:gd name="connsiteX1" fmla="*/ 68 w 321"/>
                  <a:gd name="connsiteY1" fmla="*/ 457 h 457"/>
                  <a:gd name="connsiteX2" fmla="*/ 321 w 321"/>
                  <a:gd name="connsiteY2" fmla="*/ 0 h 457"/>
                  <a:gd name="connsiteX0" fmla="*/ 321 w 321"/>
                  <a:gd name="connsiteY0" fmla="*/ 0 h 457"/>
                  <a:gd name="connsiteX1" fmla="*/ 68 w 321"/>
                  <a:gd name="connsiteY1" fmla="*/ 457 h 457"/>
                  <a:gd name="connsiteX2" fmla="*/ 321 w 321"/>
                  <a:gd name="connsiteY2" fmla="*/ 0 h 457"/>
                  <a:gd name="connsiteX0" fmla="*/ 321 w 321"/>
                  <a:gd name="connsiteY0" fmla="*/ 0 h 457"/>
                  <a:gd name="connsiteX1" fmla="*/ 68 w 321"/>
                  <a:gd name="connsiteY1" fmla="*/ 457 h 457"/>
                  <a:gd name="connsiteX2" fmla="*/ 321 w 321"/>
                  <a:gd name="connsiteY2" fmla="*/ 0 h 457"/>
                  <a:gd name="connsiteX0" fmla="*/ 321 w 321"/>
                  <a:gd name="connsiteY0" fmla="*/ 0 h 457"/>
                  <a:gd name="connsiteX1" fmla="*/ 68 w 321"/>
                  <a:gd name="connsiteY1" fmla="*/ 457 h 457"/>
                  <a:gd name="connsiteX2" fmla="*/ 321 w 321"/>
                  <a:gd name="connsiteY2" fmla="*/ 0 h 457"/>
                  <a:gd name="connsiteX0" fmla="*/ 318 w 318"/>
                  <a:gd name="connsiteY0" fmla="*/ 0 h 457"/>
                  <a:gd name="connsiteX1" fmla="*/ 65 w 318"/>
                  <a:gd name="connsiteY1" fmla="*/ 457 h 457"/>
                  <a:gd name="connsiteX2" fmla="*/ 318 w 318"/>
                  <a:gd name="connsiteY2" fmla="*/ 0 h 457"/>
                  <a:gd name="connsiteX0" fmla="*/ 316 w 316"/>
                  <a:gd name="connsiteY0" fmla="*/ 0 h 457"/>
                  <a:gd name="connsiteX1" fmla="*/ 63 w 316"/>
                  <a:gd name="connsiteY1" fmla="*/ 457 h 457"/>
                  <a:gd name="connsiteX2" fmla="*/ 316 w 316"/>
                  <a:gd name="connsiteY2" fmla="*/ 0 h 457"/>
                  <a:gd name="connsiteX0" fmla="*/ 316 w 316"/>
                  <a:gd name="connsiteY0" fmla="*/ 0 h 457"/>
                  <a:gd name="connsiteX1" fmla="*/ 63 w 316"/>
                  <a:gd name="connsiteY1" fmla="*/ 457 h 457"/>
                  <a:gd name="connsiteX2" fmla="*/ 316 w 316"/>
                  <a:gd name="connsiteY2" fmla="*/ 0 h 457"/>
                  <a:gd name="connsiteX0" fmla="*/ 316 w 316"/>
                  <a:gd name="connsiteY0" fmla="*/ 0 h 457"/>
                  <a:gd name="connsiteX1" fmla="*/ 63 w 316"/>
                  <a:gd name="connsiteY1" fmla="*/ 457 h 457"/>
                  <a:gd name="connsiteX2" fmla="*/ 316 w 316"/>
                  <a:gd name="connsiteY2" fmla="*/ 0 h 457"/>
                  <a:gd name="connsiteX0" fmla="*/ 317 w 317"/>
                  <a:gd name="connsiteY0" fmla="*/ 0 h 457"/>
                  <a:gd name="connsiteX1" fmla="*/ 64 w 317"/>
                  <a:gd name="connsiteY1" fmla="*/ 457 h 457"/>
                  <a:gd name="connsiteX2" fmla="*/ 317 w 317"/>
                  <a:gd name="connsiteY2" fmla="*/ 0 h 457"/>
                  <a:gd name="connsiteX0" fmla="*/ 317 w 317"/>
                  <a:gd name="connsiteY0" fmla="*/ 0 h 457"/>
                  <a:gd name="connsiteX1" fmla="*/ 64 w 317"/>
                  <a:gd name="connsiteY1" fmla="*/ 457 h 457"/>
                  <a:gd name="connsiteX2" fmla="*/ 317 w 317"/>
                  <a:gd name="connsiteY2" fmla="*/ 0 h 457"/>
                  <a:gd name="connsiteX0" fmla="*/ 317 w 317"/>
                  <a:gd name="connsiteY0" fmla="*/ 0 h 457"/>
                  <a:gd name="connsiteX1" fmla="*/ 64 w 317"/>
                  <a:gd name="connsiteY1" fmla="*/ 457 h 457"/>
                  <a:gd name="connsiteX2" fmla="*/ 317 w 317"/>
                  <a:gd name="connsiteY2" fmla="*/ 0 h 457"/>
                  <a:gd name="connsiteX0" fmla="*/ 317 w 317"/>
                  <a:gd name="connsiteY0" fmla="*/ 0 h 457"/>
                  <a:gd name="connsiteX1" fmla="*/ 64 w 317"/>
                  <a:gd name="connsiteY1" fmla="*/ 457 h 457"/>
                  <a:gd name="connsiteX2" fmla="*/ 317 w 317"/>
                  <a:gd name="connsiteY2" fmla="*/ 0 h 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" h="457">
                    <a:moveTo>
                      <a:pt x="317" y="0"/>
                    </a:moveTo>
                    <a:cubicBezTo>
                      <a:pt x="66" y="70"/>
                      <a:pt x="0" y="286"/>
                      <a:pt x="64" y="457"/>
                    </a:cubicBezTo>
                    <a:cubicBezTo>
                      <a:pt x="184" y="374"/>
                      <a:pt x="265" y="193"/>
                      <a:pt x="317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3" name="Freeform 25"/>
              <p:cNvSpPr>
                <a:spLocks/>
              </p:cNvSpPr>
              <p:nvPr/>
            </p:nvSpPr>
            <p:spPr bwMode="auto">
              <a:xfrm>
                <a:off x="6087282" y="2630486"/>
                <a:ext cx="963683" cy="11484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484"/>
                  <a:gd name="connsiteY0" fmla="*/ 0 h 485"/>
                  <a:gd name="connsiteX1" fmla="*/ 340 w 484"/>
                  <a:gd name="connsiteY1" fmla="*/ 485 h 485"/>
                  <a:gd name="connsiteX2" fmla="*/ 149 w 484"/>
                  <a:gd name="connsiteY2" fmla="*/ 0 h 485"/>
                  <a:gd name="connsiteX0" fmla="*/ 149 w 549"/>
                  <a:gd name="connsiteY0" fmla="*/ 0 h 471"/>
                  <a:gd name="connsiteX1" fmla="*/ 405 w 549"/>
                  <a:gd name="connsiteY1" fmla="*/ 471 h 471"/>
                  <a:gd name="connsiteX2" fmla="*/ 149 w 549"/>
                  <a:gd name="connsiteY2" fmla="*/ 0 h 471"/>
                  <a:gd name="connsiteX0" fmla="*/ 149 w 549"/>
                  <a:gd name="connsiteY0" fmla="*/ 0 h 471"/>
                  <a:gd name="connsiteX1" fmla="*/ 405 w 549"/>
                  <a:gd name="connsiteY1" fmla="*/ 471 h 471"/>
                  <a:gd name="connsiteX2" fmla="*/ 149 w 549"/>
                  <a:gd name="connsiteY2" fmla="*/ 0 h 471"/>
                  <a:gd name="connsiteX0" fmla="*/ 149 w 425"/>
                  <a:gd name="connsiteY0" fmla="*/ 0 h 471"/>
                  <a:gd name="connsiteX1" fmla="*/ 405 w 425"/>
                  <a:gd name="connsiteY1" fmla="*/ 471 h 471"/>
                  <a:gd name="connsiteX2" fmla="*/ 149 w 425"/>
                  <a:gd name="connsiteY2" fmla="*/ 0 h 471"/>
                  <a:gd name="connsiteX0" fmla="*/ 149 w 425"/>
                  <a:gd name="connsiteY0" fmla="*/ 0 h 471"/>
                  <a:gd name="connsiteX1" fmla="*/ 405 w 425"/>
                  <a:gd name="connsiteY1" fmla="*/ 471 h 471"/>
                  <a:gd name="connsiteX2" fmla="*/ 149 w 425"/>
                  <a:gd name="connsiteY2" fmla="*/ 0 h 471"/>
                  <a:gd name="connsiteX0" fmla="*/ 130 w 406"/>
                  <a:gd name="connsiteY0" fmla="*/ 0 h 471"/>
                  <a:gd name="connsiteX1" fmla="*/ 386 w 406"/>
                  <a:gd name="connsiteY1" fmla="*/ 471 h 471"/>
                  <a:gd name="connsiteX2" fmla="*/ 130 w 406"/>
                  <a:gd name="connsiteY2" fmla="*/ 0 h 471"/>
                  <a:gd name="connsiteX0" fmla="*/ 130 w 406"/>
                  <a:gd name="connsiteY0" fmla="*/ 0 h 471"/>
                  <a:gd name="connsiteX1" fmla="*/ 386 w 406"/>
                  <a:gd name="connsiteY1" fmla="*/ 471 h 471"/>
                  <a:gd name="connsiteX2" fmla="*/ 130 w 406"/>
                  <a:gd name="connsiteY2" fmla="*/ 0 h 471"/>
                  <a:gd name="connsiteX0" fmla="*/ 130 w 394"/>
                  <a:gd name="connsiteY0" fmla="*/ 0 h 471"/>
                  <a:gd name="connsiteX1" fmla="*/ 386 w 394"/>
                  <a:gd name="connsiteY1" fmla="*/ 471 h 471"/>
                  <a:gd name="connsiteX2" fmla="*/ 130 w 394"/>
                  <a:gd name="connsiteY2" fmla="*/ 0 h 471"/>
                  <a:gd name="connsiteX0" fmla="*/ 126 w 390"/>
                  <a:gd name="connsiteY0" fmla="*/ 0 h 471"/>
                  <a:gd name="connsiteX1" fmla="*/ 382 w 390"/>
                  <a:gd name="connsiteY1" fmla="*/ 471 h 471"/>
                  <a:gd name="connsiteX2" fmla="*/ 126 w 390"/>
                  <a:gd name="connsiteY2" fmla="*/ 0 h 471"/>
                  <a:gd name="connsiteX0" fmla="*/ 126 w 387"/>
                  <a:gd name="connsiteY0" fmla="*/ 0 h 471"/>
                  <a:gd name="connsiteX1" fmla="*/ 382 w 387"/>
                  <a:gd name="connsiteY1" fmla="*/ 471 h 471"/>
                  <a:gd name="connsiteX2" fmla="*/ 126 w 387"/>
                  <a:gd name="connsiteY2" fmla="*/ 0 h 471"/>
                  <a:gd name="connsiteX0" fmla="*/ 126 w 387"/>
                  <a:gd name="connsiteY0" fmla="*/ 0 h 471"/>
                  <a:gd name="connsiteX1" fmla="*/ 382 w 387"/>
                  <a:gd name="connsiteY1" fmla="*/ 471 h 471"/>
                  <a:gd name="connsiteX2" fmla="*/ 126 w 387"/>
                  <a:gd name="connsiteY2" fmla="*/ 0 h 471"/>
                  <a:gd name="connsiteX0" fmla="*/ 126 w 382"/>
                  <a:gd name="connsiteY0" fmla="*/ 0 h 471"/>
                  <a:gd name="connsiteX1" fmla="*/ 382 w 382"/>
                  <a:gd name="connsiteY1" fmla="*/ 471 h 471"/>
                  <a:gd name="connsiteX2" fmla="*/ 126 w 382"/>
                  <a:gd name="connsiteY2" fmla="*/ 0 h 471"/>
                  <a:gd name="connsiteX0" fmla="*/ 126 w 383"/>
                  <a:gd name="connsiteY0" fmla="*/ 0 h 471"/>
                  <a:gd name="connsiteX1" fmla="*/ 382 w 383"/>
                  <a:gd name="connsiteY1" fmla="*/ 471 h 471"/>
                  <a:gd name="connsiteX2" fmla="*/ 126 w 383"/>
                  <a:gd name="connsiteY2" fmla="*/ 0 h 471"/>
                  <a:gd name="connsiteX0" fmla="*/ 126 w 384"/>
                  <a:gd name="connsiteY0" fmla="*/ 0 h 471"/>
                  <a:gd name="connsiteX1" fmla="*/ 382 w 384"/>
                  <a:gd name="connsiteY1" fmla="*/ 471 h 471"/>
                  <a:gd name="connsiteX2" fmla="*/ 126 w 384"/>
                  <a:gd name="connsiteY2" fmla="*/ 0 h 471"/>
                  <a:gd name="connsiteX0" fmla="*/ 126 w 386"/>
                  <a:gd name="connsiteY0" fmla="*/ 0 h 471"/>
                  <a:gd name="connsiteX1" fmla="*/ 382 w 386"/>
                  <a:gd name="connsiteY1" fmla="*/ 471 h 471"/>
                  <a:gd name="connsiteX2" fmla="*/ 126 w 386"/>
                  <a:gd name="connsiteY2" fmla="*/ 0 h 471"/>
                  <a:gd name="connsiteX0" fmla="*/ 126 w 387"/>
                  <a:gd name="connsiteY0" fmla="*/ 0 h 471"/>
                  <a:gd name="connsiteX1" fmla="*/ 382 w 387"/>
                  <a:gd name="connsiteY1" fmla="*/ 471 h 471"/>
                  <a:gd name="connsiteX2" fmla="*/ 126 w 387"/>
                  <a:gd name="connsiteY2" fmla="*/ 0 h 471"/>
                  <a:gd name="connsiteX0" fmla="*/ 126 w 387"/>
                  <a:gd name="connsiteY0" fmla="*/ 0 h 471"/>
                  <a:gd name="connsiteX1" fmla="*/ 382 w 387"/>
                  <a:gd name="connsiteY1" fmla="*/ 471 h 471"/>
                  <a:gd name="connsiteX2" fmla="*/ 126 w 387"/>
                  <a:gd name="connsiteY2" fmla="*/ 0 h 471"/>
                  <a:gd name="connsiteX0" fmla="*/ 115 w 376"/>
                  <a:gd name="connsiteY0" fmla="*/ 0 h 471"/>
                  <a:gd name="connsiteX1" fmla="*/ 371 w 376"/>
                  <a:gd name="connsiteY1" fmla="*/ 471 h 471"/>
                  <a:gd name="connsiteX2" fmla="*/ 115 w 376"/>
                  <a:gd name="connsiteY2" fmla="*/ 0 h 471"/>
                  <a:gd name="connsiteX0" fmla="*/ 115 w 376"/>
                  <a:gd name="connsiteY0" fmla="*/ 0 h 471"/>
                  <a:gd name="connsiteX1" fmla="*/ 371 w 376"/>
                  <a:gd name="connsiteY1" fmla="*/ 471 h 471"/>
                  <a:gd name="connsiteX2" fmla="*/ 115 w 376"/>
                  <a:gd name="connsiteY2" fmla="*/ 0 h 471"/>
                  <a:gd name="connsiteX0" fmla="*/ 111 w 372"/>
                  <a:gd name="connsiteY0" fmla="*/ 0 h 471"/>
                  <a:gd name="connsiteX1" fmla="*/ 367 w 372"/>
                  <a:gd name="connsiteY1" fmla="*/ 471 h 471"/>
                  <a:gd name="connsiteX2" fmla="*/ 111 w 372"/>
                  <a:gd name="connsiteY2" fmla="*/ 0 h 471"/>
                  <a:gd name="connsiteX0" fmla="*/ 109 w 370"/>
                  <a:gd name="connsiteY0" fmla="*/ 0 h 471"/>
                  <a:gd name="connsiteX1" fmla="*/ 365 w 370"/>
                  <a:gd name="connsiteY1" fmla="*/ 471 h 471"/>
                  <a:gd name="connsiteX2" fmla="*/ 109 w 370"/>
                  <a:gd name="connsiteY2" fmla="*/ 0 h 471"/>
                  <a:gd name="connsiteX0" fmla="*/ 109 w 370"/>
                  <a:gd name="connsiteY0" fmla="*/ 0 h 471"/>
                  <a:gd name="connsiteX1" fmla="*/ 365 w 370"/>
                  <a:gd name="connsiteY1" fmla="*/ 471 h 471"/>
                  <a:gd name="connsiteX2" fmla="*/ 109 w 370"/>
                  <a:gd name="connsiteY2" fmla="*/ 0 h 471"/>
                  <a:gd name="connsiteX0" fmla="*/ 102 w 363"/>
                  <a:gd name="connsiteY0" fmla="*/ 0 h 471"/>
                  <a:gd name="connsiteX1" fmla="*/ 358 w 363"/>
                  <a:gd name="connsiteY1" fmla="*/ 471 h 471"/>
                  <a:gd name="connsiteX2" fmla="*/ 102 w 363"/>
                  <a:gd name="connsiteY2" fmla="*/ 0 h 471"/>
                  <a:gd name="connsiteX0" fmla="*/ 102 w 363"/>
                  <a:gd name="connsiteY0" fmla="*/ 0 h 471"/>
                  <a:gd name="connsiteX1" fmla="*/ 358 w 363"/>
                  <a:gd name="connsiteY1" fmla="*/ 471 h 471"/>
                  <a:gd name="connsiteX2" fmla="*/ 102 w 363"/>
                  <a:gd name="connsiteY2" fmla="*/ 0 h 471"/>
                  <a:gd name="connsiteX0" fmla="*/ 102 w 363"/>
                  <a:gd name="connsiteY0" fmla="*/ 0 h 471"/>
                  <a:gd name="connsiteX1" fmla="*/ 358 w 363"/>
                  <a:gd name="connsiteY1" fmla="*/ 471 h 471"/>
                  <a:gd name="connsiteX2" fmla="*/ 102 w 363"/>
                  <a:gd name="connsiteY2" fmla="*/ 0 h 471"/>
                  <a:gd name="connsiteX0" fmla="*/ 99 w 360"/>
                  <a:gd name="connsiteY0" fmla="*/ 0 h 471"/>
                  <a:gd name="connsiteX1" fmla="*/ 355 w 360"/>
                  <a:gd name="connsiteY1" fmla="*/ 471 h 471"/>
                  <a:gd name="connsiteX2" fmla="*/ 99 w 360"/>
                  <a:gd name="connsiteY2" fmla="*/ 0 h 471"/>
                  <a:gd name="connsiteX0" fmla="*/ 99 w 360"/>
                  <a:gd name="connsiteY0" fmla="*/ 0 h 471"/>
                  <a:gd name="connsiteX1" fmla="*/ 355 w 360"/>
                  <a:gd name="connsiteY1" fmla="*/ 471 h 471"/>
                  <a:gd name="connsiteX2" fmla="*/ 99 w 360"/>
                  <a:gd name="connsiteY2" fmla="*/ 0 h 471"/>
                  <a:gd name="connsiteX0" fmla="*/ 97 w 358"/>
                  <a:gd name="connsiteY0" fmla="*/ 0 h 471"/>
                  <a:gd name="connsiteX1" fmla="*/ 353 w 358"/>
                  <a:gd name="connsiteY1" fmla="*/ 471 h 471"/>
                  <a:gd name="connsiteX2" fmla="*/ 97 w 358"/>
                  <a:gd name="connsiteY2" fmla="*/ 0 h 471"/>
                  <a:gd name="connsiteX0" fmla="*/ 97 w 358"/>
                  <a:gd name="connsiteY0" fmla="*/ 0 h 471"/>
                  <a:gd name="connsiteX1" fmla="*/ 353 w 358"/>
                  <a:gd name="connsiteY1" fmla="*/ 471 h 471"/>
                  <a:gd name="connsiteX2" fmla="*/ 97 w 358"/>
                  <a:gd name="connsiteY2" fmla="*/ 0 h 471"/>
                  <a:gd name="connsiteX0" fmla="*/ 97 w 358"/>
                  <a:gd name="connsiteY0" fmla="*/ 0 h 471"/>
                  <a:gd name="connsiteX1" fmla="*/ 353 w 358"/>
                  <a:gd name="connsiteY1" fmla="*/ 471 h 471"/>
                  <a:gd name="connsiteX2" fmla="*/ 97 w 358"/>
                  <a:gd name="connsiteY2" fmla="*/ 0 h 471"/>
                  <a:gd name="connsiteX0" fmla="*/ 93 w 354"/>
                  <a:gd name="connsiteY0" fmla="*/ 0 h 471"/>
                  <a:gd name="connsiteX1" fmla="*/ 349 w 354"/>
                  <a:gd name="connsiteY1" fmla="*/ 471 h 471"/>
                  <a:gd name="connsiteX2" fmla="*/ 93 w 354"/>
                  <a:gd name="connsiteY2" fmla="*/ 0 h 471"/>
                  <a:gd name="connsiteX0" fmla="*/ 96 w 357"/>
                  <a:gd name="connsiteY0" fmla="*/ 0 h 471"/>
                  <a:gd name="connsiteX1" fmla="*/ 352 w 357"/>
                  <a:gd name="connsiteY1" fmla="*/ 471 h 471"/>
                  <a:gd name="connsiteX2" fmla="*/ 96 w 357"/>
                  <a:gd name="connsiteY2" fmla="*/ 0 h 471"/>
                  <a:gd name="connsiteX0" fmla="*/ 95 w 356"/>
                  <a:gd name="connsiteY0" fmla="*/ 0 h 471"/>
                  <a:gd name="connsiteX1" fmla="*/ 351 w 356"/>
                  <a:gd name="connsiteY1" fmla="*/ 471 h 471"/>
                  <a:gd name="connsiteX2" fmla="*/ 95 w 356"/>
                  <a:gd name="connsiteY2" fmla="*/ 0 h 471"/>
                  <a:gd name="connsiteX0" fmla="*/ 95 w 356"/>
                  <a:gd name="connsiteY0" fmla="*/ 0 h 471"/>
                  <a:gd name="connsiteX1" fmla="*/ 351 w 356"/>
                  <a:gd name="connsiteY1" fmla="*/ 471 h 471"/>
                  <a:gd name="connsiteX2" fmla="*/ 95 w 356"/>
                  <a:gd name="connsiteY2" fmla="*/ 0 h 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6" h="471">
                    <a:moveTo>
                      <a:pt x="95" y="0"/>
                    </a:moveTo>
                    <a:cubicBezTo>
                      <a:pt x="0" y="150"/>
                      <a:pt x="95" y="412"/>
                      <a:pt x="351" y="471"/>
                    </a:cubicBezTo>
                    <a:cubicBezTo>
                      <a:pt x="356" y="255"/>
                      <a:pt x="187" y="59"/>
                      <a:pt x="95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4" name="Freeform 25"/>
              <p:cNvSpPr>
                <a:spLocks/>
              </p:cNvSpPr>
              <p:nvPr/>
            </p:nvSpPr>
            <p:spPr bwMode="auto">
              <a:xfrm>
                <a:off x="5447024" y="4612036"/>
                <a:ext cx="622800" cy="4500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88 w 281"/>
                  <a:gd name="connsiteY0" fmla="*/ 0 h 448"/>
                  <a:gd name="connsiteX1" fmla="*/ 137 w 281"/>
                  <a:gd name="connsiteY1" fmla="*/ 448 h 448"/>
                  <a:gd name="connsiteX2" fmla="*/ 188 w 281"/>
                  <a:gd name="connsiteY2" fmla="*/ 0 h 448"/>
                  <a:gd name="connsiteX0" fmla="*/ 221 w 281"/>
                  <a:gd name="connsiteY0" fmla="*/ 0 h 448"/>
                  <a:gd name="connsiteX1" fmla="*/ 137 w 281"/>
                  <a:gd name="connsiteY1" fmla="*/ 448 h 448"/>
                  <a:gd name="connsiteX2" fmla="*/ 221 w 281"/>
                  <a:gd name="connsiteY2" fmla="*/ 0 h 448"/>
                  <a:gd name="connsiteX0" fmla="*/ 221 w 281"/>
                  <a:gd name="connsiteY0" fmla="*/ 0 h 545"/>
                  <a:gd name="connsiteX1" fmla="*/ 137 w 281"/>
                  <a:gd name="connsiteY1" fmla="*/ 545 h 545"/>
                  <a:gd name="connsiteX2" fmla="*/ 221 w 281"/>
                  <a:gd name="connsiteY2" fmla="*/ 0 h 545"/>
                  <a:gd name="connsiteX0" fmla="*/ 221 w 281"/>
                  <a:gd name="connsiteY0" fmla="*/ 0 h 469"/>
                  <a:gd name="connsiteX1" fmla="*/ 137 w 281"/>
                  <a:gd name="connsiteY1" fmla="*/ 469 h 469"/>
                  <a:gd name="connsiteX2" fmla="*/ 221 w 281"/>
                  <a:gd name="connsiteY2" fmla="*/ 0 h 469"/>
                  <a:gd name="connsiteX0" fmla="*/ 221 w 322"/>
                  <a:gd name="connsiteY0" fmla="*/ 0 h 469"/>
                  <a:gd name="connsiteX1" fmla="*/ 137 w 322"/>
                  <a:gd name="connsiteY1" fmla="*/ 469 h 469"/>
                  <a:gd name="connsiteX2" fmla="*/ 221 w 322"/>
                  <a:gd name="connsiteY2" fmla="*/ 0 h 469"/>
                  <a:gd name="connsiteX0" fmla="*/ 221 w 331"/>
                  <a:gd name="connsiteY0" fmla="*/ 0 h 469"/>
                  <a:gd name="connsiteX1" fmla="*/ 137 w 331"/>
                  <a:gd name="connsiteY1" fmla="*/ 469 h 469"/>
                  <a:gd name="connsiteX2" fmla="*/ 221 w 331"/>
                  <a:gd name="connsiteY2" fmla="*/ 0 h 469"/>
                  <a:gd name="connsiteX0" fmla="*/ 221 w 331"/>
                  <a:gd name="connsiteY0" fmla="*/ 0 h 469"/>
                  <a:gd name="connsiteX1" fmla="*/ 137 w 331"/>
                  <a:gd name="connsiteY1" fmla="*/ 469 h 469"/>
                  <a:gd name="connsiteX2" fmla="*/ 221 w 331"/>
                  <a:gd name="connsiteY2" fmla="*/ 0 h 469"/>
                  <a:gd name="connsiteX0" fmla="*/ 221 w 336"/>
                  <a:gd name="connsiteY0" fmla="*/ 0 h 469"/>
                  <a:gd name="connsiteX1" fmla="*/ 137 w 336"/>
                  <a:gd name="connsiteY1" fmla="*/ 469 h 469"/>
                  <a:gd name="connsiteX2" fmla="*/ 221 w 336"/>
                  <a:gd name="connsiteY2" fmla="*/ 0 h 469"/>
                  <a:gd name="connsiteX0" fmla="*/ 251 w 366"/>
                  <a:gd name="connsiteY0" fmla="*/ 0 h 469"/>
                  <a:gd name="connsiteX1" fmla="*/ 167 w 366"/>
                  <a:gd name="connsiteY1" fmla="*/ 469 h 469"/>
                  <a:gd name="connsiteX2" fmla="*/ 251 w 366"/>
                  <a:gd name="connsiteY2" fmla="*/ 0 h 469"/>
                  <a:gd name="connsiteX0" fmla="*/ 251 w 366"/>
                  <a:gd name="connsiteY0" fmla="*/ 0 h 469"/>
                  <a:gd name="connsiteX1" fmla="*/ 167 w 366"/>
                  <a:gd name="connsiteY1" fmla="*/ 469 h 469"/>
                  <a:gd name="connsiteX2" fmla="*/ 251 w 366"/>
                  <a:gd name="connsiteY2" fmla="*/ 0 h 469"/>
                  <a:gd name="connsiteX0" fmla="*/ 256 w 371"/>
                  <a:gd name="connsiteY0" fmla="*/ 0 h 469"/>
                  <a:gd name="connsiteX1" fmla="*/ 172 w 371"/>
                  <a:gd name="connsiteY1" fmla="*/ 469 h 469"/>
                  <a:gd name="connsiteX2" fmla="*/ 256 w 371"/>
                  <a:gd name="connsiteY2" fmla="*/ 0 h 469"/>
                  <a:gd name="connsiteX0" fmla="*/ 281 w 337"/>
                  <a:gd name="connsiteY0" fmla="*/ 0 h 469"/>
                  <a:gd name="connsiteX1" fmla="*/ 131 w 337"/>
                  <a:gd name="connsiteY1" fmla="*/ 469 h 469"/>
                  <a:gd name="connsiteX2" fmla="*/ 281 w 337"/>
                  <a:gd name="connsiteY2" fmla="*/ 0 h 469"/>
                  <a:gd name="connsiteX0" fmla="*/ 256 w 369"/>
                  <a:gd name="connsiteY0" fmla="*/ 0 h 469"/>
                  <a:gd name="connsiteX1" fmla="*/ 170 w 369"/>
                  <a:gd name="connsiteY1" fmla="*/ 469 h 469"/>
                  <a:gd name="connsiteX2" fmla="*/ 256 w 369"/>
                  <a:gd name="connsiteY2" fmla="*/ 0 h 469"/>
                  <a:gd name="connsiteX0" fmla="*/ 259 w 372"/>
                  <a:gd name="connsiteY0" fmla="*/ 0 h 469"/>
                  <a:gd name="connsiteX1" fmla="*/ 173 w 372"/>
                  <a:gd name="connsiteY1" fmla="*/ 469 h 469"/>
                  <a:gd name="connsiteX2" fmla="*/ 259 w 372"/>
                  <a:gd name="connsiteY2" fmla="*/ 0 h 469"/>
                  <a:gd name="connsiteX0" fmla="*/ 261 w 374"/>
                  <a:gd name="connsiteY0" fmla="*/ 0 h 469"/>
                  <a:gd name="connsiteX1" fmla="*/ 175 w 374"/>
                  <a:gd name="connsiteY1" fmla="*/ 469 h 469"/>
                  <a:gd name="connsiteX2" fmla="*/ 261 w 374"/>
                  <a:gd name="connsiteY2" fmla="*/ 0 h 469"/>
                  <a:gd name="connsiteX0" fmla="*/ 262 w 375"/>
                  <a:gd name="connsiteY0" fmla="*/ 0 h 469"/>
                  <a:gd name="connsiteX1" fmla="*/ 176 w 375"/>
                  <a:gd name="connsiteY1" fmla="*/ 469 h 469"/>
                  <a:gd name="connsiteX2" fmla="*/ 262 w 375"/>
                  <a:gd name="connsiteY2" fmla="*/ 0 h 469"/>
                  <a:gd name="connsiteX0" fmla="*/ 217 w 330"/>
                  <a:gd name="connsiteY0" fmla="*/ 0 h 469"/>
                  <a:gd name="connsiteX1" fmla="*/ 131 w 330"/>
                  <a:gd name="connsiteY1" fmla="*/ 469 h 469"/>
                  <a:gd name="connsiteX2" fmla="*/ 217 w 330"/>
                  <a:gd name="connsiteY2" fmla="*/ 0 h 469"/>
                  <a:gd name="connsiteX0" fmla="*/ 261 w 374"/>
                  <a:gd name="connsiteY0" fmla="*/ 0 h 469"/>
                  <a:gd name="connsiteX1" fmla="*/ 175 w 374"/>
                  <a:gd name="connsiteY1" fmla="*/ 469 h 469"/>
                  <a:gd name="connsiteX2" fmla="*/ 261 w 374"/>
                  <a:gd name="connsiteY2" fmla="*/ 0 h 469"/>
                  <a:gd name="connsiteX0" fmla="*/ 261 w 318"/>
                  <a:gd name="connsiteY0" fmla="*/ 0 h 469"/>
                  <a:gd name="connsiteX1" fmla="*/ 175 w 318"/>
                  <a:gd name="connsiteY1" fmla="*/ 469 h 469"/>
                  <a:gd name="connsiteX2" fmla="*/ 261 w 318"/>
                  <a:gd name="connsiteY2" fmla="*/ 0 h 469"/>
                  <a:gd name="connsiteX0" fmla="*/ 261 w 351"/>
                  <a:gd name="connsiteY0" fmla="*/ 0 h 469"/>
                  <a:gd name="connsiteX1" fmla="*/ 175 w 351"/>
                  <a:gd name="connsiteY1" fmla="*/ 469 h 469"/>
                  <a:gd name="connsiteX2" fmla="*/ 261 w 351"/>
                  <a:gd name="connsiteY2" fmla="*/ 0 h 469"/>
                  <a:gd name="connsiteX0" fmla="*/ 261 w 324"/>
                  <a:gd name="connsiteY0" fmla="*/ 30 h 547"/>
                  <a:gd name="connsiteX1" fmla="*/ 175 w 324"/>
                  <a:gd name="connsiteY1" fmla="*/ 499 h 547"/>
                  <a:gd name="connsiteX2" fmla="*/ 310 w 324"/>
                  <a:gd name="connsiteY2" fmla="*/ 268 h 547"/>
                  <a:gd name="connsiteX3" fmla="*/ 261 w 324"/>
                  <a:gd name="connsiteY3" fmla="*/ 30 h 547"/>
                  <a:gd name="connsiteX0" fmla="*/ 261 w 319"/>
                  <a:gd name="connsiteY0" fmla="*/ 30 h 547"/>
                  <a:gd name="connsiteX1" fmla="*/ 175 w 319"/>
                  <a:gd name="connsiteY1" fmla="*/ 499 h 547"/>
                  <a:gd name="connsiteX2" fmla="*/ 310 w 319"/>
                  <a:gd name="connsiteY2" fmla="*/ 268 h 547"/>
                  <a:gd name="connsiteX3" fmla="*/ 261 w 319"/>
                  <a:gd name="connsiteY3" fmla="*/ 30 h 547"/>
                  <a:gd name="connsiteX0" fmla="*/ 261 w 319"/>
                  <a:gd name="connsiteY0" fmla="*/ 0 h 517"/>
                  <a:gd name="connsiteX1" fmla="*/ 175 w 319"/>
                  <a:gd name="connsiteY1" fmla="*/ 469 h 517"/>
                  <a:gd name="connsiteX2" fmla="*/ 310 w 319"/>
                  <a:gd name="connsiteY2" fmla="*/ 238 h 517"/>
                  <a:gd name="connsiteX3" fmla="*/ 261 w 319"/>
                  <a:gd name="connsiteY3" fmla="*/ 0 h 517"/>
                  <a:gd name="connsiteX0" fmla="*/ 261 w 319"/>
                  <a:gd name="connsiteY0" fmla="*/ 0 h 517"/>
                  <a:gd name="connsiteX1" fmla="*/ 175 w 319"/>
                  <a:gd name="connsiteY1" fmla="*/ 469 h 517"/>
                  <a:gd name="connsiteX2" fmla="*/ 310 w 319"/>
                  <a:gd name="connsiteY2" fmla="*/ 238 h 517"/>
                  <a:gd name="connsiteX3" fmla="*/ 261 w 319"/>
                  <a:gd name="connsiteY3" fmla="*/ 0 h 517"/>
                  <a:gd name="connsiteX0" fmla="*/ 261 w 319"/>
                  <a:gd name="connsiteY0" fmla="*/ 0 h 469"/>
                  <a:gd name="connsiteX1" fmla="*/ 175 w 319"/>
                  <a:gd name="connsiteY1" fmla="*/ 469 h 469"/>
                  <a:gd name="connsiteX2" fmla="*/ 310 w 319"/>
                  <a:gd name="connsiteY2" fmla="*/ 238 h 469"/>
                  <a:gd name="connsiteX3" fmla="*/ 261 w 319"/>
                  <a:gd name="connsiteY3" fmla="*/ 0 h 469"/>
                  <a:gd name="connsiteX0" fmla="*/ 206 w 264"/>
                  <a:gd name="connsiteY0" fmla="*/ 3 h 472"/>
                  <a:gd name="connsiteX1" fmla="*/ 14 w 264"/>
                  <a:gd name="connsiteY1" fmla="*/ 222 h 472"/>
                  <a:gd name="connsiteX2" fmla="*/ 120 w 264"/>
                  <a:gd name="connsiteY2" fmla="*/ 472 h 472"/>
                  <a:gd name="connsiteX3" fmla="*/ 255 w 264"/>
                  <a:gd name="connsiteY3" fmla="*/ 241 h 472"/>
                  <a:gd name="connsiteX4" fmla="*/ 206 w 264"/>
                  <a:gd name="connsiteY4" fmla="*/ 3 h 472"/>
                  <a:gd name="connsiteX0" fmla="*/ 206 w 264"/>
                  <a:gd name="connsiteY0" fmla="*/ 9 h 478"/>
                  <a:gd name="connsiteX1" fmla="*/ 14 w 264"/>
                  <a:gd name="connsiteY1" fmla="*/ 302 h 478"/>
                  <a:gd name="connsiteX2" fmla="*/ 120 w 264"/>
                  <a:gd name="connsiteY2" fmla="*/ 478 h 478"/>
                  <a:gd name="connsiteX3" fmla="*/ 255 w 264"/>
                  <a:gd name="connsiteY3" fmla="*/ 247 h 478"/>
                  <a:gd name="connsiteX4" fmla="*/ 206 w 264"/>
                  <a:gd name="connsiteY4" fmla="*/ 9 h 478"/>
                  <a:gd name="connsiteX0" fmla="*/ 206 w 264"/>
                  <a:gd name="connsiteY0" fmla="*/ 9 h 478"/>
                  <a:gd name="connsiteX1" fmla="*/ 14 w 264"/>
                  <a:gd name="connsiteY1" fmla="*/ 302 h 478"/>
                  <a:gd name="connsiteX2" fmla="*/ 120 w 264"/>
                  <a:gd name="connsiteY2" fmla="*/ 478 h 478"/>
                  <a:gd name="connsiteX3" fmla="*/ 255 w 264"/>
                  <a:gd name="connsiteY3" fmla="*/ 247 h 478"/>
                  <a:gd name="connsiteX4" fmla="*/ 206 w 264"/>
                  <a:gd name="connsiteY4" fmla="*/ 9 h 478"/>
                  <a:gd name="connsiteX0" fmla="*/ 267 w 325"/>
                  <a:gd name="connsiteY0" fmla="*/ 0 h 469"/>
                  <a:gd name="connsiteX1" fmla="*/ 14 w 325"/>
                  <a:gd name="connsiteY1" fmla="*/ 239 h 469"/>
                  <a:gd name="connsiteX2" fmla="*/ 181 w 325"/>
                  <a:gd name="connsiteY2" fmla="*/ 469 h 469"/>
                  <a:gd name="connsiteX3" fmla="*/ 316 w 325"/>
                  <a:gd name="connsiteY3" fmla="*/ 238 h 469"/>
                  <a:gd name="connsiteX4" fmla="*/ 267 w 325"/>
                  <a:gd name="connsiteY4" fmla="*/ 0 h 469"/>
                  <a:gd name="connsiteX0" fmla="*/ 255 w 313"/>
                  <a:gd name="connsiteY0" fmla="*/ 0 h 469"/>
                  <a:gd name="connsiteX1" fmla="*/ 2 w 313"/>
                  <a:gd name="connsiteY1" fmla="*/ 239 h 469"/>
                  <a:gd name="connsiteX2" fmla="*/ 169 w 313"/>
                  <a:gd name="connsiteY2" fmla="*/ 469 h 469"/>
                  <a:gd name="connsiteX3" fmla="*/ 304 w 313"/>
                  <a:gd name="connsiteY3" fmla="*/ 238 h 469"/>
                  <a:gd name="connsiteX4" fmla="*/ 255 w 313"/>
                  <a:gd name="connsiteY4" fmla="*/ 0 h 469"/>
                  <a:gd name="connsiteX0" fmla="*/ 192 w 250"/>
                  <a:gd name="connsiteY0" fmla="*/ 7 h 476"/>
                  <a:gd name="connsiteX1" fmla="*/ 2 w 250"/>
                  <a:gd name="connsiteY1" fmla="*/ 288 h 476"/>
                  <a:gd name="connsiteX2" fmla="*/ 106 w 250"/>
                  <a:gd name="connsiteY2" fmla="*/ 476 h 476"/>
                  <a:gd name="connsiteX3" fmla="*/ 241 w 250"/>
                  <a:gd name="connsiteY3" fmla="*/ 245 h 476"/>
                  <a:gd name="connsiteX4" fmla="*/ 192 w 250"/>
                  <a:gd name="connsiteY4" fmla="*/ 7 h 476"/>
                  <a:gd name="connsiteX0" fmla="*/ 192 w 250"/>
                  <a:gd name="connsiteY0" fmla="*/ 7 h 476"/>
                  <a:gd name="connsiteX1" fmla="*/ 2 w 250"/>
                  <a:gd name="connsiteY1" fmla="*/ 288 h 476"/>
                  <a:gd name="connsiteX2" fmla="*/ 106 w 250"/>
                  <a:gd name="connsiteY2" fmla="*/ 476 h 476"/>
                  <a:gd name="connsiteX3" fmla="*/ 241 w 250"/>
                  <a:gd name="connsiteY3" fmla="*/ 245 h 476"/>
                  <a:gd name="connsiteX4" fmla="*/ 192 w 250"/>
                  <a:gd name="connsiteY4" fmla="*/ 7 h 476"/>
                  <a:gd name="connsiteX0" fmla="*/ 194 w 252"/>
                  <a:gd name="connsiteY0" fmla="*/ 7 h 476"/>
                  <a:gd name="connsiteX1" fmla="*/ 4 w 252"/>
                  <a:gd name="connsiteY1" fmla="*/ 288 h 476"/>
                  <a:gd name="connsiteX2" fmla="*/ 108 w 252"/>
                  <a:gd name="connsiteY2" fmla="*/ 476 h 476"/>
                  <a:gd name="connsiteX3" fmla="*/ 243 w 252"/>
                  <a:gd name="connsiteY3" fmla="*/ 245 h 476"/>
                  <a:gd name="connsiteX4" fmla="*/ 194 w 252"/>
                  <a:gd name="connsiteY4" fmla="*/ 7 h 476"/>
                  <a:gd name="connsiteX0" fmla="*/ 194 w 252"/>
                  <a:gd name="connsiteY0" fmla="*/ 7 h 476"/>
                  <a:gd name="connsiteX1" fmla="*/ 4 w 252"/>
                  <a:gd name="connsiteY1" fmla="*/ 288 h 476"/>
                  <a:gd name="connsiteX2" fmla="*/ 108 w 252"/>
                  <a:gd name="connsiteY2" fmla="*/ 476 h 476"/>
                  <a:gd name="connsiteX3" fmla="*/ 243 w 252"/>
                  <a:gd name="connsiteY3" fmla="*/ 245 h 476"/>
                  <a:gd name="connsiteX4" fmla="*/ 194 w 252"/>
                  <a:gd name="connsiteY4" fmla="*/ 7 h 476"/>
                  <a:gd name="connsiteX0" fmla="*/ 193 w 251"/>
                  <a:gd name="connsiteY0" fmla="*/ 7 h 476"/>
                  <a:gd name="connsiteX1" fmla="*/ 3 w 251"/>
                  <a:gd name="connsiteY1" fmla="*/ 288 h 476"/>
                  <a:gd name="connsiteX2" fmla="*/ 107 w 251"/>
                  <a:gd name="connsiteY2" fmla="*/ 476 h 476"/>
                  <a:gd name="connsiteX3" fmla="*/ 242 w 251"/>
                  <a:gd name="connsiteY3" fmla="*/ 245 h 476"/>
                  <a:gd name="connsiteX4" fmla="*/ 193 w 251"/>
                  <a:gd name="connsiteY4" fmla="*/ 7 h 476"/>
                  <a:gd name="connsiteX0" fmla="*/ 193 w 251"/>
                  <a:gd name="connsiteY0" fmla="*/ 7 h 476"/>
                  <a:gd name="connsiteX1" fmla="*/ 3 w 251"/>
                  <a:gd name="connsiteY1" fmla="*/ 288 h 476"/>
                  <a:gd name="connsiteX2" fmla="*/ 107 w 251"/>
                  <a:gd name="connsiteY2" fmla="*/ 476 h 476"/>
                  <a:gd name="connsiteX3" fmla="*/ 242 w 251"/>
                  <a:gd name="connsiteY3" fmla="*/ 245 h 476"/>
                  <a:gd name="connsiteX4" fmla="*/ 193 w 251"/>
                  <a:gd name="connsiteY4" fmla="*/ 7 h 476"/>
                  <a:gd name="connsiteX0" fmla="*/ 193 w 251"/>
                  <a:gd name="connsiteY0" fmla="*/ 7 h 476"/>
                  <a:gd name="connsiteX1" fmla="*/ 3 w 251"/>
                  <a:gd name="connsiteY1" fmla="*/ 288 h 476"/>
                  <a:gd name="connsiteX2" fmla="*/ 107 w 251"/>
                  <a:gd name="connsiteY2" fmla="*/ 476 h 476"/>
                  <a:gd name="connsiteX3" fmla="*/ 242 w 251"/>
                  <a:gd name="connsiteY3" fmla="*/ 245 h 476"/>
                  <a:gd name="connsiteX4" fmla="*/ 193 w 251"/>
                  <a:gd name="connsiteY4" fmla="*/ 7 h 476"/>
                  <a:gd name="connsiteX0" fmla="*/ 193 w 251"/>
                  <a:gd name="connsiteY0" fmla="*/ 7 h 476"/>
                  <a:gd name="connsiteX1" fmla="*/ 3 w 251"/>
                  <a:gd name="connsiteY1" fmla="*/ 288 h 476"/>
                  <a:gd name="connsiteX2" fmla="*/ 107 w 251"/>
                  <a:gd name="connsiteY2" fmla="*/ 476 h 476"/>
                  <a:gd name="connsiteX3" fmla="*/ 242 w 251"/>
                  <a:gd name="connsiteY3" fmla="*/ 245 h 476"/>
                  <a:gd name="connsiteX4" fmla="*/ 193 w 251"/>
                  <a:gd name="connsiteY4" fmla="*/ 7 h 476"/>
                  <a:gd name="connsiteX0" fmla="*/ 193 w 251"/>
                  <a:gd name="connsiteY0" fmla="*/ 0 h 469"/>
                  <a:gd name="connsiteX1" fmla="*/ 3 w 251"/>
                  <a:gd name="connsiteY1" fmla="*/ 281 h 469"/>
                  <a:gd name="connsiteX2" fmla="*/ 107 w 251"/>
                  <a:gd name="connsiteY2" fmla="*/ 469 h 469"/>
                  <a:gd name="connsiteX3" fmla="*/ 242 w 251"/>
                  <a:gd name="connsiteY3" fmla="*/ 238 h 469"/>
                  <a:gd name="connsiteX4" fmla="*/ 193 w 251"/>
                  <a:gd name="connsiteY4" fmla="*/ 0 h 469"/>
                  <a:gd name="connsiteX0" fmla="*/ 205 w 277"/>
                  <a:gd name="connsiteY0" fmla="*/ 0 h 469"/>
                  <a:gd name="connsiteX1" fmla="*/ 15 w 277"/>
                  <a:gd name="connsiteY1" fmla="*/ 281 h 469"/>
                  <a:gd name="connsiteX2" fmla="*/ 64 w 277"/>
                  <a:gd name="connsiteY2" fmla="*/ 469 h 469"/>
                  <a:gd name="connsiteX3" fmla="*/ 254 w 277"/>
                  <a:gd name="connsiteY3" fmla="*/ 238 h 469"/>
                  <a:gd name="connsiteX4" fmla="*/ 205 w 277"/>
                  <a:gd name="connsiteY4" fmla="*/ 0 h 469"/>
                  <a:gd name="connsiteX0" fmla="*/ 193 w 257"/>
                  <a:gd name="connsiteY0" fmla="*/ 0 h 469"/>
                  <a:gd name="connsiteX1" fmla="*/ 3 w 257"/>
                  <a:gd name="connsiteY1" fmla="*/ 281 h 469"/>
                  <a:gd name="connsiteX2" fmla="*/ 103 w 257"/>
                  <a:gd name="connsiteY2" fmla="*/ 469 h 469"/>
                  <a:gd name="connsiteX3" fmla="*/ 242 w 257"/>
                  <a:gd name="connsiteY3" fmla="*/ 238 h 469"/>
                  <a:gd name="connsiteX4" fmla="*/ 193 w 257"/>
                  <a:gd name="connsiteY4" fmla="*/ 0 h 469"/>
                  <a:gd name="connsiteX0" fmla="*/ 193 w 257"/>
                  <a:gd name="connsiteY0" fmla="*/ 0 h 469"/>
                  <a:gd name="connsiteX1" fmla="*/ 3 w 257"/>
                  <a:gd name="connsiteY1" fmla="*/ 281 h 469"/>
                  <a:gd name="connsiteX2" fmla="*/ 103 w 257"/>
                  <a:gd name="connsiteY2" fmla="*/ 469 h 469"/>
                  <a:gd name="connsiteX3" fmla="*/ 242 w 257"/>
                  <a:gd name="connsiteY3" fmla="*/ 238 h 469"/>
                  <a:gd name="connsiteX4" fmla="*/ 193 w 257"/>
                  <a:gd name="connsiteY4" fmla="*/ 0 h 469"/>
                  <a:gd name="connsiteX0" fmla="*/ 193 w 251"/>
                  <a:gd name="connsiteY0" fmla="*/ 0 h 469"/>
                  <a:gd name="connsiteX1" fmla="*/ 3 w 251"/>
                  <a:gd name="connsiteY1" fmla="*/ 281 h 469"/>
                  <a:gd name="connsiteX2" fmla="*/ 103 w 251"/>
                  <a:gd name="connsiteY2" fmla="*/ 469 h 469"/>
                  <a:gd name="connsiteX3" fmla="*/ 242 w 251"/>
                  <a:gd name="connsiteY3" fmla="*/ 238 h 469"/>
                  <a:gd name="connsiteX4" fmla="*/ 193 w 251"/>
                  <a:gd name="connsiteY4" fmla="*/ 0 h 469"/>
                  <a:gd name="connsiteX0" fmla="*/ 193 w 251"/>
                  <a:gd name="connsiteY0" fmla="*/ 0 h 469"/>
                  <a:gd name="connsiteX1" fmla="*/ 3 w 251"/>
                  <a:gd name="connsiteY1" fmla="*/ 281 h 469"/>
                  <a:gd name="connsiteX2" fmla="*/ 103 w 251"/>
                  <a:gd name="connsiteY2" fmla="*/ 469 h 469"/>
                  <a:gd name="connsiteX3" fmla="*/ 242 w 251"/>
                  <a:gd name="connsiteY3" fmla="*/ 238 h 469"/>
                  <a:gd name="connsiteX4" fmla="*/ 193 w 251"/>
                  <a:gd name="connsiteY4" fmla="*/ 0 h 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" h="469">
                    <a:moveTo>
                      <a:pt x="193" y="0"/>
                    </a:moveTo>
                    <a:cubicBezTo>
                      <a:pt x="92" y="78"/>
                      <a:pt x="7" y="148"/>
                      <a:pt x="3" y="281"/>
                    </a:cubicBezTo>
                    <a:cubicBezTo>
                      <a:pt x="0" y="347"/>
                      <a:pt x="39" y="429"/>
                      <a:pt x="103" y="469"/>
                    </a:cubicBezTo>
                    <a:cubicBezTo>
                      <a:pt x="188" y="394"/>
                      <a:pt x="231" y="341"/>
                      <a:pt x="242" y="238"/>
                    </a:cubicBezTo>
                    <a:cubicBezTo>
                      <a:pt x="251" y="150"/>
                      <a:pt x="232" y="50"/>
                      <a:pt x="193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6250080" y="3770983"/>
                <a:ext cx="785812" cy="7236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308 w 356"/>
                  <a:gd name="connsiteY0" fmla="*/ 0 h 416"/>
                  <a:gd name="connsiteX1" fmla="*/ 137 w 356"/>
                  <a:gd name="connsiteY1" fmla="*/ 416 h 416"/>
                  <a:gd name="connsiteX2" fmla="*/ 308 w 356"/>
                  <a:gd name="connsiteY2" fmla="*/ 0 h 416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62"/>
                  <a:gd name="connsiteY0" fmla="*/ 0 h 471"/>
                  <a:gd name="connsiteX1" fmla="*/ 137 w 662"/>
                  <a:gd name="connsiteY1" fmla="*/ 471 h 471"/>
                  <a:gd name="connsiteX2" fmla="*/ 632 w 662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531 w 597"/>
                  <a:gd name="connsiteY0" fmla="*/ 33 h 549"/>
                  <a:gd name="connsiteX1" fmla="*/ 290 w 597"/>
                  <a:gd name="connsiteY1" fmla="*/ 346 h 549"/>
                  <a:gd name="connsiteX2" fmla="*/ 36 w 597"/>
                  <a:gd name="connsiteY2" fmla="*/ 504 h 549"/>
                  <a:gd name="connsiteX3" fmla="*/ 531 w 597"/>
                  <a:gd name="connsiteY3" fmla="*/ 33 h 549"/>
                  <a:gd name="connsiteX0" fmla="*/ 531 w 597"/>
                  <a:gd name="connsiteY0" fmla="*/ 0 h 516"/>
                  <a:gd name="connsiteX1" fmla="*/ 290 w 597"/>
                  <a:gd name="connsiteY1" fmla="*/ 313 h 516"/>
                  <a:gd name="connsiteX2" fmla="*/ 36 w 597"/>
                  <a:gd name="connsiteY2" fmla="*/ 471 h 516"/>
                  <a:gd name="connsiteX3" fmla="*/ 531 w 597"/>
                  <a:gd name="connsiteY3" fmla="*/ 0 h 516"/>
                  <a:gd name="connsiteX0" fmla="*/ 495 w 561"/>
                  <a:gd name="connsiteY0" fmla="*/ 0 h 471"/>
                  <a:gd name="connsiteX1" fmla="*/ 254 w 561"/>
                  <a:gd name="connsiteY1" fmla="*/ 313 h 471"/>
                  <a:gd name="connsiteX2" fmla="*/ 0 w 561"/>
                  <a:gd name="connsiteY2" fmla="*/ 471 h 471"/>
                  <a:gd name="connsiteX3" fmla="*/ 495 w 561"/>
                  <a:gd name="connsiteY3" fmla="*/ 0 h 471"/>
                  <a:gd name="connsiteX0" fmla="*/ 495 w 561"/>
                  <a:gd name="connsiteY0" fmla="*/ 0 h 471"/>
                  <a:gd name="connsiteX1" fmla="*/ 254 w 561"/>
                  <a:gd name="connsiteY1" fmla="*/ 313 h 471"/>
                  <a:gd name="connsiteX2" fmla="*/ 0 w 561"/>
                  <a:gd name="connsiteY2" fmla="*/ 471 h 471"/>
                  <a:gd name="connsiteX3" fmla="*/ 495 w 561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516 w 527"/>
                  <a:gd name="connsiteY0" fmla="*/ 3 h 475"/>
                  <a:gd name="connsiteX1" fmla="*/ 275 w 527"/>
                  <a:gd name="connsiteY1" fmla="*/ 316 h 475"/>
                  <a:gd name="connsiteX2" fmla="*/ 21 w 527"/>
                  <a:gd name="connsiteY2" fmla="*/ 474 h 475"/>
                  <a:gd name="connsiteX3" fmla="*/ 404 w 527"/>
                  <a:gd name="connsiteY3" fmla="*/ 325 h 475"/>
                  <a:gd name="connsiteX4" fmla="*/ 516 w 527"/>
                  <a:gd name="connsiteY4" fmla="*/ 3 h 475"/>
                  <a:gd name="connsiteX0" fmla="*/ 516 w 527"/>
                  <a:gd name="connsiteY0" fmla="*/ 3 h 475"/>
                  <a:gd name="connsiteX1" fmla="*/ 275 w 527"/>
                  <a:gd name="connsiteY1" fmla="*/ 316 h 475"/>
                  <a:gd name="connsiteX2" fmla="*/ 21 w 527"/>
                  <a:gd name="connsiteY2" fmla="*/ 474 h 475"/>
                  <a:gd name="connsiteX3" fmla="*/ 404 w 527"/>
                  <a:gd name="connsiteY3" fmla="*/ 325 h 475"/>
                  <a:gd name="connsiteX4" fmla="*/ 516 w 527"/>
                  <a:gd name="connsiteY4" fmla="*/ 3 h 475"/>
                  <a:gd name="connsiteX0" fmla="*/ 495 w 506"/>
                  <a:gd name="connsiteY0" fmla="*/ 3 h 475"/>
                  <a:gd name="connsiteX1" fmla="*/ 254 w 506"/>
                  <a:gd name="connsiteY1" fmla="*/ 316 h 475"/>
                  <a:gd name="connsiteX2" fmla="*/ 0 w 506"/>
                  <a:gd name="connsiteY2" fmla="*/ 474 h 475"/>
                  <a:gd name="connsiteX3" fmla="*/ 383 w 506"/>
                  <a:gd name="connsiteY3" fmla="*/ 325 h 475"/>
                  <a:gd name="connsiteX4" fmla="*/ 495 w 506"/>
                  <a:gd name="connsiteY4" fmla="*/ 3 h 475"/>
                  <a:gd name="connsiteX0" fmla="*/ 495 w 506"/>
                  <a:gd name="connsiteY0" fmla="*/ 3 h 474"/>
                  <a:gd name="connsiteX1" fmla="*/ 254 w 506"/>
                  <a:gd name="connsiteY1" fmla="*/ 316 h 474"/>
                  <a:gd name="connsiteX2" fmla="*/ 0 w 506"/>
                  <a:gd name="connsiteY2" fmla="*/ 474 h 474"/>
                  <a:gd name="connsiteX3" fmla="*/ 383 w 506"/>
                  <a:gd name="connsiteY3" fmla="*/ 325 h 474"/>
                  <a:gd name="connsiteX4" fmla="*/ 495 w 506"/>
                  <a:gd name="connsiteY4" fmla="*/ 3 h 474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3 w 495"/>
                  <a:gd name="connsiteY3" fmla="*/ 322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37 w 495"/>
                  <a:gd name="connsiteY3" fmla="*/ 276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2 w 495"/>
                  <a:gd name="connsiteY3" fmla="*/ 319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2 w 495"/>
                  <a:gd name="connsiteY3" fmla="*/ 319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2 w 495"/>
                  <a:gd name="connsiteY3" fmla="*/ 319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2 w 495"/>
                  <a:gd name="connsiteY3" fmla="*/ 319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2 w 495"/>
                  <a:gd name="connsiteY3" fmla="*/ 319 h 471"/>
                  <a:gd name="connsiteX4" fmla="*/ 495 w 495"/>
                  <a:gd name="connsiteY4" fmla="*/ 0 h 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" h="471">
                    <a:moveTo>
                      <a:pt x="495" y="0"/>
                    </a:moveTo>
                    <a:cubicBezTo>
                      <a:pt x="431" y="79"/>
                      <a:pt x="336" y="235"/>
                      <a:pt x="254" y="313"/>
                    </a:cubicBezTo>
                    <a:cubicBezTo>
                      <a:pt x="172" y="391"/>
                      <a:pt x="52" y="453"/>
                      <a:pt x="0" y="471"/>
                    </a:cubicBezTo>
                    <a:cubicBezTo>
                      <a:pt x="188" y="439"/>
                      <a:pt x="287" y="405"/>
                      <a:pt x="382" y="319"/>
                    </a:cubicBezTo>
                    <a:cubicBezTo>
                      <a:pt x="477" y="233"/>
                      <a:pt x="492" y="71"/>
                      <a:pt x="495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6" name="Freeform 25"/>
              <p:cNvSpPr>
                <a:spLocks/>
              </p:cNvSpPr>
              <p:nvPr/>
            </p:nvSpPr>
            <p:spPr bwMode="auto">
              <a:xfrm>
                <a:off x="3419474" y="3128122"/>
                <a:ext cx="1057276" cy="381238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308 w 356"/>
                  <a:gd name="connsiteY0" fmla="*/ 0 h 416"/>
                  <a:gd name="connsiteX1" fmla="*/ 137 w 356"/>
                  <a:gd name="connsiteY1" fmla="*/ 416 h 416"/>
                  <a:gd name="connsiteX2" fmla="*/ 308 w 356"/>
                  <a:gd name="connsiteY2" fmla="*/ 0 h 416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62"/>
                  <a:gd name="connsiteY0" fmla="*/ 0 h 471"/>
                  <a:gd name="connsiteX1" fmla="*/ 137 w 662"/>
                  <a:gd name="connsiteY1" fmla="*/ 471 h 471"/>
                  <a:gd name="connsiteX2" fmla="*/ 632 w 662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231"/>
                  <a:gd name="connsiteX1" fmla="*/ 0 w 561"/>
                  <a:gd name="connsiteY1" fmla="*/ 231 h 231"/>
                  <a:gd name="connsiteX2" fmla="*/ 495 w 561"/>
                  <a:gd name="connsiteY2" fmla="*/ 0 h 231"/>
                  <a:gd name="connsiteX0" fmla="*/ 495 w 561"/>
                  <a:gd name="connsiteY0" fmla="*/ 115 h 346"/>
                  <a:gd name="connsiteX1" fmla="*/ 0 w 561"/>
                  <a:gd name="connsiteY1" fmla="*/ 346 h 346"/>
                  <a:gd name="connsiteX2" fmla="*/ 495 w 561"/>
                  <a:gd name="connsiteY2" fmla="*/ 115 h 346"/>
                  <a:gd name="connsiteX0" fmla="*/ 495 w 495"/>
                  <a:gd name="connsiteY0" fmla="*/ 115 h 817"/>
                  <a:gd name="connsiteX1" fmla="*/ 0 w 495"/>
                  <a:gd name="connsiteY1" fmla="*/ 346 h 817"/>
                  <a:gd name="connsiteX2" fmla="*/ 495 w 495"/>
                  <a:gd name="connsiteY2" fmla="*/ 115 h 817"/>
                  <a:gd name="connsiteX0" fmla="*/ 495 w 495"/>
                  <a:gd name="connsiteY0" fmla="*/ 191 h 893"/>
                  <a:gd name="connsiteX1" fmla="*/ 0 w 495"/>
                  <a:gd name="connsiteY1" fmla="*/ 422 h 893"/>
                  <a:gd name="connsiteX2" fmla="*/ 495 w 495"/>
                  <a:gd name="connsiteY2" fmla="*/ 191 h 893"/>
                  <a:gd name="connsiteX0" fmla="*/ 495 w 495"/>
                  <a:gd name="connsiteY0" fmla="*/ 191 h 893"/>
                  <a:gd name="connsiteX1" fmla="*/ 0 w 495"/>
                  <a:gd name="connsiteY1" fmla="*/ 422 h 893"/>
                  <a:gd name="connsiteX2" fmla="*/ 495 w 495"/>
                  <a:gd name="connsiteY2" fmla="*/ 191 h 893"/>
                  <a:gd name="connsiteX0" fmla="*/ 495 w 495"/>
                  <a:gd name="connsiteY0" fmla="*/ 198 h 817"/>
                  <a:gd name="connsiteX1" fmla="*/ 0 w 495"/>
                  <a:gd name="connsiteY1" fmla="*/ 346 h 817"/>
                  <a:gd name="connsiteX2" fmla="*/ 495 w 495"/>
                  <a:gd name="connsiteY2" fmla="*/ 198 h 817"/>
                  <a:gd name="connsiteX0" fmla="*/ 495 w 495"/>
                  <a:gd name="connsiteY0" fmla="*/ 198 h 817"/>
                  <a:gd name="connsiteX1" fmla="*/ 0 w 495"/>
                  <a:gd name="connsiteY1" fmla="*/ 346 h 817"/>
                  <a:gd name="connsiteX2" fmla="*/ 495 w 495"/>
                  <a:gd name="connsiteY2" fmla="*/ 198 h 817"/>
                  <a:gd name="connsiteX0" fmla="*/ 495 w 495"/>
                  <a:gd name="connsiteY0" fmla="*/ 79 h 698"/>
                  <a:gd name="connsiteX1" fmla="*/ 0 w 495"/>
                  <a:gd name="connsiteY1" fmla="*/ 227 h 698"/>
                  <a:gd name="connsiteX2" fmla="*/ 495 w 495"/>
                  <a:gd name="connsiteY2" fmla="*/ 79 h 698"/>
                  <a:gd name="connsiteX0" fmla="*/ 495 w 495"/>
                  <a:gd name="connsiteY0" fmla="*/ 79 h 698"/>
                  <a:gd name="connsiteX1" fmla="*/ 0 w 495"/>
                  <a:gd name="connsiteY1" fmla="*/ 227 h 698"/>
                  <a:gd name="connsiteX2" fmla="*/ 495 w 495"/>
                  <a:gd name="connsiteY2" fmla="*/ 79 h 698"/>
                  <a:gd name="connsiteX0" fmla="*/ 495 w 495"/>
                  <a:gd name="connsiteY0" fmla="*/ 96 h 715"/>
                  <a:gd name="connsiteX1" fmla="*/ 0 w 495"/>
                  <a:gd name="connsiteY1" fmla="*/ 244 h 715"/>
                  <a:gd name="connsiteX2" fmla="*/ 495 w 495"/>
                  <a:gd name="connsiteY2" fmla="*/ 96 h 715"/>
                  <a:gd name="connsiteX0" fmla="*/ 495 w 495"/>
                  <a:gd name="connsiteY0" fmla="*/ 96 h 715"/>
                  <a:gd name="connsiteX1" fmla="*/ 0 w 495"/>
                  <a:gd name="connsiteY1" fmla="*/ 244 h 715"/>
                  <a:gd name="connsiteX2" fmla="*/ 495 w 495"/>
                  <a:gd name="connsiteY2" fmla="*/ 96 h 715"/>
                  <a:gd name="connsiteX0" fmla="*/ 495 w 495"/>
                  <a:gd name="connsiteY0" fmla="*/ 96 h 657"/>
                  <a:gd name="connsiteX1" fmla="*/ 0 w 495"/>
                  <a:gd name="connsiteY1" fmla="*/ 244 h 657"/>
                  <a:gd name="connsiteX2" fmla="*/ 495 w 495"/>
                  <a:gd name="connsiteY2" fmla="*/ 96 h 657"/>
                  <a:gd name="connsiteX0" fmla="*/ 495 w 495"/>
                  <a:gd name="connsiteY0" fmla="*/ 96 h 657"/>
                  <a:gd name="connsiteX1" fmla="*/ 0 w 495"/>
                  <a:gd name="connsiteY1" fmla="*/ 244 h 657"/>
                  <a:gd name="connsiteX2" fmla="*/ 495 w 495"/>
                  <a:gd name="connsiteY2" fmla="*/ 96 h 657"/>
                  <a:gd name="connsiteX0" fmla="*/ 495 w 495"/>
                  <a:gd name="connsiteY0" fmla="*/ 96 h 657"/>
                  <a:gd name="connsiteX1" fmla="*/ 0 w 495"/>
                  <a:gd name="connsiteY1" fmla="*/ 244 h 657"/>
                  <a:gd name="connsiteX2" fmla="*/ 495 w 495"/>
                  <a:gd name="connsiteY2" fmla="*/ 96 h 657"/>
                  <a:gd name="connsiteX0" fmla="*/ 495 w 495"/>
                  <a:gd name="connsiteY0" fmla="*/ 100 h 661"/>
                  <a:gd name="connsiteX1" fmla="*/ 0 w 495"/>
                  <a:gd name="connsiteY1" fmla="*/ 248 h 661"/>
                  <a:gd name="connsiteX2" fmla="*/ 495 w 495"/>
                  <a:gd name="connsiteY2" fmla="*/ 100 h 661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12 h 673"/>
                  <a:gd name="connsiteX1" fmla="*/ 0 w 495"/>
                  <a:gd name="connsiteY1" fmla="*/ 260 h 673"/>
                  <a:gd name="connsiteX2" fmla="*/ 495 w 495"/>
                  <a:gd name="connsiteY2" fmla="*/ 112 h 673"/>
                  <a:gd name="connsiteX0" fmla="*/ 495 w 495"/>
                  <a:gd name="connsiteY0" fmla="*/ 112 h 673"/>
                  <a:gd name="connsiteX1" fmla="*/ 0 w 495"/>
                  <a:gd name="connsiteY1" fmla="*/ 260 h 673"/>
                  <a:gd name="connsiteX2" fmla="*/ 495 w 495"/>
                  <a:gd name="connsiteY2" fmla="*/ 112 h 673"/>
                  <a:gd name="connsiteX0" fmla="*/ 495 w 495"/>
                  <a:gd name="connsiteY0" fmla="*/ 114 h 558"/>
                  <a:gd name="connsiteX1" fmla="*/ 0 w 495"/>
                  <a:gd name="connsiteY1" fmla="*/ 145 h 558"/>
                  <a:gd name="connsiteX2" fmla="*/ 495 w 495"/>
                  <a:gd name="connsiteY2" fmla="*/ 114 h 558"/>
                  <a:gd name="connsiteX0" fmla="*/ 495 w 495"/>
                  <a:gd name="connsiteY0" fmla="*/ 112 h 669"/>
                  <a:gd name="connsiteX1" fmla="*/ 0 w 495"/>
                  <a:gd name="connsiteY1" fmla="*/ 256 h 669"/>
                  <a:gd name="connsiteX2" fmla="*/ 495 w 495"/>
                  <a:gd name="connsiteY2" fmla="*/ 112 h 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" h="669">
                    <a:moveTo>
                      <a:pt x="495" y="112"/>
                    </a:moveTo>
                    <a:cubicBezTo>
                      <a:pt x="359" y="0"/>
                      <a:pt x="131" y="111"/>
                      <a:pt x="0" y="256"/>
                    </a:cubicBezTo>
                    <a:cubicBezTo>
                      <a:pt x="217" y="669"/>
                      <a:pt x="406" y="402"/>
                      <a:pt x="495" y="112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auto">
              <a:xfrm>
                <a:off x="4543630" y="2518325"/>
                <a:ext cx="334800" cy="6156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458"/>
                  <a:gd name="connsiteY0" fmla="*/ 0 h 485"/>
                  <a:gd name="connsiteX1" fmla="*/ 314 w 458"/>
                  <a:gd name="connsiteY1" fmla="*/ 485 h 485"/>
                  <a:gd name="connsiteX2" fmla="*/ 149 w 458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38"/>
                  <a:gd name="connsiteY0" fmla="*/ 0 h 550"/>
                  <a:gd name="connsiteX1" fmla="*/ 222 w 238"/>
                  <a:gd name="connsiteY1" fmla="*/ 550 h 550"/>
                  <a:gd name="connsiteX2" fmla="*/ 149 w 238"/>
                  <a:gd name="connsiteY2" fmla="*/ 0 h 550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195"/>
                  <a:gd name="connsiteY0" fmla="*/ 0 h 489"/>
                  <a:gd name="connsiteX1" fmla="*/ 178 w 195"/>
                  <a:gd name="connsiteY1" fmla="*/ 489 h 489"/>
                  <a:gd name="connsiteX2" fmla="*/ 149 w 195"/>
                  <a:gd name="connsiteY2" fmla="*/ 0 h 489"/>
                  <a:gd name="connsiteX0" fmla="*/ 176 w 222"/>
                  <a:gd name="connsiteY0" fmla="*/ 0 h 489"/>
                  <a:gd name="connsiteX1" fmla="*/ 205 w 222"/>
                  <a:gd name="connsiteY1" fmla="*/ 489 h 489"/>
                  <a:gd name="connsiteX2" fmla="*/ 176 w 222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176 w 222"/>
                  <a:gd name="connsiteY0" fmla="*/ 0 h 489"/>
                  <a:gd name="connsiteX1" fmla="*/ 15 w 222"/>
                  <a:gd name="connsiteY1" fmla="*/ 489 h 489"/>
                  <a:gd name="connsiteX2" fmla="*/ 176 w 222"/>
                  <a:gd name="connsiteY2" fmla="*/ 0 h 489"/>
                  <a:gd name="connsiteX0" fmla="*/ 161 w 207"/>
                  <a:gd name="connsiteY0" fmla="*/ 0 h 489"/>
                  <a:gd name="connsiteX1" fmla="*/ 0 w 207"/>
                  <a:gd name="connsiteY1" fmla="*/ 489 h 489"/>
                  <a:gd name="connsiteX2" fmla="*/ 161 w 207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" h="489">
                    <a:moveTo>
                      <a:pt x="161" y="0"/>
                    </a:moveTo>
                    <a:cubicBezTo>
                      <a:pt x="46" y="88"/>
                      <a:pt x="8" y="307"/>
                      <a:pt x="0" y="489"/>
                    </a:cubicBezTo>
                    <a:cubicBezTo>
                      <a:pt x="76" y="388"/>
                      <a:pt x="158" y="126"/>
                      <a:pt x="161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8" name="Freeform 25"/>
              <p:cNvSpPr>
                <a:spLocks/>
              </p:cNvSpPr>
              <p:nvPr/>
            </p:nvSpPr>
            <p:spPr bwMode="auto">
              <a:xfrm>
                <a:off x="5019552" y="2363208"/>
                <a:ext cx="1112400" cy="215901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308 w 356"/>
                  <a:gd name="connsiteY0" fmla="*/ 0 h 416"/>
                  <a:gd name="connsiteX1" fmla="*/ 137 w 356"/>
                  <a:gd name="connsiteY1" fmla="*/ 416 h 416"/>
                  <a:gd name="connsiteX2" fmla="*/ 308 w 356"/>
                  <a:gd name="connsiteY2" fmla="*/ 0 h 416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62"/>
                  <a:gd name="connsiteY0" fmla="*/ 0 h 471"/>
                  <a:gd name="connsiteX1" fmla="*/ 137 w 662"/>
                  <a:gd name="connsiteY1" fmla="*/ 471 h 471"/>
                  <a:gd name="connsiteX2" fmla="*/ 632 w 662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231"/>
                  <a:gd name="connsiteX1" fmla="*/ 0 w 561"/>
                  <a:gd name="connsiteY1" fmla="*/ 231 h 231"/>
                  <a:gd name="connsiteX2" fmla="*/ 495 w 561"/>
                  <a:gd name="connsiteY2" fmla="*/ 0 h 231"/>
                  <a:gd name="connsiteX0" fmla="*/ 495 w 561"/>
                  <a:gd name="connsiteY0" fmla="*/ 115 h 346"/>
                  <a:gd name="connsiteX1" fmla="*/ 0 w 561"/>
                  <a:gd name="connsiteY1" fmla="*/ 346 h 346"/>
                  <a:gd name="connsiteX2" fmla="*/ 495 w 561"/>
                  <a:gd name="connsiteY2" fmla="*/ 115 h 346"/>
                  <a:gd name="connsiteX0" fmla="*/ 495 w 495"/>
                  <a:gd name="connsiteY0" fmla="*/ 115 h 817"/>
                  <a:gd name="connsiteX1" fmla="*/ 0 w 495"/>
                  <a:gd name="connsiteY1" fmla="*/ 346 h 817"/>
                  <a:gd name="connsiteX2" fmla="*/ 495 w 495"/>
                  <a:gd name="connsiteY2" fmla="*/ 115 h 817"/>
                  <a:gd name="connsiteX0" fmla="*/ 495 w 495"/>
                  <a:gd name="connsiteY0" fmla="*/ 191 h 893"/>
                  <a:gd name="connsiteX1" fmla="*/ 0 w 495"/>
                  <a:gd name="connsiteY1" fmla="*/ 422 h 893"/>
                  <a:gd name="connsiteX2" fmla="*/ 495 w 495"/>
                  <a:gd name="connsiteY2" fmla="*/ 191 h 893"/>
                  <a:gd name="connsiteX0" fmla="*/ 495 w 495"/>
                  <a:gd name="connsiteY0" fmla="*/ 191 h 893"/>
                  <a:gd name="connsiteX1" fmla="*/ 0 w 495"/>
                  <a:gd name="connsiteY1" fmla="*/ 422 h 893"/>
                  <a:gd name="connsiteX2" fmla="*/ 495 w 495"/>
                  <a:gd name="connsiteY2" fmla="*/ 191 h 893"/>
                  <a:gd name="connsiteX0" fmla="*/ 495 w 495"/>
                  <a:gd name="connsiteY0" fmla="*/ 198 h 817"/>
                  <a:gd name="connsiteX1" fmla="*/ 0 w 495"/>
                  <a:gd name="connsiteY1" fmla="*/ 346 h 817"/>
                  <a:gd name="connsiteX2" fmla="*/ 495 w 495"/>
                  <a:gd name="connsiteY2" fmla="*/ 198 h 817"/>
                  <a:gd name="connsiteX0" fmla="*/ 495 w 495"/>
                  <a:gd name="connsiteY0" fmla="*/ 198 h 817"/>
                  <a:gd name="connsiteX1" fmla="*/ 0 w 495"/>
                  <a:gd name="connsiteY1" fmla="*/ 346 h 817"/>
                  <a:gd name="connsiteX2" fmla="*/ 495 w 495"/>
                  <a:gd name="connsiteY2" fmla="*/ 198 h 817"/>
                  <a:gd name="connsiteX0" fmla="*/ 495 w 495"/>
                  <a:gd name="connsiteY0" fmla="*/ 79 h 698"/>
                  <a:gd name="connsiteX1" fmla="*/ 0 w 495"/>
                  <a:gd name="connsiteY1" fmla="*/ 227 h 698"/>
                  <a:gd name="connsiteX2" fmla="*/ 495 w 495"/>
                  <a:gd name="connsiteY2" fmla="*/ 79 h 698"/>
                  <a:gd name="connsiteX0" fmla="*/ 495 w 495"/>
                  <a:gd name="connsiteY0" fmla="*/ 79 h 698"/>
                  <a:gd name="connsiteX1" fmla="*/ 0 w 495"/>
                  <a:gd name="connsiteY1" fmla="*/ 227 h 698"/>
                  <a:gd name="connsiteX2" fmla="*/ 495 w 495"/>
                  <a:gd name="connsiteY2" fmla="*/ 79 h 698"/>
                  <a:gd name="connsiteX0" fmla="*/ 495 w 495"/>
                  <a:gd name="connsiteY0" fmla="*/ 96 h 715"/>
                  <a:gd name="connsiteX1" fmla="*/ 0 w 495"/>
                  <a:gd name="connsiteY1" fmla="*/ 244 h 715"/>
                  <a:gd name="connsiteX2" fmla="*/ 495 w 495"/>
                  <a:gd name="connsiteY2" fmla="*/ 96 h 715"/>
                  <a:gd name="connsiteX0" fmla="*/ 495 w 495"/>
                  <a:gd name="connsiteY0" fmla="*/ 96 h 715"/>
                  <a:gd name="connsiteX1" fmla="*/ 0 w 495"/>
                  <a:gd name="connsiteY1" fmla="*/ 244 h 715"/>
                  <a:gd name="connsiteX2" fmla="*/ 495 w 495"/>
                  <a:gd name="connsiteY2" fmla="*/ 96 h 715"/>
                  <a:gd name="connsiteX0" fmla="*/ 495 w 495"/>
                  <a:gd name="connsiteY0" fmla="*/ 96 h 657"/>
                  <a:gd name="connsiteX1" fmla="*/ 0 w 495"/>
                  <a:gd name="connsiteY1" fmla="*/ 244 h 657"/>
                  <a:gd name="connsiteX2" fmla="*/ 495 w 495"/>
                  <a:gd name="connsiteY2" fmla="*/ 96 h 657"/>
                  <a:gd name="connsiteX0" fmla="*/ 495 w 495"/>
                  <a:gd name="connsiteY0" fmla="*/ 96 h 657"/>
                  <a:gd name="connsiteX1" fmla="*/ 0 w 495"/>
                  <a:gd name="connsiteY1" fmla="*/ 244 h 657"/>
                  <a:gd name="connsiteX2" fmla="*/ 495 w 495"/>
                  <a:gd name="connsiteY2" fmla="*/ 96 h 657"/>
                  <a:gd name="connsiteX0" fmla="*/ 495 w 495"/>
                  <a:gd name="connsiteY0" fmla="*/ 213 h 574"/>
                  <a:gd name="connsiteX1" fmla="*/ 0 w 495"/>
                  <a:gd name="connsiteY1" fmla="*/ 161 h 574"/>
                  <a:gd name="connsiteX2" fmla="*/ 495 w 495"/>
                  <a:gd name="connsiteY2" fmla="*/ 213 h 574"/>
                  <a:gd name="connsiteX0" fmla="*/ 495 w 495"/>
                  <a:gd name="connsiteY0" fmla="*/ 213 h 574"/>
                  <a:gd name="connsiteX1" fmla="*/ 0 w 495"/>
                  <a:gd name="connsiteY1" fmla="*/ 161 h 574"/>
                  <a:gd name="connsiteX2" fmla="*/ 495 w 495"/>
                  <a:gd name="connsiteY2" fmla="*/ 213 h 574"/>
                  <a:gd name="connsiteX0" fmla="*/ 495 w 495"/>
                  <a:gd name="connsiteY0" fmla="*/ 213 h 574"/>
                  <a:gd name="connsiteX1" fmla="*/ 0 w 495"/>
                  <a:gd name="connsiteY1" fmla="*/ 161 h 574"/>
                  <a:gd name="connsiteX2" fmla="*/ 495 w 495"/>
                  <a:gd name="connsiteY2" fmla="*/ 213 h 574"/>
                  <a:gd name="connsiteX0" fmla="*/ 382 w 382"/>
                  <a:gd name="connsiteY0" fmla="*/ 213 h 574"/>
                  <a:gd name="connsiteX1" fmla="*/ 0 w 382"/>
                  <a:gd name="connsiteY1" fmla="*/ 161 h 574"/>
                  <a:gd name="connsiteX2" fmla="*/ 382 w 382"/>
                  <a:gd name="connsiteY2" fmla="*/ 213 h 574"/>
                  <a:gd name="connsiteX0" fmla="*/ 481 w 481"/>
                  <a:gd name="connsiteY0" fmla="*/ 274 h 574"/>
                  <a:gd name="connsiteX1" fmla="*/ 0 w 481"/>
                  <a:gd name="connsiteY1" fmla="*/ 161 h 574"/>
                  <a:gd name="connsiteX2" fmla="*/ 481 w 481"/>
                  <a:gd name="connsiteY2" fmla="*/ 274 h 574"/>
                  <a:gd name="connsiteX0" fmla="*/ 481 w 481"/>
                  <a:gd name="connsiteY0" fmla="*/ 274 h 574"/>
                  <a:gd name="connsiteX1" fmla="*/ 0 w 481"/>
                  <a:gd name="connsiteY1" fmla="*/ 161 h 574"/>
                  <a:gd name="connsiteX2" fmla="*/ 481 w 481"/>
                  <a:gd name="connsiteY2" fmla="*/ 274 h 574"/>
                  <a:gd name="connsiteX0" fmla="*/ 293 w 293"/>
                  <a:gd name="connsiteY0" fmla="*/ 187 h 574"/>
                  <a:gd name="connsiteX1" fmla="*/ 0 w 293"/>
                  <a:gd name="connsiteY1" fmla="*/ 161 h 574"/>
                  <a:gd name="connsiteX2" fmla="*/ 293 w 293"/>
                  <a:gd name="connsiteY2" fmla="*/ 187 h 574"/>
                  <a:gd name="connsiteX0" fmla="*/ 293 w 293"/>
                  <a:gd name="connsiteY0" fmla="*/ 187 h 481"/>
                  <a:gd name="connsiteX1" fmla="*/ 0 w 293"/>
                  <a:gd name="connsiteY1" fmla="*/ 161 h 481"/>
                  <a:gd name="connsiteX2" fmla="*/ 293 w 293"/>
                  <a:gd name="connsiteY2" fmla="*/ 187 h 481"/>
                  <a:gd name="connsiteX0" fmla="*/ 489 w 489"/>
                  <a:gd name="connsiteY0" fmla="*/ 252 h 546"/>
                  <a:gd name="connsiteX1" fmla="*/ 0 w 489"/>
                  <a:gd name="connsiteY1" fmla="*/ 161 h 546"/>
                  <a:gd name="connsiteX2" fmla="*/ 489 w 489"/>
                  <a:gd name="connsiteY2" fmla="*/ 252 h 546"/>
                  <a:gd name="connsiteX0" fmla="*/ 430 w 430"/>
                  <a:gd name="connsiteY0" fmla="*/ 96 h 435"/>
                  <a:gd name="connsiteX1" fmla="*/ 0 w 430"/>
                  <a:gd name="connsiteY1" fmla="*/ 253 h 435"/>
                  <a:gd name="connsiteX2" fmla="*/ 430 w 430"/>
                  <a:gd name="connsiteY2" fmla="*/ 96 h 435"/>
                  <a:gd name="connsiteX0" fmla="*/ 478 w 478"/>
                  <a:gd name="connsiteY0" fmla="*/ 222 h 516"/>
                  <a:gd name="connsiteX1" fmla="*/ 0 w 478"/>
                  <a:gd name="connsiteY1" fmla="*/ 161 h 516"/>
                  <a:gd name="connsiteX2" fmla="*/ 478 w 478"/>
                  <a:gd name="connsiteY2" fmla="*/ 222 h 516"/>
                  <a:gd name="connsiteX0" fmla="*/ 478 w 478"/>
                  <a:gd name="connsiteY0" fmla="*/ 270 h 564"/>
                  <a:gd name="connsiteX1" fmla="*/ 0 w 478"/>
                  <a:gd name="connsiteY1" fmla="*/ 209 h 564"/>
                  <a:gd name="connsiteX2" fmla="*/ 478 w 478"/>
                  <a:gd name="connsiteY2" fmla="*/ 270 h 564"/>
                  <a:gd name="connsiteX0" fmla="*/ 478 w 478"/>
                  <a:gd name="connsiteY0" fmla="*/ 270 h 564"/>
                  <a:gd name="connsiteX1" fmla="*/ 0 w 478"/>
                  <a:gd name="connsiteY1" fmla="*/ 209 h 564"/>
                  <a:gd name="connsiteX2" fmla="*/ 478 w 478"/>
                  <a:gd name="connsiteY2" fmla="*/ 270 h 564"/>
                  <a:gd name="connsiteX0" fmla="*/ 478 w 478"/>
                  <a:gd name="connsiteY0" fmla="*/ 270 h 564"/>
                  <a:gd name="connsiteX1" fmla="*/ 0 w 478"/>
                  <a:gd name="connsiteY1" fmla="*/ 209 h 564"/>
                  <a:gd name="connsiteX2" fmla="*/ 478 w 478"/>
                  <a:gd name="connsiteY2" fmla="*/ 270 h 564"/>
                  <a:gd name="connsiteX0" fmla="*/ 478 w 478"/>
                  <a:gd name="connsiteY0" fmla="*/ 253 h 547"/>
                  <a:gd name="connsiteX1" fmla="*/ 0 w 478"/>
                  <a:gd name="connsiteY1" fmla="*/ 192 h 547"/>
                  <a:gd name="connsiteX2" fmla="*/ 478 w 478"/>
                  <a:gd name="connsiteY2" fmla="*/ 253 h 547"/>
                  <a:gd name="connsiteX0" fmla="*/ 478 w 478"/>
                  <a:gd name="connsiteY0" fmla="*/ 253 h 547"/>
                  <a:gd name="connsiteX1" fmla="*/ 0 w 478"/>
                  <a:gd name="connsiteY1" fmla="*/ 192 h 547"/>
                  <a:gd name="connsiteX2" fmla="*/ 478 w 478"/>
                  <a:gd name="connsiteY2" fmla="*/ 253 h 547"/>
                  <a:gd name="connsiteX0" fmla="*/ 478 w 478"/>
                  <a:gd name="connsiteY0" fmla="*/ 253 h 374"/>
                  <a:gd name="connsiteX1" fmla="*/ 0 w 478"/>
                  <a:gd name="connsiteY1" fmla="*/ 192 h 374"/>
                  <a:gd name="connsiteX2" fmla="*/ 478 w 478"/>
                  <a:gd name="connsiteY2" fmla="*/ 253 h 374"/>
                  <a:gd name="connsiteX0" fmla="*/ 478 w 478"/>
                  <a:gd name="connsiteY0" fmla="*/ 249 h 370"/>
                  <a:gd name="connsiteX1" fmla="*/ 0 w 478"/>
                  <a:gd name="connsiteY1" fmla="*/ 188 h 370"/>
                  <a:gd name="connsiteX2" fmla="*/ 478 w 478"/>
                  <a:gd name="connsiteY2" fmla="*/ 249 h 370"/>
                  <a:gd name="connsiteX0" fmla="*/ 478 w 478"/>
                  <a:gd name="connsiteY0" fmla="*/ 249 h 370"/>
                  <a:gd name="connsiteX1" fmla="*/ 0 w 478"/>
                  <a:gd name="connsiteY1" fmla="*/ 188 h 370"/>
                  <a:gd name="connsiteX2" fmla="*/ 478 w 478"/>
                  <a:gd name="connsiteY2" fmla="*/ 249 h 370"/>
                  <a:gd name="connsiteX0" fmla="*/ 478 w 478"/>
                  <a:gd name="connsiteY0" fmla="*/ 249 h 370"/>
                  <a:gd name="connsiteX1" fmla="*/ 0 w 478"/>
                  <a:gd name="connsiteY1" fmla="*/ 188 h 370"/>
                  <a:gd name="connsiteX2" fmla="*/ 478 w 478"/>
                  <a:gd name="connsiteY2" fmla="*/ 249 h 370"/>
                  <a:gd name="connsiteX0" fmla="*/ 478 w 478"/>
                  <a:gd name="connsiteY0" fmla="*/ 249 h 370"/>
                  <a:gd name="connsiteX1" fmla="*/ 0 w 478"/>
                  <a:gd name="connsiteY1" fmla="*/ 188 h 370"/>
                  <a:gd name="connsiteX2" fmla="*/ 478 w 478"/>
                  <a:gd name="connsiteY2" fmla="*/ 249 h 370"/>
                  <a:gd name="connsiteX0" fmla="*/ 478 w 478"/>
                  <a:gd name="connsiteY0" fmla="*/ 249 h 365"/>
                  <a:gd name="connsiteX1" fmla="*/ 0 w 478"/>
                  <a:gd name="connsiteY1" fmla="*/ 188 h 365"/>
                  <a:gd name="connsiteX2" fmla="*/ 478 w 478"/>
                  <a:gd name="connsiteY2" fmla="*/ 249 h 365"/>
                  <a:gd name="connsiteX0" fmla="*/ 478 w 478"/>
                  <a:gd name="connsiteY0" fmla="*/ 249 h 365"/>
                  <a:gd name="connsiteX1" fmla="*/ 0 w 478"/>
                  <a:gd name="connsiteY1" fmla="*/ 188 h 365"/>
                  <a:gd name="connsiteX2" fmla="*/ 478 w 478"/>
                  <a:gd name="connsiteY2" fmla="*/ 249 h 365"/>
                  <a:gd name="connsiteX0" fmla="*/ 478 w 478"/>
                  <a:gd name="connsiteY0" fmla="*/ 159 h 275"/>
                  <a:gd name="connsiteX1" fmla="*/ 0 w 478"/>
                  <a:gd name="connsiteY1" fmla="*/ 98 h 275"/>
                  <a:gd name="connsiteX2" fmla="*/ 478 w 478"/>
                  <a:gd name="connsiteY2" fmla="*/ 159 h 275"/>
                  <a:gd name="connsiteX0" fmla="*/ 478 w 478"/>
                  <a:gd name="connsiteY0" fmla="*/ 159 h 259"/>
                  <a:gd name="connsiteX1" fmla="*/ 0 w 478"/>
                  <a:gd name="connsiteY1" fmla="*/ 98 h 259"/>
                  <a:gd name="connsiteX2" fmla="*/ 478 w 478"/>
                  <a:gd name="connsiteY2" fmla="*/ 159 h 259"/>
                  <a:gd name="connsiteX0" fmla="*/ 478 w 478"/>
                  <a:gd name="connsiteY0" fmla="*/ 159 h 203"/>
                  <a:gd name="connsiteX1" fmla="*/ 0 w 478"/>
                  <a:gd name="connsiteY1" fmla="*/ 98 h 203"/>
                  <a:gd name="connsiteX2" fmla="*/ 478 w 478"/>
                  <a:gd name="connsiteY2" fmla="*/ 159 h 203"/>
                  <a:gd name="connsiteX0" fmla="*/ 478 w 478"/>
                  <a:gd name="connsiteY0" fmla="*/ 155 h 199"/>
                  <a:gd name="connsiteX1" fmla="*/ 0 w 478"/>
                  <a:gd name="connsiteY1" fmla="*/ 94 h 199"/>
                  <a:gd name="connsiteX2" fmla="*/ 478 w 478"/>
                  <a:gd name="connsiteY2" fmla="*/ 155 h 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8" h="199">
                    <a:moveTo>
                      <a:pt x="478" y="155"/>
                    </a:moveTo>
                    <a:cubicBezTo>
                      <a:pt x="278" y="0"/>
                      <a:pt x="70" y="46"/>
                      <a:pt x="0" y="94"/>
                    </a:cubicBezTo>
                    <a:cubicBezTo>
                      <a:pt x="100" y="196"/>
                      <a:pt x="308" y="199"/>
                      <a:pt x="478" y="155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9" name="Freeform 25"/>
              <p:cNvSpPr>
                <a:spLocks/>
              </p:cNvSpPr>
              <p:nvPr/>
            </p:nvSpPr>
            <p:spPr bwMode="auto">
              <a:xfrm>
                <a:off x="6467476" y="1878013"/>
                <a:ext cx="1094400" cy="590549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458"/>
                  <a:gd name="connsiteY0" fmla="*/ 0 h 485"/>
                  <a:gd name="connsiteX1" fmla="*/ 314 w 458"/>
                  <a:gd name="connsiteY1" fmla="*/ 485 h 485"/>
                  <a:gd name="connsiteX2" fmla="*/ 149 w 458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38"/>
                  <a:gd name="connsiteY0" fmla="*/ 0 h 550"/>
                  <a:gd name="connsiteX1" fmla="*/ 222 w 238"/>
                  <a:gd name="connsiteY1" fmla="*/ 550 h 550"/>
                  <a:gd name="connsiteX2" fmla="*/ 149 w 238"/>
                  <a:gd name="connsiteY2" fmla="*/ 0 h 550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195"/>
                  <a:gd name="connsiteY0" fmla="*/ 0 h 489"/>
                  <a:gd name="connsiteX1" fmla="*/ 178 w 195"/>
                  <a:gd name="connsiteY1" fmla="*/ 489 h 489"/>
                  <a:gd name="connsiteX2" fmla="*/ 149 w 195"/>
                  <a:gd name="connsiteY2" fmla="*/ 0 h 489"/>
                  <a:gd name="connsiteX0" fmla="*/ 176 w 222"/>
                  <a:gd name="connsiteY0" fmla="*/ 0 h 489"/>
                  <a:gd name="connsiteX1" fmla="*/ 205 w 222"/>
                  <a:gd name="connsiteY1" fmla="*/ 489 h 489"/>
                  <a:gd name="connsiteX2" fmla="*/ 176 w 222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176 w 222"/>
                  <a:gd name="connsiteY0" fmla="*/ 0 h 489"/>
                  <a:gd name="connsiteX1" fmla="*/ 15 w 222"/>
                  <a:gd name="connsiteY1" fmla="*/ 489 h 489"/>
                  <a:gd name="connsiteX2" fmla="*/ 176 w 222"/>
                  <a:gd name="connsiteY2" fmla="*/ 0 h 489"/>
                  <a:gd name="connsiteX0" fmla="*/ 161 w 207"/>
                  <a:gd name="connsiteY0" fmla="*/ 0 h 489"/>
                  <a:gd name="connsiteX1" fmla="*/ 0 w 207"/>
                  <a:gd name="connsiteY1" fmla="*/ 489 h 489"/>
                  <a:gd name="connsiteX2" fmla="*/ 161 w 207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71"/>
                  <a:gd name="connsiteY0" fmla="*/ 0 h 489"/>
                  <a:gd name="connsiteX1" fmla="*/ 0 w 171"/>
                  <a:gd name="connsiteY1" fmla="*/ 489 h 489"/>
                  <a:gd name="connsiteX2" fmla="*/ 161 w 171"/>
                  <a:gd name="connsiteY2" fmla="*/ 0 h 489"/>
                  <a:gd name="connsiteX0" fmla="*/ 161 w 176"/>
                  <a:gd name="connsiteY0" fmla="*/ 0 h 489"/>
                  <a:gd name="connsiteX1" fmla="*/ 0 w 176"/>
                  <a:gd name="connsiteY1" fmla="*/ 489 h 489"/>
                  <a:gd name="connsiteX2" fmla="*/ 161 w 176"/>
                  <a:gd name="connsiteY2" fmla="*/ 0 h 489"/>
                  <a:gd name="connsiteX0" fmla="*/ 161 w 176"/>
                  <a:gd name="connsiteY0" fmla="*/ 0 h 489"/>
                  <a:gd name="connsiteX1" fmla="*/ 0 w 176"/>
                  <a:gd name="connsiteY1" fmla="*/ 489 h 489"/>
                  <a:gd name="connsiteX2" fmla="*/ 161 w 176"/>
                  <a:gd name="connsiteY2" fmla="*/ 0 h 489"/>
                  <a:gd name="connsiteX0" fmla="*/ 161 w 178"/>
                  <a:gd name="connsiteY0" fmla="*/ 0 h 489"/>
                  <a:gd name="connsiteX1" fmla="*/ 0 w 178"/>
                  <a:gd name="connsiteY1" fmla="*/ 489 h 489"/>
                  <a:gd name="connsiteX2" fmla="*/ 161 w 178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0"/>
                  <a:gd name="connsiteY0" fmla="*/ 0 h 489"/>
                  <a:gd name="connsiteX1" fmla="*/ 0 w 180"/>
                  <a:gd name="connsiteY1" fmla="*/ 489 h 489"/>
                  <a:gd name="connsiteX2" fmla="*/ 161 w 180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1" h="489">
                    <a:moveTo>
                      <a:pt x="161" y="0"/>
                    </a:moveTo>
                    <a:cubicBezTo>
                      <a:pt x="119" y="40"/>
                      <a:pt x="43" y="254"/>
                      <a:pt x="0" y="489"/>
                    </a:cubicBezTo>
                    <a:cubicBezTo>
                      <a:pt x="72" y="408"/>
                      <a:pt x="181" y="212"/>
                      <a:pt x="161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50" name="Freeform 25"/>
              <p:cNvSpPr>
                <a:spLocks/>
              </p:cNvSpPr>
              <p:nvPr/>
            </p:nvSpPr>
            <p:spPr bwMode="auto">
              <a:xfrm>
                <a:off x="7035153" y="3265501"/>
                <a:ext cx="1108800" cy="6192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458"/>
                  <a:gd name="connsiteY0" fmla="*/ 0 h 485"/>
                  <a:gd name="connsiteX1" fmla="*/ 314 w 458"/>
                  <a:gd name="connsiteY1" fmla="*/ 485 h 485"/>
                  <a:gd name="connsiteX2" fmla="*/ 149 w 458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38"/>
                  <a:gd name="connsiteY0" fmla="*/ 0 h 550"/>
                  <a:gd name="connsiteX1" fmla="*/ 222 w 238"/>
                  <a:gd name="connsiteY1" fmla="*/ 550 h 550"/>
                  <a:gd name="connsiteX2" fmla="*/ 149 w 238"/>
                  <a:gd name="connsiteY2" fmla="*/ 0 h 550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195"/>
                  <a:gd name="connsiteY0" fmla="*/ 0 h 489"/>
                  <a:gd name="connsiteX1" fmla="*/ 178 w 195"/>
                  <a:gd name="connsiteY1" fmla="*/ 489 h 489"/>
                  <a:gd name="connsiteX2" fmla="*/ 149 w 195"/>
                  <a:gd name="connsiteY2" fmla="*/ 0 h 489"/>
                  <a:gd name="connsiteX0" fmla="*/ 176 w 222"/>
                  <a:gd name="connsiteY0" fmla="*/ 0 h 489"/>
                  <a:gd name="connsiteX1" fmla="*/ 205 w 222"/>
                  <a:gd name="connsiteY1" fmla="*/ 489 h 489"/>
                  <a:gd name="connsiteX2" fmla="*/ 176 w 222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176 w 222"/>
                  <a:gd name="connsiteY0" fmla="*/ 0 h 489"/>
                  <a:gd name="connsiteX1" fmla="*/ 15 w 222"/>
                  <a:gd name="connsiteY1" fmla="*/ 489 h 489"/>
                  <a:gd name="connsiteX2" fmla="*/ 176 w 222"/>
                  <a:gd name="connsiteY2" fmla="*/ 0 h 489"/>
                  <a:gd name="connsiteX0" fmla="*/ 161 w 207"/>
                  <a:gd name="connsiteY0" fmla="*/ 0 h 489"/>
                  <a:gd name="connsiteX1" fmla="*/ 0 w 207"/>
                  <a:gd name="connsiteY1" fmla="*/ 489 h 489"/>
                  <a:gd name="connsiteX2" fmla="*/ 161 w 207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57 w 157"/>
                  <a:gd name="connsiteY0" fmla="*/ 0 h 297"/>
                  <a:gd name="connsiteX1" fmla="*/ 0 w 157"/>
                  <a:gd name="connsiteY1" fmla="*/ 297 h 297"/>
                  <a:gd name="connsiteX2" fmla="*/ 157 w 157"/>
                  <a:gd name="connsiteY2" fmla="*/ 0 h 297"/>
                  <a:gd name="connsiteX0" fmla="*/ 157 w 157"/>
                  <a:gd name="connsiteY0" fmla="*/ 297 h 594"/>
                  <a:gd name="connsiteX1" fmla="*/ 0 w 157"/>
                  <a:gd name="connsiteY1" fmla="*/ 594 h 594"/>
                  <a:gd name="connsiteX2" fmla="*/ 157 w 157"/>
                  <a:gd name="connsiteY2" fmla="*/ 297 h 594"/>
                  <a:gd name="connsiteX0" fmla="*/ 157 w 157"/>
                  <a:gd name="connsiteY0" fmla="*/ 297 h 594"/>
                  <a:gd name="connsiteX1" fmla="*/ 0 w 157"/>
                  <a:gd name="connsiteY1" fmla="*/ 594 h 594"/>
                  <a:gd name="connsiteX2" fmla="*/ 157 w 157"/>
                  <a:gd name="connsiteY2" fmla="*/ 297 h 594"/>
                  <a:gd name="connsiteX0" fmla="*/ 157 w 157"/>
                  <a:gd name="connsiteY0" fmla="*/ 297 h 511"/>
                  <a:gd name="connsiteX1" fmla="*/ 0 w 157"/>
                  <a:gd name="connsiteY1" fmla="*/ 506 h 511"/>
                  <a:gd name="connsiteX2" fmla="*/ 157 w 157"/>
                  <a:gd name="connsiteY2" fmla="*/ 297 h 511"/>
                  <a:gd name="connsiteX0" fmla="*/ 157 w 157"/>
                  <a:gd name="connsiteY0" fmla="*/ 297 h 545"/>
                  <a:gd name="connsiteX1" fmla="*/ 0 w 157"/>
                  <a:gd name="connsiteY1" fmla="*/ 506 h 545"/>
                  <a:gd name="connsiteX2" fmla="*/ 157 w 157"/>
                  <a:gd name="connsiteY2" fmla="*/ 297 h 545"/>
                  <a:gd name="connsiteX0" fmla="*/ 157 w 157"/>
                  <a:gd name="connsiteY0" fmla="*/ 297 h 583"/>
                  <a:gd name="connsiteX1" fmla="*/ 0 w 157"/>
                  <a:gd name="connsiteY1" fmla="*/ 506 h 583"/>
                  <a:gd name="connsiteX2" fmla="*/ 157 w 157"/>
                  <a:gd name="connsiteY2" fmla="*/ 297 h 583"/>
                  <a:gd name="connsiteX0" fmla="*/ 157 w 157"/>
                  <a:gd name="connsiteY0" fmla="*/ 297 h 583"/>
                  <a:gd name="connsiteX1" fmla="*/ 0 w 157"/>
                  <a:gd name="connsiteY1" fmla="*/ 506 h 583"/>
                  <a:gd name="connsiteX2" fmla="*/ 157 w 157"/>
                  <a:gd name="connsiteY2" fmla="*/ 297 h 583"/>
                  <a:gd name="connsiteX0" fmla="*/ 157 w 157"/>
                  <a:gd name="connsiteY0" fmla="*/ 312 h 598"/>
                  <a:gd name="connsiteX1" fmla="*/ 0 w 157"/>
                  <a:gd name="connsiteY1" fmla="*/ 521 h 598"/>
                  <a:gd name="connsiteX2" fmla="*/ 157 w 157"/>
                  <a:gd name="connsiteY2" fmla="*/ 312 h 598"/>
                  <a:gd name="connsiteX0" fmla="*/ 157 w 157"/>
                  <a:gd name="connsiteY0" fmla="*/ 312 h 598"/>
                  <a:gd name="connsiteX1" fmla="*/ 0 w 157"/>
                  <a:gd name="connsiteY1" fmla="*/ 521 h 598"/>
                  <a:gd name="connsiteX2" fmla="*/ 157 w 157"/>
                  <a:gd name="connsiteY2" fmla="*/ 312 h 598"/>
                  <a:gd name="connsiteX0" fmla="*/ 157 w 157"/>
                  <a:gd name="connsiteY0" fmla="*/ 312 h 598"/>
                  <a:gd name="connsiteX1" fmla="*/ 0 w 157"/>
                  <a:gd name="connsiteY1" fmla="*/ 521 h 598"/>
                  <a:gd name="connsiteX2" fmla="*/ 157 w 157"/>
                  <a:gd name="connsiteY2" fmla="*/ 312 h 598"/>
                  <a:gd name="connsiteX0" fmla="*/ 157 w 157"/>
                  <a:gd name="connsiteY0" fmla="*/ 312 h 598"/>
                  <a:gd name="connsiteX1" fmla="*/ 0 w 157"/>
                  <a:gd name="connsiteY1" fmla="*/ 521 h 598"/>
                  <a:gd name="connsiteX2" fmla="*/ 157 w 157"/>
                  <a:gd name="connsiteY2" fmla="*/ 312 h 598"/>
                  <a:gd name="connsiteX0" fmla="*/ 157 w 157"/>
                  <a:gd name="connsiteY0" fmla="*/ 296 h 582"/>
                  <a:gd name="connsiteX1" fmla="*/ 0 w 157"/>
                  <a:gd name="connsiteY1" fmla="*/ 505 h 582"/>
                  <a:gd name="connsiteX2" fmla="*/ 157 w 157"/>
                  <a:gd name="connsiteY2" fmla="*/ 296 h 582"/>
                  <a:gd name="connsiteX0" fmla="*/ 157 w 157"/>
                  <a:gd name="connsiteY0" fmla="*/ 289 h 575"/>
                  <a:gd name="connsiteX1" fmla="*/ 0 w 157"/>
                  <a:gd name="connsiteY1" fmla="*/ 498 h 575"/>
                  <a:gd name="connsiteX2" fmla="*/ 157 w 157"/>
                  <a:gd name="connsiteY2" fmla="*/ 289 h 575"/>
                  <a:gd name="connsiteX0" fmla="*/ 157 w 157"/>
                  <a:gd name="connsiteY0" fmla="*/ 281 h 567"/>
                  <a:gd name="connsiteX1" fmla="*/ 0 w 157"/>
                  <a:gd name="connsiteY1" fmla="*/ 490 h 567"/>
                  <a:gd name="connsiteX2" fmla="*/ 157 w 157"/>
                  <a:gd name="connsiteY2" fmla="*/ 281 h 567"/>
                  <a:gd name="connsiteX0" fmla="*/ 157 w 157"/>
                  <a:gd name="connsiteY0" fmla="*/ 281 h 567"/>
                  <a:gd name="connsiteX1" fmla="*/ 0 w 157"/>
                  <a:gd name="connsiteY1" fmla="*/ 490 h 567"/>
                  <a:gd name="connsiteX2" fmla="*/ 157 w 157"/>
                  <a:gd name="connsiteY2" fmla="*/ 281 h 567"/>
                  <a:gd name="connsiteX0" fmla="*/ 157 w 157"/>
                  <a:gd name="connsiteY0" fmla="*/ 281 h 567"/>
                  <a:gd name="connsiteX1" fmla="*/ 0 w 157"/>
                  <a:gd name="connsiteY1" fmla="*/ 490 h 567"/>
                  <a:gd name="connsiteX2" fmla="*/ 157 w 157"/>
                  <a:gd name="connsiteY2" fmla="*/ 281 h 567"/>
                  <a:gd name="connsiteX0" fmla="*/ 169 w 183"/>
                  <a:gd name="connsiteY0" fmla="*/ 171 h 457"/>
                  <a:gd name="connsiteX1" fmla="*/ 111 w 183"/>
                  <a:gd name="connsiteY1" fmla="*/ 35 h 457"/>
                  <a:gd name="connsiteX2" fmla="*/ 12 w 183"/>
                  <a:gd name="connsiteY2" fmla="*/ 380 h 457"/>
                  <a:gd name="connsiteX3" fmla="*/ 169 w 183"/>
                  <a:gd name="connsiteY3" fmla="*/ 171 h 457"/>
                  <a:gd name="connsiteX0" fmla="*/ 169 w 183"/>
                  <a:gd name="connsiteY0" fmla="*/ 145 h 431"/>
                  <a:gd name="connsiteX1" fmla="*/ 111 w 183"/>
                  <a:gd name="connsiteY1" fmla="*/ 9 h 431"/>
                  <a:gd name="connsiteX2" fmla="*/ 12 w 183"/>
                  <a:gd name="connsiteY2" fmla="*/ 354 h 431"/>
                  <a:gd name="connsiteX3" fmla="*/ 169 w 183"/>
                  <a:gd name="connsiteY3" fmla="*/ 145 h 431"/>
                  <a:gd name="connsiteX0" fmla="*/ 169 w 169"/>
                  <a:gd name="connsiteY0" fmla="*/ 145 h 431"/>
                  <a:gd name="connsiteX1" fmla="*/ 111 w 169"/>
                  <a:gd name="connsiteY1" fmla="*/ 9 h 431"/>
                  <a:gd name="connsiteX2" fmla="*/ 12 w 169"/>
                  <a:gd name="connsiteY2" fmla="*/ 354 h 431"/>
                  <a:gd name="connsiteX3" fmla="*/ 169 w 169"/>
                  <a:gd name="connsiteY3" fmla="*/ 145 h 431"/>
                  <a:gd name="connsiteX0" fmla="*/ 157 w 157"/>
                  <a:gd name="connsiteY0" fmla="*/ 145 h 431"/>
                  <a:gd name="connsiteX1" fmla="*/ 99 w 157"/>
                  <a:gd name="connsiteY1" fmla="*/ 9 h 431"/>
                  <a:gd name="connsiteX2" fmla="*/ 0 w 157"/>
                  <a:gd name="connsiteY2" fmla="*/ 354 h 431"/>
                  <a:gd name="connsiteX3" fmla="*/ 157 w 157"/>
                  <a:gd name="connsiteY3" fmla="*/ 145 h 431"/>
                  <a:gd name="connsiteX0" fmla="*/ 157 w 157"/>
                  <a:gd name="connsiteY0" fmla="*/ 145 h 431"/>
                  <a:gd name="connsiteX1" fmla="*/ 99 w 157"/>
                  <a:gd name="connsiteY1" fmla="*/ 9 h 431"/>
                  <a:gd name="connsiteX2" fmla="*/ 0 w 157"/>
                  <a:gd name="connsiteY2" fmla="*/ 354 h 431"/>
                  <a:gd name="connsiteX3" fmla="*/ 157 w 157"/>
                  <a:gd name="connsiteY3" fmla="*/ 145 h 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" h="431">
                    <a:moveTo>
                      <a:pt x="157" y="145"/>
                    </a:moveTo>
                    <a:cubicBezTo>
                      <a:pt x="142" y="41"/>
                      <a:pt x="129" y="0"/>
                      <a:pt x="99" y="9"/>
                    </a:cubicBezTo>
                    <a:cubicBezTo>
                      <a:pt x="65" y="21"/>
                      <a:pt x="26" y="202"/>
                      <a:pt x="0" y="354"/>
                    </a:cubicBezTo>
                    <a:cubicBezTo>
                      <a:pt x="61" y="431"/>
                      <a:pt x="114" y="359"/>
                      <a:pt x="157" y="145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</p:grpSp>
      </p:grpSp>
      <p:pic>
        <p:nvPicPr>
          <p:cNvPr id="50187" name="Picture 2"/>
          <p:cNvPicPr>
            <a:picLocks noChangeAspect="1" noChangeArrowheads="1"/>
          </p:cNvPicPr>
          <p:nvPr/>
        </p:nvPicPr>
        <p:blipFill>
          <a:blip r:embed="rId2"/>
          <a:srcRect l="2725" t="17400" r="3516" b="18068"/>
          <a:stretch>
            <a:fillRect/>
          </a:stretch>
        </p:blipFill>
        <p:spPr bwMode="auto">
          <a:xfrm>
            <a:off x="3059113" y="1125538"/>
            <a:ext cx="59055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Picture 3"/>
          <p:cNvPicPr>
            <a:picLocks noChangeAspect="1" noChangeArrowheads="1"/>
          </p:cNvPicPr>
          <p:nvPr/>
        </p:nvPicPr>
        <p:blipFill>
          <a:blip r:embed="rId3"/>
          <a:srcRect t="30621" r="38791"/>
          <a:stretch>
            <a:fillRect/>
          </a:stretch>
        </p:blipFill>
        <p:spPr bwMode="auto">
          <a:xfrm>
            <a:off x="560388" y="4365625"/>
            <a:ext cx="1274762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0" y="642938"/>
            <a:ext cx="2928938" cy="59896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1202" name="Textfeld 11"/>
          <p:cNvSpPr txBox="1">
            <a:spLocks noChangeArrowheads="1"/>
          </p:cNvSpPr>
          <p:nvPr/>
        </p:nvSpPr>
        <p:spPr bwMode="auto">
          <a:xfrm>
            <a:off x="560388" y="4071938"/>
            <a:ext cx="12287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b="1"/>
              <a:t>Legende Indexwerte</a:t>
            </a:r>
          </a:p>
        </p:txBody>
      </p:sp>
      <p:cxnSp>
        <p:nvCxnSpPr>
          <p:cNvPr id="16" name="Gerade Verbindung 15"/>
          <p:cNvCxnSpPr/>
          <p:nvPr/>
        </p:nvCxnSpPr>
        <p:spPr>
          <a:xfrm>
            <a:off x="560388" y="4283075"/>
            <a:ext cx="1857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4" name="Textfeld 17"/>
          <p:cNvSpPr txBox="1">
            <a:spLocks noChangeArrowheads="1"/>
          </p:cNvSpPr>
          <p:nvPr/>
        </p:nvSpPr>
        <p:spPr bwMode="auto">
          <a:xfrm>
            <a:off x="560388" y="1143000"/>
            <a:ext cx="16668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b="1"/>
              <a:t>Prekäre Migr.-Milieus: 24%*</a:t>
            </a:r>
          </a:p>
        </p:txBody>
      </p:sp>
      <p:cxnSp>
        <p:nvCxnSpPr>
          <p:cNvPr id="19" name="Gerade Verbindung 18"/>
          <p:cNvCxnSpPr/>
          <p:nvPr/>
        </p:nvCxnSpPr>
        <p:spPr>
          <a:xfrm>
            <a:off x="560388" y="1354138"/>
            <a:ext cx="1857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6" name="Textfeld 19"/>
          <p:cNvSpPr txBox="1">
            <a:spLocks noChangeArrowheads="1"/>
          </p:cNvSpPr>
          <p:nvPr/>
        </p:nvSpPr>
        <p:spPr bwMode="auto">
          <a:xfrm>
            <a:off x="560388" y="1401763"/>
            <a:ext cx="177323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800"/>
              <a:t>* Bezugsgröße: Privathaushalte, Berlin</a:t>
            </a:r>
          </a:p>
        </p:txBody>
      </p:sp>
      <p:sp>
        <p:nvSpPr>
          <p:cNvPr id="28" name="Rechteck 27"/>
          <p:cNvSpPr/>
          <p:nvPr/>
        </p:nvSpPr>
        <p:spPr>
          <a:xfrm>
            <a:off x="6500813" y="1000125"/>
            <a:ext cx="17145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6643688" y="6000750"/>
            <a:ext cx="17145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1209" name="Text Box 4"/>
          <p:cNvSpPr txBox="1">
            <a:spLocks noChangeArrowheads="1"/>
          </p:cNvSpPr>
          <p:nvPr/>
        </p:nvSpPr>
        <p:spPr bwMode="auto">
          <a:xfrm>
            <a:off x="1649413" y="28575"/>
            <a:ext cx="73517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FFFFFF"/>
                </a:solidFill>
              </a:rPr>
              <a:t>vhw</a:t>
            </a:r>
          </a:p>
          <a:p>
            <a:endParaRPr lang="de-DE" sz="200">
              <a:solidFill>
                <a:srgbClr val="FFFFFF"/>
              </a:solidFill>
            </a:endParaRPr>
          </a:p>
          <a:p>
            <a:r>
              <a:rPr lang="de-DE" sz="1500">
                <a:solidFill>
                  <a:srgbClr val="FFFFFF"/>
                </a:solidFill>
              </a:rPr>
              <a:t>Die sozialen Milieus in Berlin –Milieuschwerpunkte</a:t>
            </a:r>
          </a:p>
        </p:txBody>
      </p:sp>
      <p:grpSp>
        <p:nvGrpSpPr>
          <p:cNvPr id="51210" name="Gruppieren 63"/>
          <p:cNvGrpSpPr>
            <a:grpSpLocks/>
          </p:cNvGrpSpPr>
          <p:nvPr/>
        </p:nvGrpSpPr>
        <p:grpSpPr bwMode="auto">
          <a:xfrm>
            <a:off x="500063" y="1714500"/>
            <a:ext cx="2020887" cy="1071563"/>
            <a:chOff x="-3527425" y="971534"/>
            <a:chExt cx="3527425" cy="1870075"/>
          </a:xfrm>
        </p:grpSpPr>
        <p:sp>
          <p:nvSpPr>
            <p:cNvPr id="51213" name="Freeform 15"/>
            <p:cNvSpPr>
              <a:spLocks/>
            </p:cNvSpPr>
            <p:nvPr/>
          </p:nvSpPr>
          <p:spPr bwMode="auto">
            <a:xfrm>
              <a:off x="-3187700" y="1781159"/>
              <a:ext cx="1506538" cy="1003300"/>
            </a:xfrm>
            <a:custGeom>
              <a:avLst/>
              <a:gdLst>
                <a:gd name="T0" fmla="*/ 2147483647 w 1436"/>
                <a:gd name="T1" fmla="*/ 2147483647 h 1492"/>
                <a:gd name="T2" fmla="*/ 2147483647 w 1436"/>
                <a:gd name="T3" fmla="*/ 2147483647 h 1492"/>
                <a:gd name="T4" fmla="*/ 2147483647 w 1436"/>
                <a:gd name="T5" fmla="*/ 2147483647 h 1492"/>
                <a:gd name="T6" fmla="*/ 2147483647 w 1436"/>
                <a:gd name="T7" fmla="*/ 2147483647 h 1492"/>
                <a:gd name="T8" fmla="*/ 2147483647 w 1436"/>
                <a:gd name="T9" fmla="*/ 2147483647 h 1492"/>
                <a:gd name="T10" fmla="*/ 2147483647 w 1436"/>
                <a:gd name="T11" fmla="*/ 2147483647 h 1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6"/>
                <a:gd name="T19" fmla="*/ 0 h 1492"/>
                <a:gd name="T20" fmla="*/ 1436 w 1436"/>
                <a:gd name="T21" fmla="*/ 1492 h 14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6" h="1492">
                  <a:moveTo>
                    <a:pt x="1235" y="195"/>
                  </a:moveTo>
                  <a:cubicBezTo>
                    <a:pt x="1034" y="0"/>
                    <a:pt x="581" y="167"/>
                    <a:pt x="384" y="306"/>
                  </a:cubicBezTo>
                  <a:cubicBezTo>
                    <a:pt x="187" y="445"/>
                    <a:pt x="0" y="661"/>
                    <a:pt x="52" y="1029"/>
                  </a:cubicBezTo>
                  <a:cubicBezTo>
                    <a:pt x="104" y="1397"/>
                    <a:pt x="346" y="1492"/>
                    <a:pt x="658" y="1438"/>
                  </a:cubicBezTo>
                  <a:cubicBezTo>
                    <a:pt x="970" y="1384"/>
                    <a:pt x="1173" y="1122"/>
                    <a:pt x="1269" y="915"/>
                  </a:cubicBezTo>
                  <a:cubicBezTo>
                    <a:pt x="1365" y="708"/>
                    <a:pt x="1436" y="390"/>
                    <a:pt x="1235" y="195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214" name="Freeform 16"/>
            <p:cNvSpPr>
              <a:spLocks/>
            </p:cNvSpPr>
            <p:nvPr/>
          </p:nvSpPr>
          <p:spPr bwMode="auto">
            <a:xfrm>
              <a:off x="-2770187" y="971534"/>
              <a:ext cx="955675" cy="1019175"/>
            </a:xfrm>
            <a:custGeom>
              <a:avLst/>
              <a:gdLst>
                <a:gd name="T0" fmla="*/ 2147483647 w 1237"/>
                <a:gd name="T1" fmla="*/ 2147483647 h 1321"/>
                <a:gd name="T2" fmla="*/ 2147483647 w 1237"/>
                <a:gd name="T3" fmla="*/ 2147483647 h 1321"/>
                <a:gd name="T4" fmla="*/ 2147483647 w 1237"/>
                <a:gd name="T5" fmla="*/ 2147483647 h 1321"/>
                <a:gd name="T6" fmla="*/ 2147483647 w 1237"/>
                <a:gd name="T7" fmla="*/ 2147483647 h 1321"/>
                <a:gd name="T8" fmla="*/ 2147483647 w 1237"/>
                <a:gd name="T9" fmla="*/ 2147483647 h 1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7"/>
                <a:gd name="T16" fmla="*/ 0 h 1321"/>
                <a:gd name="T17" fmla="*/ 1237 w 1237"/>
                <a:gd name="T18" fmla="*/ 1321 h 1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7" h="1321">
                  <a:moveTo>
                    <a:pt x="628" y="2"/>
                  </a:moveTo>
                  <a:cubicBezTo>
                    <a:pt x="177" y="4"/>
                    <a:pt x="0" y="417"/>
                    <a:pt x="8" y="638"/>
                  </a:cubicBezTo>
                  <a:cubicBezTo>
                    <a:pt x="16" y="859"/>
                    <a:pt x="104" y="1243"/>
                    <a:pt x="545" y="1282"/>
                  </a:cubicBezTo>
                  <a:cubicBezTo>
                    <a:pt x="986" y="1321"/>
                    <a:pt x="1209" y="903"/>
                    <a:pt x="1223" y="690"/>
                  </a:cubicBezTo>
                  <a:cubicBezTo>
                    <a:pt x="1237" y="477"/>
                    <a:pt x="1079" y="0"/>
                    <a:pt x="628" y="2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215" name="Freeform 17"/>
            <p:cNvSpPr>
              <a:spLocks/>
            </p:cNvSpPr>
            <p:nvPr/>
          </p:nvSpPr>
          <p:spPr bwMode="auto">
            <a:xfrm>
              <a:off x="-1922462" y="1017572"/>
              <a:ext cx="1387475" cy="568325"/>
            </a:xfrm>
            <a:custGeom>
              <a:avLst/>
              <a:gdLst>
                <a:gd name="T0" fmla="*/ 2147483647 w 1797"/>
                <a:gd name="T1" fmla="*/ 2147483647 h 736"/>
                <a:gd name="T2" fmla="*/ 2147483647 w 1797"/>
                <a:gd name="T3" fmla="*/ 2147483647 h 736"/>
                <a:gd name="T4" fmla="*/ 2147483647 w 1797"/>
                <a:gd name="T5" fmla="*/ 2147483647 h 736"/>
                <a:gd name="T6" fmla="*/ 2147483647 w 1797"/>
                <a:gd name="T7" fmla="*/ 2147483647 h 736"/>
                <a:gd name="T8" fmla="*/ 2147483647 w 1797"/>
                <a:gd name="T9" fmla="*/ 2147483647 h 7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7"/>
                <a:gd name="T16" fmla="*/ 0 h 736"/>
                <a:gd name="T17" fmla="*/ 1797 w 1797"/>
                <a:gd name="T18" fmla="*/ 736 h 7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7" h="736">
                  <a:moveTo>
                    <a:pt x="829" y="24"/>
                  </a:moveTo>
                  <a:cubicBezTo>
                    <a:pt x="545" y="48"/>
                    <a:pt x="0" y="118"/>
                    <a:pt x="36" y="427"/>
                  </a:cubicBezTo>
                  <a:cubicBezTo>
                    <a:pt x="72" y="736"/>
                    <a:pt x="567" y="711"/>
                    <a:pt x="851" y="687"/>
                  </a:cubicBezTo>
                  <a:cubicBezTo>
                    <a:pt x="1135" y="663"/>
                    <a:pt x="1797" y="482"/>
                    <a:pt x="1738" y="285"/>
                  </a:cubicBezTo>
                  <a:cubicBezTo>
                    <a:pt x="1679" y="88"/>
                    <a:pt x="1113" y="0"/>
                    <a:pt x="829" y="24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216" name="Freeform 20"/>
            <p:cNvSpPr>
              <a:spLocks/>
            </p:cNvSpPr>
            <p:nvPr/>
          </p:nvSpPr>
          <p:spPr bwMode="auto">
            <a:xfrm>
              <a:off x="-2039937" y="1439847"/>
              <a:ext cx="1277937" cy="1096962"/>
            </a:xfrm>
            <a:custGeom>
              <a:avLst/>
              <a:gdLst>
                <a:gd name="T0" fmla="*/ 2147483647 w 1583"/>
                <a:gd name="T1" fmla="*/ 2147483647 h 1034"/>
                <a:gd name="T2" fmla="*/ 2147483647 w 1583"/>
                <a:gd name="T3" fmla="*/ 2147483647 h 1034"/>
                <a:gd name="T4" fmla="*/ 2147483647 w 1583"/>
                <a:gd name="T5" fmla="*/ 2147483647 h 1034"/>
                <a:gd name="T6" fmla="*/ 2147483647 w 1583"/>
                <a:gd name="T7" fmla="*/ 2147483647 h 1034"/>
                <a:gd name="T8" fmla="*/ 2147483647 w 1583"/>
                <a:gd name="T9" fmla="*/ 2147483647 h 1034"/>
                <a:gd name="T10" fmla="*/ 2147483647 w 1583"/>
                <a:gd name="T11" fmla="*/ 2147483647 h 10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3"/>
                <a:gd name="T19" fmla="*/ 0 h 1034"/>
                <a:gd name="T20" fmla="*/ 1583 w 1583"/>
                <a:gd name="T21" fmla="*/ 1034 h 10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3" h="1034">
                  <a:moveTo>
                    <a:pt x="1110" y="129"/>
                  </a:moveTo>
                  <a:cubicBezTo>
                    <a:pt x="882" y="35"/>
                    <a:pt x="382" y="0"/>
                    <a:pt x="191" y="125"/>
                  </a:cubicBezTo>
                  <a:cubicBezTo>
                    <a:pt x="0" y="250"/>
                    <a:pt x="12" y="611"/>
                    <a:pt x="200" y="781"/>
                  </a:cubicBezTo>
                  <a:cubicBezTo>
                    <a:pt x="388" y="951"/>
                    <a:pt x="762" y="1034"/>
                    <a:pt x="1060" y="1000"/>
                  </a:cubicBezTo>
                  <a:cubicBezTo>
                    <a:pt x="1358" y="966"/>
                    <a:pt x="1531" y="913"/>
                    <a:pt x="1557" y="690"/>
                  </a:cubicBezTo>
                  <a:cubicBezTo>
                    <a:pt x="1583" y="467"/>
                    <a:pt x="1338" y="223"/>
                    <a:pt x="1110" y="129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217" name="Freeform 21"/>
            <p:cNvSpPr>
              <a:spLocks/>
            </p:cNvSpPr>
            <p:nvPr/>
          </p:nvSpPr>
          <p:spPr bwMode="auto">
            <a:xfrm>
              <a:off x="-1603375" y="1887522"/>
              <a:ext cx="1476375" cy="928687"/>
            </a:xfrm>
            <a:custGeom>
              <a:avLst/>
              <a:gdLst>
                <a:gd name="T0" fmla="*/ 2147483647 w 1913"/>
                <a:gd name="T1" fmla="*/ 2147483647 h 1203"/>
                <a:gd name="T2" fmla="*/ 2147483647 w 1913"/>
                <a:gd name="T3" fmla="*/ 2147483647 h 1203"/>
                <a:gd name="T4" fmla="*/ 2147483647 w 1913"/>
                <a:gd name="T5" fmla="*/ 2147483647 h 1203"/>
                <a:gd name="T6" fmla="*/ 2147483647 w 1913"/>
                <a:gd name="T7" fmla="*/ 2147483647 h 1203"/>
                <a:gd name="T8" fmla="*/ 2147483647 w 1913"/>
                <a:gd name="T9" fmla="*/ 2147483647 h 1203"/>
                <a:gd name="T10" fmla="*/ 2147483647 w 1913"/>
                <a:gd name="T11" fmla="*/ 2147483647 h 1203"/>
                <a:gd name="T12" fmla="*/ 2147483647 w 1913"/>
                <a:gd name="T13" fmla="*/ 2147483647 h 1203"/>
                <a:gd name="T14" fmla="*/ 2147483647 w 1913"/>
                <a:gd name="T15" fmla="*/ 2147483647 h 1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13"/>
                <a:gd name="T25" fmla="*/ 0 h 1203"/>
                <a:gd name="T26" fmla="*/ 1913 w 1913"/>
                <a:gd name="T27" fmla="*/ 1203 h 12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13" h="1203">
                  <a:moveTo>
                    <a:pt x="1117" y="277"/>
                  </a:moveTo>
                  <a:cubicBezTo>
                    <a:pt x="993" y="402"/>
                    <a:pt x="904" y="590"/>
                    <a:pt x="751" y="697"/>
                  </a:cubicBezTo>
                  <a:cubicBezTo>
                    <a:pt x="598" y="804"/>
                    <a:pt x="323" y="872"/>
                    <a:pt x="198" y="920"/>
                  </a:cubicBezTo>
                  <a:cubicBezTo>
                    <a:pt x="73" y="968"/>
                    <a:pt x="0" y="1055"/>
                    <a:pt x="156" y="1129"/>
                  </a:cubicBezTo>
                  <a:cubicBezTo>
                    <a:pt x="312" y="1203"/>
                    <a:pt x="965" y="1139"/>
                    <a:pt x="1269" y="1087"/>
                  </a:cubicBezTo>
                  <a:cubicBezTo>
                    <a:pt x="1573" y="1035"/>
                    <a:pt x="1785" y="887"/>
                    <a:pt x="1849" y="658"/>
                  </a:cubicBezTo>
                  <a:cubicBezTo>
                    <a:pt x="1913" y="429"/>
                    <a:pt x="1801" y="58"/>
                    <a:pt x="1593" y="29"/>
                  </a:cubicBezTo>
                  <a:cubicBezTo>
                    <a:pt x="1385" y="0"/>
                    <a:pt x="1241" y="152"/>
                    <a:pt x="1117" y="277"/>
                  </a:cubicBezTo>
                  <a:close/>
                </a:path>
              </a:pathLst>
            </a:custGeom>
            <a:solidFill>
              <a:srgbClr val="9BBEFF"/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218" name="Freeform 22"/>
            <p:cNvSpPr>
              <a:spLocks/>
            </p:cNvSpPr>
            <p:nvPr/>
          </p:nvSpPr>
          <p:spPr bwMode="auto">
            <a:xfrm>
              <a:off x="-3527425" y="2133584"/>
              <a:ext cx="560388" cy="708025"/>
            </a:xfrm>
            <a:custGeom>
              <a:avLst/>
              <a:gdLst>
                <a:gd name="T0" fmla="*/ 2147483647 w 608"/>
                <a:gd name="T1" fmla="*/ 2147483647 h 812"/>
                <a:gd name="T2" fmla="*/ 2147483647 w 608"/>
                <a:gd name="T3" fmla="*/ 2147483647 h 812"/>
                <a:gd name="T4" fmla="*/ 2147483647 w 608"/>
                <a:gd name="T5" fmla="*/ 2147483647 h 812"/>
                <a:gd name="T6" fmla="*/ 2147483647 w 608"/>
                <a:gd name="T7" fmla="*/ 2147483647 h 812"/>
                <a:gd name="T8" fmla="*/ 2147483647 w 608"/>
                <a:gd name="T9" fmla="*/ 2147483647 h 8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8"/>
                <a:gd name="T16" fmla="*/ 0 h 812"/>
                <a:gd name="T17" fmla="*/ 608 w 608"/>
                <a:gd name="T18" fmla="*/ 812 h 8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8" h="812">
                  <a:moveTo>
                    <a:pt x="305" y="30"/>
                  </a:moveTo>
                  <a:cubicBezTo>
                    <a:pt x="86" y="60"/>
                    <a:pt x="27" y="321"/>
                    <a:pt x="14" y="456"/>
                  </a:cubicBezTo>
                  <a:cubicBezTo>
                    <a:pt x="0" y="591"/>
                    <a:pt x="5" y="796"/>
                    <a:pt x="267" y="804"/>
                  </a:cubicBezTo>
                  <a:cubicBezTo>
                    <a:pt x="530" y="812"/>
                    <a:pt x="608" y="539"/>
                    <a:pt x="604" y="442"/>
                  </a:cubicBezTo>
                  <a:cubicBezTo>
                    <a:pt x="600" y="345"/>
                    <a:pt x="524" y="0"/>
                    <a:pt x="305" y="3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219" name="Freeform 19"/>
            <p:cNvSpPr>
              <a:spLocks/>
            </p:cNvSpPr>
            <p:nvPr/>
          </p:nvSpPr>
          <p:spPr bwMode="auto">
            <a:xfrm>
              <a:off x="-2492375" y="2446322"/>
              <a:ext cx="1254125" cy="392112"/>
            </a:xfrm>
            <a:custGeom>
              <a:avLst/>
              <a:gdLst>
                <a:gd name="T0" fmla="*/ 2147483647 w 1132"/>
                <a:gd name="T1" fmla="*/ 2147483647 h 875"/>
                <a:gd name="T2" fmla="*/ 2147483647 w 1132"/>
                <a:gd name="T3" fmla="*/ 2147483647 h 875"/>
                <a:gd name="T4" fmla="*/ 2147483647 w 1132"/>
                <a:gd name="T5" fmla="*/ 2147483647 h 875"/>
                <a:gd name="T6" fmla="*/ 2147483647 w 1132"/>
                <a:gd name="T7" fmla="*/ 2147483647 h 875"/>
                <a:gd name="T8" fmla="*/ 2147483647 w 1132"/>
                <a:gd name="T9" fmla="*/ 2147483647 h 875"/>
                <a:gd name="T10" fmla="*/ 2147483647 w 1132"/>
                <a:gd name="T11" fmla="*/ 2147483647 h 8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2"/>
                <a:gd name="T19" fmla="*/ 0 h 875"/>
                <a:gd name="T20" fmla="*/ 1132 w 1132"/>
                <a:gd name="T21" fmla="*/ 875 h 8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2" h="875">
                  <a:moveTo>
                    <a:pt x="1106" y="507"/>
                  </a:moveTo>
                  <a:cubicBezTo>
                    <a:pt x="1132" y="290"/>
                    <a:pt x="1040" y="205"/>
                    <a:pt x="935" y="120"/>
                  </a:cubicBezTo>
                  <a:cubicBezTo>
                    <a:pt x="830" y="35"/>
                    <a:pt x="718" y="0"/>
                    <a:pt x="611" y="5"/>
                  </a:cubicBezTo>
                  <a:cubicBezTo>
                    <a:pt x="504" y="10"/>
                    <a:pt x="36" y="109"/>
                    <a:pt x="18" y="457"/>
                  </a:cubicBezTo>
                  <a:cubicBezTo>
                    <a:pt x="0" y="805"/>
                    <a:pt x="386" y="859"/>
                    <a:pt x="567" y="867"/>
                  </a:cubicBezTo>
                  <a:cubicBezTo>
                    <a:pt x="748" y="875"/>
                    <a:pt x="1080" y="724"/>
                    <a:pt x="1106" y="507"/>
                  </a:cubicBezTo>
                  <a:close/>
                </a:path>
              </a:pathLst>
            </a:custGeom>
            <a:solidFill>
              <a:srgbClr val="9BBEFF"/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220" name="Freeform 17"/>
            <p:cNvSpPr>
              <a:spLocks/>
            </p:cNvSpPr>
            <p:nvPr/>
          </p:nvSpPr>
          <p:spPr bwMode="auto">
            <a:xfrm>
              <a:off x="-1190625" y="1214422"/>
              <a:ext cx="1190625" cy="960437"/>
            </a:xfrm>
            <a:custGeom>
              <a:avLst/>
              <a:gdLst>
                <a:gd name="T0" fmla="*/ 2147483647 w 1892"/>
                <a:gd name="T1" fmla="*/ 2147483647 h 721"/>
                <a:gd name="T2" fmla="*/ 2147483647 w 1892"/>
                <a:gd name="T3" fmla="*/ 2147483647 h 721"/>
                <a:gd name="T4" fmla="*/ 2147483647 w 1892"/>
                <a:gd name="T5" fmla="*/ 2147483647 h 721"/>
                <a:gd name="T6" fmla="*/ 2147483647 w 1892"/>
                <a:gd name="T7" fmla="*/ 2147483647 h 721"/>
                <a:gd name="T8" fmla="*/ 2147483647 w 1892"/>
                <a:gd name="T9" fmla="*/ 2147483647 h 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2"/>
                <a:gd name="T16" fmla="*/ 0 h 721"/>
                <a:gd name="T17" fmla="*/ 1892 w 1892"/>
                <a:gd name="T18" fmla="*/ 721 h 7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2" h="721">
                  <a:moveTo>
                    <a:pt x="1054" y="3"/>
                  </a:moveTo>
                  <a:cubicBezTo>
                    <a:pt x="793" y="0"/>
                    <a:pt x="82" y="197"/>
                    <a:pt x="41" y="369"/>
                  </a:cubicBezTo>
                  <a:cubicBezTo>
                    <a:pt x="0" y="541"/>
                    <a:pt x="325" y="713"/>
                    <a:pt x="901" y="717"/>
                  </a:cubicBezTo>
                  <a:cubicBezTo>
                    <a:pt x="1477" y="721"/>
                    <a:pt x="1892" y="414"/>
                    <a:pt x="1721" y="242"/>
                  </a:cubicBezTo>
                  <a:cubicBezTo>
                    <a:pt x="1550" y="70"/>
                    <a:pt x="1315" y="6"/>
                    <a:pt x="1054" y="3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3" name="Gruppieren 99"/>
            <p:cNvGrpSpPr/>
            <p:nvPr/>
          </p:nvGrpSpPr>
          <p:grpSpPr bwMode="auto">
            <a:xfrm>
              <a:off x="-3202270" y="1225890"/>
              <a:ext cx="2959026" cy="1548630"/>
              <a:chOff x="2060576" y="1878013"/>
              <a:chExt cx="6083377" cy="3184023"/>
            </a:xfrm>
            <a:solidFill>
              <a:srgbClr val="C0C0C0"/>
            </a:solidFill>
          </p:grpSpPr>
          <p:sp>
            <p:nvSpPr>
              <p:cNvPr id="39" name="Freeform 25"/>
              <p:cNvSpPr>
                <a:spLocks/>
              </p:cNvSpPr>
              <p:nvPr/>
            </p:nvSpPr>
            <p:spPr bwMode="auto">
              <a:xfrm>
                <a:off x="2060576" y="3914774"/>
                <a:ext cx="608400" cy="9288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81"/>
                  <a:gd name="connsiteY0" fmla="*/ 0 h 485"/>
                  <a:gd name="connsiteX1" fmla="*/ 254 w 381"/>
                  <a:gd name="connsiteY1" fmla="*/ 485 h 485"/>
                  <a:gd name="connsiteX2" fmla="*/ 149 w 381"/>
                  <a:gd name="connsiteY2" fmla="*/ 0 h 485"/>
                  <a:gd name="connsiteX0" fmla="*/ 149 w 387"/>
                  <a:gd name="connsiteY0" fmla="*/ 0 h 485"/>
                  <a:gd name="connsiteX1" fmla="*/ 254 w 387"/>
                  <a:gd name="connsiteY1" fmla="*/ 485 h 485"/>
                  <a:gd name="connsiteX2" fmla="*/ 149 w 387"/>
                  <a:gd name="connsiteY2" fmla="*/ 0 h 485"/>
                  <a:gd name="connsiteX0" fmla="*/ 149 w 387"/>
                  <a:gd name="connsiteY0" fmla="*/ 0 h 485"/>
                  <a:gd name="connsiteX1" fmla="*/ 254 w 387"/>
                  <a:gd name="connsiteY1" fmla="*/ 485 h 485"/>
                  <a:gd name="connsiteX2" fmla="*/ 149 w 387"/>
                  <a:gd name="connsiteY2" fmla="*/ 0 h 485"/>
                  <a:gd name="connsiteX0" fmla="*/ 149 w 387"/>
                  <a:gd name="connsiteY0" fmla="*/ 0 h 485"/>
                  <a:gd name="connsiteX1" fmla="*/ 254 w 387"/>
                  <a:gd name="connsiteY1" fmla="*/ 485 h 485"/>
                  <a:gd name="connsiteX2" fmla="*/ 149 w 387"/>
                  <a:gd name="connsiteY2" fmla="*/ 0 h 485"/>
                  <a:gd name="connsiteX0" fmla="*/ 140 w 378"/>
                  <a:gd name="connsiteY0" fmla="*/ 0 h 485"/>
                  <a:gd name="connsiteX1" fmla="*/ 245 w 378"/>
                  <a:gd name="connsiteY1" fmla="*/ 485 h 485"/>
                  <a:gd name="connsiteX2" fmla="*/ 140 w 378"/>
                  <a:gd name="connsiteY2" fmla="*/ 0 h 485"/>
                  <a:gd name="connsiteX0" fmla="*/ 143 w 381"/>
                  <a:gd name="connsiteY0" fmla="*/ 0 h 485"/>
                  <a:gd name="connsiteX1" fmla="*/ 248 w 381"/>
                  <a:gd name="connsiteY1" fmla="*/ 485 h 485"/>
                  <a:gd name="connsiteX2" fmla="*/ 143 w 381"/>
                  <a:gd name="connsiteY2" fmla="*/ 0 h 485"/>
                  <a:gd name="connsiteX0" fmla="*/ 143 w 381"/>
                  <a:gd name="connsiteY0" fmla="*/ 0 h 485"/>
                  <a:gd name="connsiteX1" fmla="*/ 248 w 381"/>
                  <a:gd name="connsiteY1" fmla="*/ 485 h 485"/>
                  <a:gd name="connsiteX2" fmla="*/ 143 w 381"/>
                  <a:gd name="connsiteY2" fmla="*/ 0 h 485"/>
                  <a:gd name="connsiteX0" fmla="*/ 143 w 381"/>
                  <a:gd name="connsiteY0" fmla="*/ 0 h 485"/>
                  <a:gd name="connsiteX1" fmla="*/ 248 w 381"/>
                  <a:gd name="connsiteY1" fmla="*/ 485 h 485"/>
                  <a:gd name="connsiteX2" fmla="*/ 143 w 381"/>
                  <a:gd name="connsiteY2" fmla="*/ 0 h 485"/>
                  <a:gd name="connsiteX0" fmla="*/ 143 w 381"/>
                  <a:gd name="connsiteY0" fmla="*/ 0 h 485"/>
                  <a:gd name="connsiteX1" fmla="*/ 248 w 381"/>
                  <a:gd name="connsiteY1" fmla="*/ 485 h 485"/>
                  <a:gd name="connsiteX2" fmla="*/ 143 w 381"/>
                  <a:gd name="connsiteY2" fmla="*/ 0 h 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" h="485">
                    <a:moveTo>
                      <a:pt x="143" y="0"/>
                    </a:moveTo>
                    <a:cubicBezTo>
                      <a:pt x="0" y="187"/>
                      <a:pt x="110" y="414"/>
                      <a:pt x="248" y="485"/>
                    </a:cubicBezTo>
                    <a:cubicBezTo>
                      <a:pt x="381" y="294"/>
                      <a:pt x="205" y="48"/>
                      <a:pt x="143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0" name="Freeform 25"/>
              <p:cNvSpPr>
                <a:spLocks/>
              </p:cNvSpPr>
              <p:nvPr/>
            </p:nvSpPr>
            <p:spPr bwMode="auto">
              <a:xfrm>
                <a:off x="4526070" y="3205432"/>
                <a:ext cx="735014" cy="9468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512"/>
                  <a:gd name="connsiteY0" fmla="*/ 0 h 485"/>
                  <a:gd name="connsiteX1" fmla="*/ 368 w 512"/>
                  <a:gd name="connsiteY1" fmla="*/ 485 h 485"/>
                  <a:gd name="connsiteX2" fmla="*/ 149 w 512"/>
                  <a:gd name="connsiteY2" fmla="*/ 0 h 485"/>
                  <a:gd name="connsiteX0" fmla="*/ 149 w 530"/>
                  <a:gd name="connsiteY0" fmla="*/ 0 h 500"/>
                  <a:gd name="connsiteX1" fmla="*/ 386 w 530"/>
                  <a:gd name="connsiteY1" fmla="*/ 500 h 500"/>
                  <a:gd name="connsiteX2" fmla="*/ 149 w 530"/>
                  <a:gd name="connsiteY2" fmla="*/ 0 h 500"/>
                  <a:gd name="connsiteX0" fmla="*/ 149 w 530"/>
                  <a:gd name="connsiteY0" fmla="*/ 0 h 577"/>
                  <a:gd name="connsiteX1" fmla="*/ 386 w 530"/>
                  <a:gd name="connsiteY1" fmla="*/ 577 h 577"/>
                  <a:gd name="connsiteX2" fmla="*/ 149 w 530"/>
                  <a:gd name="connsiteY2" fmla="*/ 0 h 577"/>
                  <a:gd name="connsiteX0" fmla="*/ 149 w 530"/>
                  <a:gd name="connsiteY0" fmla="*/ 0 h 497"/>
                  <a:gd name="connsiteX1" fmla="*/ 386 w 530"/>
                  <a:gd name="connsiteY1" fmla="*/ 497 h 497"/>
                  <a:gd name="connsiteX2" fmla="*/ 149 w 530"/>
                  <a:gd name="connsiteY2" fmla="*/ 0 h 497"/>
                  <a:gd name="connsiteX0" fmla="*/ 149 w 481"/>
                  <a:gd name="connsiteY0" fmla="*/ 0 h 497"/>
                  <a:gd name="connsiteX1" fmla="*/ 337 w 481"/>
                  <a:gd name="connsiteY1" fmla="*/ 497 h 497"/>
                  <a:gd name="connsiteX2" fmla="*/ 149 w 481"/>
                  <a:gd name="connsiteY2" fmla="*/ 0 h 497"/>
                  <a:gd name="connsiteX0" fmla="*/ 149 w 530"/>
                  <a:gd name="connsiteY0" fmla="*/ 0 h 497"/>
                  <a:gd name="connsiteX1" fmla="*/ 386 w 530"/>
                  <a:gd name="connsiteY1" fmla="*/ 497 h 497"/>
                  <a:gd name="connsiteX2" fmla="*/ 149 w 530"/>
                  <a:gd name="connsiteY2" fmla="*/ 0 h 497"/>
                  <a:gd name="connsiteX0" fmla="*/ 149 w 530"/>
                  <a:gd name="connsiteY0" fmla="*/ 0 h 455"/>
                  <a:gd name="connsiteX1" fmla="*/ 386 w 530"/>
                  <a:gd name="connsiteY1" fmla="*/ 455 h 455"/>
                  <a:gd name="connsiteX2" fmla="*/ 149 w 530"/>
                  <a:gd name="connsiteY2" fmla="*/ 0 h 455"/>
                  <a:gd name="connsiteX0" fmla="*/ 149 w 530"/>
                  <a:gd name="connsiteY0" fmla="*/ 0 h 493"/>
                  <a:gd name="connsiteX1" fmla="*/ 386 w 530"/>
                  <a:gd name="connsiteY1" fmla="*/ 493 h 493"/>
                  <a:gd name="connsiteX2" fmla="*/ 149 w 530"/>
                  <a:gd name="connsiteY2" fmla="*/ 0 h 493"/>
                  <a:gd name="connsiteX0" fmla="*/ 149 w 607"/>
                  <a:gd name="connsiteY0" fmla="*/ 0 h 493"/>
                  <a:gd name="connsiteX1" fmla="*/ 386 w 607"/>
                  <a:gd name="connsiteY1" fmla="*/ 493 h 493"/>
                  <a:gd name="connsiteX2" fmla="*/ 149 w 607"/>
                  <a:gd name="connsiteY2" fmla="*/ 0 h 493"/>
                  <a:gd name="connsiteX0" fmla="*/ 149 w 607"/>
                  <a:gd name="connsiteY0" fmla="*/ 0 h 493"/>
                  <a:gd name="connsiteX1" fmla="*/ 386 w 607"/>
                  <a:gd name="connsiteY1" fmla="*/ 493 h 493"/>
                  <a:gd name="connsiteX2" fmla="*/ 149 w 607"/>
                  <a:gd name="connsiteY2" fmla="*/ 0 h 493"/>
                  <a:gd name="connsiteX0" fmla="*/ 19 w 477"/>
                  <a:gd name="connsiteY0" fmla="*/ 0 h 493"/>
                  <a:gd name="connsiteX1" fmla="*/ 256 w 477"/>
                  <a:gd name="connsiteY1" fmla="*/ 493 h 493"/>
                  <a:gd name="connsiteX2" fmla="*/ 19 w 477"/>
                  <a:gd name="connsiteY2" fmla="*/ 0 h 493"/>
                  <a:gd name="connsiteX0" fmla="*/ 14 w 472"/>
                  <a:gd name="connsiteY0" fmla="*/ 0 h 493"/>
                  <a:gd name="connsiteX1" fmla="*/ 251 w 472"/>
                  <a:gd name="connsiteY1" fmla="*/ 493 h 493"/>
                  <a:gd name="connsiteX2" fmla="*/ 14 w 472"/>
                  <a:gd name="connsiteY2" fmla="*/ 0 h 493"/>
                  <a:gd name="connsiteX0" fmla="*/ 14 w 472"/>
                  <a:gd name="connsiteY0" fmla="*/ 0 h 493"/>
                  <a:gd name="connsiteX1" fmla="*/ 251 w 472"/>
                  <a:gd name="connsiteY1" fmla="*/ 493 h 493"/>
                  <a:gd name="connsiteX2" fmla="*/ 14 w 472"/>
                  <a:gd name="connsiteY2" fmla="*/ 0 h 493"/>
                  <a:gd name="connsiteX0" fmla="*/ 14 w 472"/>
                  <a:gd name="connsiteY0" fmla="*/ 0 h 493"/>
                  <a:gd name="connsiteX1" fmla="*/ 251 w 472"/>
                  <a:gd name="connsiteY1" fmla="*/ 493 h 493"/>
                  <a:gd name="connsiteX2" fmla="*/ 14 w 472"/>
                  <a:gd name="connsiteY2" fmla="*/ 0 h 493"/>
                  <a:gd name="connsiteX0" fmla="*/ 14 w 472"/>
                  <a:gd name="connsiteY0" fmla="*/ 0 h 493"/>
                  <a:gd name="connsiteX1" fmla="*/ 251 w 472"/>
                  <a:gd name="connsiteY1" fmla="*/ 493 h 493"/>
                  <a:gd name="connsiteX2" fmla="*/ 14 w 472"/>
                  <a:gd name="connsiteY2" fmla="*/ 0 h 493"/>
                  <a:gd name="connsiteX0" fmla="*/ 14 w 465"/>
                  <a:gd name="connsiteY0" fmla="*/ 0 h 493"/>
                  <a:gd name="connsiteX1" fmla="*/ 251 w 465"/>
                  <a:gd name="connsiteY1" fmla="*/ 493 h 493"/>
                  <a:gd name="connsiteX2" fmla="*/ 14 w 465"/>
                  <a:gd name="connsiteY2" fmla="*/ 0 h 493"/>
                  <a:gd name="connsiteX0" fmla="*/ 14 w 468"/>
                  <a:gd name="connsiteY0" fmla="*/ 0 h 493"/>
                  <a:gd name="connsiteX1" fmla="*/ 251 w 468"/>
                  <a:gd name="connsiteY1" fmla="*/ 493 h 493"/>
                  <a:gd name="connsiteX2" fmla="*/ 14 w 468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8 w 463"/>
                  <a:gd name="connsiteY0" fmla="*/ 0 h 493"/>
                  <a:gd name="connsiteX1" fmla="*/ 245 w 463"/>
                  <a:gd name="connsiteY1" fmla="*/ 493 h 493"/>
                  <a:gd name="connsiteX2" fmla="*/ 8 w 463"/>
                  <a:gd name="connsiteY2" fmla="*/ 0 h 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3" h="493">
                    <a:moveTo>
                      <a:pt x="8" y="0"/>
                    </a:moveTo>
                    <a:cubicBezTo>
                      <a:pt x="0" y="220"/>
                      <a:pt x="99" y="404"/>
                      <a:pt x="245" y="493"/>
                    </a:cubicBezTo>
                    <a:cubicBezTo>
                      <a:pt x="463" y="168"/>
                      <a:pt x="152" y="21"/>
                      <a:pt x="8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1" name="Freeform 25"/>
              <p:cNvSpPr>
                <a:spLocks/>
              </p:cNvSpPr>
              <p:nvPr/>
            </p:nvSpPr>
            <p:spPr bwMode="auto">
              <a:xfrm>
                <a:off x="4700708" y="1928019"/>
                <a:ext cx="190800" cy="4572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458"/>
                  <a:gd name="connsiteY0" fmla="*/ 0 h 485"/>
                  <a:gd name="connsiteX1" fmla="*/ 314 w 458"/>
                  <a:gd name="connsiteY1" fmla="*/ 485 h 485"/>
                  <a:gd name="connsiteX2" fmla="*/ 149 w 458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38"/>
                  <a:gd name="connsiteY0" fmla="*/ 0 h 550"/>
                  <a:gd name="connsiteX1" fmla="*/ 222 w 238"/>
                  <a:gd name="connsiteY1" fmla="*/ 550 h 550"/>
                  <a:gd name="connsiteX2" fmla="*/ 149 w 238"/>
                  <a:gd name="connsiteY2" fmla="*/ 0 h 550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318"/>
                  <a:gd name="connsiteY0" fmla="*/ 0 h 536"/>
                  <a:gd name="connsiteX1" fmla="*/ 306 w 318"/>
                  <a:gd name="connsiteY1" fmla="*/ 536 h 536"/>
                  <a:gd name="connsiteX2" fmla="*/ 149 w 318"/>
                  <a:gd name="connsiteY2" fmla="*/ 0 h 536"/>
                  <a:gd name="connsiteX0" fmla="*/ 149 w 318"/>
                  <a:gd name="connsiteY0" fmla="*/ 0 h 489"/>
                  <a:gd name="connsiteX1" fmla="*/ 306 w 318"/>
                  <a:gd name="connsiteY1" fmla="*/ 489 h 489"/>
                  <a:gd name="connsiteX2" fmla="*/ 149 w 318"/>
                  <a:gd name="connsiteY2" fmla="*/ 0 h 489"/>
                  <a:gd name="connsiteX0" fmla="*/ 115 w 284"/>
                  <a:gd name="connsiteY0" fmla="*/ 0 h 489"/>
                  <a:gd name="connsiteX1" fmla="*/ 272 w 284"/>
                  <a:gd name="connsiteY1" fmla="*/ 489 h 489"/>
                  <a:gd name="connsiteX2" fmla="*/ 115 w 284"/>
                  <a:gd name="connsiteY2" fmla="*/ 0 h 489"/>
                  <a:gd name="connsiteX0" fmla="*/ 115 w 272"/>
                  <a:gd name="connsiteY0" fmla="*/ 0 h 489"/>
                  <a:gd name="connsiteX1" fmla="*/ 272 w 272"/>
                  <a:gd name="connsiteY1" fmla="*/ 489 h 489"/>
                  <a:gd name="connsiteX2" fmla="*/ 115 w 272"/>
                  <a:gd name="connsiteY2" fmla="*/ 0 h 489"/>
                  <a:gd name="connsiteX0" fmla="*/ 115 w 272"/>
                  <a:gd name="connsiteY0" fmla="*/ 0 h 489"/>
                  <a:gd name="connsiteX1" fmla="*/ 272 w 272"/>
                  <a:gd name="connsiteY1" fmla="*/ 489 h 489"/>
                  <a:gd name="connsiteX2" fmla="*/ 115 w 272"/>
                  <a:gd name="connsiteY2" fmla="*/ 0 h 489"/>
                  <a:gd name="connsiteX0" fmla="*/ 115 w 272"/>
                  <a:gd name="connsiteY0" fmla="*/ 0 h 489"/>
                  <a:gd name="connsiteX1" fmla="*/ 272 w 272"/>
                  <a:gd name="connsiteY1" fmla="*/ 489 h 489"/>
                  <a:gd name="connsiteX2" fmla="*/ 115 w 272"/>
                  <a:gd name="connsiteY2" fmla="*/ 0 h 489"/>
                  <a:gd name="connsiteX0" fmla="*/ 115 w 272"/>
                  <a:gd name="connsiteY0" fmla="*/ 0 h 489"/>
                  <a:gd name="connsiteX1" fmla="*/ 272 w 272"/>
                  <a:gd name="connsiteY1" fmla="*/ 489 h 489"/>
                  <a:gd name="connsiteX2" fmla="*/ 115 w 272"/>
                  <a:gd name="connsiteY2" fmla="*/ 0 h 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2" h="489">
                    <a:moveTo>
                      <a:pt x="115" y="0"/>
                    </a:moveTo>
                    <a:cubicBezTo>
                      <a:pt x="0" y="178"/>
                      <a:pt x="106" y="406"/>
                      <a:pt x="272" y="489"/>
                    </a:cubicBezTo>
                    <a:cubicBezTo>
                      <a:pt x="271" y="295"/>
                      <a:pt x="161" y="75"/>
                      <a:pt x="115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2" name="Freeform 25"/>
              <p:cNvSpPr>
                <a:spLocks/>
              </p:cNvSpPr>
              <p:nvPr/>
            </p:nvSpPr>
            <p:spPr bwMode="auto">
              <a:xfrm>
                <a:off x="3383021" y="4402342"/>
                <a:ext cx="1350000" cy="5868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234 w 282"/>
                  <a:gd name="connsiteY0" fmla="*/ 0 h 457"/>
                  <a:gd name="connsiteX1" fmla="*/ 137 w 282"/>
                  <a:gd name="connsiteY1" fmla="*/ 457 h 457"/>
                  <a:gd name="connsiteX2" fmla="*/ 234 w 282"/>
                  <a:gd name="connsiteY2" fmla="*/ 0 h 457"/>
                  <a:gd name="connsiteX0" fmla="*/ 390 w 438"/>
                  <a:gd name="connsiteY0" fmla="*/ 0 h 457"/>
                  <a:gd name="connsiteX1" fmla="*/ 137 w 438"/>
                  <a:gd name="connsiteY1" fmla="*/ 457 h 457"/>
                  <a:gd name="connsiteX2" fmla="*/ 390 w 438"/>
                  <a:gd name="connsiteY2" fmla="*/ 0 h 457"/>
                  <a:gd name="connsiteX0" fmla="*/ 390 w 438"/>
                  <a:gd name="connsiteY0" fmla="*/ 0 h 457"/>
                  <a:gd name="connsiteX1" fmla="*/ 137 w 438"/>
                  <a:gd name="connsiteY1" fmla="*/ 457 h 457"/>
                  <a:gd name="connsiteX2" fmla="*/ 390 w 438"/>
                  <a:gd name="connsiteY2" fmla="*/ 0 h 457"/>
                  <a:gd name="connsiteX0" fmla="*/ 340 w 388"/>
                  <a:gd name="connsiteY0" fmla="*/ 0 h 457"/>
                  <a:gd name="connsiteX1" fmla="*/ 87 w 388"/>
                  <a:gd name="connsiteY1" fmla="*/ 457 h 457"/>
                  <a:gd name="connsiteX2" fmla="*/ 340 w 388"/>
                  <a:gd name="connsiteY2" fmla="*/ 0 h 457"/>
                  <a:gd name="connsiteX0" fmla="*/ 340 w 388"/>
                  <a:gd name="connsiteY0" fmla="*/ 0 h 457"/>
                  <a:gd name="connsiteX1" fmla="*/ 87 w 388"/>
                  <a:gd name="connsiteY1" fmla="*/ 457 h 457"/>
                  <a:gd name="connsiteX2" fmla="*/ 340 w 388"/>
                  <a:gd name="connsiteY2" fmla="*/ 0 h 457"/>
                  <a:gd name="connsiteX0" fmla="*/ 337 w 385"/>
                  <a:gd name="connsiteY0" fmla="*/ 0 h 457"/>
                  <a:gd name="connsiteX1" fmla="*/ 84 w 385"/>
                  <a:gd name="connsiteY1" fmla="*/ 457 h 457"/>
                  <a:gd name="connsiteX2" fmla="*/ 337 w 385"/>
                  <a:gd name="connsiteY2" fmla="*/ 0 h 457"/>
                  <a:gd name="connsiteX0" fmla="*/ 337 w 385"/>
                  <a:gd name="connsiteY0" fmla="*/ 0 h 457"/>
                  <a:gd name="connsiteX1" fmla="*/ 84 w 385"/>
                  <a:gd name="connsiteY1" fmla="*/ 457 h 457"/>
                  <a:gd name="connsiteX2" fmla="*/ 337 w 385"/>
                  <a:gd name="connsiteY2" fmla="*/ 0 h 457"/>
                  <a:gd name="connsiteX0" fmla="*/ 329 w 377"/>
                  <a:gd name="connsiteY0" fmla="*/ 0 h 457"/>
                  <a:gd name="connsiteX1" fmla="*/ 76 w 377"/>
                  <a:gd name="connsiteY1" fmla="*/ 457 h 457"/>
                  <a:gd name="connsiteX2" fmla="*/ 329 w 377"/>
                  <a:gd name="connsiteY2" fmla="*/ 0 h 457"/>
                  <a:gd name="connsiteX0" fmla="*/ 329 w 377"/>
                  <a:gd name="connsiteY0" fmla="*/ 0 h 457"/>
                  <a:gd name="connsiteX1" fmla="*/ 76 w 377"/>
                  <a:gd name="connsiteY1" fmla="*/ 457 h 457"/>
                  <a:gd name="connsiteX2" fmla="*/ 329 w 377"/>
                  <a:gd name="connsiteY2" fmla="*/ 0 h 457"/>
                  <a:gd name="connsiteX0" fmla="*/ 325 w 373"/>
                  <a:gd name="connsiteY0" fmla="*/ 0 h 457"/>
                  <a:gd name="connsiteX1" fmla="*/ 72 w 373"/>
                  <a:gd name="connsiteY1" fmla="*/ 457 h 457"/>
                  <a:gd name="connsiteX2" fmla="*/ 325 w 373"/>
                  <a:gd name="connsiteY2" fmla="*/ 0 h 457"/>
                  <a:gd name="connsiteX0" fmla="*/ 325 w 373"/>
                  <a:gd name="connsiteY0" fmla="*/ 0 h 457"/>
                  <a:gd name="connsiteX1" fmla="*/ 72 w 373"/>
                  <a:gd name="connsiteY1" fmla="*/ 457 h 457"/>
                  <a:gd name="connsiteX2" fmla="*/ 325 w 373"/>
                  <a:gd name="connsiteY2" fmla="*/ 0 h 457"/>
                  <a:gd name="connsiteX0" fmla="*/ 323 w 371"/>
                  <a:gd name="connsiteY0" fmla="*/ 0 h 457"/>
                  <a:gd name="connsiteX1" fmla="*/ 70 w 371"/>
                  <a:gd name="connsiteY1" fmla="*/ 457 h 457"/>
                  <a:gd name="connsiteX2" fmla="*/ 323 w 371"/>
                  <a:gd name="connsiteY2" fmla="*/ 0 h 457"/>
                  <a:gd name="connsiteX0" fmla="*/ 324 w 372"/>
                  <a:gd name="connsiteY0" fmla="*/ 0 h 457"/>
                  <a:gd name="connsiteX1" fmla="*/ 71 w 372"/>
                  <a:gd name="connsiteY1" fmla="*/ 457 h 457"/>
                  <a:gd name="connsiteX2" fmla="*/ 324 w 372"/>
                  <a:gd name="connsiteY2" fmla="*/ 0 h 457"/>
                  <a:gd name="connsiteX0" fmla="*/ 324 w 372"/>
                  <a:gd name="connsiteY0" fmla="*/ 0 h 457"/>
                  <a:gd name="connsiteX1" fmla="*/ 71 w 372"/>
                  <a:gd name="connsiteY1" fmla="*/ 457 h 457"/>
                  <a:gd name="connsiteX2" fmla="*/ 324 w 372"/>
                  <a:gd name="connsiteY2" fmla="*/ 0 h 457"/>
                  <a:gd name="connsiteX0" fmla="*/ 324 w 324"/>
                  <a:gd name="connsiteY0" fmla="*/ 0 h 457"/>
                  <a:gd name="connsiteX1" fmla="*/ 71 w 324"/>
                  <a:gd name="connsiteY1" fmla="*/ 457 h 457"/>
                  <a:gd name="connsiteX2" fmla="*/ 324 w 324"/>
                  <a:gd name="connsiteY2" fmla="*/ 0 h 457"/>
                  <a:gd name="connsiteX0" fmla="*/ 324 w 324"/>
                  <a:gd name="connsiteY0" fmla="*/ 0 h 457"/>
                  <a:gd name="connsiteX1" fmla="*/ 71 w 324"/>
                  <a:gd name="connsiteY1" fmla="*/ 457 h 457"/>
                  <a:gd name="connsiteX2" fmla="*/ 324 w 324"/>
                  <a:gd name="connsiteY2" fmla="*/ 0 h 457"/>
                  <a:gd name="connsiteX0" fmla="*/ 324 w 324"/>
                  <a:gd name="connsiteY0" fmla="*/ 0 h 457"/>
                  <a:gd name="connsiteX1" fmla="*/ 71 w 324"/>
                  <a:gd name="connsiteY1" fmla="*/ 457 h 457"/>
                  <a:gd name="connsiteX2" fmla="*/ 324 w 324"/>
                  <a:gd name="connsiteY2" fmla="*/ 0 h 457"/>
                  <a:gd name="connsiteX0" fmla="*/ 323 w 323"/>
                  <a:gd name="connsiteY0" fmla="*/ 0 h 457"/>
                  <a:gd name="connsiteX1" fmla="*/ 70 w 323"/>
                  <a:gd name="connsiteY1" fmla="*/ 457 h 457"/>
                  <a:gd name="connsiteX2" fmla="*/ 323 w 323"/>
                  <a:gd name="connsiteY2" fmla="*/ 0 h 457"/>
                  <a:gd name="connsiteX0" fmla="*/ 323 w 323"/>
                  <a:gd name="connsiteY0" fmla="*/ 0 h 457"/>
                  <a:gd name="connsiteX1" fmla="*/ 70 w 323"/>
                  <a:gd name="connsiteY1" fmla="*/ 457 h 457"/>
                  <a:gd name="connsiteX2" fmla="*/ 323 w 323"/>
                  <a:gd name="connsiteY2" fmla="*/ 0 h 457"/>
                  <a:gd name="connsiteX0" fmla="*/ 323 w 323"/>
                  <a:gd name="connsiteY0" fmla="*/ 0 h 457"/>
                  <a:gd name="connsiteX1" fmla="*/ 70 w 323"/>
                  <a:gd name="connsiteY1" fmla="*/ 457 h 457"/>
                  <a:gd name="connsiteX2" fmla="*/ 323 w 323"/>
                  <a:gd name="connsiteY2" fmla="*/ 0 h 457"/>
                  <a:gd name="connsiteX0" fmla="*/ 323 w 323"/>
                  <a:gd name="connsiteY0" fmla="*/ 0 h 457"/>
                  <a:gd name="connsiteX1" fmla="*/ 70 w 323"/>
                  <a:gd name="connsiteY1" fmla="*/ 457 h 457"/>
                  <a:gd name="connsiteX2" fmla="*/ 323 w 323"/>
                  <a:gd name="connsiteY2" fmla="*/ 0 h 457"/>
                  <a:gd name="connsiteX0" fmla="*/ 321 w 321"/>
                  <a:gd name="connsiteY0" fmla="*/ 0 h 457"/>
                  <a:gd name="connsiteX1" fmla="*/ 68 w 321"/>
                  <a:gd name="connsiteY1" fmla="*/ 457 h 457"/>
                  <a:gd name="connsiteX2" fmla="*/ 321 w 321"/>
                  <a:gd name="connsiteY2" fmla="*/ 0 h 457"/>
                  <a:gd name="connsiteX0" fmla="*/ 321 w 321"/>
                  <a:gd name="connsiteY0" fmla="*/ 0 h 457"/>
                  <a:gd name="connsiteX1" fmla="*/ 68 w 321"/>
                  <a:gd name="connsiteY1" fmla="*/ 457 h 457"/>
                  <a:gd name="connsiteX2" fmla="*/ 321 w 321"/>
                  <a:gd name="connsiteY2" fmla="*/ 0 h 457"/>
                  <a:gd name="connsiteX0" fmla="*/ 321 w 321"/>
                  <a:gd name="connsiteY0" fmla="*/ 0 h 457"/>
                  <a:gd name="connsiteX1" fmla="*/ 68 w 321"/>
                  <a:gd name="connsiteY1" fmla="*/ 457 h 457"/>
                  <a:gd name="connsiteX2" fmla="*/ 321 w 321"/>
                  <a:gd name="connsiteY2" fmla="*/ 0 h 457"/>
                  <a:gd name="connsiteX0" fmla="*/ 321 w 321"/>
                  <a:gd name="connsiteY0" fmla="*/ 0 h 457"/>
                  <a:gd name="connsiteX1" fmla="*/ 68 w 321"/>
                  <a:gd name="connsiteY1" fmla="*/ 457 h 457"/>
                  <a:gd name="connsiteX2" fmla="*/ 321 w 321"/>
                  <a:gd name="connsiteY2" fmla="*/ 0 h 457"/>
                  <a:gd name="connsiteX0" fmla="*/ 321 w 321"/>
                  <a:gd name="connsiteY0" fmla="*/ 0 h 457"/>
                  <a:gd name="connsiteX1" fmla="*/ 68 w 321"/>
                  <a:gd name="connsiteY1" fmla="*/ 457 h 457"/>
                  <a:gd name="connsiteX2" fmla="*/ 321 w 321"/>
                  <a:gd name="connsiteY2" fmla="*/ 0 h 457"/>
                  <a:gd name="connsiteX0" fmla="*/ 318 w 318"/>
                  <a:gd name="connsiteY0" fmla="*/ 0 h 457"/>
                  <a:gd name="connsiteX1" fmla="*/ 65 w 318"/>
                  <a:gd name="connsiteY1" fmla="*/ 457 h 457"/>
                  <a:gd name="connsiteX2" fmla="*/ 318 w 318"/>
                  <a:gd name="connsiteY2" fmla="*/ 0 h 457"/>
                  <a:gd name="connsiteX0" fmla="*/ 316 w 316"/>
                  <a:gd name="connsiteY0" fmla="*/ 0 h 457"/>
                  <a:gd name="connsiteX1" fmla="*/ 63 w 316"/>
                  <a:gd name="connsiteY1" fmla="*/ 457 h 457"/>
                  <a:gd name="connsiteX2" fmla="*/ 316 w 316"/>
                  <a:gd name="connsiteY2" fmla="*/ 0 h 457"/>
                  <a:gd name="connsiteX0" fmla="*/ 316 w 316"/>
                  <a:gd name="connsiteY0" fmla="*/ 0 h 457"/>
                  <a:gd name="connsiteX1" fmla="*/ 63 w 316"/>
                  <a:gd name="connsiteY1" fmla="*/ 457 h 457"/>
                  <a:gd name="connsiteX2" fmla="*/ 316 w 316"/>
                  <a:gd name="connsiteY2" fmla="*/ 0 h 457"/>
                  <a:gd name="connsiteX0" fmla="*/ 316 w 316"/>
                  <a:gd name="connsiteY0" fmla="*/ 0 h 457"/>
                  <a:gd name="connsiteX1" fmla="*/ 63 w 316"/>
                  <a:gd name="connsiteY1" fmla="*/ 457 h 457"/>
                  <a:gd name="connsiteX2" fmla="*/ 316 w 316"/>
                  <a:gd name="connsiteY2" fmla="*/ 0 h 457"/>
                  <a:gd name="connsiteX0" fmla="*/ 317 w 317"/>
                  <a:gd name="connsiteY0" fmla="*/ 0 h 457"/>
                  <a:gd name="connsiteX1" fmla="*/ 64 w 317"/>
                  <a:gd name="connsiteY1" fmla="*/ 457 h 457"/>
                  <a:gd name="connsiteX2" fmla="*/ 317 w 317"/>
                  <a:gd name="connsiteY2" fmla="*/ 0 h 457"/>
                  <a:gd name="connsiteX0" fmla="*/ 317 w 317"/>
                  <a:gd name="connsiteY0" fmla="*/ 0 h 457"/>
                  <a:gd name="connsiteX1" fmla="*/ 64 w 317"/>
                  <a:gd name="connsiteY1" fmla="*/ 457 h 457"/>
                  <a:gd name="connsiteX2" fmla="*/ 317 w 317"/>
                  <a:gd name="connsiteY2" fmla="*/ 0 h 457"/>
                  <a:gd name="connsiteX0" fmla="*/ 317 w 317"/>
                  <a:gd name="connsiteY0" fmla="*/ 0 h 457"/>
                  <a:gd name="connsiteX1" fmla="*/ 64 w 317"/>
                  <a:gd name="connsiteY1" fmla="*/ 457 h 457"/>
                  <a:gd name="connsiteX2" fmla="*/ 317 w 317"/>
                  <a:gd name="connsiteY2" fmla="*/ 0 h 457"/>
                  <a:gd name="connsiteX0" fmla="*/ 317 w 317"/>
                  <a:gd name="connsiteY0" fmla="*/ 0 h 457"/>
                  <a:gd name="connsiteX1" fmla="*/ 64 w 317"/>
                  <a:gd name="connsiteY1" fmla="*/ 457 h 457"/>
                  <a:gd name="connsiteX2" fmla="*/ 317 w 317"/>
                  <a:gd name="connsiteY2" fmla="*/ 0 h 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" h="457">
                    <a:moveTo>
                      <a:pt x="317" y="0"/>
                    </a:moveTo>
                    <a:cubicBezTo>
                      <a:pt x="66" y="70"/>
                      <a:pt x="0" y="286"/>
                      <a:pt x="64" y="457"/>
                    </a:cubicBezTo>
                    <a:cubicBezTo>
                      <a:pt x="184" y="374"/>
                      <a:pt x="265" y="193"/>
                      <a:pt x="317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3" name="Freeform 25"/>
              <p:cNvSpPr>
                <a:spLocks/>
              </p:cNvSpPr>
              <p:nvPr/>
            </p:nvSpPr>
            <p:spPr bwMode="auto">
              <a:xfrm>
                <a:off x="6087282" y="2630486"/>
                <a:ext cx="963683" cy="11484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484"/>
                  <a:gd name="connsiteY0" fmla="*/ 0 h 485"/>
                  <a:gd name="connsiteX1" fmla="*/ 340 w 484"/>
                  <a:gd name="connsiteY1" fmla="*/ 485 h 485"/>
                  <a:gd name="connsiteX2" fmla="*/ 149 w 484"/>
                  <a:gd name="connsiteY2" fmla="*/ 0 h 485"/>
                  <a:gd name="connsiteX0" fmla="*/ 149 w 549"/>
                  <a:gd name="connsiteY0" fmla="*/ 0 h 471"/>
                  <a:gd name="connsiteX1" fmla="*/ 405 w 549"/>
                  <a:gd name="connsiteY1" fmla="*/ 471 h 471"/>
                  <a:gd name="connsiteX2" fmla="*/ 149 w 549"/>
                  <a:gd name="connsiteY2" fmla="*/ 0 h 471"/>
                  <a:gd name="connsiteX0" fmla="*/ 149 w 549"/>
                  <a:gd name="connsiteY0" fmla="*/ 0 h 471"/>
                  <a:gd name="connsiteX1" fmla="*/ 405 w 549"/>
                  <a:gd name="connsiteY1" fmla="*/ 471 h 471"/>
                  <a:gd name="connsiteX2" fmla="*/ 149 w 549"/>
                  <a:gd name="connsiteY2" fmla="*/ 0 h 471"/>
                  <a:gd name="connsiteX0" fmla="*/ 149 w 425"/>
                  <a:gd name="connsiteY0" fmla="*/ 0 h 471"/>
                  <a:gd name="connsiteX1" fmla="*/ 405 w 425"/>
                  <a:gd name="connsiteY1" fmla="*/ 471 h 471"/>
                  <a:gd name="connsiteX2" fmla="*/ 149 w 425"/>
                  <a:gd name="connsiteY2" fmla="*/ 0 h 471"/>
                  <a:gd name="connsiteX0" fmla="*/ 149 w 425"/>
                  <a:gd name="connsiteY0" fmla="*/ 0 h 471"/>
                  <a:gd name="connsiteX1" fmla="*/ 405 w 425"/>
                  <a:gd name="connsiteY1" fmla="*/ 471 h 471"/>
                  <a:gd name="connsiteX2" fmla="*/ 149 w 425"/>
                  <a:gd name="connsiteY2" fmla="*/ 0 h 471"/>
                  <a:gd name="connsiteX0" fmla="*/ 130 w 406"/>
                  <a:gd name="connsiteY0" fmla="*/ 0 h 471"/>
                  <a:gd name="connsiteX1" fmla="*/ 386 w 406"/>
                  <a:gd name="connsiteY1" fmla="*/ 471 h 471"/>
                  <a:gd name="connsiteX2" fmla="*/ 130 w 406"/>
                  <a:gd name="connsiteY2" fmla="*/ 0 h 471"/>
                  <a:gd name="connsiteX0" fmla="*/ 130 w 406"/>
                  <a:gd name="connsiteY0" fmla="*/ 0 h 471"/>
                  <a:gd name="connsiteX1" fmla="*/ 386 w 406"/>
                  <a:gd name="connsiteY1" fmla="*/ 471 h 471"/>
                  <a:gd name="connsiteX2" fmla="*/ 130 w 406"/>
                  <a:gd name="connsiteY2" fmla="*/ 0 h 471"/>
                  <a:gd name="connsiteX0" fmla="*/ 130 w 394"/>
                  <a:gd name="connsiteY0" fmla="*/ 0 h 471"/>
                  <a:gd name="connsiteX1" fmla="*/ 386 w 394"/>
                  <a:gd name="connsiteY1" fmla="*/ 471 h 471"/>
                  <a:gd name="connsiteX2" fmla="*/ 130 w 394"/>
                  <a:gd name="connsiteY2" fmla="*/ 0 h 471"/>
                  <a:gd name="connsiteX0" fmla="*/ 126 w 390"/>
                  <a:gd name="connsiteY0" fmla="*/ 0 h 471"/>
                  <a:gd name="connsiteX1" fmla="*/ 382 w 390"/>
                  <a:gd name="connsiteY1" fmla="*/ 471 h 471"/>
                  <a:gd name="connsiteX2" fmla="*/ 126 w 390"/>
                  <a:gd name="connsiteY2" fmla="*/ 0 h 471"/>
                  <a:gd name="connsiteX0" fmla="*/ 126 w 387"/>
                  <a:gd name="connsiteY0" fmla="*/ 0 h 471"/>
                  <a:gd name="connsiteX1" fmla="*/ 382 w 387"/>
                  <a:gd name="connsiteY1" fmla="*/ 471 h 471"/>
                  <a:gd name="connsiteX2" fmla="*/ 126 w 387"/>
                  <a:gd name="connsiteY2" fmla="*/ 0 h 471"/>
                  <a:gd name="connsiteX0" fmla="*/ 126 w 387"/>
                  <a:gd name="connsiteY0" fmla="*/ 0 h 471"/>
                  <a:gd name="connsiteX1" fmla="*/ 382 w 387"/>
                  <a:gd name="connsiteY1" fmla="*/ 471 h 471"/>
                  <a:gd name="connsiteX2" fmla="*/ 126 w 387"/>
                  <a:gd name="connsiteY2" fmla="*/ 0 h 471"/>
                  <a:gd name="connsiteX0" fmla="*/ 126 w 382"/>
                  <a:gd name="connsiteY0" fmla="*/ 0 h 471"/>
                  <a:gd name="connsiteX1" fmla="*/ 382 w 382"/>
                  <a:gd name="connsiteY1" fmla="*/ 471 h 471"/>
                  <a:gd name="connsiteX2" fmla="*/ 126 w 382"/>
                  <a:gd name="connsiteY2" fmla="*/ 0 h 471"/>
                  <a:gd name="connsiteX0" fmla="*/ 126 w 383"/>
                  <a:gd name="connsiteY0" fmla="*/ 0 h 471"/>
                  <a:gd name="connsiteX1" fmla="*/ 382 w 383"/>
                  <a:gd name="connsiteY1" fmla="*/ 471 h 471"/>
                  <a:gd name="connsiteX2" fmla="*/ 126 w 383"/>
                  <a:gd name="connsiteY2" fmla="*/ 0 h 471"/>
                  <a:gd name="connsiteX0" fmla="*/ 126 w 384"/>
                  <a:gd name="connsiteY0" fmla="*/ 0 h 471"/>
                  <a:gd name="connsiteX1" fmla="*/ 382 w 384"/>
                  <a:gd name="connsiteY1" fmla="*/ 471 h 471"/>
                  <a:gd name="connsiteX2" fmla="*/ 126 w 384"/>
                  <a:gd name="connsiteY2" fmla="*/ 0 h 471"/>
                  <a:gd name="connsiteX0" fmla="*/ 126 w 386"/>
                  <a:gd name="connsiteY0" fmla="*/ 0 h 471"/>
                  <a:gd name="connsiteX1" fmla="*/ 382 w 386"/>
                  <a:gd name="connsiteY1" fmla="*/ 471 h 471"/>
                  <a:gd name="connsiteX2" fmla="*/ 126 w 386"/>
                  <a:gd name="connsiteY2" fmla="*/ 0 h 471"/>
                  <a:gd name="connsiteX0" fmla="*/ 126 w 387"/>
                  <a:gd name="connsiteY0" fmla="*/ 0 h 471"/>
                  <a:gd name="connsiteX1" fmla="*/ 382 w 387"/>
                  <a:gd name="connsiteY1" fmla="*/ 471 h 471"/>
                  <a:gd name="connsiteX2" fmla="*/ 126 w 387"/>
                  <a:gd name="connsiteY2" fmla="*/ 0 h 471"/>
                  <a:gd name="connsiteX0" fmla="*/ 126 w 387"/>
                  <a:gd name="connsiteY0" fmla="*/ 0 h 471"/>
                  <a:gd name="connsiteX1" fmla="*/ 382 w 387"/>
                  <a:gd name="connsiteY1" fmla="*/ 471 h 471"/>
                  <a:gd name="connsiteX2" fmla="*/ 126 w 387"/>
                  <a:gd name="connsiteY2" fmla="*/ 0 h 471"/>
                  <a:gd name="connsiteX0" fmla="*/ 115 w 376"/>
                  <a:gd name="connsiteY0" fmla="*/ 0 h 471"/>
                  <a:gd name="connsiteX1" fmla="*/ 371 w 376"/>
                  <a:gd name="connsiteY1" fmla="*/ 471 h 471"/>
                  <a:gd name="connsiteX2" fmla="*/ 115 w 376"/>
                  <a:gd name="connsiteY2" fmla="*/ 0 h 471"/>
                  <a:gd name="connsiteX0" fmla="*/ 115 w 376"/>
                  <a:gd name="connsiteY0" fmla="*/ 0 h 471"/>
                  <a:gd name="connsiteX1" fmla="*/ 371 w 376"/>
                  <a:gd name="connsiteY1" fmla="*/ 471 h 471"/>
                  <a:gd name="connsiteX2" fmla="*/ 115 w 376"/>
                  <a:gd name="connsiteY2" fmla="*/ 0 h 471"/>
                  <a:gd name="connsiteX0" fmla="*/ 111 w 372"/>
                  <a:gd name="connsiteY0" fmla="*/ 0 h 471"/>
                  <a:gd name="connsiteX1" fmla="*/ 367 w 372"/>
                  <a:gd name="connsiteY1" fmla="*/ 471 h 471"/>
                  <a:gd name="connsiteX2" fmla="*/ 111 w 372"/>
                  <a:gd name="connsiteY2" fmla="*/ 0 h 471"/>
                  <a:gd name="connsiteX0" fmla="*/ 109 w 370"/>
                  <a:gd name="connsiteY0" fmla="*/ 0 h 471"/>
                  <a:gd name="connsiteX1" fmla="*/ 365 w 370"/>
                  <a:gd name="connsiteY1" fmla="*/ 471 h 471"/>
                  <a:gd name="connsiteX2" fmla="*/ 109 w 370"/>
                  <a:gd name="connsiteY2" fmla="*/ 0 h 471"/>
                  <a:gd name="connsiteX0" fmla="*/ 109 w 370"/>
                  <a:gd name="connsiteY0" fmla="*/ 0 h 471"/>
                  <a:gd name="connsiteX1" fmla="*/ 365 w 370"/>
                  <a:gd name="connsiteY1" fmla="*/ 471 h 471"/>
                  <a:gd name="connsiteX2" fmla="*/ 109 w 370"/>
                  <a:gd name="connsiteY2" fmla="*/ 0 h 471"/>
                  <a:gd name="connsiteX0" fmla="*/ 102 w 363"/>
                  <a:gd name="connsiteY0" fmla="*/ 0 h 471"/>
                  <a:gd name="connsiteX1" fmla="*/ 358 w 363"/>
                  <a:gd name="connsiteY1" fmla="*/ 471 h 471"/>
                  <a:gd name="connsiteX2" fmla="*/ 102 w 363"/>
                  <a:gd name="connsiteY2" fmla="*/ 0 h 471"/>
                  <a:gd name="connsiteX0" fmla="*/ 102 w 363"/>
                  <a:gd name="connsiteY0" fmla="*/ 0 h 471"/>
                  <a:gd name="connsiteX1" fmla="*/ 358 w 363"/>
                  <a:gd name="connsiteY1" fmla="*/ 471 h 471"/>
                  <a:gd name="connsiteX2" fmla="*/ 102 w 363"/>
                  <a:gd name="connsiteY2" fmla="*/ 0 h 471"/>
                  <a:gd name="connsiteX0" fmla="*/ 102 w 363"/>
                  <a:gd name="connsiteY0" fmla="*/ 0 h 471"/>
                  <a:gd name="connsiteX1" fmla="*/ 358 w 363"/>
                  <a:gd name="connsiteY1" fmla="*/ 471 h 471"/>
                  <a:gd name="connsiteX2" fmla="*/ 102 w 363"/>
                  <a:gd name="connsiteY2" fmla="*/ 0 h 471"/>
                  <a:gd name="connsiteX0" fmla="*/ 99 w 360"/>
                  <a:gd name="connsiteY0" fmla="*/ 0 h 471"/>
                  <a:gd name="connsiteX1" fmla="*/ 355 w 360"/>
                  <a:gd name="connsiteY1" fmla="*/ 471 h 471"/>
                  <a:gd name="connsiteX2" fmla="*/ 99 w 360"/>
                  <a:gd name="connsiteY2" fmla="*/ 0 h 471"/>
                  <a:gd name="connsiteX0" fmla="*/ 99 w 360"/>
                  <a:gd name="connsiteY0" fmla="*/ 0 h 471"/>
                  <a:gd name="connsiteX1" fmla="*/ 355 w 360"/>
                  <a:gd name="connsiteY1" fmla="*/ 471 h 471"/>
                  <a:gd name="connsiteX2" fmla="*/ 99 w 360"/>
                  <a:gd name="connsiteY2" fmla="*/ 0 h 471"/>
                  <a:gd name="connsiteX0" fmla="*/ 97 w 358"/>
                  <a:gd name="connsiteY0" fmla="*/ 0 h 471"/>
                  <a:gd name="connsiteX1" fmla="*/ 353 w 358"/>
                  <a:gd name="connsiteY1" fmla="*/ 471 h 471"/>
                  <a:gd name="connsiteX2" fmla="*/ 97 w 358"/>
                  <a:gd name="connsiteY2" fmla="*/ 0 h 471"/>
                  <a:gd name="connsiteX0" fmla="*/ 97 w 358"/>
                  <a:gd name="connsiteY0" fmla="*/ 0 h 471"/>
                  <a:gd name="connsiteX1" fmla="*/ 353 w 358"/>
                  <a:gd name="connsiteY1" fmla="*/ 471 h 471"/>
                  <a:gd name="connsiteX2" fmla="*/ 97 w 358"/>
                  <a:gd name="connsiteY2" fmla="*/ 0 h 471"/>
                  <a:gd name="connsiteX0" fmla="*/ 97 w 358"/>
                  <a:gd name="connsiteY0" fmla="*/ 0 h 471"/>
                  <a:gd name="connsiteX1" fmla="*/ 353 w 358"/>
                  <a:gd name="connsiteY1" fmla="*/ 471 h 471"/>
                  <a:gd name="connsiteX2" fmla="*/ 97 w 358"/>
                  <a:gd name="connsiteY2" fmla="*/ 0 h 471"/>
                  <a:gd name="connsiteX0" fmla="*/ 93 w 354"/>
                  <a:gd name="connsiteY0" fmla="*/ 0 h 471"/>
                  <a:gd name="connsiteX1" fmla="*/ 349 w 354"/>
                  <a:gd name="connsiteY1" fmla="*/ 471 h 471"/>
                  <a:gd name="connsiteX2" fmla="*/ 93 w 354"/>
                  <a:gd name="connsiteY2" fmla="*/ 0 h 471"/>
                  <a:gd name="connsiteX0" fmla="*/ 96 w 357"/>
                  <a:gd name="connsiteY0" fmla="*/ 0 h 471"/>
                  <a:gd name="connsiteX1" fmla="*/ 352 w 357"/>
                  <a:gd name="connsiteY1" fmla="*/ 471 h 471"/>
                  <a:gd name="connsiteX2" fmla="*/ 96 w 357"/>
                  <a:gd name="connsiteY2" fmla="*/ 0 h 471"/>
                  <a:gd name="connsiteX0" fmla="*/ 95 w 356"/>
                  <a:gd name="connsiteY0" fmla="*/ 0 h 471"/>
                  <a:gd name="connsiteX1" fmla="*/ 351 w 356"/>
                  <a:gd name="connsiteY1" fmla="*/ 471 h 471"/>
                  <a:gd name="connsiteX2" fmla="*/ 95 w 356"/>
                  <a:gd name="connsiteY2" fmla="*/ 0 h 471"/>
                  <a:gd name="connsiteX0" fmla="*/ 95 w 356"/>
                  <a:gd name="connsiteY0" fmla="*/ 0 h 471"/>
                  <a:gd name="connsiteX1" fmla="*/ 351 w 356"/>
                  <a:gd name="connsiteY1" fmla="*/ 471 h 471"/>
                  <a:gd name="connsiteX2" fmla="*/ 95 w 356"/>
                  <a:gd name="connsiteY2" fmla="*/ 0 h 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6" h="471">
                    <a:moveTo>
                      <a:pt x="95" y="0"/>
                    </a:moveTo>
                    <a:cubicBezTo>
                      <a:pt x="0" y="150"/>
                      <a:pt x="95" y="412"/>
                      <a:pt x="351" y="471"/>
                    </a:cubicBezTo>
                    <a:cubicBezTo>
                      <a:pt x="356" y="255"/>
                      <a:pt x="187" y="59"/>
                      <a:pt x="95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4" name="Freeform 25"/>
              <p:cNvSpPr>
                <a:spLocks/>
              </p:cNvSpPr>
              <p:nvPr/>
            </p:nvSpPr>
            <p:spPr bwMode="auto">
              <a:xfrm>
                <a:off x="5447024" y="4612036"/>
                <a:ext cx="622800" cy="4500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88 w 281"/>
                  <a:gd name="connsiteY0" fmla="*/ 0 h 448"/>
                  <a:gd name="connsiteX1" fmla="*/ 137 w 281"/>
                  <a:gd name="connsiteY1" fmla="*/ 448 h 448"/>
                  <a:gd name="connsiteX2" fmla="*/ 188 w 281"/>
                  <a:gd name="connsiteY2" fmla="*/ 0 h 448"/>
                  <a:gd name="connsiteX0" fmla="*/ 221 w 281"/>
                  <a:gd name="connsiteY0" fmla="*/ 0 h 448"/>
                  <a:gd name="connsiteX1" fmla="*/ 137 w 281"/>
                  <a:gd name="connsiteY1" fmla="*/ 448 h 448"/>
                  <a:gd name="connsiteX2" fmla="*/ 221 w 281"/>
                  <a:gd name="connsiteY2" fmla="*/ 0 h 448"/>
                  <a:gd name="connsiteX0" fmla="*/ 221 w 281"/>
                  <a:gd name="connsiteY0" fmla="*/ 0 h 545"/>
                  <a:gd name="connsiteX1" fmla="*/ 137 w 281"/>
                  <a:gd name="connsiteY1" fmla="*/ 545 h 545"/>
                  <a:gd name="connsiteX2" fmla="*/ 221 w 281"/>
                  <a:gd name="connsiteY2" fmla="*/ 0 h 545"/>
                  <a:gd name="connsiteX0" fmla="*/ 221 w 281"/>
                  <a:gd name="connsiteY0" fmla="*/ 0 h 469"/>
                  <a:gd name="connsiteX1" fmla="*/ 137 w 281"/>
                  <a:gd name="connsiteY1" fmla="*/ 469 h 469"/>
                  <a:gd name="connsiteX2" fmla="*/ 221 w 281"/>
                  <a:gd name="connsiteY2" fmla="*/ 0 h 469"/>
                  <a:gd name="connsiteX0" fmla="*/ 221 w 322"/>
                  <a:gd name="connsiteY0" fmla="*/ 0 h 469"/>
                  <a:gd name="connsiteX1" fmla="*/ 137 w 322"/>
                  <a:gd name="connsiteY1" fmla="*/ 469 h 469"/>
                  <a:gd name="connsiteX2" fmla="*/ 221 w 322"/>
                  <a:gd name="connsiteY2" fmla="*/ 0 h 469"/>
                  <a:gd name="connsiteX0" fmla="*/ 221 w 331"/>
                  <a:gd name="connsiteY0" fmla="*/ 0 h 469"/>
                  <a:gd name="connsiteX1" fmla="*/ 137 w 331"/>
                  <a:gd name="connsiteY1" fmla="*/ 469 h 469"/>
                  <a:gd name="connsiteX2" fmla="*/ 221 w 331"/>
                  <a:gd name="connsiteY2" fmla="*/ 0 h 469"/>
                  <a:gd name="connsiteX0" fmla="*/ 221 w 331"/>
                  <a:gd name="connsiteY0" fmla="*/ 0 h 469"/>
                  <a:gd name="connsiteX1" fmla="*/ 137 w 331"/>
                  <a:gd name="connsiteY1" fmla="*/ 469 h 469"/>
                  <a:gd name="connsiteX2" fmla="*/ 221 w 331"/>
                  <a:gd name="connsiteY2" fmla="*/ 0 h 469"/>
                  <a:gd name="connsiteX0" fmla="*/ 221 w 336"/>
                  <a:gd name="connsiteY0" fmla="*/ 0 h 469"/>
                  <a:gd name="connsiteX1" fmla="*/ 137 w 336"/>
                  <a:gd name="connsiteY1" fmla="*/ 469 h 469"/>
                  <a:gd name="connsiteX2" fmla="*/ 221 w 336"/>
                  <a:gd name="connsiteY2" fmla="*/ 0 h 469"/>
                  <a:gd name="connsiteX0" fmla="*/ 251 w 366"/>
                  <a:gd name="connsiteY0" fmla="*/ 0 h 469"/>
                  <a:gd name="connsiteX1" fmla="*/ 167 w 366"/>
                  <a:gd name="connsiteY1" fmla="*/ 469 h 469"/>
                  <a:gd name="connsiteX2" fmla="*/ 251 w 366"/>
                  <a:gd name="connsiteY2" fmla="*/ 0 h 469"/>
                  <a:gd name="connsiteX0" fmla="*/ 251 w 366"/>
                  <a:gd name="connsiteY0" fmla="*/ 0 h 469"/>
                  <a:gd name="connsiteX1" fmla="*/ 167 w 366"/>
                  <a:gd name="connsiteY1" fmla="*/ 469 h 469"/>
                  <a:gd name="connsiteX2" fmla="*/ 251 w 366"/>
                  <a:gd name="connsiteY2" fmla="*/ 0 h 469"/>
                  <a:gd name="connsiteX0" fmla="*/ 256 w 371"/>
                  <a:gd name="connsiteY0" fmla="*/ 0 h 469"/>
                  <a:gd name="connsiteX1" fmla="*/ 172 w 371"/>
                  <a:gd name="connsiteY1" fmla="*/ 469 h 469"/>
                  <a:gd name="connsiteX2" fmla="*/ 256 w 371"/>
                  <a:gd name="connsiteY2" fmla="*/ 0 h 469"/>
                  <a:gd name="connsiteX0" fmla="*/ 281 w 337"/>
                  <a:gd name="connsiteY0" fmla="*/ 0 h 469"/>
                  <a:gd name="connsiteX1" fmla="*/ 131 w 337"/>
                  <a:gd name="connsiteY1" fmla="*/ 469 h 469"/>
                  <a:gd name="connsiteX2" fmla="*/ 281 w 337"/>
                  <a:gd name="connsiteY2" fmla="*/ 0 h 469"/>
                  <a:gd name="connsiteX0" fmla="*/ 256 w 369"/>
                  <a:gd name="connsiteY0" fmla="*/ 0 h 469"/>
                  <a:gd name="connsiteX1" fmla="*/ 170 w 369"/>
                  <a:gd name="connsiteY1" fmla="*/ 469 h 469"/>
                  <a:gd name="connsiteX2" fmla="*/ 256 w 369"/>
                  <a:gd name="connsiteY2" fmla="*/ 0 h 469"/>
                  <a:gd name="connsiteX0" fmla="*/ 259 w 372"/>
                  <a:gd name="connsiteY0" fmla="*/ 0 h 469"/>
                  <a:gd name="connsiteX1" fmla="*/ 173 w 372"/>
                  <a:gd name="connsiteY1" fmla="*/ 469 h 469"/>
                  <a:gd name="connsiteX2" fmla="*/ 259 w 372"/>
                  <a:gd name="connsiteY2" fmla="*/ 0 h 469"/>
                  <a:gd name="connsiteX0" fmla="*/ 261 w 374"/>
                  <a:gd name="connsiteY0" fmla="*/ 0 h 469"/>
                  <a:gd name="connsiteX1" fmla="*/ 175 w 374"/>
                  <a:gd name="connsiteY1" fmla="*/ 469 h 469"/>
                  <a:gd name="connsiteX2" fmla="*/ 261 w 374"/>
                  <a:gd name="connsiteY2" fmla="*/ 0 h 469"/>
                  <a:gd name="connsiteX0" fmla="*/ 262 w 375"/>
                  <a:gd name="connsiteY0" fmla="*/ 0 h 469"/>
                  <a:gd name="connsiteX1" fmla="*/ 176 w 375"/>
                  <a:gd name="connsiteY1" fmla="*/ 469 h 469"/>
                  <a:gd name="connsiteX2" fmla="*/ 262 w 375"/>
                  <a:gd name="connsiteY2" fmla="*/ 0 h 469"/>
                  <a:gd name="connsiteX0" fmla="*/ 217 w 330"/>
                  <a:gd name="connsiteY0" fmla="*/ 0 h 469"/>
                  <a:gd name="connsiteX1" fmla="*/ 131 w 330"/>
                  <a:gd name="connsiteY1" fmla="*/ 469 h 469"/>
                  <a:gd name="connsiteX2" fmla="*/ 217 w 330"/>
                  <a:gd name="connsiteY2" fmla="*/ 0 h 469"/>
                  <a:gd name="connsiteX0" fmla="*/ 261 w 374"/>
                  <a:gd name="connsiteY0" fmla="*/ 0 h 469"/>
                  <a:gd name="connsiteX1" fmla="*/ 175 w 374"/>
                  <a:gd name="connsiteY1" fmla="*/ 469 h 469"/>
                  <a:gd name="connsiteX2" fmla="*/ 261 w 374"/>
                  <a:gd name="connsiteY2" fmla="*/ 0 h 469"/>
                  <a:gd name="connsiteX0" fmla="*/ 261 w 318"/>
                  <a:gd name="connsiteY0" fmla="*/ 0 h 469"/>
                  <a:gd name="connsiteX1" fmla="*/ 175 w 318"/>
                  <a:gd name="connsiteY1" fmla="*/ 469 h 469"/>
                  <a:gd name="connsiteX2" fmla="*/ 261 w 318"/>
                  <a:gd name="connsiteY2" fmla="*/ 0 h 469"/>
                  <a:gd name="connsiteX0" fmla="*/ 261 w 351"/>
                  <a:gd name="connsiteY0" fmla="*/ 0 h 469"/>
                  <a:gd name="connsiteX1" fmla="*/ 175 w 351"/>
                  <a:gd name="connsiteY1" fmla="*/ 469 h 469"/>
                  <a:gd name="connsiteX2" fmla="*/ 261 w 351"/>
                  <a:gd name="connsiteY2" fmla="*/ 0 h 469"/>
                  <a:gd name="connsiteX0" fmla="*/ 261 w 324"/>
                  <a:gd name="connsiteY0" fmla="*/ 30 h 547"/>
                  <a:gd name="connsiteX1" fmla="*/ 175 w 324"/>
                  <a:gd name="connsiteY1" fmla="*/ 499 h 547"/>
                  <a:gd name="connsiteX2" fmla="*/ 310 w 324"/>
                  <a:gd name="connsiteY2" fmla="*/ 268 h 547"/>
                  <a:gd name="connsiteX3" fmla="*/ 261 w 324"/>
                  <a:gd name="connsiteY3" fmla="*/ 30 h 547"/>
                  <a:gd name="connsiteX0" fmla="*/ 261 w 319"/>
                  <a:gd name="connsiteY0" fmla="*/ 30 h 547"/>
                  <a:gd name="connsiteX1" fmla="*/ 175 w 319"/>
                  <a:gd name="connsiteY1" fmla="*/ 499 h 547"/>
                  <a:gd name="connsiteX2" fmla="*/ 310 w 319"/>
                  <a:gd name="connsiteY2" fmla="*/ 268 h 547"/>
                  <a:gd name="connsiteX3" fmla="*/ 261 w 319"/>
                  <a:gd name="connsiteY3" fmla="*/ 30 h 547"/>
                  <a:gd name="connsiteX0" fmla="*/ 261 w 319"/>
                  <a:gd name="connsiteY0" fmla="*/ 0 h 517"/>
                  <a:gd name="connsiteX1" fmla="*/ 175 w 319"/>
                  <a:gd name="connsiteY1" fmla="*/ 469 h 517"/>
                  <a:gd name="connsiteX2" fmla="*/ 310 w 319"/>
                  <a:gd name="connsiteY2" fmla="*/ 238 h 517"/>
                  <a:gd name="connsiteX3" fmla="*/ 261 w 319"/>
                  <a:gd name="connsiteY3" fmla="*/ 0 h 517"/>
                  <a:gd name="connsiteX0" fmla="*/ 261 w 319"/>
                  <a:gd name="connsiteY0" fmla="*/ 0 h 517"/>
                  <a:gd name="connsiteX1" fmla="*/ 175 w 319"/>
                  <a:gd name="connsiteY1" fmla="*/ 469 h 517"/>
                  <a:gd name="connsiteX2" fmla="*/ 310 w 319"/>
                  <a:gd name="connsiteY2" fmla="*/ 238 h 517"/>
                  <a:gd name="connsiteX3" fmla="*/ 261 w 319"/>
                  <a:gd name="connsiteY3" fmla="*/ 0 h 517"/>
                  <a:gd name="connsiteX0" fmla="*/ 261 w 319"/>
                  <a:gd name="connsiteY0" fmla="*/ 0 h 469"/>
                  <a:gd name="connsiteX1" fmla="*/ 175 w 319"/>
                  <a:gd name="connsiteY1" fmla="*/ 469 h 469"/>
                  <a:gd name="connsiteX2" fmla="*/ 310 w 319"/>
                  <a:gd name="connsiteY2" fmla="*/ 238 h 469"/>
                  <a:gd name="connsiteX3" fmla="*/ 261 w 319"/>
                  <a:gd name="connsiteY3" fmla="*/ 0 h 469"/>
                  <a:gd name="connsiteX0" fmla="*/ 206 w 264"/>
                  <a:gd name="connsiteY0" fmla="*/ 3 h 472"/>
                  <a:gd name="connsiteX1" fmla="*/ 14 w 264"/>
                  <a:gd name="connsiteY1" fmla="*/ 222 h 472"/>
                  <a:gd name="connsiteX2" fmla="*/ 120 w 264"/>
                  <a:gd name="connsiteY2" fmla="*/ 472 h 472"/>
                  <a:gd name="connsiteX3" fmla="*/ 255 w 264"/>
                  <a:gd name="connsiteY3" fmla="*/ 241 h 472"/>
                  <a:gd name="connsiteX4" fmla="*/ 206 w 264"/>
                  <a:gd name="connsiteY4" fmla="*/ 3 h 472"/>
                  <a:gd name="connsiteX0" fmla="*/ 206 w 264"/>
                  <a:gd name="connsiteY0" fmla="*/ 9 h 478"/>
                  <a:gd name="connsiteX1" fmla="*/ 14 w 264"/>
                  <a:gd name="connsiteY1" fmla="*/ 302 h 478"/>
                  <a:gd name="connsiteX2" fmla="*/ 120 w 264"/>
                  <a:gd name="connsiteY2" fmla="*/ 478 h 478"/>
                  <a:gd name="connsiteX3" fmla="*/ 255 w 264"/>
                  <a:gd name="connsiteY3" fmla="*/ 247 h 478"/>
                  <a:gd name="connsiteX4" fmla="*/ 206 w 264"/>
                  <a:gd name="connsiteY4" fmla="*/ 9 h 478"/>
                  <a:gd name="connsiteX0" fmla="*/ 206 w 264"/>
                  <a:gd name="connsiteY0" fmla="*/ 9 h 478"/>
                  <a:gd name="connsiteX1" fmla="*/ 14 w 264"/>
                  <a:gd name="connsiteY1" fmla="*/ 302 h 478"/>
                  <a:gd name="connsiteX2" fmla="*/ 120 w 264"/>
                  <a:gd name="connsiteY2" fmla="*/ 478 h 478"/>
                  <a:gd name="connsiteX3" fmla="*/ 255 w 264"/>
                  <a:gd name="connsiteY3" fmla="*/ 247 h 478"/>
                  <a:gd name="connsiteX4" fmla="*/ 206 w 264"/>
                  <a:gd name="connsiteY4" fmla="*/ 9 h 478"/>
                  <a:gd name="connsiteX0" fmla="*/ 267 w 325"/>
                  <a:gd name="connsiteY0" fmla="*/ 0 h 469"/>
                  <a:gd name="connsiteX1" fmla="*/ 14 w 325"/>
                  <a:gd name="connsiteY1" fmla="*/ 239 h 469"/>
                  <a:gd name="connsiteX2" fmla="*/ 181 w 325"/>
                  <a:gd name="connsiteY2" fmla="*/ 469 h 469"/>
                  <a:gd name="connsiteX3" fmla="*/ 316 w 325"/>
                  <a:gd name="connsiteY3" fmla="*/ 238 h 469"/>
                  <a:gd name="connsiteX4" fmla="*/ 267 w 325"/>
                  <a:gd name="connsiteY4" fmla="*/ 0 h 469"/>
                  <a:gd name="connsiteX0" fmla="*/ 255 w 313"/>
                  <a:gd name="connsiteY0" fmla="*/ 0 h 469"/>
                  <a:gd name="connsiteX1" fmla="*/ 2 w 313"/>
                  <a:gd name="connsiteY1" fmla="*/ 239 h 469"/>
                  <a:gd name="connsiteX2" fmla="*/ 169 w 313"/>
                  <a:gd name="connsiteY2" fmla="*/ 469 h 469"/>
                  <a:gd name="connsiteX3" fmla="*/ 304 w 313"/>
                  <a:gd name="connsiteY3" fmla="*/ 238 h 469"/>
                  <a:gd name="connsiteX4" fmla="*/ 255 w 313"/>
                  <a:gd name="connsiteY4" fmla="*/ 0 h 469"/>
                  <a:gd name="connsiteX0" fmla="*/ 192 w 250"/>
                  <a:gd name="connsiteY0" fmla="*/ 7 h 476"/>
                  <a:gd name="connsiteX1" fmla="*/ 2 w 250"/>
                  <a:gd name="connsiteY1" fmla="*/ 288 h 476"/>
                  <a:gd name="connsiteX2" fmla="*/ 106 w 250"/>
                  <a:gd name="connsiteY2" fmla="*/ 476 h 476"/>
                  <a:gd name="connsiteX3" fmla="*/ 241 w 250"/>
                  <a:gd name="connsiteY3" fmla="*/ 245 h 476"/>
                  <a:gd name="connsiteX4" fmla="*/ 192 w 250"/>
                  <a:gd name="connsiteY4" fmla="*/ 7 h 476"/>
                  <a:gd name="connsiteX0" fmla="*/ 192 w 250"/>
                  <a:gd name="connsiteY0" fmla="*/ 7 h 476"/>
                  <a:gd name="connsiteX1" fmla="*/ 2 w 250"/>
                  <a:gd name="connsiteY1" fmla="*/ 288 h 476"/>
                  <a:gd name="connsiteX2" fmla="*/ 106 w 250"/>
                  <a:gd name="connsiteY2" fmla="*/ 476 h 476"/>
                  <a:gd name="connsiteX3" fmla="*/ 241 w 250"/>
                  <a:gd name="connsiteY3" fmla="*/ 245 h 476"/>
                  <a:gd name="connsiteX4" fmla="*/ 192 w 250"/>
                  <a:gd name="connsiteY4" fmla="*/ 7 h 476"/>
                  <a:gd name="connsiteX0" fmla="*/ 194 w 252"/>
                  <a:gd name="connsiteY0" fmla="*/ 7 h 476"/>
                  <a:gd name="connsiteX1" fmla="*/ 4 w 252"/>
                  <a:gd name="connsiteY1" fmla="*/ 288 h 476"/>
                  <a:gd name="connsiteX2" fmla="*/ 108 w 252"/>
                  <a:gd name="connsiteY2" fmla="*/ 476 h 476"/>
                  <a:gd name="connsiteX3" fmla="*/ 243 w 252"/>
                  <a:gd name="connsiteY3" fmla="*/ 245 h 476"/>
                  <a:gd name="connsiteX4" fmla="*/ 194 w 252"/>
                  <a:gd name="connsiteY4" fmla="*/ 7 h 476"/>
                  <a:gd name="connsiteX0" fmla="*/ 194 w 252"/>
                  <a:gd name="connsiteY0" fmla="*/ 7 h 476"/>
                  <a:gd name="connsiteX1" fmla="*/ 4 w 252"/>
                  <a:gd name="connsiteY1" fmla="*/ 288 h 476"/>
                  <a:gd name="connsiteX2" fmla="*/ 108 w 252"/>
                  <a:gd name="connsiteY2" fmla="*/ 476 h 476"/>
                  <a:gd name="connsiteX3" fmla="*/ 243 w 252"/>
                  <a:gd name="connsiteY3" fmla="*/ 245 h 476"/>
                  <a:gd name="connsiteX4" fmla="*/ 194 w 252"/>
                  <a:gd name="connsiteY4" fmla="*/ 7 h 476"/>
                  <a:gd name="connsiteX0" fmla="*/ 193 w 251"/>
                  <a:gd name="connsiteY0" fmla="*/ 7 h 476"/>
                  <a:gd name="connsiteX1" fmla="*/ 3 w 251"/>
                  <a:gd name="connsiteY1" fmla="*/ 288 h 476"/>
                  <a:gd name="connsiteX2" fmla="*/ 107 w 251"/>
                  <a:gd name="connsiteY2" fmla="*/ 476 h 476"/>
                  <a:gd name="connsiteX3" fmla="*/ 242 w 251"/>
                  <a:gd name="connsiteY3" fmla="*/ 245 h 476"/>
                  <a:gd name="connsiteX4" fmla="*/ 193 w 251"/>
                  <a:gd name="connsiteY4" fmla="*/ 7 h 476"/>
                  <a:gd name="connsiteX0" fmla="*/ 193 w 251"/>
                  <a:gd name="connsiteY0" fmla="*/ 7 h 476"/>
                  <a:gd name="connsiteX1" fmla="*/ 3 w 251"/>
                  <a:gd name="connsiteY1" fmla="*/ 288 h 476"/>
                  <a:gd name="connsiteX2" fmla="*/ 107 w 251"/>
                  <a:gd name="connsiteY2" fmla="*/ 476 h 476"/>
                  <a:gd name="connsiteX3" fmla="*/ 242 w 251"/>
                  <a:gd name="connsiteY3" fmla="*/ 245 h 476"/>
                  <a:gd name="connsiteX4" fmla="*/ 193 w 251"/>
                  <a:gd name="connsiteY4" fmla="*/ 7 h 476"/>
                  <a:gd name="connsiteX0" fmla="*/ 193 w 251"/>
                  <a:gd name="connsiteY0" fmla="*/ 7 h 476"/>
                  <a:gd name="connsiteX1" fmla="*/ 3 w 251"/>
                  <a:gd name="connsiteY1" fmla="*/ 288 h 476"/>
                  <a:gd name="connsiteX2" fmla="*/ 107 w 251"/>
                  <a:gd name="connsiteY2" fmla="*/ 476 h 476"/>
                  <a:gd name="connsiteX3" fmla="*/ 242 w 251"/>
                  <a:gd name="connsiteY3" fmla="*/ 245 h 476"/>
                  <a:gd name="connsiteX4" fmla="*/ 193 w 251"/>
                  <a:gd name="connsiteY4" fmla="*/ 7 h 476"/>
                  <a:gd name="connsiteX0" fmla="*/ 193 w 251"/>
                  <a:gd name="connsiteY0" fmla="*/ 7 h 476"/>
                  <a:gd name="connsiteX1" fmla="*/ 3 w 251"/>
                  <a:gd name="connsiteY1" fmla="*/ 288 h 476"/>
                  <a:gd name="connsiteX2" fmla="*/ 107 w 251"/>
                  <a:gd name="connsiteY2" fmla="*/ 476 h 476"/>
                  <a:gd name="connsiteX3" fmla="*/ 242 w 251"/>
                  <a:gd name="connsiteY3" fmla="*/ 245 h 476"/>
                  <a:gd name="connsiteX4" fmla="*/ 193 w 251"/>
                  <a:gd name="connsiteY4" fmla="*/ 7 h 476"/>
                  <a:gd name="connsiteX0" fmla="*/ 193 w 251"/>
                  <a:gd name="connsiteY0" fmla="*/ 0 h 469"/>
                  <a:gd name="connsiteX1" fmla="*/ 3 w 251"/>
                  <a:gd name="connsiteY1" fmla="*/ 281 h 469"/>
                  <a:gd name="connsiteX2" fmla="*/ 107 w 251"/>
                  <a:gd name="connsiteY2" fmla="*/ 469 h 469"/>
                  <a:gd name="connsiteX3" fmla="*/ 242 w 251"/>
                  <a:gd name="connsiteY3" fmla="*/ 238 h 469"/>
                  <a:gd name="connsiteX4" fmla="*/ 193 w 251"/>
                  <a:gd name="connsiteY4" fmla="*/ 0 h 469"/>
                  <a:gd name="connsiteX0" fmla="*/ 205 w 277"/>
                  <a:gd name="connsiteY0" fmla="*/ 0 h 469"/>
                  <a:gd name="connsiteX1" fmla="*/ 15 w 277"/>
                  <a:gd name="connsiteY1" fmla="*/ 281 h 469"/>
                  <a:gd name="connsiteX2" fmla="*/ 64 w 277"/>
                  <a:gd name="connsiteY2" fmla="*/ 469 h 469"/>
                  <a:gd name="connsiteX3" fmla="*/ 254 w 277"/>
                  <a:gd name="connsiteY3" fmla="*/ 238 h 469"/>
                  <a:gd name="connsiteX4" fmla="*/ 205 w 277"/>
                  <a:gd name="connsiteY4" fmla="*/ 0 h 469"/>
                  <a:gd name="connsiteX0" fmla="*/ 193 w 257"/>
                  <a:gd name="connsiteY0" fmla="*/ 0 h 469"/>
                  <a:gd name="connsiteX1" fmla="*/ 3 w 257"/>
                  <a:gd name="connsiteY1" fmla="*/ 281 h 469"/>
                  <a:gd name="connsiteX2" fmla="*/ 103 w 257"/>
                  <a:gd name="connsiteY2" fmla="*/ 469 h 469"/>
                  <a:gd name="connsiteX3" fmla="*/ 242 w 257"/>
                  <a:gd name="connsiteY3" fmla="*/ 238 h 469"/>
                  <a:gd name="connsiteX4" fmla="*/ 193 w 257"/>
                  <a:gd name="connsiteY4" fmla="*/ 0 h 469"/>
                  <a:gd name="connsiteX0" fmla="*/ 193 w 257"/>
                  <a:gd name="connsiteY0" fmla="*/ 0 h 469"/>
                  <a:gd name="connsiteX1" fmla="*/ 3 w 257"/>
                  <a:gd name="connsiteY1" fmla="*/ 281 h 469"/>
                  <a:gd name="connsiteX2" fmla="*/ 103 w 257"/>
                  <a:gd name="connsiteY2" fmla="*/ 469 h 469"/>
                  <a:gd name="connsiteX3" fmla="*/ 242 w 257"/>
                  <a:gd name="connsiteY3" fmla="*/ 238 h 469"/>
                  <a:gd name="connsiteX4" fmla="*/ 193 w 257"/>
                  <a:gd name="connsiteY4" fmla="*/ 0 h 469"/>
                  <a:gd name="connsiteX0" fmla="*/ 193 w 251"/>
                  <a:gd name="connsiteY0" fmla="*/ 0 h 469"/>
                  <a:gd name="connsiteX1" fmla="*/ 3 w 251"/>
                  <a:gd name="connsiteY1" fmla="*/ 281 h 469"/>
                  <a:gd name="connsiteX2" fmla="*/ 103 w 251"/>
                  <a:gd name="connsiteY2" fmla="*/ 469 h 469"/>
                  <a:gd name="connsiteX3" fmla="*/ 242 w 251"/>
                  <a:gd name="connsiteY3" fmla="*/ 238 h 469"/>
                  <a:gd name="connsiteX4" fmla="*/ 193 w 251"/>
                  <a:gd name="connsiteY4" fmla="*/ 0 h 469"/>
                  <a:gd name="connsiteX0" fmla="*/ 193 w 251"/>
                  <a:gd name="connsiteY0" fmla="*/ 0 h 469"/>
                  <a:gd name="connsiteX1" fmla="*/ 3 w 251"/>
                  <a:gd name="connsiteY1" fmla="*/ 281 h 469"/>
                  <a:gd name="connsiteX2" fmla="*/ 103 w 251"/>
                  <a:gd name="connsiteY2" fmla="*/ 469 h 469"/>
                  <a:gd name="connsiteX3" fmla="*/ 242 w 251"/>
                  <a:gd name="connsiteY3" fmla="*/ 238 h 469"/>
                  <a:gd name="connsiteX4" fmla="*/ 193 w 251"/>
                  <a:gd name="connsiteY4" fmla="*/ 0 h 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" h="469">
                    <a:moveTo>
                      <a:pt x="193" y="0"/>
                    </a:moveTo>
                    <a:cubicBezTo>
                      <a:pt x="92" y="78"/>
                      <a:pt x="7" y="148"/>
                      <a:pt x="3" y="281"/>
                    </a:cubicBezTo>
                    <a:cubicBezTo>
                      <a:pt x="0" y="347"/>
                      <a:pt x="39" y="429"/>
                      <a:pt x="103" y="469"/>
                    </a:cubicBezTo>
                    <a:cubicBezTo>
                      <a:pt x="188" y="394"/>
                      <a:pt x="231" y="341"/>
                      <a:pt x="242" y="238"/>
                    </a:cubicBezTo>
                    <a:cubicBezTo>
                      <a:pt x="251" y="150"/>
                      <a:pt x="232" y="50"/>
                      <a:pt x="193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6250080" y="3770983"/>
                <a:ext cx="785812" cy="7236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308 w 356"/>
                  <a:gd name="connsiteY0" fmla="*/ 0 h 416"/>
                  <a:gd name="connsiteX1" fmla="*/ 137 w 356"/>
                  <a:gd name="connsiteY1" fmla="*/ 416 h 416"/>
                  <a:gd name="connsiteX2" fmla="*/ 308 w 356"/>
                  <a:gd name="connsiteY2" fmla="*/ 0 h 416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62"/>
                  <a:gd name="connsiteY0" fmla="*/ 0 h 471"/>
                  <a:gd name="connsiteX1" fmla="*/ 137 w 662"/>
                  <a:gd name="connsiteY1" fmla="*/ 471 h 471"/>
                  <a:gd name="connsiteX2" fmla="*/ 632 w 662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531 w 597"/>
                  <a:gd name="connsiteY0" fmla="*/ 33 h 549"/>
                  <a:gd name="connsiteX1" fmla="*/ 290 w 597"/>
                  <a:gd name="connsiteY1" fmla="*/ 346 h 549"/>
                  <a:gd name="connsiteX2" fmla="*/ 36 w 597"/>
                  <a:gd name="connsiteY2" fmla="*/ 504 h 549"/>
                  <a:gd name="connsiteX3" fmla="*/ 531 w 597"/>
                  <a:gd name="connsiteY3" fmla="*/ 33 h 549"/>
                  <a:gd name="connsiteX0" fmla="*/ 531 w 597"/>
                  <a:gd name="connsiteY0" fmla="*/ 0 h 516"/>
                  <a:gd name="connsiteX1" fmla="*/ 290 w 597"/>
                  <a:gd name="connsiteY1" fmla="*/ 313 h 516"/>
                  <a:gd name="connsiteX2" fmla="*/ 36 w 597"/>
                  <a:gd name="connsiteY2" fmla="*/ 471 h 516"/>
                  <a:gd name="connsiteX3" fmla="*/ 531 w 597"/>
                  <a:gd name="connsiteY3" fmla="*/ 0 h 516"/>
                  <a:gd name="connsiteX0" fmla="*/ 495 w 561"/>
                  <a:gd name="connsiteY0" fmla="*/ 0 h 471"/>
                  <a:gd name="connsiteX1" fmla="*/ 254 w 561"/>
                  <a:gd name="connsiteY1" fmla="*/ 313 h 471"/>
                  <a:gd name="connsiteX2" fmla="*/ 0 w 561"/>
                  <a:gd name="connsiteY2" fmla="*/ 471 h 471"/>
                  <a:gd name="connsiteX3" fmla="*/ 495 w 561"/>
                  <a:gd name="connsiteY3" fmla="*/ 0 h 471"/>
                  <a:gd name="connsiteX0" fmla="*/ 495 w 561"/>
                  <a:gd name="connsiteY0" fmla="*/ 0 h 471"/>
                  <a:gd name="connsiteX1" fmla="*/ 254 w 561"/>
                  <a:gd name="connsiteY1" fmla="*/ 313 h 471"/>
                  <a:gd name="connsiteX2" fmla="*/ 0 w 561"/>
                  <a:gd name="connsiteY2" fmla="*/ 471 h 471"/>
                  <a:gd name="connsiteX3" fmla="*/ 495 w 561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516 w 527"/>
                  <a:gd name="connsiteY0" fmla="*/ 3 h 475"/>
                  <a:gd name="connsiteX1" fmla="*/ 275 w 527"/>
                  <a:gd name="connsiteY1" fmla="*/ 316 h 475"/>
                  <a:gd name="connsiteX2" fmla="*/ 21 w 527"/>
                  <a:gd name="connsiteY2" fmla="*/ 474 h 475"/>
                  <a:gd name="connsiteX3" fmla="*/ 404 w 527"/>
                  <a:gd name="connsiteY3" fmla="*/ 325 h 475"/>
                  <a:gd name="connsiteX4" fmla="*/ 516 w 527"/>
                  <a:gd name="connsiteY4" fmla="*/ 3 h 475"/>
                  <a:gd name="connsiteX0" fmla="*/ 516 w 527"/>
                  <a:gd name="connsiteY0" fmla="*/ 3 h 475"/>
                  <a:gd name="connsiteX1" fmla="*/ 275 w 527"/>
                  <a:gd name="connsiteY1" fmla="*/ 316 h 475"/>
                  <a:gd name="connsiteX2" fmla="*/ 21 w 527"/>
                  <a:gd name="connsiteY2" fmla="*/ 474 h 475"/>
                  <a:gd name="connsiteX3" fmla="*/ 404 w 527"/>
                  <a:gd name="connsiteY3" fmla="*/ 325 h 475"/>
                  <a:gd name="connsiteX4" fmla="*/ 516 w 527"/>
                  <a:gd name="connsiteY4" fmla="*/ 3 h 475"/>
                  <a:gd name="connsiteX0" fmla="*/ 495 w 506"/>
                  <a:gd name="connsiteY0" fmla="*/ 3 h 475"/>
                  <a:gd name="connsiteX1" fmla="*/ 254 w 506"/>
                  <a:gd name="connsiteY1" fmla="*/ 316 h 475"/>
                  <a:gd name="connsiteX2" fmla="*/ 0 w 506"/>
                  <a:gd name="connsiteY2" fmla="*/ 474 h 475"/>
                  <a:gd name="connsiteX3" fmla="*/ 383 w 506"/>
                  <a:gd name="connsiteY3" fmla="*/ 325 h 475"/>
                  <a:gd name="connsiteX4" fmla="*/ 495 w 506"/>
                  <a:gd name="connsiteY4" fmla="*/ 3 h 475"/>
                  <a:gd name="connsiteX0" fmla="*/ 495 w 506"/>
                  <a:gd name="connsiteY0" fmla="*/ 3 h 474"/>
                  <a:gd name="connsiteX1" fmla="*/ 254 w 506"/>
                  <a:gd name="connsiteY1" fmla="*/ 316 h 474"/>
                  <a:gd name="connsiteX2" fmla="*/ 0 w 506"/>
                  <a:gd name="connsiteY2" fmla="*/ 474 h 474"/>
                  <a:gd name="connsiteX3" fmla="*/ 383 w 506"/>
                  <a:gd name="connsiteY3" fmla="*/ 325 h 474"/>
                  <a:gd name="connsiteX4" fmla="*/ 495 w 506"/>
                  <a:gd name="connsiteY4" fmla="*/ 3 h 474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3 w 495"/>
                  <a:gd name="connsiteY3" fmla="*/ 322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37 w 495"/>
                  <a:gd name="connsiteY3" fmla="*/ 276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2 w 495"/>
                  <a:gd name="connsiteY3" fmla="*/ 319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2 w 495"/>
                  <a:gd name="connsiteY3" fmla="*/ 319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2 w 495"/>
                  <a:gd name="connsiteY3" fmla="*/ 319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2 w 495"/>
                  <a:gd name="connsiteY3" fmla="*/ 319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2 w 495"/>
                  <a:gd name="connsiteY3" fmla="*/ 319 h 471"/>
                  <a:gd name="connsiteX4" fmla="*/ 495 w 495"/>
                  <a:gd name="connsiteY4" fmla="*/ 0 h 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" h="471">
                    <a:moveTo>
                      <a:pt x="495" y="0"/>
                    </a:moveTo>
                    <a:cubicBezTo>
                      <a:pt x="431" y="79"/>
                      <a:pt x="336" y="235"/>
                      <a:pt x="254" y="313"/>
                    </a:cubicBezTo>
                    <a:cubicBezTo>
                      <a:pt x="172" y="391"/>
                      <a:pt x="52" y="453"/>
                      <a:pt x="0" y="471"/>
                    </a:cubicBezTo>
                    <a:cubicBezTo>
                      <a:pt x="188" y="439"/>
                      <a:pt x="287" y="405"/>
                      <a:pt x="382" y="319"/>
                    </a:cubicBezTo>
                    <a:cubicBezTo>
                      <a:pt x="477" y="233"/>
                      <a:pt x="492" y="71"/>
                      <a:pt x="495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6" name="Freeform 25"/>
              <p:cNvSpPr>
                <a:spLocks/>
              </p:cNvSpPr>
              <p:nvPr/>
            </p:nvSpPr>
            <p:spPr bwMode="auto">
              <a:xfrm>
                <a:off x="3419474" y="3128122"/>
                <a:ext cx="1057276" cy="381238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308 w 356"/>
                  <a:gd name="connsiteY0" fmla="*/ 0 h 416"/>
                  <a:gd name="connsiteX1" fmla="*/ 137 w 356"/>
                  <a:gd name="connsiteY1" fmla="*/ 416 h 416"/>
                  <a:gd name="connsiteX2" fmla="*/ 308 w 356"/>
                  <a:gd name="connsiteY2" fmla="*/ 0 h 416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62"/>
                  <a:gd name="connsiteY0" fmla="*/ 0 h 471"/>
                  <a:gd name="connsiteX1" fmla="*/ 137 w 662"/>
                  <a:gd name="connsiteY1" fmla="*/ 471 h 471"/>
                  <a:gd name="connsiteX2" fmla="*/ 632 w 662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231"/>
                  <a:gd name="connsiteX1" fmla="*/ 0 w 561"/>
                  <a:gd name="connsiteY1" fmla="*/ 231 h 231"/>
                  <a:gd name="connsiteX2" fmla="*/ 495 w 561"/>
                  <a:gd name="connsiteY2" fmla="*/ 0 h 231"/>
                  <a:gd name="connsiteX0" fmla="*/ 495 w 561"/>
                  <a:gd name="connsiteY0" fmla="*/ 115 h 346"/>
                  <a:gd name="connsiteX1" fmla="*/ 0 w 561"/>
                  <a:gd name="connsiteY1" fmla="*/ 346 h 346"/>
                  <a:gd name="connsiteX2" fmla="*/ 495 w 561"/>
                  <a:gd name="connsiteY2" fmla="*/ 115 h 346"/>
                  <a:gd name="connsiteX0" fmla="*/ 495 w 495"/>
                  <a:gd name="connsiteY0" fmla="*/ 115 h 817"/>
                  <a:gd name="connsiteX1" fmla="*/ 0 w 495"/>
                  <a:gd name="connsiteY1" fmla="*/ 346 h 817"/>
                  <a:gd name="connsiteX2" fmla="*/ 495 w 495"/>
                  <a:gd name="connsiteY2" fmla="*/ 115 h 817"/>
                  <a:gd name="connsiteX0" fmla="*/ 495 w 495"/>
                  <a:gd name="connsiteY0" fmla="*/ 191 h 893"/>
                  <a:gd name="connsiteX1" fmla="*/ 0 w 495"/>
                  <a:gd name="connsiteY1" fmla="*/ 422 h 893"/>
                  <a:gd name="connsiteX2" fmla="*/ 495 w 495"/>
                  <a:gd name="connsiteY2" fmla="*/ 191 h 893"/>
                  <a:gd name="connsiteX0" fmla="*/ 495 w 495"/>
                  <a:gd name="connsiteY0" fmla="*/ 191 h 893"/>
                  <a:gd name="connsiteX1" fmla="*/ 0 w 495"/>
                  <a:gd name="connsiteY1" fmla="*/ 422 h 893"/>
                  <a:gd name="connsiteX2" fmla="*/ 495 w 495"/>
                  <a:gd name="connsiteY2" fmla="*/ 191 h 893"/>
                  <a:gd name="connsiteX0" fmla="*/ 495 w 495"/>
                  <a:gd name="connsiteY0" fmla="*/ 198 h 817"/>
                  <a:gd name="connsiteX1" fmla="*/ 0 w 495"/>
                  <a:gd name="connsiteY1" fmla="*/ 346 h 817"/>
                  <a:gd name="connsiteX2" fmla="*/ 495 w 495"/>
                  <a:gd name="connsiteY2" fmla="*/ 198 h 817"/>
                  <a:gd name="connsiteX0" fmla="*/ 495 w 495"/>
                  <a:gd name="connsiteY0" fmla="*/ 198 h 817"/>
                  <a:gd name="connsiteX1" fmla="*/ 0 w 495"/>
                  <a:gd name="connsiteY1" fmla="*/ 346 h 817"/>
                  <a:gd name="connsiteX2" fmla="*/ 495 w 495"/>
                  <a:gd name="connsiteY2" fmla="*/ 198 h 817"/>
                  <a:gd name="connsiteX0" fmla="*/ 495 w 495"/>
                  <a:gd name="connsiteY0" fmla="*/ 79 h 698"/>
                  <a:gd name="connsiteX1" fmla="*/ 0 w 495"/>
                  <a:gd name="connsiteY1" fmla="*/ 227 h 698"/>
                  <a:gd name="connsiteX2" fmla="*/ 495 w 495"/>
                  <a:gd name="connsiteY2" fmla="*/ 79 h 698"/>
                  <a:gd name="connsiteX0" fmla="*/ 495 w 495"/>
                  <a:gd name="connsiteY0" fmla="*/ 79 h 698"/>
                  <a:gd name="connsiteX1" fmla="*/ 0 w 495"/>
                  <a:gd name="connsiteY1" fmla="*/ 227 h 698"/>
                  <a:gd name="connsiteX2" fmla="*/ 495 w 495"/>
                  <a:gd name="connsiteY2" fmla="*/ 79 h 698"/>
                  <a:gd name="connsiteX0" fmla="*/ 495 w 495"/>
                  <a:gd name="connsiteY0" fmla="*/ 96 h 715"/>
                  <a:gd name="connsiteX1" fmla="*/ 0 w 495"/>
                  <a:gd name="connsiteY1" fmla="*/ 244 h 715"/>
                  <a:gd name="connsiteX2" fmla="*/ 495 w 495"/>
                  <a:gd name="connsiteY2" fmla="*/ 96 h 715"/>
                  <a:gd name="connsiteX0" fmla="*/ 495 w 495"/>
                  <a:gd name="connsiteY0" fmla="*/ 96 h 715"/>
                  <a:gd name="connsiteX1" fmla="*/ 0 w 495"/>
                  <a:gd name="connsiteY1" fmla="*/ 244 h 715"/>
                  <a:gd name="connsiteX2" fmla="*/ 495 w 495"/>
                  <a:gd name="connsiteY2" fmla="*/ 96 h 715"/>
                  <a:gd name="connsiteX0" fmla="*/ 495 w 495"/>
                  <a:gd name="connsiteY0" fmla="*/ 96 h 657"/>
                  <a:gd name="connsiteX1" fmla="*/ 0 w 495"/>
                  <a:gd name="connsiteY1" fmla="*/ 244 h 657"/>
                  <a:gd name="connsiteX2" fmla="*/ 495 w 495"/>
                  <a:gd name="connsiteY2" fmla="*/ 96 h 657"/>
                  <a:gd name="connsiteX0" fmla="*/ 495 w 495"/>
                  <a:gd name="connsiteY0" fmla="*/ 96 h 657"/>
                  <a:gd name="connsiteX1" fmla="*/ 0 w 495"/>
                  <a:gd name="connsiteY1" fmla="*/ 244 h 657"/>
                  <a:gd name="connsiteX2" fmla="*/ 495 w 495"/>
                  <a:gd name="connsiteY2" fmla="*/ 96 h 657"/>
                  <a:gd name="connsiteX0" fmla="*/ 495 w 495"/>
                  <a:gd name="connsiteY0" fmla="*/ 96 h 657"/>
                  <a:gd name="connsiteX1" fmla="*/ 0 w 495"/>
                  <a:gd name="connsiteY1" fmla="*/ 244 h 657"/>
                  <a:gd name="connsiteX2" fmla="*/ 495 w 495"/>
                  <a:gd name="connsiteY2" fmla="*/ 96 h 657"/>
                  <a:gd name="connsiteX0" fmla="*/ 495 w 495"/>
                  <a:gd name="connsiteY0" fmla="*/ 100 h 661"/>
                  <a:gd name="connsiteX1" fmla="*/ 0 w 495"/>
                  <a:gd name="connsiteY1" fmla="*/ 248 h 661"/>
                  <a:gd name="connsiteX2" fmla="*/ 495 w 495"/>
                  <a:gd name="connsiteY2" fmla="*/ 100 h 661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12 h 673"/>
                  <a:gd name="connsiteX1" fmla="*/ 0 w 495"/>
                  <a:gd name="connsiteY1" fmla="*/ 260 h 673"/>
                  <a:gd name="connsiteX2" fmla="*/ 495 w 495"/>
                  <a:gd name="connsiteY2" fmla="*/ 112 h 673"/>
                  <a:gd name="connsiteX0" fmla="*/ 495 w 495"/>
                  <a:gd name="connsiteY0" fmla="*/ 112 h 673"/>
                  <a:gd name="connsiteX1" fmla="*/ 0 w 495"/>
                  <a:gd name="connsiteY1" fmla="*/ 260 h 673"/>
                  <a:gd name="connsiteX2" fmla="*/ 495 w 495"/>
                  <a:gd name="connsiteY2" fmla="*/ 112 h 673"/>
                  <a:gd name="connsiteX0" fmla="*/ 495 w 495"/>
                  <a:gd name="connsiteY0" fmla="*/ 114 h 558"/>
                  <a:gd name="connsiteX1" fmla="*/ 0 w 495"/>
                  <a:gd name="connsiteY1" fmla="*/ 145 h 558"/>
                  <a:gd name="connsiteX2" fmla="*/ 495 w 495"/>
                  <a:gd name="connsiteY2" fmla="*/ 114 h 558"/>
                  <a:gd name="connsiteX0" fmla="*/ 495 w 495"/>
                  <a:gd name="connsiteY0" fmla="*/ 112 h 669"/>
                  <a:gd name="connsiteX1" fmla="*/ 0 w 495"/>
                  <a:gd name="connsiteY1" fmla="*/ 256 h 669"/>
                  <a:gd name="connsiteX2" fmla="*/ 495 w 495"/>
                  <a:gd name="connsiteY2" fmla="*/ 112 h 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" h="669">
                    <a:moveTo>
                      <a:pt x="495" y="112"/>
                    </a:moveTo>
                    <a:cubicBezTo>
                      <a:pt x="359" y="0"/>
                      <a:pt x="131" y="111"/>
                      <a:pt x="0" y="256"/>
                    </a:cubicBezTo>
                    <a:cubicBezTo>
                      <a:pt x="217" y="669"/>
                      <a:pt x="406" y="402"/>
                      <a:pt x="495" y="112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auto">
              <a:xfrm>
                <a:off x="4543630" y="2518325"/>
                <a:ext cx="334800" cy="6156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458"/>
                  <a:gd name="connsiteY0" fmla="*/ 0 h 485"/>
                  <a:gd name="connsiteX1" fmla="*/ 314 w 458"/>
                  <a:gd name="connsiteY1" fmla="*/ 485 h 485"/>
                  <a:gd name="connsiteX2" fmla="*/ 149 w 458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38"/>
                  <a:gd name="connsiteY0" fmla="*/ 0 h 550"/>
                  <a:gd name="connsiteX1" fmla="*/ 222 w 238"/>
                  <a:gd name="connsiteY1" fmla="*/ 550 h 550"/>
                  <a:gd name="connsiteX2" fmla="*/ 149 w 238"/>
                  <a:gd name="connsiteY2" fmla="*/ 0 h 550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195"/>
                  <a:gd name="connsiteY0" fmla="*/ 0 h 489"/>
                  <a:gd name="connsiteX1" fmla="*/ 178 w 195"/>
                  <a:gd name="connsiteY1" fmla="*/ 489 h 489"/>
                  <a:gd name="connsiteX2" fmla="*/ 149 w 195"/>
                  <a:gd name="connsiteY2" fmla="*/ 0 h 489"/>
                  <a:gd name="connsiteX0" fmla="*/ 176 w 222"/>
                  <a:gd name="connsiteY0" fmla="*/ 0 h 489"/>
                  <a:gd name="connsiteX1" fmla="*/ 205 w 222"/>
                  <a:gd name="connsiteY1" fmla="*/ 489 h 489"/>
                  <a:gd name="connsiteX2" fmla="*/ 176 w 222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176 w 222"/>
                  <a:gd name="connsiteY0" fmla="*/ 0 h 489"/>
                  <a:gd name="connsiteX1" fmla="*/ 15 w 222"/>
                  <a:gd name="connsiteY1" fmla="*/ 489 h 489"/>
                  <a:gd name="connsiteX2" fmla="*/ 176 w 222"/>
                  <a:gd name="connsiteY2" fmla="*/ 0 h 489"/>
                  <a:gd name="connsiteX0" fmla="*/ 161 w 207"/>
                  <a:gd name="connsiteY0" fmla="*/ 0 h 489"/>
                  <a:gd name="connsiteX1" fmla="*/ 0 w 207"/>
                  <a:gd name="connsiteY1" fmla="*/ 489 h 489"/>
                  <a:gd name="connsiteX2" fmla="*/ 161 w 207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" h="489">
                    <a:moveTo>
                      <a:pt x="161" y="0"/>
                    </a:moveTo>
                    <a:cubicBezTo>
                      <a:pt x="46" y="88"/>
                      <a:pt x="8" y="307"/>
                      <a:pt x="0" y="489"/>
                    </a:cubicBezTo>
                    <a:cubicBezTo>
                      <a:pt x="76" y="388"/>
                      <a:pt x="158" y="126"/>
                      <a:pt x="161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8" name="Freeform 25"/>
              <p:cNvSpPr>
                <a:spLocks/>
              </p:cNvSpPr>
              <p:nvPr/>
            </p:nvSpPr>
            <p:spPr bwMode="auto">
              <a:xfrm>
                <a:off x="5019552" y="2363208"/>
                <a:ext cx="1112400" cy="215901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308 w 356"/>
                  <a:gd name="connsiteY0" fmla="*/ 0 h 416"/>
                  <a:gd name="connsiteX1" fmla="*/ 137 w 356"/>
                  <a:gd name="connsiteY1" fmla="*/ 416 h 416"/>
                  <a:gd name="connsiteX2" fmla="*/ 308 w 356"/>
                  <a:gd name="connsiteY2" fmla="*/ 0 h 416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62"/>
                  <a:gd name="connsiteY0" fmla="*/ 0 h 471"/>
                  <a:gd name="connsiteX1" fmla="*/ 137 w 662"/>
                  <a:gd name="connsiteY1" fmla="*/ 471 h 471"/>
                  <a:gd name="connsiteX2" fmla="*/ 632 w 662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231"/>
                  <a:gd name="connsiteX1" fmla="*/ 0 w 561"/>
                  <a:gd name="connsiteY1" fmla="*/ 231 h 231"/>
                  <a:gd name="connsiteX2" fmla="*/ 495 w 561"/>
                  <a:gd name="connsiteY2" fmla="*/ 0 h 231"/>
                  <a:gd name="connsiteX0" fmla="*/ 495 w 561"/>
                  <a:gd name="connsiteY0" fmla="*/ 115 h 346"/>
                  <a:gd name="connsiteX1" fmla="*/ 0 w 561"/>
                  <a:gd name="connsiteY1" fmla="*/ 346 h 346"/>
                  <a:gd name="connsiteX2" fmla="*/ 495 w 561"/>
                  <a:gd name="connsiteY2" fmla="*/ 115 h 346"/>
                  <a:gd name="connsiteX0" fmla="*/ 495 w 495"/>
                  <a:gd name="connsiteY0" fmla="*/ 115 h 817"/>
                  <a:gd name="connsiteX1" fmla="*/ 0 w 495"/>
                  <a:gd name="connsiteY1" fmla="*/ 346 h 817"/>
                  <a:gd name="connsiteX2" fmla="*/ 495 w 495"/>
                  <a:gd name="connsiteY2" fmla="*/ 115 h 817"/>
                  <a:gd name="connsiteX0" fmla="*/ 495 w 495"/>
                  <a:gd name="connsiteY0" fmla="*/ 191 h 893"/>
                  <a:gd name="connsiteX1" fmla="*/ 0 w 495"/>
                  <a:gd name="connsiteY1" fmla="*/ 422 h 893"/>
                  <a:gd name="connsiteX2" fmla="*/ 495 w 495"/>
                  <a:gd name="connsiteY2" fmla="*/ 191 h 893"/>
                  <a:gd name="connsiteX0" fmla="*/ 495 w 495"/>
                  <a:gd name="connsiteY0" fmla="*/ 191 h 893"/>
                  <a:gd name="connsiteX1" fmla="*/ 0 w 495"/>
                  <a:gd name="connsiteY1" fmla="*/ 422 h 893"/>
                  <a:gd name="connsiteX2" fmla="*/ 495 w 495"/>
                  <a:gd name="connsiteY2" fmla="*/ 191 h 893"/>
                  <a:gd name="connsiteX0" fmla="*/ 495 w 495"/>
                  <a:gd name="connsiteY0" fmla="*/ 198 h 817"/>
                  <a:gd name="connsiteX1" fmla="*/ 0 w 495"/>
                  <a:gd name="connsiteY1" fmla="*/ 346 h 817"/>
                  <a:gd name="connsiteX2" fmla="*/ 495 w 495"/>
                  <a:gd name="connsiteY2" fmla="*/ 198 h 817"/>
                  <a:gd name="connsiteX0" fmla="*/ 495 w 495"/>
                  <a:gd name="connsiteY0" fmla="*/ 198 h 817"/>
                  <a:gd name="connsiteX1" fmla="*/ 0 w 495"/>
                  <a:gd name="connsiteY1" fmla="*/ 346 h 817"/>
                  <a:gd name="connsiteX2" fmla="*/ 495 w 495"/>
                  <a:gd name="connsiteY2" fmla="*/ 198 h 817"/>
                  <a:gd name="connsiteX0" fmla="*/ 495 w 495"/>
                  <a:gd name="connsiteY0" fmla="*/ 79 h 698"/>
                  <a:gd name="connsiteX1" fmla="*/ 0 w 495"/>
                  <a:gd name="connsiteY1" fmla="*/ 227 h 698"/>
                  <a:gd name="connsiteX2" fmla="*/ 495 w 495"/>
                  <a:gd name="connsiteY2" fmla="*/ 79 h 698"/>
                  <a:gd name="connsiteX0" fmla="*/ 495 w 495"/>
                  <a:gd name="connsiteY0" fmla="*/ 79 h 698"/>
                  <a:gd name="connsiteX1" fmla="*/ 0 w 495"/>
                  <a:gd name="connsiteY1" fmla="*/ 227 h 698"/>
                  <a:gd name="connsiteX2" fmla="*/ 495 w 495"/>
                  <a:gd name="connsiteY2" fmla="*/ 79 h 698"/>
                  <a:gd name="connsiteX0" fmla="*/ 495 w 495"/>
                  <a:gd name="connsiteY0" fmla="*/ 96 h 715"/>
                  <a:gd name="connsiteX1" fmla="*/ 0 w 495"/>
                  <a:gd name="connsiteY1" fmla="*/ 244 h 715"/>
                  <a:gd name="connsiteX2" fmla="*/ 495 w 495"/>
                  <a:gd name="connsiteY2" fmla="*/ 96 h 715"/>
                  <a:gd name="connsiteX0" fmla="*/ 495 w 495"/>
                  <a:gd name="connsiteY0" fmla="*/ 96 h 715"/>
                  <a:gd name="connsiteX1" fmla="*/ 0 w 495"/>
                  <a:gd name="connsiteY1" fmla="*/ 244 h 715"/>
                  <a:gd name="connsiteX2" fmla="*/ 495 w 495"/>
                  <a:gd name="connsiteY2" fmla="*/ 96 h 715"/>
                  <a:gd name="connsiteX0" fmla="*/ 495 w 495"/>
                  <a:gd name="connsiteY0" fmla="*/ 96 h 657"/>
                  <a:gd name="connsiteX1" fmla="*/ 0 w 495"/>
                  <a:gd name="connsiteY1" fmla="*/ 244 h 657"/>
                  <a:gd name="connsiteX2" fmla="*/ 495 w 495"/>
                  <a:gd name="connsiteY2" fmla="*/ 96 h 657"/>
                  <a:gd name="connsiteX0" fmla="*/ 495 w 495"/>
                  <a:gd name="connsiteY0" fmla="*/ 96 h 657"/>
                  <a:gd name="connsiteX1" fmla="*/ 0 w 495"/>
                  <a:gd name="connsiteY1" fmla="*/ 244 h 657"/>
                  <a:gd name="connsiteX2" fmla="*/ 495 w 495"/>
                  <a:gd name="connsiteY2" fmla="*/ 96 h 657"/>
                  <a:gd name="connsiteX0" fmla="*/ 495 w 495"/>
                  <a:gd name="connsiteY0" fmla="*/ 213 h 574"/>
                  <a:gd name="connsiteX1" fmla="*/ 0 w 495"/>
                  <a:gd name="connsiteY1" fmla="*/ 161 h 574"/>
                  <a:gd name="connsiteX2" fmla="*/ 495 w 495"/>
                  <a:gd name="connsiteY2" fmla="*/ 213 h 574"/>
                  <a:gd name="connsiteX0" fmla="*/ 495 w 495"/>
                  <a:gd name="connsiteY0" fmla="*/ 213 h 574"/>
                  <a:gd name="connsiteX1" fmla="*/ 0 w 495"/>
                  <a:gd name="connsiteY1" fmla="*/ 161 h 574"/>
                  <a:gd name="connsiteX2" fmla="*/ 495 w 495"/>
                  <a:gd name="connsiteY2" fmla="*/ 213 h 574"/>
                  <a:gd name="connsiteX0" fmla="*/ 495 w 495"/>
                  <a:gd name="connsiteY0" fmla="*/ 213 h 574"/>
                  <a:gd name="connsiteX1" fmla="*/ 0 w 495"/>
                  <a:gd name="connsiteY1" fmla="*/ 161 h 574"/>
                  <a:gd name="connsiteX2" fmla="*/ 495 w 495"/>
                  <a:gd name="connsiteY2" fmla="*/ 213 h 574"/>
                  <a:gd name="connsiteX0" fmla="*/ 382 w 382"/>
                  <a:gd name="connsiteY0" fmla="*/ 213 h 574"/>
                  <a:gd name="connsiteX1" fmla="*/ 0 w 382"/>
                  <a:gd name="connsiteY1" fmla="*/ 161 h 574"/>
                  <a:gd name="connsiteX2" fmla="*/ 382 w 382"/>
                  <a:gd name="connsiteY2" fmla="*/ 213 h 574"/>
                  <a:gd name="connsiteX0" fmla="*/ 481 w 481"/>
                  <a:gd name="connsiteY0" fmla="*/ 274 h 574"/>
                  <a:gd name="connsiteX1" fmla="*/ 0 w 481"/>
                  <a:gd name="connsiteY1" fmla="*/ 161 h 574"/>
                  <a:gd name="connsiteX2" fmla="*/ 481 w 481"/>
                  <a:gd name="connsiteY2" fmla="*/ 274 h 574"/>
                  <a:gd name="connsiteX0" fmla="*/ 481 w 481"/>
                  <a:gd name="connsiteY0" fmla="*/ 274 h 574"/>
                  <a:gd name="connsiteX1" fmla="*/ 0 w 481"/>
                  <a:gd name="connsiteY1" fmla="*/ 161 h 574"/>
                  <a:gd name="connsiteX2" fmla="*/ 481 w 481"/>
                  <a:gd name="connsiteY2" fmla="*/ 274 h 574"/>
                  <a:gd name="connsiteX0" fmla="*/ 293 w 293"/>
                  <a:gd name="connsiteY0" fmla="*/ 187 h 574"/>
                  <a:gd name="connsiteX1" fmla="*/ 0 w 293"/>
                  <a:gd name="connsiteY1" fmla="*/ 161 h 574"/>
                  <a:gd name="connsiteX2" fmla="*/ 293 w 293"/>
                  <a:gd name="connsiteY2" fmla="*/ 187 h 574"/>
                  <a:gd name="connsiteX0" fmla="*/ 293 w 293"/>
                  <a:gd name="connsiteY0" fmla="*/ 187 h 481"/>
                  <a:gd name="connsiteX1" fmla="*/ 0 w 293"/>
                  <a:gd name="connsiteY1" fmla="*/ 161 h 481"/>
                  <a:gd name="connsiteX2" fmla="*/ 293 w 293"/>
                  <a:gd name="connsiteY2" fmla="*/ 187 h 481"/>
                  <a:gd name="connsiteX0" fmla="*/ 489 w 489"/>
                  <a:gd name="connsiteY0" fmla="*/ 252 h 546"/>
                  <a:gd name="connsiteX1" fmla="*/ 0 w 489"/>
                  <a:gd name="connsiteY1" fmla="*/ 161 h 546"/>
                  <a:gd name="connsiteX2" fmla="*/ 489 w 489"/>
                  <a:gd name="connsiteY2" fmla="*/ 252 h 546"/>
                  <a:gd name="connsiteX0" fmla="*/ 430 w 430"/>
                  <a:gd name="connsiteY0" fmla="*/ 96 h 435"/>
                  <a:gd name="connsiteX1" fmla="*/ 0 w 430"/>
                  <a:gd name="connsiteY1" fmla="*/ 253 h 435"/>
                  <a:gd name="connsiteX2" fmla="*/ 430 w 430"/>
                  <a:gd name="connsiteY2" fmla="*/ 96 h 435"/>
                  <a:gd name="connsiteX0" fmla="*/ 478 w 478"/>
                  <a:gd name="connsiteY0" fmla="*/ 222 h 516"/>
                  <a:gd name="connsiteX1" fmla="*/ 0 w 478"/>
                  <a:gd name="connsiteY1" fmla="*/ 161 h 516"/>
                  <a:gd name="connsiteX2" fmla="*/ 478 w 478"/>
                  <a:gd name="connsiteY2" fmla="*/ 222 h 516"/>
                  <a:gd name="connsiteX0" fmla="*/ 478 w 478"/>
                  <a:gd name="connsiteY0" fmla="*/ 270 h 564"/>
                  <a:gd name="connsiteX1" fmla="*/ 0 w 478"/>
                  <a:gd name="connsiteY1" fmla="*/ 209 h 564"/>
                  <a:gd name="connsiteX2" fmla="*/ 478 w 478"/>
                  <a:gd name="connsiteY2" fmla="*/ 270 h 564"/>
                  <a:gd name="connsiteX0" fmla="*/ 478 w 478"/>
                  <a:gd name="connsiteY0" fmla="*/ 270 h 564"/>
                  <a:gd name="connsiteX1" fmla="*/ 0 w 478"/>
                  <a:gd name="connsiteY1" fmla="*/ 209 h 564"/>
                  <a:gd name="connsiteX2" fmla="*/ 478 w 478"/>
                  <a:gd name="connsiteY2" fmla="*/ 270 h 564"/>
                  <a:gd name="connsiteX0" fmla="*/ 478 w 478"/>
                  <a:gd name="connsiteY0" fmla="*/ 270 h 564"/>
                  <a:gd name="connsiteX1" fmla="*/ 0 w 478"/>
                  <a:gd name="connsiteY1" fmla="*/ 209 h 564"/>
                  <a:gd name="connsiteX2" fmla="*/ 478 w 478"/>
                  <a:gd name="connsiteY2" fmla="*/ 270 h 564"/>
                  <a:gd name="connsiteX0" fmla="*/ 478 w 478"/>
                  <a:gd name="connsiteY0" fmla="*/ 253 h 547"/>
                  <a:gd name="connsiteX1" fmla="*/ 0 w 478"/>
                  <a:gd name="connsiteY1" fmla="*/ 192 h 547"/>
                  <a:gd name="connsiteX2" fmla="*/ 478 w 478"/>
                  <a:gd name="connsiteY2" fmla="*/ 253 h 547"/>
                  <a:gd name="connsiteX0" fmla="*/ 478 w 478"/>
                  <a:gd name="connsiteY0" fmla="*/ 253 h 547"/>
                  <a:gd name="connsiteX1" fmla="*/ 0 w 478"/>
                  <a:gd name="connsiteY1" fmla="*/ 192 h 547"/>
                  <a:gd name="connsiteX2" fmla="*/ 478 w 478"/>
                  <a:gd name="connsiteY2" fmla="*/ 253 h 547"/>
                  <a:gd name="connsiteX0" fmla="*/ 478 w 478"/>
                  <a:gd name="connsiteY0" fmla="*/ 253 h 374"/>
                  <a:gd name="connsiteX1" fmla="*/ 0 w 478"/>
                  <a:gd name="connsiteY1" fmla="*/ 192 h 374"/>
                  <a:gd name="connsiteX2" fmla="*/ 478 w 478"/>
                  <a:gd name="connsiteY2" fmla="*/ 253 h 374"/>
                  <a:gd name="connsiteX0" fmla="*/ 478 w 478"/>
                  <a:gd name="connsiteY0" fmla="*/ 249 h 370"/>
                  <a:gd name="connsiteX1" fmla="*/ 0 w 478"/>
                  <a:gd name="connsiteY1" fmla="*/ 188 h 370"/>
                  <a:gd name="connsiteX2" fmla="*/ 478 w 478"/>
                  <a:gd name="connsiteY2" fmla="*/ 249 h 370"/>
                  <a:gd name="connsiteX0" fmla="*/ 478 w 478"/>
                  <a:gd name="connsiteY0" fmla="*/ 249 h 370"/>
                  <a:gd name="connsiteX1" fmla="*/ 0 w 478"/>
                  <a:gd name="connsiteY1" fmla="*/ 188 h 370"/>
                  <a:gd name="connsiteX2" fmla="*/ 478 w 478"/>
                  <a:gd name="connsiteY2" fmla="*/ 249 h 370"/>
                  <a:gd name="connsiteX0" fmla="*/ 478 w 478"/>
                  <a:gd name="connsiteY0" fmla="*/ 249 h 370"/>
                  <a:gd name="connsiteX1" fmla="*/ 0 w 478"/>
                  <a:gd name="connsiteY1" fmla="*/ 188 h 370"/>
                  <a:gd name="connsiteX2" fmla="*/ 478 w 478"/>
                  <a:gd name="connsiteY2" fmla="*/ 249 h 370"/>
                  <a:gd name="connsiteX0" fmla="*/ 478 w 478"/>
                  <a:gd name="connsiteY0" fmla="*/ 249 h 370"/>
                  <a:gd name="connsiteX1" fmla="*/ 0 w 478"/>
                  <a:gd name="connsiteY1" fmla="*/ 188 h 370"/>
                  <a:gd name="connsiteX2" fmla="*/ 478 w 478"/>
                  <a:gd name="connsiteY2" fmla="*/ 249 h 370"/>
                  <a:gd name="connsiteX0" fmla="*/ 478 w 478"/>
                  <a:gd name="connsiteY0" fmla="*/ 249 h 365"/>
                  <a:gd name="connsiteX1" fmla="*/ 0 w 478"/>
                  <a:gd name="connsiteY1" fmla="*/ 188 h 365"/>
                  <a:gd name="connsiteX2" fmla="*/ 478 w 478"/>
                  <a:gd name="connsiteY2" fmla="*/ 249 h 365"/>
                  <a:gd name="connsiteX0" fmla="*/ 478 w 478"/>
                  <a:gd name="connsiteY0" fmla="*/ 249 h 365"/>
                  <a:gd name="connsiteX1" fmla="*/ 0 w 478"/>
                  <a:gd name="connsiteY1" fmla="*/ 188 h 365"/>
                  <a:gd name="connsiteX2" fmla="*/ 478 w 478"/>
                  <a:gd name="connsiteY2" fmla="*/ 249 h 365"/>
                  <a:gd name="connsiteX0" fmla="*/ 478 w 478"/>
                  <a:gd name="connsiteY0" fmla="*/ 159 h 275"/>
                  <a:gd name="connsiteX1" fmla="*/ 0 w 478"/>
                  <a:gd name="connsiteY1" fmla="*/ 98 h 275"/>
                  <a:gd name="connsiteX2" fmla="*/ 478 w 478"/>
                  <a:gd name="connsiteY2" fmla="*/ 159 h 275"/>
                  <a:gd name="connsiteX0" fmla="*/ 478 w 478"/>
                  <a:gd name="connsiteY0" fmla="*/ 159 h 259"/>
                  <a:gd name="connsiteX1" fmla="*/ 0 w 478"/>
                  <a:gd name="connsiteY1" fmla="*/ 98 h 259"/>
                  <a:gd name="connsiteX2" fmla="*/ 478 w 478"/>
                  <a:gd name="connsiteY2" fmla="*/ 159 h 259"/>
                  <a:gd name="connsiteX0" fmla="*/ 478 w 478"/>
                  <a:gd name="connsiteY0" fmla="*/ 159 h 203"/>
                  <a:gd name="connsiteX1" fmla="*/ 0 w 478"/>
                  <a:gd name="connsiteY1" fmla="*/ 98 h 203"/>
                  <a:gd name="connsiteX2" fmla="*/ 478 w 478"/>
                  <a:gd name="connsiteY2" fmla="*/ 159 h 203"/>
                  <a:gd name="connsiteX0" fmla="*/ 478 w 478"/>
                  <a:gd name="connsiteY0" fmla="*/ 155 h 199"/>
                  <a:gd name="connsiteX1" fmla="*/ 0 w 478"/>
                  <a:gd name="connsiteY1" fmla="*/ 94 h 199"/>
                  <a:gd name="connsiteX2" fmla="*/ 478 w 478"/>
                  <a:gd name="connsiteY2" fmla="*/ 155 h 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8" h="199">
                    <a:moveTo>
                      <a:pt x="478" y="155"/>
                    </a:moveTo>
                    <a:cubicBezTo>
                      <a:pt x="278" y="0"/>
                      <a:pt x="70" y="46"/>
                      <a:pt x="0" y="94"/>
                    </a:cubicBezTo>
                    <a:cubicBezTo>
                      <a:pt x="100" y="196"/>
                      <a:pt x="308" y="199"/>
                      <a:pt x="478" y="155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9" name="Freeform 25"/>
              <p:cNvSpPr>
                <a:spLocks/>
              </p:cNvSpPr>
              <p:nvPr/>
            </p:nvSpPr>
            <p:spPr bwMode="auto">
              <a:xfrm>
                <a:off x="6467476" y="1878013"/>
                <a:ext cx="1094400" cy="590549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458"/>
                  <a:gd name="connsiteY0" fmla="*/ 0 h 485"/>
                  <a:gd name="connsiteX1" fmla="*/ 314 w 458"/>
                  <a:gd name="connsiteY1" fmla="*/ 485 h 485"/>
                  <a:gd name="connsiteX2" fmla="*/ 149 w 458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38"/>
                  <a:gd name="connsiteY0" fmla="*/ 0 h 550"/>
                  <a:gd name="connsiteX1" fmla="*/ 222 w 238"/>
                  <a:gd name="connsiteY1" fmla="*/ 550 h 550"/>
                  <a:gd name="connsiteX2" fmla="*/ 149 w 238"/>
                  <a:gd name="connsiteY2" fmla="*/ 0 h 550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195"/>
                  <a:gd name="connsiteY0" fmla="*/ 0 h 489"/>
                  <a:gd name="connsiteX1" fmla="*/ 178 w 195"/>
                  <a:gd name="connsiteY1" fmla="*/ 489 h 489"/>
                  <a:gd name="connsiteX2" fmla="*/ 149 w 195"/>
                  <a:gd name="connsiteY2" fmla="*/ 0 h 489"/>
                  <a:gd name="connsiteX0" fmla="*/ 176 w 222"/>
                  <a:gd name="connsiteY0" fmla="*/ 0 h 489"/>
                  <a:gd name="connsiteX1" fmla="*/ 205 w 222"/>
                  <a:gd name="connsiteY1" fmla="*/ 489 h 489"/>
                  <a:gd name="connsiteX2" fmla="*/ 176 w 222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176 w 222"/>
                  <a:gd name="connsiteY0" fmla="*/ 0 h 489"/>
                  <a:gd name="connsiteX1" fmla="*/ 15 w 222"/>
                  <a:gd name="connsiteY1" fmla="*/ 489 h 489"/>
                  <a:gd name="connsiteX2" fmla="*/ 176 w 222"/>
                  <a:gd name="connsiteY2" fmla="*/ 0 h 489"/>
                  <a:gd name="connsiteX0" fmla="*/ 161 w 207"/>
                  <a:gd name="connsiteY0" fmla="*/ 0 h 489"/>
                  <a:gd name="connsiteX1" fmla="*/ 0 w 207"/>
                  <a:gd name="connsiteY1" fmla="*/ 489 h 489"/>
                  <a:gd name="connsiteX2" fmla="*/ 161 w 207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71"/>
                  <a:gd name="connsiteY0" fmla="*/ 0 h 489"/>
                  <a:gd name="connsiteX1" fmla="*/ 0 w 171"/>
                  <a:gd name="connsiteY1" fmla="*/ 489 h 489"/>
                  <a:gd name="connsiteX2" fmla="*/ 161 w 171"/>
                  <a:gd name="connsiteY2" fmla="*/ 0 h 489"/>
                  <a:gd name="connsiteX0" fmla="*/ 161 w 176"/>
                  <a:gd name="connsiteY0" fmla="*/ 0 h 489"/>
                  <a:gd name="connsiteX1" fmla="*/ 0 w 176"/>
                  <a:gd name="connsiteY1" fmla="*/ 489 h 489"/>
                  <a:gd name="connsiteX2" fmla="*/ 161 w 176"/>
                  <a:gd name="connsiteY2" fmla="*/ 0 h 489"/>
                  <a:gd name="connsiteX0" fmla="*/ 161 w 176"/>
                  <a:gd name="connsiteY0" fmla="*/ 0 h 489"/>
                  <a:gd name="connsiteX1" fmla="*/ 0 w 176"/>
                  <a:gd name="connsiteY1" fmla="*/ 489 h 489"/>
                  <a:gd name="connsiteX2" fmla="*/ 161 w 176"/>
                  <a:gd name="connsiteY2" fmla="*/ 0 h 489"/>
                  <a:gd name="connsiteX0" fmla="*/ 161 w 178"/>
                  <a:gd name="connsiteY0" fmla="*/ 0 h 489"/>
                  <a:gd name="connsiteX1" fmla="*/ 0 w 178"/>
                  <a:gd name="connsiteY1" fmla="*/ 489 h 489"/>
                  <a:gd name="connsiteX2" fmla="*/ 161 w 178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0"/>
                  <a:gd name="connsiteY0" fmla="*/ 0 h 489"/>
                  <a:gd name="connsiteX1" fmla="*/ 0 w 180"/>
                  <a:gd name="connsiteY1" fmla="*/ 489 h 489"/>
                  <a:gd name="connsiteX2" fmla="*/ 161 w 180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1" h="489">
                    <a:moveTo>
                      <a:pt x="161" y="0"/>
                    </a:moveTo>
                    <a:cubicBezTo>
                      <a:pt x="119" y="40"/>
                      <a:pt x="43" y="254"/>
                      <a:pt x="0" y="489"/>
                    </a:cubicBezTo>
                    <a:cubicBezTo>
                      <a:pt x="72" y="408"/>
                      <a:pt x="181" y="212"/>
                      <a:pt x="161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50" name="Freeform 25"/>
              <p:cNvSpPr>
                <a:spLocks/>
              </p:cNvSpPr>
              <p:nvPr/>
            </p:nvSpPr>
            <p:spPr bwMode="auto">
              <a:xfrm>
                <a:off x="7035153" y="3265501"/>
                <a:ext cx="1108800" cy="6192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458"/>
                  <a:gd name="connsiteY0" fmla="*/ 0 h 485"/>
                  <a:gd name="connsiteX1" fmla="*/ 314 w 458"/>
                  <a:gd name="connsiteY1" fmla="*/ 485 h 485"/>
                  <a:gd name="connsiteX2" fmla="*/ 149 w 458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38"/>
                  <a:gd name="connsiteY0" fmla="*/ 0 h 550"/>
                  <a:gd name="connsiteX1" fmla="*/ 222 w 238"/>
                  <a:gd name="connsiteY1" fmla="*/ 550 h 550"/>
                  <a:gd name="connsiteX2" fmla="*/ 149 w 238"/>
                  <a:gd name="connsiteY2" fmla="*/ 0 h 550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195"/>
                  <a:gd name="connsiteY0" fmla="*/ 0 h 489"/>
                  <a:gd name="connsiteX1" fmla="*/ 178 w 195"/>
                  <a:gd name="connsiteY1" fmla="*/ 489 h 489"/>
                  <a:gd name="connsiteX2" fmla="*/ 149 w 195"/>
                  <a:gd name="connsiteY2" fmla="*/ 0 h 489"/>
                  <a:gd name="connsiteX0" fmla="*/ 176 w 222"/>
                  <a:gd name="connsiteY0" fmla="*/ 0 h 489"/>
                  <a:gd name="connsiteX1" fmla="*/ 205 w 222"/>
                  <a:gd name="connsiteY1" fmla="*/ 489 h 489"/>
                  <a:gd name="connsiteX2" fmla="*/ 176 w 222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176 w 222"/>
                  <a:gd name="connsiteY0" fmla="*/ 0 h 489"/>
                  <a:gd name="connsiteX1" fmla="*/ 15 w 222"/>
                  <a:gd name="connsiteY1" fmla="*/ 489 h 489"/>
                  <a:gd name="connsiteX2" fmla="*/ 176 w 222"/>
                  <a:gd name="connsiteY2" fmla="*/ 0 h 489"/>
                  <a:gd name="connsiteX0" fmla="*/ 161 w 207"/>
                  <a:gd name="connsiteY0" fmla="*/ 0 h 489"/>
                  <a:gd name="connsiteX1" fmla="*/ 0 w 207"/>
                  <a:gd name="connsiteY1" fmla="*/ 489 h 489"/>
                  <a:gd name="connsiteX2" fmla="*/ 161 w 207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57 w 157"/>
                  <a:gd name="connsiteY0" fmla="*/ 0 h 297"/>
                  <a:gd name="connsiteX1" fmla="*/ 0 w 157"/>
                  <a:gd name="connsiteY1" fmla="*/ 297 h 297"/>
                  <a:gd name="connsiteX2" fmla="*/ 157 w 157"/>
                  <a:gd name="connsiteY2" fmla="*/ 0 h 297"/>
                  <a:gd name="connsiteX0" fmla="*/ 157 w 157"/>
                  <a:gd name="connsiteY0" fmla="*/ 297 h 594"/>
                  <a:gd name="connsiteX1" fmla="*/ 0 w 157"/>
                  <a:gd name="connsiteY1" fmla="*/ 594 h 594"/>
                  <a:gd name="connsiteX2" fmla="*/ 157 w 157"/>
                  <a:gd name="connsiteY2" fmla="*/ 297 h 594"/>
                  <a:gd name="connsiteX0" fmla="*/ 157 w 157"/>
                  <a:gd name="connsiteY0" fmla="*/ 297 h 594"/>
                  <a:gd name="connsiteX1" fmla="*/ 0 w 157"/>
                  <a:gd name="connsiteY1" fmla="*/ 594 h 594"/>
                  <a:gd name="connsiteX2" fmla="*/ 157 w 157"/>
                  <a:gd name="connsiteY2" fmla="*/ 297 h 594"/>
                  <a:gd name="connsiteX0" fmla="*/ 157 w 157"/>
                  <a:gd name="connsiteY0" fmla="*/ 297 h 511"/>
                  <a:gd name="connsiteX1" fmla="*/ 0 w 157"/>
                  <a:gd name="connsiteY1" fmla="*/ 506 h 511"/>
                  <a:gd name="connsiteX2" fmla="*/ 157 w 157"/>
                  <a:gd name="connsiteY2" fmla="*/ 297 h 511"/>
                  <a:gd name="connsiteX0" fmla="*/ 157 w 157"/>
                  <a:gd name="connsiteY0" fmla="*/ 297 h 545"/>
                  <a:gd name="connsiteX1" fmla="*/ 0 w 157"/>
                  <a:gd name="connsiteY1" fmla="*/ 506 h 545"/>
                  <a:gd name="connsiteX2" fmla="*/ 157 w 157"/>
                  <a:gd name="connsiteY2" fmla="*/ 297 h 545"/>
                  <a:gd name="connsiteX0" fmla="*/ 157 w 157"/>
                  <a:gd name="connsiteY0" fmla="*/ 297 h 583"/>
                  <a:gd name="connsiteX1" fmla="*/ 0 w 157"/>
                  <a:gd name="connsiteY1" fmla="*/ 506 h 583"/>
                  <a:gd name="connsiteX2" fmla="*/ 157 w 157"/>
                  <a:gd name="connsiteY2" fmla="*/ 297 h 583"/>
                  <a:gd name="connsiteX0" fmla="*/ 157 w 157"/>
                  <a:gd name="connsiteY0" fmla="*/ 297 h 583"/>
                  <a:gd name="connsiteX1" fmla="*/ 0 w 157"/>
                  <a:gd name="connsiteY1" fmla="*/ 506 h 583"/>
                  <a:gd name="connsiteX2" fmla="*/ 157 w 157"/>
                  <a:gd name="connsiteY2" fmla="*/ 297 h 583"/>
                  <a:gd name="connsiteX0" fmla="*/ 157 w 157"/>
                  <a:gd name="connsiteY0" fmla="*/ 312 h 598"/>
                  <a:gd name="connsiteX1" fmla="*/ 0 w 157"/>
                  <a:gd name="connsiteY1" fmla="*/ 521 h 598"/>
                  <a:gd name="connsiteX2" fmla="*/ 157 w 157"/>
                  <a:gd name="connsiteY2" fmla="*/ 312 h 598"/>
                  <a:gd name="connsiteX0" fmla="*/ 157 w 157"/>
                  <a:gd name="connsiteY0" fmla="*/ 312 h 598"/>
                  <a:gd name="connsiteX1" fmla="*/ 0 w 157"/>
                  <a:gd name="connsiteY1" fmla="*/ 521 h 598"/>
                  <a:gd name="connsiteX2" fmla="*/ 157 w 157"/>
                  <a:gd name="connsiteY2" fmla="*/ 312 h 598"/>
                  <a:gd name="connsiteX0" fmla="*/ 157 w 157"/>
                  <a:gd name="connsiteY0" fmla="*/ 312 h 598"/>
                  <a:gd name="connsiteX1" fmla="*/ 0 w 157"/>
                  <a:gd name="connsiteY1" fmla="*/ 521 h 598"/>
                  <a:gd name="connsiteX2" fmla="*/ 157 w 157"/>
                  <a:gd name="connsiteY2" fmla="*/ 312 h 598"/>
                  <a:gd name="connsiteX0" fmla="*/ 157 w 157"/>
                  <a:gd name="connsiteY0" fmla="*/ 312 h 598"/>
                  <a:gd name="connsiteX1" fmla="*/ 0 w 157"/>
                  <a:gd name="connsiteY1" fmla="*/ 521 h 598"/>
                  <a:gd name="connsiteX2" fmla="*/ 157 w 157"/>
                  <a:gd name="connsiteY2" fmla="*/ 312 h 598"/>
                  <a:gd name="connsiteX0" fmla="*/ 157 w 157"/>
                  <a:gd name="connsiteY0" fmla="*/ 296 h 582"/>
                  <a:gd name="connsiteX1" fmla="*/ 0 w 157"/>
                  <a:gd name="connsiteY1" fmla="*/ 505 h 582"/>
                  <a:gd name="connsiteX2" fmla="*/ 157 w 157"/>
                  <a:gd name="connsiteY2" fmla="*/ 296 h 582"/>
                  <a:gd name="connsiteX0" fmla="*/ 157 w 157"/>
                  <a:gd name="connsiteY0" fmla="*/ 289 h 575"/>
                  <a:gd name="connsiteX1" fmla="*/ 0 w 157"/>
                  <a:gd name="connsiteY1" fmla="*/ 498 h 575"/>
                  <a:gd name="connsiteX2" fmla="*/ 157 w 157"/>
                  <a:gd name="connsiteY2" fmla="*/ 289 h 575"/>
                  <a:gd name="connsiteX0" fmla="*/ 157 w 157"/>
                  <a:gd name="connsiteY0" fmla="*/ 281 h 567"/>
                  <a:gd name="connsiteX1" fmla="*/ 0 w 157"/>
                  <a:gd name="connsiteY1" fmla="*/ 490 h 567"/>
                  <a:gd name="connsiteX2" fmla="*/ 157 w 157"/>
                  <a:gd name="connsiteY2" fmla="*/ 281 h 567"/>
                  <a:gd name="connsiteX0" fmla="*/ 157 w 157"/>
                  <a:gd name="connsiteY0" fmla="*/ 281 h 567"/>
                  <a:gd name="connsiteX1" fmla="*/ 0 w 157"/>
                  <a:gd name="connsiteY1" fmla="*/ 490 h 567"/>
                  <a:gd name="connsiteX2" fmla="*/ 157 w 157"/>
                  <a:gd name="connsiteY2" fmla="*/ 281 h 567"/>
                  <a:gd name="connsiteX0" fmla="*/ 157 w 157"/>
                  <a:gd name="connsiteY0" fmla="*/ 281 h 567"/>
                  <a:gd name="connsiteX1" fmla="*/ 0 w 157"/>
                  <a:gd name="connsiteY1" fmla="*/ 490 h 567"/>
                  <a:gd name="connsiteX2" fmla="*/ 157 w 157"/>
                  <a:gd name="connsiteY2" fmla="*/ 281 h 567"/>
                  <a:gd name="connsiteX0" fmla="*/ 169 w 183"/>
                  <a:gd name="connsiteY0" fmla="*/ 171 h 457"/>
                  <a:gd name="connsiteX1" fmla="*/ 111 w 183"/>
                  <a:gd name="connsiteY1" fmla="*/ 35 h 457"/>
                  <a:gd name="connsiteX2" fmla="*/ 12 w 183"/>
                  <a:gd name="connsiteY2" fmla="*/ 380 h 457"/>
                  <a:gd name="connsiteX3" fmla="*/ 169 w 183"/>
                  <a:gd name="connsiteY3" fmla="*/ 171 h 457"/>
                  <a:gd name="connsiteX0" fmla="*/ 169 w 183"/>
                  <a:gd name="connsiteY0" fmla="*/ 145 h 431"/>
                  <a:gd name="connsiteX1" fmla="*/ 111 w 183"/>
                  <a:gd name="connsiteY1" fmla="*/ 9 h 431"/>
                  <a:gd name="connsiteX2" fmla="*/ 12 w 183"/>
                  <a:gd name="connsiteY2" fmla="*/ 354 h 431"/>
                  <a:gd name="connsiteX3" fmla="*/ 169 w 183"/>
                  <a:gd name="connsiteY3" fmla="*/ 145 h 431"/>
                  <a:gd name="connsiteX0" fmla="*/ 169 w 169"/>
                  <a:gd name="connsiteY0" fmla="*/ 145 h 431"/>
                  <a:gd name="connsiteX1" fmla="*/ 111 w 169"/>
                  <a:gd name="connsiteY1" fmla="*/ 9 h 431"/>
                  <a:gd name="connsiteX2" fmla="*/ 12 w 169"/>
                  <a:gd name="connsiteY2" fmla="*/ 354 h 431"/>
                  <a:gd name="connsiteX3" fmla="*/ 169 w 169"/>
                  <a:gd name="connsiteY3" fmla="*/ 145 h 431"/>
                  <a:gd name="connsiteX0" fmla="*/ 157 w 157"/>
                  <a:gd name="connsiteY0" fmla="*/ 145 h 431"/>
                  <a:gd name="connsiteX1" fmla="*/ 99 w 157"/>
                  <a:gd name="connsiteY1" fmla="*/ 9 h 431"/>
                  <a:gd name="connsiteX2" fmla="*/ 0 w 157"/>
                  <a:gd name="connsiteY2" fmla="*/ 354 h 431"/>
                  <a:gd name="connsiteX3" fmla="*/ 157 w 157"/>
                  <a:gd name="connsiteY3" fmla="*/ 145 h 431"/>
                  <a:gd name="connsiteX0" fmla="*/ 157 w 157"/>
                  <a:gd name="connsiteY0" fmla="*/ 145 h 431"/>
                  <a:gd name="connsiteX1" fmla="*/ 99 w 157"/>
                  <a:gd name="connsiteY1" fmla="*/ 9 h 431"/>
                  <a:gd name="connsiteX2" fmla="*/ 0 w 157"/>
                  <a:gd name="connsiteY2" fmla="*/ 354 h 431"/>
                  <a:gd name="connsiteX3" fmla="*/ 157 w 157"/>
                  <a:gd name="connsiteY3" fmla="*/ 145 h 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" h="431">
                    <a:moveTo>
                      <a:pt x="157" y="145"/>
                    </a:moveTo>
                    <a:cubicBezTo>
                      <a:pt x="142" y="41"/>
                      <a:pt x="129" y="0"/>
                      <a:pt x="99" y="9"/>
                    </a:cubicBezTo>
                    <a:cubicBezTo>
                      <a:pt x="65" y="21"/>
                      <a:pt x="26" y="202"/>
                      <a:pt x="0" y="354"/>
                    </a:cubicBezTo>
                    <a:cubicBezTo>
                      <a:pt x="61" y="431"/>
                      <a:pt x="114" y="359"/>
                      <a:pt x="157" y="145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</p:grpSp>
      </p:grpSp>
      <p:pic>
        <p:nvPicPr>
          <p:cNvPr id="51211" name="Picture 2"/>
          <p:cNvPicPr>
            <a:picLocks noChangeAspect="1" noChangeArrowheads="1"/>
          </p:cNvPicPr>
          <p:nvPr/>
        </p:nvPicPr>
        <p:blipFill>
          <a:blip r:embed="rId2"/>
          <a:srcRect l="1665" t="17400" r="3432" b="19003"/>
          <a:stretch>
            <a:fillRect/>
          </a:stretch>
        </p:blipFill>
        <p:spPr bwMode="auto">
          <a:xfrm>
            <a:off x="2987675" y="1125538"/>
            <a:ext cx="597693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2"/>
          <p:cNvPicPr>
            <a:picLocks noChangeAspect="1" noChangeArrowheads="1"/>
          </p:cNvPicPr>
          <p:nvPr/>
        </p:nvPicPr>
        <p:blipFill>
          <a:blip r:embed="rId3"/>
          <a:srcRect t="30374"/>
          <a:stretch>
            <a:fillRect/>
          </a:stretch>
        </p:blipFill>
        <p:spPr bwMode="auto">
          <a:xfrm>
            <a:off x="569913" y="4365625"/>
            <a:ext cx="155575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0" y="642938"/>
            <a:ext cx="2928938" cy="59896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2226" name="Textfeld 11"/>
          <p:cNvSpPr txBox="1">
            <a:spLocks noChangeArrowheads="1"/>
          </p:cNvSpPr>
          <p:nvPr/>
        </p:nvSpPr>
        <p:spPr bwMode="auto">
          <a:xfrm>
            <a:off x="560388" y="4071938"/>
            <a:ext cx="12287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b="1"/>
              <a:t>Legende Indexwerte</a:t>
            </a:r>
          </a:p>
        </p:txBody>
      </p:sp>
      <p:cxnSp>
        <p:nvCxnSpPr>
          <p:cNvPr id="16" name="Gerade Verbindung 15"/>
          <p:cNvCxnSpPr/>
          <p:nvPr/>
        </p:nvCxnSpPr>
        <p:spPr>
          <a:xfrm>
            <a:off x="560388" y="4283075"/>
            <a:ext cx="1857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28" name="Textfeld 17"/>
          <p:cNvSpPr txBox="1">
            <a:spLocks noChangeArrowheads="1"/>
          </p:cNvSpPr>
          <p:nvPr/>
        </p:nvSpPr>
        <p:spPr bwMode="auto">
          <a:xfrm>
            <a:off x="560388" y="1143000"/>
            <a:ext cx="191135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b="1"/>
              <a:t>Bürgerliche Migr.-Milieus: 24%*</a:t>
            </a:r>
          </a:p>
        </p:txBody>
      </p:sp>
      <p:cxnSp>
        <p:nvCxnSpPr>
          <p:cNvPr id="19" name="Gerade Verbindung 18"/>
          <p:cNvCxnSpPr/>
          <p:nvPr/>
        </p:nvCxnSpPr>
        <p:spPr>
          <a:xfrm>
            <a:off x="560388" y="1354138"/>
            <a:ext cx="1857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0" name="Textfeld 19"/>
          <p:cNvSpPr txBox="1">
            <a:spLocks noChangeArrowheads="1"/>
          </p:cNvSpPr>
          <p:nvPr/>
        </p:nvSpPr>
        <p:spPr bwMode="auto">
          <a:xfrm>
            <a:off x="560388" y="1401763"/>
            <a:ext cx="177323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800"/>
              <a:t>* Bezugsgröße: Privathaushalte, Berlin</a:t>
            </a:r>
          </a:p>
        </p:txBody>
      </p:sp>
      <p:sp>
        <p:nvSpPr>
          <p:cNvPr id="28" name="Rechteck 27"/>
          <p:cNvSpPr/>
          <p:nvPr/>
        </p:nvSpPr>
        <p:spPr>
          <a:xfrm>
            <a:off x="6500813" y="1000125"/>
            <a:ext cx="17145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6643688" y="6000750"/>
            <a:ext cx="17145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2233" name="Text Box 4"/>
          <p:cNvSpPr txBox="1">
            <a:spLocks noChangeArrowheads="1"/>
          </p:cNvSpPr>
          <p:nvPr/>
        </p:nvSpPr>
        <p:spPr bwMode="auto">
          <a:xfrm>
            <a:off x="1649413" y="28575"/>
            <a:ext cx="73517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FFFFFF"/>
                </a:solidFill>
              </a:rPr>
              <a:t>vhw</a:t>
            </a:r>
          </a:p>
          <a:p>
            <a:endParaRPr lang="de-DE" sz="200">
              <a:solidFill>
                <a:srgbClr val="FFFFFF"/>
              </a:solidFill>
            </a:endParaRPr>
          </a:p>
          <a:p>
            <a:r>
              <a:rPr lang="de-DE" sz="1500">
                <a:solidFill>
                  <a:srgbClr val="FFFFFF"/>
                </a:solidFill>
              </a:rPr>
              <a:t>Die sozialen Milieus in Berlin –Bürgerliche Migrantenmilieus</a:t>
            </a:r>
          </a:p>
        </p:txBody>
      </p:sp>
      <p:grpSp>
        <p:nvGrpSpPr>
          <p:cNvPr id="52234" name="Gruppieren 63"/>
          <p:cNvGrpSpPr>
            <a:grpSpLocks/>
          </p:cNvGrpSpPr>
          <p:nvPr/>
        </p:nvGrpSpPr>
        <p:grpSpPr bwMode="auto">
          <a:xfrm>
            <a:off x="500063" y="1714500"/>
            <a:ext cx="2020887" cy="1071563"/>
            <a:chOff x="-3527425" y="971534"/>
            <a:chExt cx="3527425" cy="1870075"/>
          </a:xfrm>
        </p:grpSpPr>
        <p:sp>
          <p:nvSpPr>
            <p:cNvPr id="52237" name="Freeform 15"/>
            <p:cNvSpPr>
              <a:spLocks/>
            </p:cNvSpPr>
            <p:nvPr/>
          </p:nvSpPr>
          <p:spPr bwMode="auto">
            <a:xfrm>
              <a:off x="-3187700" y="1781159"/>
              <a:ext cx="1506538" cy="1003300"/>
            </a:xfrm>
            <a:custGeom>
              <a:avLst/>
              <a:gdLst>
                <a:gd name="T0" fmla="*/ 2147483647 w 1436"/>
                <a:gd name="T1" fmla="*/ 2147483647 h 1492"/>
                <a:gd name="T2" fmla="*/ 2147483647 w 1436"/>
                <a:gd name="T3" fmla="*/ 2147483647 h 1492"/>
                <a:gd name="T4" fmla="*/ 2147483647 w 1436"/>
                <a:gd name="T5" fmla="*/ 2147483647 h 1492"/>
                <a:gd name="T6" fmla="*/ 2147483647 w 1436"/>
                <a:gd name="T7" fmla="*/ 2147483647 h 1492"/>
                <a:gd name="T8" fmla="*/ 2147483647 w 1436"/>
                <a:gd name="T9" fmla="*/ 2147483647 h 1492"/>
                <a:gd name="T10" fmla="*/ 2147483647 w 1436"/>
                <a:gd name="T11" fmla="*/ 2147483647 h 1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6"/>
                <a:gd name="T19" fmla="*/ 0 h 1492"/>
                <a:gd name="T20" fmla="*/ 1436 w 1436"/>
                <a:gd name="T21" fmla="*/ 1492 h 14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6" h="1492">
                  <a:moveTo>
                    <a:pt x="1235" y="195"/>
                  </a:moveTo>
                  <a:cubicBezTo>
                    <a:pt x="1034" y="0"/>
                    <a:pt x="581" y="167"/>
                    <a:pt x="384" y="306"/>
                  </a:cubicBezTo>
                  <a:cubicBezTo>
                    <a:pt x="187" y="445"/>
                    <a:pt x="0" y="661"/>
                    <a:pt x="52" y="1029"/>
                  </a:cubicBezTo>
                  <a:cubicBezTo>
                    <a:pt x="104" y="1397"/>
                    <a:pt x="346" y="1492"/>
                    <a:pt x="658" y="1438"/>
                  </a:cubicBezTo>
                  <a:cubicBezTo>
                    <a:pt x="970" y="1384"/>
                    <a:pt x="1173" y="1122"/>
                    <a:pt x="1269" y="915"/>
                  </a:cubicBezTo>
                  <a:cubicBezTo>
                    <a:pt x="1365" y="708"/>
                    <a:pt x="1436" y="390"/>
                    <a:pt x="1235" y="195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38" name="Freeform 16"/>
            <p:cNvSpPr>
              <a:spLocks/>
            </p:cNvSpPr>
            <p:nvPr/>
          </p:nvSpPr>
          <p:spPr bwMode="auto">
            <a:xfrm>
              <a:off x="-2770187" y="971534"/>
              <a:ext cx="955675" cy="1019175"/>
            </a:xfrm>
            <a:custGeom>
              <a:avLst/>
              <a:gdLst>
                <a:gd name="T0" fmla="*/ 2147483647 w 1237"/>
                <a:gd name="T1" fmla="*/ 2147483647 h 1321"/>
                <a:gd name="T2" fmla="*/ 2147483647 w 1237"/>
                <a:gd name="T3" fmla="*/ 2147483647 h 1321"/>
                <a:gd name="T4" fmla="*/ 2147483647 w 1237"/>
                <a:gd name="T5" fmla="*/ 2147483647 h 1321"/>
                <a:gd name="T6" fmla="*/ 2147483647 w 1237"/>
                <a:gd name="T7" fmla="*/ 2147483647 h 1321"/>
                <a:gd name="T8" fmla="*/ 2147483647 w 1237"/>
                <a:gd name="T9" fmla="*/ 2147483647 h 1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7"/>
                <a:gd name="T16" fmla="*/ 0 h 1321"/>
                <a:gd name="T17" fmla="*/ 1237 w 1237"/>
                <a:gd name="T18" fmla="*/ 1321 h 1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7" h="1321">
                  <a:moveTo>
                    <a:pt x="628" y="2"/>
                  </a:moveTo>
                  <a:cubicBezTo>
                    <a:pt x="177" y="4"/>
                    <a:pt x="0" y="417"/>
                    <a:pt x="8" y="638"/>
                  </a:cubicBezTo>
                  <a:cubicBezTo>
                    <a:pt x="16" y="859"/>
                    <a:pt x="104" y="1243"/>
                    <a:pt x="545" y="1282"/>
                  </a:cubicBezTo>
                  <a:cubicBezTo>
                    <a:pt x="986" y="1321"/>
                    <a:pt x="1209" y="903"/>
                    <a:pt x="1223" y="690"/>
                  </a:cubicBezTo>
                  <a:cubicBezTo>
                    <a:pt x="1237" y="477"/>
                    <a:pt x="1079" y="0"/>
                    <a:pt x="628" y="2"/>
                  </a:cubicBezTo>
                  <a:close/>
                </a:path>
              </a:pathLst>
            </a:custGeom>
            <a:solidFill>
              <a:srgbClr val="9BBEFF"/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39" name="Freeform 17"/>
            <p:cNvSpPr>
              <a:spLocks/>
            </p:cNvSpPr>
            <p:nvPr/>
          </p:nvSpPr>
          <p:spPr bwMode="auto">
            <a:xfrm>
              <a:off x="-1922462" y="1017572"/>
              <a:ext cx="1387475" cy="568325"/>
            </a:xfrm>
            <a:custGeom>
              <a:avLst/>
              <a:gdLst>
                <a:gd name="T0" fmla="*/ 2147483647 w 1797"/>
                <a:gd name="T1" fmla="*/ 2147483647 h 736"/>
                <a:gd name="T2" fmla="*/ 2147483647 w 1797"/>
                <a:gd name="T3" fmla="*/ 2147483647 h 736"/>
                <a:gd name="T4" fmla="*/ 2147483647 w 1797"/>
                <a:gd name="T5" fmla="*/ 2147483647 h 736"/>
                <a:gd name="T6" fmla="*/ 2147483647 w 1797"/>
                <a:gd name="T7" fmla="*/ 2147483647 h 736"/>
                <a:gd name="T8" fmla="*/ 2147483647 w 1797"/>
                <a:gd name="T9" fmla="*/ 2147483647 h 7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7"/>
                <a:gd name="T16" fmla="*/ 0 h 736"/>
                <a:gd name="T17" fmla="*/ 1797 w 1797"/>
                <a:gd name="T18" fmla="*/ 736 h 7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7" h="736">
                  <a:moveTo>
                    <a:pt x="829" y="24"/>
                  </a:moveTo>
                  <a:cubicBezTo>
                    <a:pt x="545" y="48"/>
                    <a:pt x="0" y="118"/>
                    <a:pt x="36" y="427"/>
                  </a:cubicBezTo>
                  <a:cubicBezTo>
                    <a:pt x="72" y="736"/>
                    <a:pt x="567" y="711"/>
                    <a:pt x="851" y="687"/>
                  </a:cubicBezTo>
                  <a:cubicBezTo>
                    <a:pt x="1135" y="663"/>
                    <a:pt x="1797" y="482"/>
                    <a:pt x="1738" y="285"/>
                  </a:cubicBezTo>
                  <a:cubicBezTo>
                    <a:pt x="1679" y="88"/>
                    <a:pt x="1113" y="0"/>
                    <a:pt x="829" y="24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40" name="Freeform 20"/>
            <p:cNvSpPr>
              <a:spLocks/>
            </p:cNvSpPr>
            <p:nvPr/>
          </p:nvSpPr>
          <p:spPr bwMode="auto">
            <a:xfrm>
              <a:off x="-2039937" y="1439847"/>
              <a:ext cx="1277937" cy="1096962"/>
            </a:xfrm>
            <a:custGeom>
              <a:avLst/>
              <a:gdLst>
                <a:gd name="T0" fmla="*/ 2147483647 w 1583"/>
                <a:gd name="T1" fmla="*/ 2147483647 h 1034"/>
                <a:gd name="T2" fmla="*/ 2147483647 w 1583"/>
                <a:gd name="T3" fmla="*/ 2147483647 h 1034"/>
                <a:gd name="T4" fmla="*/ 2147483647 w 1583"/>
                <a:gd name="T5" fmla="*/ 2147483647 h 1034"/>
                <a:gd name="T6" fmla="*/ 2147483647 w 1583"/>
                <a:gd name="T7" fmla="*/ 2147483647 h 1034"/>
                <a:gd name="T8" fmla="*/ 2147483647 w 1583"/>
                <a:gd name="T9" fmla="*/ 2147483647 h 1034"/>
                <a:gd name="T10" fmla="*/ 2147483647 w 1583"/>
                <a:gd name="T11" fmla="*/ 2147483647 h 10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3"/>
                <a:gd name="T19" fmla="*/ 0 h 1034"/>
                <a:gd name="T20" fmla="*/ 1583 w 1583"/>
                <a:gd name="T21" fmla="*/ 1034 h 10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3" h="1034">
                  <a:moveTo>
                    <a:pt x="1110" y="129"/>
                  </a:moveTo>
                  <a:cubicBezTo>
                    <a:pt x="882" y="35"/>
                    <a:pt x="382" y="0"/>
                    <a:pt x="191" y="125"/>
                  </a:cubicBezTo>
                  <a:cubicBezTo>
                    <a:pt x="0" y="250"/>
                    <a:pt x="12" y="611"/>
                    <a:pt x="200" y="781"/>
                  </a:cubicBezTo>
                  <a:cubicBezTo>
                    <a:pt x="388" y="951"/>
                    <a:pt x="762" y="1034"/>
                    <a:pt x="1060" y="1000"/>
                  </a:cubicBezTo>
                  <a:cubicBezTo>
                    <a:pt x="1358" y="966"/>
                    <a:pt x="1531" y="913"/>
                    <a:pt x="1557" y="690"/>
                  </a:cubicBezTo>
                  <a:cubicBezTo>
                    <a:pt x="1583" y="467"/>
                    <a:pt x="1338" y="223"/>
                    <a:pt x="1110" y="129"/>
                  </a:cubicBezTo>
                  <a:close/>
                </a:path>
              </a:pathLst>
            </a:custGeom>
            <a:solidFill>
              <a:srgbClr val="9BBEFF"/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41" name="Freeform 21"/>
            <p:cNvSpPr>
              <a:spLocks/>
            </p:cNvSpPr>
            <p:nvPr/>
          </p:nvSpPr>
          <p:spPr bwMode="auto">
            <a:xfrm>
              <a:off x="-1603375" y="1887522"/>
              <a:ext cx="1476375" cy="928687"/>
            </a:xfrm>
            <a:custGeom>
              <a:avLst/>
              <a:gdLst>
                <a:gd name="T0" fmla="*/ 2147483647 w 1913"/>
                <a:gd name="T1" fmla="*/ 2147483647 h 1203"/>
                <a:gd name="T2" fmla="*/ 2147483647 w 1913"/>
                <a:gd name="T3" fmla="*/ 2147483647 h 1203"/>
                <a:gd name="T4" fmla="*/ 2147483647 w 1913"/>
                <a:gd name="T5" fmla="*/ 2147483647 h 1203"/>
                <a:gd name="T6" fmla="*/ 2147483647 w 1913"/>
                <a:gd name="T7" fmla="*/ 2147483647 h 1203"/>
                <a:gd name="T8" fmla="*/ 2147483647 w 1913"/>
                <a:gd name="T9" fmla="*/ 2147483647 h 1203"/>
                <a:gd name="T10" fmla="*/ 2147483647 w 1913"/>
                <a:gd name="T11" fmla="*/ 2147483647 h 1203"/>
                <a:gd name="T12" fmla="*/ 2147483647 w 1913"/>
                <a:gd name="T13" fmla="*/ 2147483647 h 1203"/>
                <a:gd name="T14" fmla="*/ 2147483647 w 1913"/>
                <a:gd name="T15" fmla="*/ 2147483647 h 1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13"/>
                <a:gd name="T25" fmla="*/ 0 h 1203"/>
                <a:gd name="T26" fmla="*/ 1913 w 1913"/>
                <a:gd name="T27" fmla="*/ 1203 h 12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13" h="1203">
                  <a:moveTo>
                    <a:pt x="1117" y="277"/>
                  </a:moveTo>
                  <a:cubicBezTo>
                    <a:pt x="993" y="402"/>
                    <a:pt x="904" y="590"/>
                    <a:pt x="751" y="697"/>
                  </a:cubicBezTo>
                  <a:cubicBezTo>
                    <a:pt x="598" y="804"/>
                    <a:pt x="323" y="872"/>
                    <a:pt x="198" y="920"/>
                  </a:cubicBezTo>
                  <a:cubicBezTo>
                    <a:pt x="73" y="968"/>
                    <a:pt x="0" y="1055"/>
                    <a:pt x="156" y="1129"/>
                  </a:cubicBezTo>
                  <a:cubicBezTo>
                    <a:pt x="312" y="1203"/>
                    <a:pt x="965" y="1139"/>
                    <a:pt x="1269" y="1087"/>
                  </a:cubicBezTo>
                  <a:cubicBezTo>
                    <a:pt x="1573" y="1035"/>
                    <a:pt x="1785" y="887"/>
                    <a:pt x="1849" y="658"/>
                  </a:cubicBezTo>
                  <a:cubicBezTo>
                    <a:pt x="1913" y="429"/>
                    <a:pt x="1801" y="58"/>
                    <a:pt x="1593" y="29"/>
                  </a:cubicBezTo>
                  <a:cubicBezTo>
                    <a:pt x="1385" y="0"/>
                    <a:pt x="1241" y="152"/>
                    <a:pt x="1117" y="277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42" name="Freeform 22"/>
            <p:cNvSpPr>
              <a:spLocks/>
            </p:cNvSpPr>
            <p:nvPr/>
          </p:nvSpPr>
          <p:spPr bwMode="auto">
            <a:xfrm>
              <a:off x="-3527425" y="2133584"/>
              <a:ext cx="560388" cy="708025"/>
            </a:xfrm>
            <a:custGeom>
              <a:avLst/>
              <a:gdLst>
                <a:gd name="T0" fmla="*/ 2147483647 w 608"/>
                <a:gd name="T1" fmla="*/ 2147483647 h 812"/>
                <a:gd name="T2" fmla="*/ 2147483647 w 608"/>
                <a:gd name="T3" fmla="*/ 2147483647 h 812"/>
                <a:gd name="T4" fmla="*/ 2147483647 w 608"/>
                <a:gd name="T5" fmla="*/ 2147483647 h 812"/>
                <a:gd name="T6" fmla="*/ 2147483647 w 608"/>
                <a:gd name="T7" fmla="*/ 2147483647 h 812"/>
                <a:gd name="T8" fmla="*/ 2147483647 w 608"/>
                <a:gd name="T9" fmla="*/ 2147483647 h 8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8"/>
                <a:gd name="T16" fmla="*/ 0 h 812"/>
                <a:gd name="T17" fmla="*/ 608 w 608"/>
                <a:gd name="T18" fmla="*/ 812 h 8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8" h="812">
                  <a:moveTo>
                    <a:pt x="305" y="30"/>
                  </a:moveTo>
                  <a:cubicBezTo>
                    <a:pt x="86" y="60"/>
                    <a:pt x="27" y="321"/>
                    <a:pt x="14" y="456"/>
                  </a:cubicBezTo>
                  <a:cubicBezTo>
                    <a:pt x="0" y="591"/>
                    <a:pt x="5" y="796"/>
                    <a:pt x="267" y="804"/>
                  </a:cubicBezTo>
                  <a:cubicBezTo>
                    <a:pt x="530" y="812"/>
                    <a:pt x="608" y="539"/>
                    <a:pt x="604" y="442"/>
                  </a:cubicBezTo>
                  <a:cubicBezTo>
                    <a:pt x="600" y="345"/>
                    <a:pt x="524" y="0"/>
                    <a:pt x="305" y="3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43" name="Freeform 19"/>
            <p:cNvSpPr>
              <a:spLocks/>
            </p:cNvSpPr>
            <p:nvPr/>
          </p:nvSpPr>
          <p:spPr bwMode="auto">
            <a:xfrm>
              <a:off x="-2492375" y="2446322"/>
              <a:ext cx="1254125" cy="392112"/>
            </a:xfrm>
            <a:custGeom>
              <a:avLst/>
              <a:gdLst>
                <a:gd name="T0" fmla="*/ 2147483647 w 1132"/>
                <a:gd name="T1" fmla="*/ 2147483647 h 875"/>
                <a:gd name="T2" fmla="*/ 2147483647 w 1132"/>
                <a:gd name="T3" fmla="*/ 2147483647 h 875"/>
                <a:gd name="T4" fmla="*/ 2147483647 w 1132"/>
                <a:gd name="T5" fmla="*/ 2147483647 h 875"/>
                <a:gd name="T6" fmla="*/ 2147483647 w 1132"/>
                <a:gd name="T7" fmla="*/ 2147483647 h 875"/>
                <a:gd name="T8" fmla="*/ 2147483647 w 1132"/>
                <a:gd name="T9" fmla="*/ 2147483647 h 875"/>
                <a:gd name="T10" fmla="*/ 2147483647 w 1132"/>
                <a:gd name="T11" fmla="*/ 2147483647 h 8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2"/>
                <a:gd name="T19" fmla="*/ 0 h 875"/>
                <a:gd name="T20" fmla="*/ 1132 w 1132"/>
                <a:gd name="T21" fmla="*/ 875 h 8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2" h="875">
                  <a:moveTo>
                    <a:pt x="1106" y="507"/>
                  </a:moveTo>
                  <a:cubicBezTo>
                    <a:pt x="1132" y="290"/>
                    <a:pt x="1040" y="205"/>
                    <a:pt x="935" y="120"/>
                  </a:cubicBezTo>
                  <a:cubicBezTo>
                    <a:pt x="830" y="35"/>
                    <a:pt x="718" y="0"/>
                    <a:pt x="611" y="5"/>
                  </a:cubicBezTo>
                  <a:cubicBezTo>
                    <a:pt x="504" y="10"/>
                    <a:pt x="36" y="109"/>
                    <a:pt x="18" y="457"/>
                  </a:cubicBezTo>
                  <a:cubicBezTo>
                    <a:pt x="0" y="805"/>
                    <a:pt x="386" y="859"/>
                    <a:pt x="567" y="867"/>
                  </a:cubicBezTo>
                  <a:cubicBezTo>
                    <a:pt x="748" y="875"/>
                    <a:pt x="1080" y="724"/>
                    <a:pt x="1106" y="507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244" name="Freeform 17"/>
            <p:cNvSpPr>
              <a:spLocks/>
            </p:cNvSpPr>
            <p:nvPr/>
          </p:nvSpPr>
          <p:spPr bwMode="auto">
            <a:xfrm>
              <a:off x="-1190625" y="1214422"/>
              <a:ext cx="1190625" cy="960437"/>
            </a:xfrm>
            <a:custGeom>
              <a:avLst/>
              <a:gdLst>
                <a:gd name="T0" fmla="*/ 2147483647 w 1892"/>
                <a:gd name="T1" fmla="*/ 2147483647 h 721"/>
                <a:gd name="T2" fmla="*/ 2147483647 w 1892"/>
                <a:gd name="T3" fmla="*/ 2147483647 h 721"/>
                <a:gd name="T4" fmla="*/ 2147483647 w 1892"/>
                <a:gd name="T5" fmla="*/ 2147483647 h 721"/>
                <a:gd name="T6" fmla="*/ 2147483647 w 1892"/>
                <a:gd name="T7" fmla="*/ 2147483647 h 721"/>
                <a:gd name="T8" fmla="*/ 2147483647 w 1892"/>
                <a:gd name="T9" fmla="*/ 2147483647 h 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2"/>
                <a:gd name="T16" fmla="*/ 0 h 721"/>
                <a:gd name="T17" fmla="*/ 1892 w 1892"/>
                <a:gd name="T18" fmla="*/ 721 h 7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2" h="721">
                  <a:moveTo>
                    <a:pt x="1054" y="3"/>
                  </a:moveTo>
                  <a:cubicBezTo>
                    <a:pt x="793" y="0"/>
                    <a:pt x="82" y="197"/>
                    <a:pt x="41" y="369"/>
                  </a:cubicBezTo>
                  <a:cubicBezTo>
                    <a:pt x="0" y="541"/>
                    <a:pt x="325" y="713"/>
                    <a:pt x="901" y="717"/>
                  </a:cubicBezTo>
                  <a:cubicBezTo>
                    <a:pt x="1477" y="721"/>
                    <a:pt x="1892" y="414"/>
                    <a:pt x="1721" y="242"/>
                  </a:cubicBezTo>
                  <a:cubicBezTo>
                    <a:pt x="1550" y="70"/>
                    <a:pt x="1315" y="6"/>
                    <a:pt x="1054" y="3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3" name="Gruppieren 99"/>
            <p:cNvGrpSpPr/>
            <p:nvPr/>
          </p:nvGrpSpPr>
          <p:grpSpPr bwMode="auto">
            <a:xfrm>
              <a:off x="-3202270" y="1225890"/>
              <a:ext cx="2959026" cy="1548630"/>
              <a:chOff x="2060576" y="1878013"/>
              <a:chExt cx="6083377" cy="3184023"/>
            </a:xfrm>
            <a:solidFill>
              <a:srgbClr val="C0C0C0"/>
            </a:solidFill>
          </p:grpSpPr>
          <p:sp>
            <p:nvSpPr>
              <p:cNvPr id="39" name="Freeform 25"/>
              <p:cNvSpPr>
                <a:spLocks/>
              </p:cNvSpPr>
              <p:nvPr/>
            </p:nvSpPr>
            <p:spPr bwMode="auto">
              <a:xfrm>
                <a:off x="2060576" y="3914774"/>
                <a:ext cx="608400" cy="9288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81"/>
                  <a:gd name="connsiteY0" fmla="*/ 0 h 485"/>
                  <a:gd name="connsiteX1" fmla="*/ 254 w 381"/>
                  <a:gd name="connsiteY1" fmla="*/ 485 h 485"/>
                  <a:gd name="connsiteX2" fmla="*/ 149 w 381"/>
                  <a:gd name="connsiteY2" fmla="*/ 0 h 485"/>
                  <a:gd name="connsiteX0" fmla="*/ 149 w 387"/>
                  <a:gd name="connsiteY0" fmla="*/ 0 h 485"/>
                  <a:gd name="connsiteX1" fmla="*/ 254 w 387"/>
                  <a:gd name="connsiteY1" fmla="*/ 485 h 485"/>
                  <a:gd name="connsiteX2" fmla="*/ 149 w 387"/>
                  <a:gd name="connsiteY2" fmla="*/ 0 h 485"/>
                  <a:gd name="connsiteX0" fmla="*/ 149 w 387"/>
                  <a:gd name="connsiteY0" fmla="*/ 0 h 485"/>
                  <a:gd name="connsiteX1" fmla="*/ 254 w 387"/>
                  <a:gd name="connsiteY1" fmla="*/ 485 h 485"/>
                  <a:gd name="connsiteX2" fmla="*/ 149 w 387"/>
                  <a:gd name="connsiteY2" fmla="*/ 0 h 485"/>
                  <a:gd name="connsiteX0" fmla="*/ 149 w 387"/>
                  <a:gd name="connsiteY0" fmla="*/ 0 h 485"/>
                  <a:gd name="connsiteX1" fmla="*/ 254 w 387"/>
                  <a:gd name="connsiteY1" fmla="*/ 485 h 485"/>
                  <a:gd name="connsiteX2" fmla="*/ 149 w 387"/>
                  <a:gd name="connsiteY2" fmla="*/ 0 h 485"/>
                  <a:gd name="connsiteX0" fmla="*/ 140 w 378"/>
                  <a:gd name="connsiteY0" fmla="*/ 0 h 485"/>
                  <a:gd name="connsiteX1" fmla="*/ 245 w 378"/>
                  <a:gd name="connsiteY1" fmla="*/ 485 h 485"/>
                  <a:gd name="connsiteX2" fmla="*/ 140 w 378"/>
                  <a:gd name="connsiteY2" fmla="*/ 0 h 485"/>
                  <a:gd name="connsiteX0" fmla="*/ 143 w 381"/>
                  <a:gd name="connsiteY0" fmla="*/ 0 h 485"/>
                  <a:gd name="connsiteX1" fmla="*/ 248 w 381"/>
                  <a:gd name="connsiteY1" fmla="*/ 485 h 485"/>
                  <a:gd name="connsiteX2" fmla="*/ 143 w 381"/>
                  <a:gd name="connsiteY2" fmla="*/ 0 h 485"/>
                  <a:gd name="connsiteX0" fmla="*/ 143 w 381"/>
                  <a:gd name="connsiteY0" fmla="*/ 0 h 485"/>
                  <a:gd name="connsiteX1" fmla="*/ 248 w 381"/>
                  <a:gd name="connsiteY1" fmla="*/ 485 h 485"/>
                  <a:gd name="connsiteX2" fmla="*/ 143 w 381"/>
                  <a:gd name="connsiteY2" fmla="*/ 0 h 485"/>
                  <a:gd name="connsiteX0" fmla="*/ 143 w 381"/>
                  <a:gd name="connsiteY0" fmla="*/ 0 h 485"/>
                  <a:gd name="connsiteX1" fmla="*/ 248 w 381"/>
                  <a:gd name="connsiteY1" fmla="*/ 485 h 485"/>
                  <a:gd name="connsiteX2" fmla="*/ 143 w 381"/>
                  <a:gd name="connsiteY2" fmla="*/ 0 h 485"/>
                  <a:gd name="connsiteX0" fmla="*/ 143 w 381"/>
                  <a:gd name="connsiteY0" fmla="*/ 0 h 485"/>
                  <a:gd name="connsiteX1" fmla="*/ 248 w 381"/>
                  <a:gd name="connsiteY1" fmla="*/ 485 h 485"/>
                  <a:gd name="connsiteX2" fmla="*/ 143 w 381"/>
                  <a:gd name="connsiteY2" fmla="*/ 0 h 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" h="485">
                    <a:moveTo>
                      <a:pt x="143" y="0"/>
                    </a:moveTo>
                    <a:cubicBezTo>
                      <a:pt x="0" y="187"/>
                      <a:pt x="110" y="414"/>
                      <a:pt x="248" y="485"/>
                    </a:cubicBezTo>
                    <a:cubicBezTo>
                      <a:pt x="381" y="294"/>
                      <a:pt x="205" y="48"/>
                      <a:pt x="143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0" name="Freeform 25"/>
              <p:cNvSpPr>
                <a:spLocks/>
              </p:cNvSpPr>
              <p:nvPr/>
            </p:nvSpPr>
            <p:spPr bwMode="auto">
              <a:xfrm>
                <a:off x="4526070" y="3205432"/>
                <a:ext cx="735014" cy="9468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512"/>
                  <a:gd name="connsiteY0" fmla="*/ 0 h 485"/>
                  <a:gd name="connsiteX1" fmla="*/ 368 w 512"/>
                  <a:gd name="connsiteY1" fmla="*/ 485 h 485"/>
                  <a:gd name="connsiteX2" fmla="*/ 149 w 512"/>
                  <a:gd name="connsiteY2" fmla="*/ 0 h 485"/>
                  <a:gd name="connsiteX0" fmla="*/ 149 w 530"/>
                  <a:gd name="connsiteY0" fmla="*/ 0 h 500"/>
                  <a:gd name="connsiteX1" fmla="*/ 386 w 530"/>
                  <a:gd name="connsiteY1" fmla="*/ 500 h 500"/>
                  <a:gd name="connsiteX2" fmla="*/ 149 w 530"/>
                  <a:gd name="connsiteY2" fmla="*/ 0 h 500"/>
                  <a:gd name="connsiteX0" fmla="*/ 149 w 530"/>
                  <a:gd name="connsiteY0" fmla="*/ 0 h 577"/>
                  <a:gd name="connsiteX1" fmla="*/ 386 w 530"/>
                  <a:gd name="connsiteY1" fmla="*/ 577 h 577"/>
                  <a:gd name="connsiteX2" fmla="*/ 149 w 530"/>
                  <a:gd name="connsiteY2" fmla="*/ 0 h 577"/>
                  <a:gd name="connsiteX0" fmla="*/ 149 w 530"/>
                  <a:gd name="connsiteY0" fmla="*/ 0 h 497"/>
                  <a:gd name="connsiteX1" fmla="*/ 386 w 530"/>
                  <a:gd name="connsiteY1" fmla="*/ 497 h 497"/>
                  <a:gd name="connsiteX2" fmla="*/ 149 w 530"/>
                  <a:gd name="connsiteY2" fmla="*/ 0 h 497"/>
                  <a:gd name="connsiteX0" fmla="*/ 149 w 481"/>
                  <a:gd name="connsiteY0" fmla="*/ 0 h 497"/>
                  <a:gd name="connsiteX1" fmla="*/ 337 w 481"/>
                  <a:gd name="connsiteY1" fmla="*/ 497 h 497"/>
                  <a:gd name="connsiteX2" fmla="*/ 149 w 481"/>
                  <a:gd name="connsiteY2" fmla="*/ 0 h 497"/>
                  <a:gd name="connsiteX0" fmla="*/ 149 w 530"/>
                  <a:gd name="connsiteY0" fmla="*/ 0 h 497"/>
                  <a:gd name="connsiteX1" fmla="*/ 386 w 530"/>
                  <a:gd name="connsiteY1" fmla="*/ 497 h 497"/>
                  <a:gd name="connsiteX2" fmla="*/ 149 w 530"/>
                  <a:gd name="connsiteY2" fmla="*/ 0 h 497"/>
                  <a:gd name="connsiteX0" fmla="*/ 149 w 530"/>
                  <a:gd name="connsiteY0" fmla="*/ 0 h 455"/>
                  <a:gd name="connsiteX1" fmla="*/ 386 w 530"/>
                  <a:gd name="connsiteY1" fmla="*/ 455 h 455"/>
                  <a:gd name="connsiteX2" fmla="*/ 149 w 530"/>
                  <a:gd name="connsiteY2" fmla="*/ 0 h 455"/>
                  <a:gd name="connsiteX0" fmla="*/ 149 w 530"/>
                  <a:gd name="connsiteY0" fmla="*/ 0 h 493"/>
                  <a:gd name="connsiteX1" fmla="*/ 386 w 530"/>
                  <a:gd name="connsiteY1" fmla="*/ 493 h 493"/>
                  <a:gd name="connsiteX2" fmla="*/ 149 w 530"/>
                  <a:gd name="connsiteY2" fmla="*/ 0 h 493"/>
                  <a:gd name="connsiteX0" fmla="*/ 149 w 607"/>
                  <a:gd name="connsiteY0" fmla="*/ 0 h 493"/>
                  <a:gd name="connsiteX1" fmla="*/ 386 w 607"/>
                  <a:gd name="connsiteY1" fmla="*/ 493 h 493"/>
                  <a:gd name="connsiteX2" fmla="*/ 149 w 607"/>
                  <a:gd name="connsiteY2" fmla="*/ 0 h 493"/>
                  <a:gd name="connsiteX0" fmla="*/ 149 w 607"/>
                  <a:gd name="connsiteY0" fmla="*/ 0 h 493"/>
                  <a:gd name="connsiteX1" fmla="*/ 386 w 607"/>
                  <a:gd name="connsiteY1" fmla="*/ 493 h 493"/>
                  <a:gd name="connsiteX2" fmla="*/ 149 w 607"/>
                  <a:gd name="connsiteY2" fmla="*/ 0 h 493"/>
                  <a:gd name="connsiteX0" fmla="*/ 19 w 477"/>
                  <a:gd name="connsiteY0" fmla="*/ 0 h 493"/>
                  <a:gd name="connsiteX1" fmla="*/ 256 w 477"/>
                  <a:gd name="connsiteY1" fmla="*/ 493 h 493"/>
                  <a:gd name="connsiteX2" fmla="*/ 19 w 477"/>
                  <a:gd name="connsiteY2" fmla="*/ 0 h 493"/>
                  <a:gd name="connsiteX0" fmla="*/ 14 w 472"/>
                  <a:gd name="connsiteY0" fmla="*/ 0 h 493"/>
                  <a:gd name="connsiteX1" fmla="*/ 251 w 472"/>
                  <a:gd name="connsiteY1" fmla="*/ 493 h 493"/>
                  <a:gd name="connsiteX2" fmla="*/ 14 w 472"/>
                  <a:gd name="connsiteY2" fmla="*/ 0 h 493"/>
                  <a:gd name="connsiteX0" fmla="*/ 14 w 472"/>
                  <a:gd name="connsiteY0" fmla="*/ 0 h 493"/>
                  <a:gd name="connsiteX1" fmla="*/ 251 w 472"/>
                  <a:gd name="connsiteY1" fmla="*/ 493 h 493"/>
                  <a:gd name="connsiteX2" fmla="*/ 14 w 472"/>
                  <a:gd name="connsiteY2" fmla="*/ 0 h 493"/>
                  <a:gd name="connsiteX0" fmla="*/ 14 w 472"/>
                  <a:gd name="connsiteY0" fmla="*/ 0 h 493"/>
                  <a:gd name="connsiteX1" fmla="*/ 251 w 472"/>
                  <a:gd name="connsiteY1" fmla="*/ 493 h 493"/>
                  <a:gd name="connsiteX2" fmla="*/ 14 w 472"/>
                  <a:gd name="connsiteY2" fmla="*/ 0 h 493"/>
                  <a:gd name="connsiteX0" fmla="*/ 14 w 472"/>
                  <a:gd name="connsiteY0" fmla="*/ 0 h 493"/>
                  <a:gd name="connsiteX1" fmla="*/ 251 w 472"/>
                  <a:gd name="connsiteY1" fmla="*/ 493 h 493"/>
                  <a:gd name="connsiteX2" fmla="*/ 14 w 472"/>
                  <a:gd name="connsiteY2" fmla="*/ 0 h 493"/>
                  <a:gd name="connsiteX0" fmla="*/ 14 w 465"/>
                  <a:gd name="connsiteY0" fmla="*/ 0 h 493"/>
                  <a:gd name="connsiteX1" fmla="*/ 251 w 465"/>
                  <a:gd name="connsiteY1" fmla="*/ 493 h 493"/>
                  <a:gd name="connsiteX2" fmla="*/ 14 w 465"/>
                  <a:gd name="connsiteY2" fmla="*/ 0 h 493"/>
                  <a:gd name="connsiteX0" fmla="*/ 14 w 468"/>
                  <a:gd name="connsiteY0" fmla="*/ 0 h 493"/>
                  <a:gd name="connsiteX1" fmla="*/ 251 w 468"/>
                  <a:gd name="connsiteY1" fmla="*/ 493 h 493"/>
                  <a:gd name="connsiteX2" fmla="*/ 14 w 468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8 w 463"/>
                  <a:gd name="connsiteY0" fmla="*/ 0 h 493"/>
                  <a:gd name="connsiteX1" fmla="*/ 245 w 463"/>
                  <a:gd name="connsiteY1" fmla="*/ 493 h 493"/>
                  <a:gd name="connsiteX2" fmla="*/ 8 w 463"/>
                  <a:gd name="connsiteY2" fmla="*/ 0 h 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3" h="493">
                    <a:moveTo>
                      <a:pt x="8" y="0"/>
                    </a:moveTo>
                    <a:cubicBezTo>
                      <a:pt x="0" y="220"/>
                      <a:pt x="99" y="404"/>
                      <a:pt x="245" y="493"/>
                    </a:cubicBezTo>
                    <a:cubicBezTo>
                      <a:pt x="463" y="168"/>
                      <a:pt x="152" y="21"/>
                      <a:pt x="8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1" name="Freeform 25"/>
              <p:cNvSpPr>
                <a:spLocks/>
              </p:cNvSpPr>
              <p:nvPr/>
            </p:nvSpPr>
            <p:spPr bwMode="auto">
              <a:xfrm>
                <a:off x="4700708" y="1928019"/>
                <a:ext cx="190800" cy="4572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458"/>
                  <a:gd name="connsiteY0" fmla="*/ 0 h 485"/>
                  <a:gd name="connsiteX1" fmla="*/ 314 w 458"/>
                  <a:gd name="connsiteY1" fmla="*/ 485 h 485"/>
                  <a:gd name="connsiteX2" fmla="*/ 149 w 458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38"/>
                  <a:gd name="connsiteY0" fmla="*/ 0 h 550"/>
                  <a:gd name="connsiteX1" fmla="*/ 222 w 238"/>
                  <a:gd name="connsiteY1" fmla="*/ 550 h 550"/>
                  <a:gd name="connsiteX2" fmla="*/ 149 w 238"/>
                  <a:gd name="connsiteY2" fmla="*/ 0 h 550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318"/>
                  <a:gd name="connsiteY0" fmla="*/ 0 h 536"/>
                  <a:gd name="connsiteX1" fmla="*/ 306 w 318"/>
                  <a:gd name="connsiteY1" fmla="*/ 536 h 536"/>
                  <a:gd name="connsiteX2" fmla="*/ 149 w 318"/>
                  <a:gd name="connsiteY2" fmla="*/ 0 h 536"/>
                  <a:gd name="connsiteX0" fmla="*/ 149 w 318"/>
                  <a:gd name="connsiteY0" fmla="*/ 0 h 489"/>
                  <a:gd name="connsiteX1" fmla="*/ 306 w 318"/>
                  <a:gd name="connsiteY1" fmla="*/ 489 h 489"/>
                  <a:gd name="connsiteX2" fmla="*/ 149 w 318"/>
                  <a:gd name="connsiteY2" fmla="*/ 0 h 489"/>
                  <a:gd name="connsiteX0" fmla="*/ 115 w 284"/>
                  <a:gd name="connsiteY0" fmla="*/ 0 h 489"/>
                  <a:gd name="connsiteX1" fmla="*/ 272 w 284"/>
                  <a:gd name="connsiteY1" fmla="*/ 489 h 489"/>
                  <a:gd name="connsiteX2" fmla="*/ 115 w 284"/>
                  <a:gd name="connsiteY2" fmla="*/ 0 h 489"/>
                  <a:gd name="connsiteX0" fmla="*/ 115 w 272"/>
                  <a:gd name="connsiteY0" fmla="*/ 0 h 489"/>
                  <a:gd name="connsiteX1" fmla="*/ 272 w 272"/>
                  <a:gd name="connsiteY1" fmla="*/ 489 h 489"/>
                  <a:gd name="connsiteX2" fmla="*/ 115 w 272"/>
                  <a:gd name="connsiteY2" fmla="*/ 0 h 489"/>
                  <a:gd name="connsiteX0" fmla="*/ 115 w 272"/>
                  <a:gd name="connsiteY0" fmla="*/ 0 h 489"/>
                  <a:gd name="connsiteX1" fmla="*/ 272 w 272"/>
                  <a:gd name="connsiteY1" fmla="*/ 489 h 489"/>
                  <a:gd name="connsiteX2" fmla="*/ 115 w 272"/>
                  <a:gd name="connsiteY2" fmla="*/ 0 h 489"/>
                  <a:gd name="connsiteX0" fmla="*/ 115 w 272"/>
                  <a:gd name="connsiteY0" fmla="*/ 0 h 489"/>
                  <a:gd name="connsiteX1" fmla="*/ 272 w 272"/>
                  <a:gd name="connsiteY1" fmla="*/ 489 h 489"/>
                  <a:gd name="connsiteX2" fmla="*/ 115 w 272"/>
                  <a:gd name="connsiteY2" fmla="*/ 0 h 489"/>
                  <a:gd name="connsiteX0" fmla="*/ 115 w 272"/>
                  <a:gd name="connsiteY0" fmla="*/ 0 h 489"/>
                  <a:gd name="connsiteX1" fmla="*/ 272 w 272"/>
                  <a:gd name="connsiteY1" fmla="*/ 489 h 489"/>
                  <a:gd name="connsiteX2" fmla="*/ 115 w 272"/>
                  <a:gd name="connsiteY2" fmla="*/ 0 h 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2" h="489">
                    <a:moveTo>
                      <a:pt x="115" y="0"/>
                    </a:moveTo>
                    <a:cubicBezTo>
                      <a:pt x="0" y="178"/>
                      <a:pt x="106" y="406"/>
                      <a:pt x="272" y="489"/>
                    </a:cubicBezTo>
                    <a:cubicBezTo>
                      <a:pt x="271" y="295"/>
                      <a:pt x="161" y="75"/>
                      <a:pt x="115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2" name="Freeform 25"/>
              <p:cNvSpPr>
                <a:spLocks/>
              </p:cNvSpPr>
              <p:nvPr/>
            </p:nvSpPr>
            <p:spPr bwMode="auto">
              <a:xfrm>
                <a:off x="3383021" y="4402342"/>
                <a:ext cx="1350000" cy="5868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234 w 282"/>
                  <a:gd name="connsiteY0" fmla="*/ 0 h 457"/>
                  <a:gd name="connsiteX1" fmla="*/ 137 w 282"/>
                  <a:gd name="connsiteY1" fmla="*/ 457 h 457"/>
                  <a:gd name="connsiteX2" fmla="*/ 234 w 282"/>
                  <a:gd name="connsiteY2" fmla="*/ 0 h 457"/>
                  <a:gd name="connsiteX0" fmla="*/ 390 w 438"/>
                  <a:gd name="connsiteY0" fmla="*/ 0 h 457"/>
                  <a:gd name="connsiteX1" fmla="*/ 137 w 438"/>
                  <a:gd name="connsiteY1" fmla="*/ 457 h 457"/>
                  <a:gd name="connsiteX2" fmla="*/ 390 w 438"/>
                  <a:gd name="connsiteY2" fmla="*/ 0 h 457"/>
                  <a:gd name="connsiteX0" fmla="*/ 390 w 438"/>
                  <a:gd name="connsiteY0" fmla="*/ 0 h 457"/>
                  <a:gd name="connsiteX1" fmla="*/ 137 w 438"/>
                  <a:gd name="connsiteY1" fmla="*/ 457 h 457"/>
                  <a:gd name="connsiteX2" fmla="*/ 390 w 438"/>
                  <a:gd name="connsiteY2" fmla="*/ 0 h 457"/>
                  <a:gd name="connsiteX0" fmla="*/ 340 w 388"/>
                  <a:gd name="connsiteY0" fmla="*/ 0 h 457"/>
                  <a:gd name="connsiteX1" fmla="*/ 87 w 388"/>
                  <a:gd name="connsiteY1" fmla="*/ 457 h 457"/>
                  <a:gd name="connsiteX2" fmla="*/ 340 w 388"/>
                  <a:gd name="connsiteY2" fmla="*/ 0 h 457"/>
                  <a:gd name="connsiteX0" fmla="*/ 340 w 388"/>
                  <a:gd name="connsiteY0" fmla="*/ 0 h 457"/>
                  <a:gd name="connsiteX1" fmla="*/ 87 w 388"/>
                  <a:gd name="connsiteY1" fmla="*/ 457 h 457"/>
                  <a:gd name="connsiteX2" fmla="*/ 340 w 388"/>
                  <a:gd name="connsiteY2" fmla="*/ 0 h 457"/>
                  <a:gd name="connsiteX0" fmla="*/ 337 w 385"/>
                  <a:gd name="connsiteY0" fmla="*/ 0 h 457"/>
                  <a:gd name="connsiteX1" fmla="*/ 84 w 385"/>
                  <a:gd name="connsiteY1" fmla="*/ 457 h 457"/>
                  <a:gd name="connsiteX2" fmla="*/ 337 w 385"/>
                  <a:gd name="connsiteY2" fmla="*/ 0 h 457"/>
                  <a:gd name="connsiteX0" fmla="*/ 337 w 385"/>
                  <a:gd name="connsiteY0" fmla="*/ 0 h 457"/>
                  <a:gd name="connsiteX1" fmla="*/ 84 w 385"/>
                  <a:gd name="connsiteY1" fmla="*/ 457 h 457"/>
                  <a:gd name="connsiteX2" fmla="*/ 337 w 385"/>
                  <a:gd name="connsiteY2" fmla="*/ 0 h 457"/>
                  <a:gd name="connsiteX0" fmla="*/ 329 w 377"/>
                  <a:gd name="connsiteY0" fmla="*/ 0 h 457"/>
                  <a:gd name="connsiteX1" fmla="*/ 76 w 377"/>
                  <a:gd name="connsiteY1" fmla="*/ 457 h 457"/>
                  <a:gd name="connsiteX2" fmla="*/ 329 w 377"/>
                  <a:gd name="connsiteY2" fmla="*/ 0 h 457"/>
                  <a:gd name="connsiteX0" fmla="*/ 329 w 377"/>
                  <a:gd name="connsiteY0" fmla="*/ 0 h 457"/>
                  <a:gd name="connsiteX1" fmla="*/ 76 w 377"/>
                  <a:gd name="connsiteY1" fmla="*/ 457 h 457"/>
                  <a:gd name="connsiteX2" fmla="*/ 329 w 377"/>
                  <a:gd name="connsiteY2" fmla="*/ 0 h 457"/>
                  <a:gd name="connsiteX0" fmla="*/ 325 w 373"/>
                  <a:gd name="connsiteY0" fmla="*/ 0 h 457"/>
                  <a:gd name="connsiteX1" fmla="*/ 72 w 373"/>
                  <a:gd name="connsiteY1" fmla="*/ 457 h 457"/>
                  <a:gd name="connsiteX2" fmla="*/ 325 w 373"/>
                  <a:gd name="connsiteY2" fmla="*/ 0 h 457"/>
                  <a:gd name="connsiteX0" fmla="*/ 325 w 373"/>
                  <a:gd name="connsiteY0" fmla="*/ 0 h 457"/>
                  <a:gd name="connsiteX1" fmla="*/ 72 w 373"/>
                  <a:gd name="connsiteY1" fmla="*/ 457 h 457"/>
                  <a:gd name="connsiteX2" fmla="*/ 325 w 373"/>
                  <a:gd name="connsiteY2" fmla="*/ 0 h 457"/>
                  <a:gd name="connsiteX0" fmla="*/ 323 w 371"/>
                  <a:gd name="connsiteY0" fmla="*/ 0 h 457"/>
                  <a:gd name="connsiteX1" fmla="*/ 70 w 371"/>
                  <a:gd name="connsiteY1" fmla="*/ 457 h 457"/>
                  <a:gd name="connsiteX2" fmla="*/ 323 w 371"/>
                  <a:gd name="connsiteY2" fmla="*/ 0 h 457"/>
                  <a:gd name="connsiteX0" fmla="*/ 324 w 372"/>
                  <a:gd name="connsiteY0" fmla="*/ 0 h 457"/>
                  <a:gd name="connsiteX1" fmla="*/ 71 w 372"/>
                  <a:gd name="connsiteY1" fmla="*/ 457 h 457"/>
                  <a:gd name="connsiteX2" fmla="*/ 324 w 372"/>
                  <a:gd name="connsiteY2" fmla="*/ 0 h 457"/>
                  <a:gd name="connsiteX0" fmla="*/ 324 w 372"/>
                  <a:gd name="connsiteY0" fmla="*/ 0 h 457"/>
                  <a:gd name="connsiteX1" fmla="*/ 71 w 372"/>
                  <a:gd name="connsiteY1" fmla="*/ 457 h 457"/>
                  <a:gd name="connsiteX2" fmla="*/ 324 w 372"/>
                  <a:gd name="connsiteY2" fmla="*/ 0 h 457"/>
                  <a:gd name="connsiteX0" fmla="*/ 324 w 324"/>
                  <a:gd name="connsiteY0" fmla="*/ 0 h 457"/>
                  <a:gd name="connsiteX1" fmla="*/ 71 w 324"/>
                  <a:gd name="connsiteY1" fmla="*/ 457 h 457"/>
                  <a:gd name="connsiteX2" fmla="*/ 324 w 324"/>
                  <a:gd name="connsiteY2" fmla="*/ 0 h 457"/>
                  <a:gd name="connsiteX0" fmla="*/ 324 w 324"/>
                  <a:gd name="connsiteY0" fmla="*/ 0 h 457"/>
                  <a:gd name="connsiteX1" fmla="*/ 71 w 324"/>
                  <a:gd name="connsiteY1" fmla="*/ 457 h 457"/>
                  <a:gd name="connsiteX2" fmla="*/ 324 w 324"/>
                  <a:gd name="connsiteY2" fmla="*/ 0 h 457"/>
                  <a:gd name="connsiteX0" fmla="*/ 324 w 324"/>
                  <a:gd name="connsiteY0" fmla="*/ 0 h 457"/>
                  <a:gd name="connsiteX1" fmla="*/ 71 w 324"/>
                  <a:gd name="connsiteY1" fmla="*/ 457 h 457"/>
                  <a:gd name="connsiteX2" fmla="*/ 324 w 324"/>
                  <a:gd name="connsiteY2" fmla="*/ 0 h 457"/>
                  <a:gd name="connsiteX0" fmla="*/ 323 w 323"/>
                  <a:gd name="connsiteY0" fmla="*/ 0 h 457"/>
                  <a:gd name="connsiteX1" fmla="*/ 70 w 323"/>
                  <a:gd name="connsiteY1" fmla="*/ 457 h 457"/>
                  <a:gd name="connsiteX2" fmla="*/ 323 w 323"/>
                  <a:gd name="connsiteY2" fmla="*/ 0 h 457"/>
                  <a:gd name="connsiteX0" fmla="*/ 323 w 323"/>
                  <a:gd name="connsiteY0" fmla="*/ 0 h 457"/>
                  <a:gd name="connsiteX1" fmla="*/ 70 w 323"/>
                  <a:gd name="connsiteY1" fmla="*/ 457 h 457"/>
                  <a:gd name="connsiteX2" fmla="*/ 323 w 323"/>
                  <a:gd name="connsiteY2" fmla="*/ 0 h 457"/>
                  <a:gd name="connsiteX0" fmla="*/ 323 w 323"/>
                  <a:gd name="connsiteY0" fmla="*/ 0 h 457"/>
                  <a:gd name="connsiteX1" fmla="*/ 70 w 323"/>
                  <a:gd name="connsiteY1" fmla="*/ 457 h 457"/>
                  <a:gd name="connsiteX2" fmla="*/ 323 w 323"/>
                  <a:gd name="connsiteY2" fmla="*/ 0 h 457"/>
                  <a:gd name="connsiteX0" fmla="*/ 323 w 323"/>
                  <a:gd name="connsiteY0" fmla="*/ 0 h 457"/>
                  <a:gd name="connsiteX1" fmla="*/ 70 w 323"/>
                  <a:gd name="connsiteY1" fmla="*/ 457 h 457"/>
                  <a:gd name="connsiteX2" fmla="*/ 323 w 323"/>
                  <a:gd name="connsiteY2" fmla="*/ 0 h 457"/>
                  <a:gd name="connsiteX0" fmla="*/ 321 w 321"/>
                  <a:gd name="connsiteY0" fmla="*/ 0 h 457"/>
                  <a:gd name="connsiteX1" fmla="*/ 68 w 321"/>
                  <a:gd name="connsiteY1" fmla="*/ 457 h 457"/>
                  <a:gd name="connsiteX2" fmla="*/ 321 w 321"/>
                  <a:gd name="connsiteY2" fmla="*/ 0 h 457"/>
                  <a:gd name="connsiteX0" fmla="*/ 321 w 321"/>
                  <a:gd name="connsiteY0" fmla="*/ 0 h 457"/>
                  <a:gd name="connsiteX1" fmla="*/ 68 w 321"/>
                  <a:gd name="connsiteY1" fmla="*/ 457 h 457"/>
                  <a:gd name="connsiteX2" fmla="*/ 321 w 321"/>
                  <a:gd name="connsiteY2" fmla="*/ 0 h 457"/>
                  <a:gd name="connsiteX0" fmla="*/ 321 w 321"/>
                  <a:gd name="connsiteY0" fmla="*/ 0 h 457"/>
                  <a:gd name="connsiteX1" fmla="*/ 68 w 321"/>
                  <a:gd name="connsiteY1" fmla="*/ 457 h 457"/>
                  <a:gd name="connsiteX2" fmla="*/ 321 w 321"/>
                  <a:gd name="connsiteY2" fmla="*/ 0 h 457"/>
                  <a:gd name="connsiteX0" fmla="*/ 321 w 321"/>
                  <a:gd name="connsiteY0" fmla="*/ 0 h 457"/>
                  <a:gd name="connsiteX1" fmla="*/ 68 w 321"/>
                  <a:gd name="connsiteY1" fmla="*/ 457 h 457"/>
                  <a:gd name="connsiteX2" fmla="*/ 321 w 321"/>
                  <a:gd name="connsiteY2" fmla="*/ 0 h 457"/>
                  <a:gd name="connsiteX0" fmla="*/ 321 w 321"/>
                  <a:gd name="connsiteY0" fmla="*/ 0 h 457"/>
                  <a:gd name="connsiteX1" fmla="*/ 68 w 321"/>
                  <a:gd name="connsiteY1" fmla="*/ 457 h 457"/>
                  <a:gd name="connsiteX2" fmla="*/ 321 w 321"/>
                  <a:gd name="connsiteY2" fmla="*/ 0 h 457"/>
                  <a:gd name="connsiteX0" fmla="*/ 318 w 318"/>
                  <a:gd name="connsiteY0" fmla="*/ 0 h 457"/>
                  <a:gd name="connsiteX1" fmla="*/ 65 w 318"/>
                  <a:gd name="connsiteY1" fmla="*/ 457 h 457"/>
                  <a:gd name="connsiteX2" fmla="*/ 318 w 318"/>
                  <a:gd name="connsiteY2" fmla="*/ 0 h 457"/>
                  <a:gd name="connsiteX0" fmla="*/ 316 w 316"/>
                  <a:gd name="connsiteY0" fmla="*/ 0 h 457"/>
                  <a:gd name="connsiteX1" fmla="*/ 63 w 316"/>
                  <a:gd name="connsiteY1" fmla="*/ 457 h 457"/>
                  <a:gd name="connsiteX2" fmla="*/ 316 w 316"/>
                  <a:gd name="connsiteY2" fmla="*/ 0 h 457"/>
                  <a:gd name="connsiteX0" fmla="*/ 316 w 316"/>
                  <a:gd name="connsiteY0" fmla="*/ 0 h 457"/>
                  <a:gd name="connsiteX1" fmla="*/ 63 w 316"/>
                  <a:gd name="connsiteY1" fmla="*/ 457 h 457"/>
                  <a:gd name="connsiteX2" fmla="*/ 316 w 316"/>
                  <a:gd name="connsiteY2" fmla="*/ 0 h 457"/>
                  <a:gd name="connsiteX0" fmla="*/ 316 w 316"/>
                  <a:gd name="connsiteY0" fmla="*/ 0 h 457"/>
                  <a:gd name="connsiteX1" fmla="*/ 63 w 316"/>
                  <a:gd name="connsiteY1" fmla="*/ 457 h 457"/>
                  <a:gd name="connsiteX2" fmla="*/ 316 w 316"/>
                  <a:gd name="connsiteY2" fmla="*/ 0 h 457"/>
                  <a:gd name="connsiteX0" fmla="*/ 317 w 317"/>
                  <a:gd name="connsiteY0" fmla="*/ 0 h 457"/>
                  <a:gd name="connsiteX1" fmla="*/ 64 w 317"/>
                  <a:gd name="connsiteY1" fmla="*/ 457 h 457"/>
                  <a:gd name="connsiteX2" fmla="*/ 317 w 317"/>
                  <a:gd name="connsiteY2" fmla="*/ 0 h 457"/>
                  <a:gd name="connsiteX0" fmla="*/ 317 w 317"/>
                  <a:gd name="connsiteY0" fmla="*/ 0 h 457"/>
                  <a:gd name="connsiteX1" fmla="*/ 64 w 317"/>
                  <a:gd name="connsiteY1" fmla="*/ 457 h 457"/>
                  <a:gd name="connsiteX2" fmla="*/ 317 w 317"/>
                  <a:gd name="connsiteY2" fmla="*/ 0 h 457"/>
                  <a:gd name="connsiteX0" fmla="*/ 317 w 317"/>
                  <a:gd name="connsiteY0" fmla="*/ 0 h 457"/>
                  <a:gd name="connsiteX1" fmla="*/ 64 w 317"/>
                  <a:gd name="connsiteY1" fmla="*/ 457 h 457"/>
                  <a:gd name="connsiteX2" fmla="*/ 317 w 317"/>
                  <a:gd name="connsiteY2" fmla="*/ 0 h 457"/>
                  <a:gd name="connsiteX0" fmla="*/ 317 w 317"/>
                  <a:gd name="connsiteY0" fmla="*/ 0 h 457"/>
                  <a:gd name="connsiteX1" fmla="*/ 64 w 317"/>
                  <a:gd name="connsiteY1" fmla="*/ 457 h 457"/>
                  <a:gd name="connsiteX2" fmla="*/ 317 w 317"/>
                  <a:gd name="connsiteY2" fmla="*/ 0 h 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" h="457">
                    <a:moveTo>
                      <a:pt x="317" y="0"/>
                    </a:moveTo>
                    <a:cubicBezTo>
                      <a:pt x="66" y="70"/>
                      <a:pt x="0" y="286"/>
                      <a:pt x="64" y="457"/>
                    </a:cubicBezTo>
                    <a:cubicBezTo>
                      <a:pt x="184" y="374"/>
                      <a:pt x="265" y="193"/>
                      <a:pt x="317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3" name="Freeform 25"/>
              <p:cNvSpPr>
                <a:spLocks/>
              </p:cNvSpPr>
              <p:nvPr/>
            </p:nvSpPr>
            <p:spPr bwMode="auto">
              <a:xfrm>
                <a:off x="6087282" y="2630486"/>
                <a:ext cx="963683" cy="11484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484"/>
                  <a:gd name="connsiteY0" fmla="*/ 0 h 485"/>
                  <a:gd name="connsiteX1" fmla="*/ 340 w 484"/>
                  <a:gd name="connsiteY1" fmla="*/ 485 h 485"/>
                  <a:gd name="connsiteX2" fmla="*/ 149 w 484"/>
                  <a:gd name="connsiteY2" fmla="*/ 0 h 485"/>
                  <a:gd name="connsiteX0" fmla="*/ 149 w 549"/>
                  <a:gd name="connsiteY0" fmla="*/ 0 h 471"/>
                  <a:gd name="connsiteX1" fmla="*/ 405 w 549"/>
                  <a:gd name="connsiteY1" fmla="*/ 471 h 471"/>
                  <a:gd name="connsiteX2" fmla="*/ 149 w 549"/>
                  <a:gd name="connsiteY2" fmla="*/ 0 h 471"/>
                  <a:gd name="connsiteX0" fmla="*/ 149 w 549"/>
                  <a:gd name="connsiteY0" fmla="*/ 0 h 471"/>
                  <a:gd name="connsiteX1" fmla="*/ 405 w 549"/>
                  <a:gd name="connsiteY1" fmla="*/ 471 h 471"/>
                  <a:gd name="connsiteX2" fmla="*/ 149 w 549"/>
                  <a:gd name="connsiteY2" fmla="*/ 0 h 471"/>
                  <a:gd name="connsiteX0" fmla="*/ 149 w 425"/>
                  <a:gd name="connsiteY0" fmla="*/ 0 h 471"/>
                  <a:gd name="connsiteX1" fmla="*/ 405 w 425"/>
                  <a:gd name="connsiteY1" fmla="*/ 471 h 471"/>
                  <a:gd name="connsiteX2" fmla="*/ 149 w 425"/>
                  <a:gd name="connsiteY2" fmla="*/ 0 h 471"/>
                  <a:gd name="connsiteX0" fmla="*/ 149 w 425"/>
                  <a:gd name="connsiteY0" fmla="*/ 0 h 471"/>
                  <a:gd name="connsiteX1" fmla="*/ 405 w 425"/>
                  <a:gd name="connsiteY1" fmla="*/ 471 h 471"/>
                  <a:gd name="connsiteX2" fmla="*/ 149 w 425"/>
                  <a:gd name="connsiteY2" fmla="*/ 0 h 471"/>
                  <a:gd name="connsiteX0" fmla="*/ 130 w 406"/>
                  <a:gd name="connsiteY0" fmla="*/ 0 h 471"/>
                  <a:gd name="connsiteX1" fmla="*/ 386 w 406"/>
                  <a:gd name="connsiteY1" fmla="*/ 471 h 471"/>
                  <a:gd name="connsiteX2" fmla="*/ 130 w 406"/>
                  <a:gd name="connsiteY2" fmla="*/ 0 h 471"/>
                  <a:gd name="connsiteX0" fmla="*/ 130 w 406"/>
                  <a:gd name="connsiteY0" fmla="*/ 0 h 471"/>
                  <a:gd name="connsiteX1" fmla="*/ 386 w 406"/>
                  <a:gd name="connsiteY1" fmla="*/ 471 h 471"/>
                  <a:gd name="connsiteX2" fmla="*/ 130 w 406"/>
                  <a:gd name="connsiteY2" fmla="*/ 0 h 471"/>
                  <a:gd name="connsiteX0" fmla="*/ 130 w 394"/>
                  <a:gd name="connsiteY0" fmla="*/ 0 h 471"/>
                  <a:gd name="connsiteX1" fmla="*/ 386 w 394"/>
                  <a:gd name="connsiteY1" fmla="*/ 471 h 471"/>
                  <a:gd name="connsiteX2" fmla="*/ 130 w 394"/>
                  <a:gd name="connsiteY2" fmla="*/ 0 h 471"/>
                  <a:gd name="connsiteX0" fmla="*/ 126 w 390"/>
                  <a:gd name="connsiteY0" fmla="*/ 0 h 471"/>
                  <a:gd name="connsiteX1" fmla="*/ 382 w 390"/>
                  <a:gd name="connsiteY1" fmla="*/ 471 h 471"/>
                  <a:gd name="connsiteX2" fmla="*/ 126 w 390"/>
                  <a:gd name="connsiteY2" fmla="*/ 0 h 471"/>
                  <a:gd name="connsiteX0" fmla="*/ 126 w 387"/>
                  <a:gd name="connsiteY0" fmla="*/ 0 h 471"/>
                  <a:gd name="connsiteX1" fmla="*/ 382 w 387"/>
                  <a:gd name="connsiteY1" fmla="*/ 471 h 471"/>
                  <a:gd name="connsiteX2" fmla="*/ 126 w 387"/>
                  <a:gd name="connsiteY2" fmla="*/ 0 h 471"/>
                  <a:gd name="connsiteX0" fmla="*/ 126 w 387"/>
                  <a:gd name="connsiteY0" fmla="*/ 0 h 471"/>
                  <a:gd name="connsiteX1" fmla="*/ 382 w 387"/>
                  <a:gd name="connsiteY1" fmla="*/ 471 h 471"/>
                  <a:gd name="connsiteX2" fmla="*/ 126 w 387"/>
                  <a:gd name="connsiteY2" fmla="*/ 0 h 471"/>
                  <a:gd name="connsiteX0" fmla="*/ 126 w 382"/>
                  <a:gd name="connsiteY0" fmla="*/ 0 h 471"/>
                  <a:gd name="connsiteX1" fmla="*/ 382 w 382"/>
                  <a:gd name="connsiteY1" fmla="*/ 471 h 471"/>
                  <a:gd name="connsiteX2" fmla="*/ 126 w 382"/>
                  <a:gd name="connsiteY2" fmla="*/ 0 h 471"/>
                  <a:gd name="connsiteX0" fmla="*/ 126 w 383"/>
                  <a:gd name="connsiteY0" fmla="*/ 0 h 471"/>
                  <a:gd name="connsiteX1" fmla="*/ 382 w 383"/>
                  <a:gd name="connsiteY1" fmla="*/ 471 h 471"/>
                  <a:gd name="connsiteX2" fmla="*/ 126 w 383"/>
                  <a:gd name="connsiteY2" fmla="*/ 0 h 471"/>
                  <a:gd name="connsiteX0" fmla="*/ 126 w 384"/>
                  <a:gd name="connsiteY0" fmla="*/ 0 h 471"/>
                  <a:gd name="connsiteX1" fmla="*/ 382 w 384"/>
                  <a:gd name="connsiteY1" fmla="*/ 471 h 471"/>
                  <a:gd name="connsiteX2" fmla="*/ 126 w 384"/>
                  <a:gd name="connsiteY2" fmla="*/ 0 h 471"/>
                  <a:gd name="connsiteX0" fmla="*/ 126 w 386"/>
                  <a:gd name="connsiteY0" fmla="*/ 0 h 471"/>
                  <a:gd name="connsiteX1" fmla="*/ 382 w 386"/>
                  <a:gd name="connsiteY1" fmla="*/ 471 h 471"/>
                  <a:gd name="connsiteX2" fmla="*/ 126 w 386"/>
                  <a:gd name="connsiteY2" fmla="*/ 0 h 471"/>
                  <a:gd name="connsiteX0" fmla="*/ 126 w 387"/>
                  <a:gd name="connsiteY0" fmla="*/ 0 h 471"/>
                  <a:gd name="connsiteX1" fmla="*/ 382 w 387"/>
                  <a:gd name="connsiteY1" fmla="*/ 471 h 471"/>
                  <a:gd name="connsiteX2" fmla="*/ 126 w 387"/>
                  <a:gd name="connsiteY2" fmla="*/ 0 h 471"/>
                  <a:gd name="connsiteX0" fmla="*/ 126 w 387"/>
                  <a:gd name="connsiteY0" fmla="*/ 0 h 471"/>
                  <a:gd name="connsiteX1" fmla="*/ 382 w 387"/>
                  <a:gd name="connsiteY1" fmla="*/ 471 h 471"/>
                  <a:gd name="connsiteX2" fmla="*/ 126 w 387"/>
                  <a:gd name="connsiteY2" fmla="*/ 0 h 471"/>
                  <a:gd name="connsiteX0" fmla="*/ 115 w 376"/>
                  <a:gd name="connsiteY0" fmla="*/ 0 h 471"/>
                  <a:gd name="connsiteX1" fmla="*/ 371 w 376"/>
                  <a:gd name="connsiteY1" fmla="*/ 471 h 471"/>
                  <a:gd name="connsiteX2" fmla="*/ 115 w 376"/>
                  <a:gd name="connsiteY2" fmla="*/ 0 h 471"/>
                  <a:gd name="connsiteX0" fmla="*/ 115 w 376"/>
                  <a:gd name="connsiteY0" fmla="*/ 0 h 471"/>
                  <a:gd name="connsiteX1" fmla="*/ 371 w 376"/>
                  <a:gd name="connsiteY1" fmla="*/ 471 h 471"/>
                  <a:gd name="connsiteX2" fmla="*/ 115 w 376"/>
                  <a:gd name="connsiteY2" fmla="*/ 0 h 471"/>
                  <a:gd name="connsiteX0" fmla="*/ 111 w 372"/>
                  <a:gd name="connsiteY0" fmla="*/ 0 h 471"/>
                  <a:gd name="connsiteX1" fmla="*/ 367 w 372"/>
                  <a:gd name="connsiteY1" fmla="*/ 471 h 471"/>
                  <a:gd name="connsiteX2" fmla="*/ 111 w 372"/>
                  <a:gd name="connsiteY2" fmla="*/ 0 h 471"/>
                  <a:gd name="connsiteX0" fmla="*/ 109 w 370"/>
                  <a:gd name="connsiteY0" fmla="*/ 0 h 471"/>
                  <a:gd name="connsiteX1" fmla="*/ 365 w 370"/>
                  <a:gd name="connsiteY1" fmla="*/ 471 h 471"/>
                  <a:gd name="connsiteX2" fmla="*/ 109 w 370"/>
                  <a:gd name="connsiteY2" fmla="*/ 0 h 471"/>
                  <a:gd name="connsiteX0" fmla="*/ 109 w 370"/>
                  <a:gd name="connsiteY0" fmla="*/ 0 h 471"/>
                  <a:gd name="connsiteX1" fmla="*/ 365 w 370"/>
                  <a:gd name="connsiteY1" fmla="*/ 471 h 471"/>
                  <a:gd name="connsiteX2" fmla="*/ 109 w 370"/>
                  <a:gd name="connsiteY2" fmla="*/ 0 h 471"/>
                  <a:gd name="connsiteX0" fmla="*/ 102 w 363"/>
                  <a:gd name="connsiteY0" fmla="*/ 0 h 471"/>
                  <a:gd name="connsiteX1" fmla="*/ 358 w 363"/>
                  <a:gd name="connsiteY1" fmla="*/ 471 h 471"/>
                  <a:gd name="connsiteX2" fmla="*/ 102 w 363"/>
                  <a:gd name="connsiteY2" fmla="*/ 0 h 471"/>
                  <a:gd name="connsiteX0" fmla="*/ 102 w 363"/>
                  <a:gd name="connsiteY0" fmla="*/ 0 h 471"/>
                  <a:gd name="connsiteX1" fmla="*/ 358 w 363"/>
                  <a:gd name="connsiteY1" fmla="*/ 471 h 471"/>
                  <a:gd name="connsiteX2" fmla="*/ 102 w 363"/>
                  <a:gd name="connsiteY2" fmla="*/ 0 h 471"/>
                  <a:gd name="connsiteX0" fmla="*/ 102 w 363"/>
                  <a:gd name="connsiteY0" fmla="*/ 0 h 471"/>
                  <a:gd name="connsiteX1" fmla="*/ 358 w 363"/>
                  <a:gd name="connsiteY1" fmla="*/ 471 h 471"/>
                  <a:gd name="connsiteX2" fmla="*/ 102 w 363"/>
                  <a:gd name="connsiteY2" fmla="*/ 0 h 471"/>
                  <a:gd name="connsiteX0" fmla="*/ 99 w 360"/>
                  <a:gd name="connsiteY0" fmla="*/ 0 h 471"/>
                  <a:gd name="connsiteX1" fmla="*/ 355 w 360"/>
                  <a:gd name="connsiteY1" fmla="*/ 471 h 471"/>
                  <a:gd name="connsiteX2" fmla="*/ 99 w 360"/>
                  <a:gd name="connsiteY2" fmla="*/ 0 h 471"/>
                  <a:gd name="connsiteX0" fmla="*/ 99 w 360"/>
                  <a:gd name="connsiteY0" fmla="*/ 0 h 471"/>
                  <a:gd name="connsiteX1" fmla="*/ 355 w 360"/>
                  <a:gd name="connsiteY1" fmla="*/ 471 h 471"/>
                  <a:gd name="connsiteX2" fmla="*/ 99 w 360"/>
                  <a:gd name="connsiteY2" fmla="*/ 0 h 471"/>
                  <a:gd name="connsiteX0" fmla="*/ 97 w 358"/>
                  <a:gd name="connsiteY0" fmla="*/ 0 h 471"/>
                  <a:gd name="connsiteX1" fmla="*/ 353 w 358"/>
                  <a:gd name="connsiteY1" fmla="*/ 471 h 471"/>
                  <a:gd name="connsiteX2" fmla="*/ 97 w 358"/>
                  <a:gd name="connsiteY2" fmla="*/ 0 h 471"/>
                  <a:gd name="connsiteX0" fmla="*/ 97 w 358"/>
                  <a:gd name="connsiteY0" fmla="*/ 0 h 471"/>
                  <a:gd name="connsiteX1" fmla="*/ 353 w 358"/>
                  <a:gd name="connsiteY1" fmla="*/ 471 h 471"/>
                  <a:gd name="connsiteX2" fmla="*/ 97 w 358"/>
                  <a:gd name="connsiteY2" fmla="*/ 0 h 471"/>
                  <a:gd name="connsiteX0" fmla="*/ 97 w 358"/>
                  <a:gd name="connsiteY0" fmla="*/ 0 h 471"/>
                  <a:gd name="connsiteX1" fmla="*/ 353 w 358"/>
                  <a:gd name="connsiteY1" fmla="*/ 471 h 471"/>
                  <a:gd name="connsiteX2" fmla="*/ 97 w 358"/>
                  <a:gd name="connsiteY2" fmla="*/ 0 h 471"/>
                  <a:gd name="connsiteX0" fmla="*/ 93 w 354"/>
                  <a:gd name="connsiteY0" fmla="*/ 0 h 471"/>
                  <a:gd name="connsiteX1" fmla="*/ 349 w 354"/>
                  <a:gd name="connsiteY1" fmla="*/ 471 h 471"/>
                  <a:gd name="connsiteX2" fmla="*/ 93 w 354"/>
                  <a:gd name="connsiteY2" fmla="*/ 0 h 471"/>
                  <a:gd name="connsiteX0" fmla="*/ 96 w 357"/>
                  <a:gd name="connsiteY0" fmla="*/ 0 h 471"/>
                  <a:gd name="connsiteX1" fmla="*/ 352 w 357"/>
                  <a:gd name="connsiteY1" fmla="*/ 471 h 471"/>
                  <a:gd name="connsiteX2" fmla="*/ 96 w 357"/>
                  <a:gd name="connsiteY2" fmla="*/ 0 h 471"/>
                  <a:gd name="connsiteX0" fmla="*/ 95 w 356"/>
                  <a:gd name="connsiteY0" fmla="*/ 0 h 471"/>
                  <a:gd name="connsiteX1" fmla="*/ 351 w 356"/>
                  <a:gd name="connsiteY1" fmla="*/ 471 h 471"/>
                  <a:gd name="connsiteX2" fmla="*/ 95 w 356"/>
                  <a:gd name="connsiteY2" fmla="*/ 0 h 471"/>
                  <a:gd name="connsiteX0" fmla="*/ 95 w 356"/>
                  <a:gd name="connsiteY0" fmla="*/ 0 h 471"/>
                  <a:gd name="connsiteX1" fmla="*/ 351 w 356"/>
                  <a:gd name="connsiteY1" fmla="*/ 471 h 471"/>
                  <a:gd name="connsiteX2" fmla="*/ 95 w 356"/>
                  <a:gd name="connsiteY2" fmla="*/ 0 h 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6" h="471">
                    <a:moveTo>
                      <a:pt x="95" y="0"/>
                    </a:moveTo>
                    <a:cubicBezTo>
                      <a:pt x="0" y="150"/>
                      <a:pt x="95" y="412"/>
                      <a:pt x="351" y="471"/>
                    </a:cubicBezTo>
                    <a:cubicBezTo>
                      <a:pt x="356" y="255"/>
                      <a:pt x="187" y="59"/>
                      <a:pt x="95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4" name="Freeform 25"/>
              <p:cNvSpPr>
                <a:spLocks/>
              </p:cNvSpPr>
              <p:nvPr/>
            </p:nvSpPr>
            <p:spPr bwMode="auto">
              <a:xfrm>
                <a:off x="5447024" y="4612036"/>
                <a:ext cx="622800" cy="4500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88 w 281"/>
                  <a:gd name="connsiteY0" fmla="*/ 0 h 448"/>
                  <a:gd name="connsiteX1" fmla="*/ 137 w 281"/>
                  <a:gd name="connsiteY1" fmla="*/ 448 h 448"/>
                  <a:gd name="connsiteX2" fmla="*/ 188 w 281"/>
                  <a:gd name="connsiteY2" fmla="*/ 0 h 448"/>
                  <a:gd name="connsiteX0" fmla="*/ 221 w 281"/>
                  <a:gd name="connsiteY0" fmla="*/ 0 h 448"/>
                  <a:gd name="connsiteX1" fmla="*/ 137 w 281"/>
                  <a:gd name="connsiteY1" fmla="*/ 448 h 448"/>
                  <a:gd name="connsiteX2" fmla="*/ 221 w 281"/>
                  <a:gd name="connsiteY2" fmla="*/ 0 h 448"/>
                  <a:gd name="connsiteX0" fmla="*/ 221 w 281"/>
                  <a:gd name="connsiteY0" fmla="*/ 0 h 545"/>
                  <a:gd name="connsiteX1" fmla="*/ 137 w 281"/>
                  <a:gd name="connsiteY1" fmla="*/ 545 h 545"/>
                  <a:gd name="connsiteX2" fmla="*/ 221 w 281"/>
                  <a:gd name="connsiteY2" fmla="*/ 0 h 545"/>
                  <a:gd name="connsiteX0" fmla="*/ 221 w 281"/>
                  <a:gd name="connsiteY0" fmla="*/ 0 h 469"/>
                  <a:gd name="connsiteX1" fmla="*/ 137 w 281"/>
                  <a:gd name="connsiteY1" fmla="*/ 469 h 469"/>
                  <a:gd name="connsiteX2" fmla="*/ 221 w 281"/>
                  <a:gd name="connsiteY2" fmla="*/ 0 h 469"/>
                  <a:gd name="connsiteX0" fmla="*/ 221 w 322"/>
                  <a:gd name="connsiteY0" fmla="*/ 0 h 469"/>
                  <a:gd name="connsiteX1" fmla="*/ 137 w 322"/>
                  <a:gd name="connsiteY1" fmla="*/ 469 h 469"/>
                  <a:gd name="connsiteX2" fmla="*/ 221 w 322"/>
                  <a:gd name="connsiteY2" fmla="*/ 0 h 469"/>
                  <a:gd name="connsiteX0" fmla="*/ 221 w 331"/>
                  <a:gd name="connsiteY0" fmla="*/ 0 h 469"/>
                  <a:gd name="connsiteX1" fmla="*/ 137 w 331"/>
                  <a:gd name="connsiteY1" fmla="*/ 469 h 469"/>
                  <a:gd name="connsiteX2" fmla="*/ 221 w 331"/>
                  <a:gd name="connsiteY2" fmla="*/ 0 h 469"/>
                  <a:gd name="connsiteX0" fmla="*/ 221 w 331"/>
                  <a:gd name="connsiteY0" fmla="*/ 0 h 469"/>
                  <a:gd name="connsiteX1" fmla="*/ 137 w 331"/>
                  <a:gd name="connsiteY1" fmla="*/ 469 h 469"/>
                  <a:gd name="connsiteX2" fmla="*/ 221 w 331"/>
                  <a:gd name="connsiteY2" fmla="*/ 0 h 469"/>
                  <a:gd name="connsiteX0" fmla="*/ 221 w 336"/>
                  <a:gd name="connsiteY0" fmla="*/ 0 h 469"/>
                  <a:gd name="connsiteX1" fmla="*/ 137 w 336"/>
                  <a:gd name="connsiteY1" fmla="*/ 469 h 469"/>
                  <a:gd name="connsiteX2" fmla="*/ 221 w 336"/>
                  <a:gd name="connsiteY2" fmla="*/ 0 h 469"/>
                  <a:gd name="connsiteX0" fmla="*/ 251 w 366"/>
                  <a:gd name="connsiteY0" fmla="*/ 0 h 469"/>
                  <a:gd name="connsiteX1" fmla="*/ 167 w 366"/>
                  <a:gd name="connsiteY1" fmla="*/ 469 h 469"/>
                  <a:gd name="connsiteX2" fmla="*/ 251 w 366"/>
                  <a:gd name="connsiteY2" fmla="*/ 0 h 469"/>
                  <a:gd name="connsiteX0" fmla="*/ 251 w 366"/>
                  <a:gd name="connsiteY0" fmla="*/ 0 h 469"/>
                  <a:gd name="connsiteX1" fmla="*/ 167 w 366"/>
                  <a:gd name="connsiteY1" fmla="*/ 469 h 469"/>
                  <a:gd name="connsiteX2" fmla="*/ 251 w 366"/>
                  <a:gd name="connsiteY2" fmla="*/ 0 h 469"/>
                  <a:gd name="connsiteX0" fmla="*/ 256 w 371"/>
                  <a:gd name="connsiteY0" fmla="*/ 0 h 469"/>
                  <a:gd name="connsiteX1" fmla="*/ 172 w 371"/>
                  <a:gd name="connsiteY1" fmla="*/ 469 h 469"/>
                  <a:gd name="connsiteX2" fmla="*/ 256 w 371"/>
                  <a:gd name="connsiteY2" fmla="*/ 0 h 469"/>
                  <a:gd name="connsiteX0" fmla="*/ 281 w 337"/>
                  <a:gd name="connsiteY0" fmla="*/ 0 h 469"/>
                  <a:gd name="connsiteX1" fmla="*/ 131 w 337"/>
                  <a:gd name="connsiteY1" fmla="*/ 469 h 469"/>
                  <a:gd name="connsiteX2" fmla="*/ 281 w 337"/>
                  <a:gd name="connsiteY2" fmla="*/ 0 h 469"/>
                  <a:gd name="connsiteX0" fmla="*/ 256 w 369"/>
                  <a:gd name="connsiteY0" fmla="*/ 0 h 469"/>
                  <a:gd name="connsiteX1" fmla="*/ 170 w 369"/>
                  <a:gd name="connsiteY1" fmla="*/ 469 h 469"/>
                  <a:gd name="connsiteX2" fmla="*/ 256 w 369"/>
                  <a:gd name="connsiteY2" fmla="*/ 0 h 469"/>
                  <a:gd name="connsiteX0" fmla="*/ 259 w 372"/>
                  <a:gd name="connsiteY0" fmla="*/ 0 h 469"/>
                  <a:gd name="connsiteX1" fmla="*/ 173 w 372"/>
                  <a:gd name="connsiteY1" fmla="*/ 469 h 469"/>
                  <a:gd name="connsiteX2" fmla="*/ 259 w 372"/>
                  <a:gd name="connsiteY2" fmla="*/ 0 h 469"/>
                  <a:gd name="connsiteX0" fmla="*/ 261 w 374"/>
                  <a:gd name="connsiteY0" fmla="*/ 0 h 469"/>
                  <a:gd name="connsiteX1" fmla="*/ 175 w 374"/>
                  <a:gd name="connsiteY1" fmla="*/ 469 h 469"/>
                  <a:gd name="connsiteX2" fmla="*/ 261 w 374"/>
                  <a:gd name="connsiteY2" fmla="*/ 0 h 469"/>
                  <a:gd name="connsiteX0" fmla="*/ 262 w 375"/>
                  <a:gd name="connsiteY0" fmla="*/ 0 h 469"/>
                  <a:gd name="connsiteX1" fmla="*/ 176 w 375"/>
                  <a:gd name="connsiteY1" fmla="*/ 469 h 469"/>
                  <a:gd name="connsiteX2" fmla="*/ 262 w 375"/>
                  <a:gd name="connsiteY2" fmla="*/ 0 h 469"/>
                  <a:gd name="connsiteX0" fmla="*/ 217 w 330"/>
                  <a:gd name="connsiteY0" fmla="*/ 0 h 469"/>
                  <a:gd name="connsiteX1" fmla="*/ 131 w 330"/>
                  <a:gd name="connsiteY1" fmla="*/ 469 h 469"/>
                  <a:gd name="connsiteX2" fmla="*/ 217 w 330"/>
                  <a:gd name="connsiteY2" fmla="*/ 0 h 469"/>
                  <a:gd name="connsiteX0" fmla="*/ 261 w 374"/>
                  <a:gd name="connsiteY0" fmla="*/ 0 h 469"/>
                  <a:gd name="connsiteX1" fmla="*/ 175 w 374"/>
                  <a:gd name="connsiteY1" fmla="*/ 469 h 469"/>
                  <a:gd name="connsiteX2" fmla="*/ 261 w 374"/>
                  <a:gd name="connsiteY2" fmla="*/ 0 h 469"/>
                  <a:gd name="connsiteX0" fmla="*/ 261 w 318"/>
                  <a:gd name="connsiteY0" fmla="*/ 0 h 469"/>
                  <a:gd name="connsiteX1" fmla="*/ 175 w 318"/>
                  <a:gd name="connsiteY1" fmla="*/ 469 h 469"/>
                  <a:gd name="connsiteX2" fmla="*/ 261 w 318"/>
                  <a:gd name="connsiteY2" fmla="*/ 0 h 469"/>
                  <a:gd name="connsiteX0" fmla="*/ 261 w 351"/>
                  <a:gd name="connsiteY0" fmla="*/ 0 h 469"/>
                  <a:gd name="connsiteX1" fmla="*/ 175 w 351"/>
                  <a:gd name="connsiteY1" fmla="*/ 469 h 469"/>
                  <a:gd name="connsiteX2" fmla="*/ 261 w 351"/>
                  <a:gd name="connsiteY2" fmla="*/ 0 h 469"/>
                  <a:gd name="connsiteX0" fmla="*/ 261 w 324"/>
                  <a:gd name="connsiteY0" fmla="*/ 30 h 547"/>
                  <a:gd name="connsiteX1" fmla="*/ 175 w 324"/>
                  <a:gd name="connsiteY1" fmla="*/ 499 h 547"/>
                  <a:gd name="connsiteX2" fmla="*/ 310 w 324"/>
                  <a:gd name="connsiteY2" fmla="*/ 268 h 547"/>
                  <a:gd name="connsiteX3" fmla="*/ 261 w 324"/>
                  <a:gd name="connsiteY3" fmla="*/ 30 h 547"/>
                  <a:gd name="connsiteX0" fmla="*/ 261 w 319"/>
                  <a:gd name="connsiteY0" fmla="*/ 30 h 547"/>
                  <a:gd name="connsiteX1" fmla="*/ 175 w 319"/>
                  <a:gd name="connsiteY1" fmla="*/ 499 h 547"/>
                  <a:gd name="connsiteX2" fmla="*/ 310 w 319"/>
                  <a:gd name="connsiteY2" fmla="*/ 268 h 547"/>
                  <a:gd name="connsiteX3" fmla="*/ 261 w 319"/>
                  <a:gd name="connsiteY3" fmla="*/ 30 h 547"/>
                  <a:gd name="connsiteX0" fmla="*/ 261 w 319"/>
                  <a:gd name="connsiteY0" fmla="*/ 0 h 517"/>
                  <a:gd name="connsiteX1" fmla="*/ 175 w 319"/>
                  <a:gd name="connsiteY1" fmla="*/ 469 h 517"/>
                  <a:gd name="connsiteX2" fmla="*/ 310 w 319"/>
                  <a:gd name="connsiteY2" fmla="*/ 238 h 517"/>
                  <a:gd name="connsiteX3" fmla="*/ 261 w 319"/>
                  <a:gd name="connsiteY3" fmla="*/ 0 h 517"/>
                  <a:gd name="connsiteX0" fmla="*/ 261 w 319"/>
                  <a:gd name="connsiteY0" fmla="*/ 0 h 517"/>
                  <a:gd name="connsiteX1" fmla="*/ 175 w 319"/>
                  <a:gd name="connsiteY1" fmla="*/ 469 h 517"/>
                  <a:gd name="connsiteX2" fmla="*/ 310 w 319"/>
                  <a:gd name="connsiteY2" fmla="*/ 238 h 517"/>
                  <a:gd name="connsiteX3" fmla="*/ 261 w 319"/>
                  <a:gd name="connsiteY3" fmla="*/ 0 h 517"/>
                  <a:gd name="connsiteX0" fmla="*/ 261 w 319"/>
                  <a:gd name="connsiteY0" fmla="*/ 0 h 469"/>
                  <a:gd name="connsiteX1" fmla="*/ 175 w 319"/>
                  <a:gd name="connsiteY1" fmla="*/ 469 h 469"/>
                  <a:gd name="connsiteX2" fmla="*/ 310 w 319"/>
                  <a:gd name="connsiteY2" fmla="*/ 238 h 469"/>
                  <a:gd name="connsiteX3" fmla="*/ 261 w 319"/>
                  <a:gd name="connsiteY3" fmla="*/ 0 h 469"/>
                  <a:gd name="connsiteX0" fmla="*/ 206 w 264"/>
                  <a:gd name="connsiteY0" fmla="*/ 3 h 472"/>
                  <a:gd name="connsiteX1" fmla="*/ 14 w 264"/>
                  <a:gd name="connsiteY1" fmla="*/ 222 h 472"/>
                  <a:gd name="connsiteX2" fmla="*/ 120 w 264"/>
                  <a:gd name="connsiteY2" fmla="*/ 472 h 472"/>
                  <a:gd name="connsiteX3" fmla="*/ 255 w 264"/>
                  <a:gd name="connsiteY3" fmla="*/ 241 h 472"/>
                  <a:gd name="connsiteX4" fmla="*/ 206 w 264"/>
                  <a:gd name="connsiteY4" fmla="*/ 3 h 472"/>
                  <a:gd name="connsiteX0" fmla="*/ 206 w 264"/>
                  <a:gd name="connsiteY0" fmla="*/ 9 h 478"/>
                  <a:gd name="connsiteX1" fmla="*/ 14 w 264"/>
                  <a:gd name="connsiteY1" fmla="*/ 302 h 478"/>
                  <a:gd name="connsiteX2" fmla="*/ 120 w 264"/>
                  <a:gd name="connsiteY2" fmla="*/ 478 h 478"/>
                  <a:gd name="connsiteX3" fmla="*/ 255 w 264"/>
                  <a:gd name="connsiteY3" fmla="*/ 247 h 478"/>
                  <a:gd name="connsiteX4" fmla="*/ 206 w 264"/>
                  <a:gd name="connsiteY4" fmla="*/ 9 h 478"/>
                  <a:gd name="connsiteX0" fmla="*/ 206 w 264"/>
                  <a:gd name="connsiteY0" fmla="*/ 9 h 478"/>
                  <a:gd name="connsiteX1" fmla="*/ 14 w 264"/>
                  <a:gd name="connsiteY1" fmla="*/ 302 h 478"/>
                  <a:gd name="connsiteX2" fmla="*/ 120 w 264"/>
                  <a:gd name="connsiteY2" fmla="*/ 478 h 478"/>
                  <a:gd name="connsiteX3" fmla="*/ 255 w 264"/>
                  <a:gd name="connsiteY3" fmla="*/ 247 h 478"/>
                  <a:gd name="connsiteX4" fmla="*/ 206 w 264"/>
                  <a:gd name="connsiteY4" fmla="*/ 9 h 478"/>
                  <a:gd name="connsiteX0" fmla="*/ 267 w 325"/>
                  <a:gd name="connsiteY0" fmla="*/ 0 h 469"/>
                  <a:gd name="connsiteX1" fmla="*/ 14 w 325"/>
                  <a:gd name="connsiteY1" fmla="*/ 239 h 469"/>
                  <a:gd name="connsiteX2" fmla="*/ 181 w 325"/>
                  <a:gd name="connsiteY2" fmla="*/ 469 h 469"/>
                  <a:gd name="connsiteX3" fmla="*/ 316 w 325"/>
                  <a:gd name="connsiteY3" fmla="*/ 238 h 469"/>
                  <a:gd name="connsiteX4" fmla="*/ 267 w 325"/>
                  <a:gd name="connsiteY4" fmla="*/ 0 h 469"/>
                  <a:gd name="connsiteX0" fmla="*/ 255 w 313"/>
                  <a:gd name="connsiteY0" fmla="*/ 0 h 469"/>
                  <a:gd name="connsiteX1" fmla="*/ 2 w 313"/>
                  <a:gd name="connsiteY1" fmla="*/ 239 h 469"/>
                  <a:gd name="connsiteX2" fmla="*/ 169 w 313"/>
                  <a:gd name="connsiteY2" fmla="*/ 469 h 469"/>
                  <a:gd name="connsiteX3" fmla="*/ 304 w 313"/>
                  <a:gd name="connsiteY3" fmla="*/ 238 h 469"/>
                  <a:gd name="connsiteX4" fmla="*/ 255 w 313"/>
                  <a:gd name="connsiteY4" fmla="*/ 0 h 469"/>
                  <a:gd name="connsiteX0" fmla="*/ 192 w 250"/>
                  <a:gd name="connsiteY0" fmla="*/ 7 h 476"/>
                  <a:gd name="connsiteX1" fmla="*/ 2 w 250"/>
                  <a:gd name="connsiteY1" fmla="*/ 288 h 476"/>
                  <a:gd name="connsiteX2" fmla="*/ 106 w 250"/>
                  <a:gd name="connsiteY2" fmla="*/ 476 h 476"/>
                  <a:gd name="connsiteX3" fmla="*/ 241 w 250"/>
                  <a:gd name="connsiteY3" fmla="*/ 245 h 476"/>
                  <a:gd name="connsiteX4" fmla="*/ 192 w 250"/>
                  <a:gd name="connsiteY4" fmla="*/ 7 h 476"/>
                  <a:gd name="connsiteX0" fmla="*/ 192 w 250"/>
                  <a:gd name="connsiteY0" fmla="*/ 7 h 476"/>
                  <a:gd name="connsiteX1" fmla="*/ 2 w 250"/>
                  <a:gd name="connsiteY1" fmla="*/ 288 h 476"/>
                  <a:gd name="connsiteX2" fmla="*/ 106 w 250"/>
                  <a:gd name="connsiteY2" fmla="*/ 476 h 476"/>
                  <a:gd name="connsiteX3" fmla="*/ 241 w 250"/>
                  <a:gd name="connsiteY3" fmla="*/ 245 h 476"/>
                  <a:gd name="connsiteX4" fmla="*/ 192 w 250"/>
                  <a:gd name="connsiteY4" fmla="*/ 7 h 476"/>
                  <a:gd name="connsiteX0" fmla="*/ 194 w 252"/>
                  <a:gd name="connsiteY0" fmla="*/ 7 h 476"/>
                  <a:gd name="connsiteX1" fmla="*/ 4 w 252"/>
                  <a:gd name="connsiteY1" fmla="*/ 288 h 476"/>
                  <a:gd name="connsiteX2" fmla="*/ 108 w 252"/>
                  <a:gd name="connsiteY2" fmla="*/ 476 h 476"/>
                  <a:gd name="connsiteX3" fmla="*/ 243 w 252"/>
                  <a:gd name="connsiteY3" fmla="*/ 245 h 476"/>
                  <a:gd name="connsiteX4" fmla="*/ 194 w 252"/>
                  <a:gd name="connsiteY4" fmla="*/ 7 h 476"/>
                  <a:gd name="connsiteX0" fmla="*/ 194 w 252"/>
                  <a:gd name="connsiteY0" fmla="*/ 7 h 476"/>
                  <a:gd name="connsiteX1" fmla="*/ 4 w 252"/>
                  <a:gd name="connsiteY1" fmla="*/ 288 h 476"/>
                  <a:gd name="connsiteX2" fmla="*/ 108 w 252"/>
                  <a:gd name="connsiteY2" fmla="*/ 476 h 476"/>
                  <a:gd name="connsiteX3" fmla="*/ 243 w 252"/>
                  <a:gd name="connsiteY3" fmla="*/ 245 h 476"/>
                  <a:gd name="connsiteX4" fmla="*/ 194 w 252"/>
                  <a:gd name="connsiteY4" fmla="*/ 7 h 476"/>
                  <a:gd name="connsiteX0" fmla="*/ 193 w 251"/>
                  <a:gd name="connsiteY0" fmla="*/ 7 h 476"/>
                  <a:gd name="connsiteX1" fmla="*/ 3 w 251"/>
                  <a:gd name="connsiteY1" fmla="*/ 288 h 476"/>
                  <a:gd name="connsiteX2" fmla="*/ 107 w 251"/>
                  <a:gd name="connsiteY2" fmla="*/ 476 h 476"/>
                  <a:gd name="connsiteX3" fmla="*/ 242 w 251"/>
                  <a:gd name="connsiteY3" fmla="*/ 245 h 476"/>
                  <a:gd name="connsiteX4" fmla="*/ 193 w 251"/>
                  <a:gd name="connsiteY4" fmla="*/ 7 h 476"/>
                  <a:gd name="connsiteX0" fmla="*/ 193 w 251"/>
                  <a:gd name="connsiteY0" fmla="*/ 7 h 476"/>
                  <a:gd name="connsiteX1" fmla="*/ 3 w 251"/>
                  <a:gd name="connsiteY1" fmla="*/ 288 h 476"/>
                  <a:gd name="connsiteX2" fmla="*/ 107 w 251"/>
                  <a:gd name="connsiteY2" fmla="*/ 476 h 476"/>
                  <a:gd name="connsiteX3" fmla="*/ 242 w 251"/>
                  <a:gd name="connsiteY3" fmla="*/ 245 h 476"/>
                  <a:gd name="connsiteX4" fmla="*/ 193 w 251"/>
                  <a:gd name="connsiteY4" fmla="*/ 7 h 476"/>
                  <a:gd name="connsiteX0" fmla="*/ 193 w 251"/>
                  <a:gd name="connsiteY0" fmla="*/ 7 h 476"/>
                  <a:gd name="connsiteX1" fmla="*/ 3 w 251"/>
                  <a:gd name="connsiteY1" fmla="*/ 288 h 476"/>
                  <a:gd name="connsiteX2" fmla="*/ 107 w 251"/>
                  <a:gd name="connsiteY2" fmla="*/ 476 h 476"/>
                  <a:gd name="connsiteX3" fmla="*/ 242 w 251"/>
                  <a:gd name="connsiteY3" fmla="*/ 245 h 476"/>
                  <a:gd name="connsiteX4" fmla="*/ 193 w 251"/>
                  <a:gd name="connsiteY4" fmla="*/ 7 h 476"/>
                  <a:gd name="connsiteX0" fmla="*/ 193 w 251"/>
                  <a:gd name="connsiteY0" fmla="*/ 7 h 476"/>
                  <a:gd name="connsiteX1" fmla="*/ 3 w 251"/>
                  <a:gd name="connsiteY1" fmla="*/ 288 h 476"/>
                  <a:gd name="connsiteX2" fmla="*/ 107 w 251"/>
                  <a:gd name="connsiteY2" fmla="*/ 476 h 476"/>
                  <a:gd name="connsiteX3" fmla="*/ 242 w 251"/>
                  <a:gd name="connsiteY3" fmla="*/ 245 h 476"/>
                  <a:gd name="connsiteX4" fmla="*/ 193 w 251"/>
                  <a:gd name="connsiteY4" fmla="*/ 7 h 476"/>
                  <a:gd name="connsiteX0" fmla="*/ 193 w 251"/>
                  <a:gd name="connsiteY0" fmla="*/ 0 h 469"/>
                  <a:gd name="connsiteX1" fmla="*/ 3 w 251"/>
                  <a:gd name="connsiteY1" fmla="*/ 281 h 469"/>
                  <a:gd name="connsiteX2" fmla="*/ 107 w 251"/>
                  <a:gd name="connsiteY2" fmla="*/ 469 h 469"/>
                  <a:gd name="connsiteX3" fmla="*/ 242 w 251"/>
                  <a:gd name="connsiteY3" fmla="*/ 238 h 469"/>
                  <a:gd name="connsiteX4" fmla="*/ 193 w 251"/>
                  <a:gd name="connsiteY4" fmla="*/ 0 h 469"/>
                  <a:gd name="connsiteX0" fmla="*/ 205 w 277"/>
                  <a:gd name="connsiteY0" fmla="*/ 0 h 469"/>
                  <a:gd name="connsiteX1" fmla="*/ 15 w 277"/>
                  <a:gd name="connsiteY1" fmla="*/ 281 h 469"/>
                  <a:gd name="connsiteX2" fmla="*/ 64 w 277"/>
                  <a:gd name="connsiteY2" fmla="*/ 469 h 469"/>
                  <a:gd name="connsiteX3" fmla="*/ 254 w 277"/>
                  <a:gd name="connsiteY3" fmla="*/ 238 h 469"/>
                  <a:gd name="connsiteX4" fmla="*/ 205 w 277"/>
                  <a:gd name="connsiteY4" fmla="*/ 0 h 469"/>
                  <a:gd name="connsiteX0" fmla="*/ 193 w 257"/>
                  <a:gd name="connsiteY0" fmla="*/ 0 h 469"/>
                  <a:gd name="connsiteX1" fmla="*/ 3 w 257"/>
                  <a:gd name="connsiteY1" fmla="*/ 281 h 469"/>
                  <a:gd name="connsiteX2" fmla="*/ 103 w 257"/>
                  <a:gd name="connsiteY2" fmla="*/ 469 h 469"/>
                  <a:gd name="connsiteX3" fmla="*/ 242 w 257"/>
                  <a:gd name="connsiteY3" fmla="*/ 238 h 469"/>
                  <a:gd name="connsiteX4" fmla="*/ 193 w 257"/>
                  <a:gd name="connsiteY4" fmla="*/ 0 h 469"/>
                  <a:gd name="connsiteX0" fmla="*/ 193 w 257"/>
                  <a:gd name="connsiteY0" fmla="*/ 0 h 469"/>
                  <a:gd name="connsiteX1" fmla="*/ 3 w 257"/>
                  <a:gd name="connsiteY1" fmla="*/ 281 h 469"/>
                  <a:gd name="connsiteX2" fmla="*/ 103 w 257"/>
                  <a:gd name="connsiteY2" fmla="*/ 469 h 469"/>
                  <a:gd name="connsiteX3" fmla="*/ 242 w 257"/>
                  <a:gd name="connsiteY3" fmla="*/ 238 h 469"/>
                  <a:gd name="connsiteX4" fmla="*/ 193 w 257"/>
                  <a:gd name="connsiteY4" fmla="*/ 0 h 469"/>
                  <a:gd name="connsiteX0" fmla="*/ 193 w 251"/>
                  <a:gd name="connsiteY0" fmla="*/ 0 h 469"/>
                  <a:gd name="connsiteX1" fmla="*/ 3 w 251"/>
                  <a:gd name="connsiteY1" fmla="*/ 281 h 469"/>
                  <a:gd name="connsiteX2" fmla="*/ 103 w 251"/>
                  <a:gd name="connsiteY2" fmla="*/ 469 h 469"/>
                  <a:gd name="connsiteX3" fmla="*/ 242 w 251"/>
                  <a:gd name="connsiteY3" fmla="*/ 238 h 469"/>
                  <a:gd name="connsiteX4" fmla="*/ 193 w 251"/>
                  <a:gd name="connsiteY4" fmla="*/ 0 h 469"/>
                  <a:gd name="connsiteX0" fmla="*/ 193 w 251"/>
                  <a:gd name="connsiteY0" fmla="*/ 0 h 469"/>
                  <a:gd name="connsiteX1" fmla="*/ 3 w 251"/>
                  <a:gd name="connsiteY1" fmla="*/ 281 h 469"/>
                  <a:gd name="connsiteX2" fmla="*/ 103 w 251"/>
                  <a:gd name="connsiteY2" fmla="*/ 469 h 469"/>
                  <a:gd name="connsiteX3" fmla="*/ 242 w 251"/>
                  <a:gd name="connsiteY3" fmla="*/ 238 h 469"/>
                  <a:gd name="connsiteX4" fmla="*/ 193 w 251"/>
                  <a:gd name="connsiteY4" fmla="*/ 0 h 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" h="469">
                    <a:moveTo>
                      <a:pt x="193" y="0"/>
                    </a:moveTo>
                    <a:cubicBezTo>
                      <a:pt x="92" y="78"/>
                      <a:pt x="7" y="148"/>
                      <a:pt x="3" y="281"/>
                    </a:cubicBezTo>
                    <a:cubicBezTo>
                      <a:pt x="0" y="347"/>
                      <a:pt x="39" y="429"/>
                      <a:pt x="103" y="469"/>
                    </a:cubicBezTo>
                    <a:cubicBezTo>
                      <a:pt x="188" y="394"/>
                      <a:pt x="231" y="341"/>
                      <a:pt x="242" y="238"/>
                    </a:cubicBezTo>
                    <a:cubicBezTo>
                      <a:pt x="251" y="150"/>
                      <a:pt x="232" y="50"/>
                      <a:pt x="193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6250080" y="3770983"/>
                <a:ext cx="785812" cy="7236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308 w 356"/>
                  <a:gd name="connsiteY0" fmla="*/ 0 h 416"/>
                  <a:gd name="connsiteX1" fmla="*/ 137 w 356"/>
                  <a:gd name="connsiteY1" fmla="*/ 416 h 416"/>
                  <a:gd name="connsiteX2" fmla="*/ 308 w 356"/>
                  <a:gd name="connsiteY2" fmla="*/ 0 h 416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62"/>
                  <a:gd name="connsiteY0" fmla="*/ 0 h 471"/>
                  <a:gd name="connsiteX1" fmla="*/ 137 w 662"/>
                  <a:gd name="connsiteY1" fmla="*/ 471 h 471"/>
                  <a:gd name="connsiteX2" fmla="*/ 632 w 662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531 w 597"/>
                  <a:gd name="connsiteY0" fmla="*/ 33 h 549"/>
                  <a:gd name="connsiteX1" fmla="*/ 290 w 597"/>
                  <a:gd name="connsiteY1" fmla="*/ 346 h 549"/>
                  <a:gd name="connsiteX2" fmla="*/ 36 w 597"/>
                  <a:gd name="connsiteY2" fmla="*/ 504 h 549"/>
                  <a:gd name="connsiteX3" fmla="*/ 531 w 597"/>
                  <a:gd name="connsiteY3" fmla="*/ 33 h 549"/>
                  <a:gd name="connsiteX0" fmla="*/ 531 w 597"/>
                  <a:gd name="connsiteY0" fmla="*/ 0 h 516"/>
                  <a:gd name="connsiteX1" fmla="*/ 290 w 597"/>
                  <a:gd name="connsiteY1" fmla="*/ 313 h 516"/>
                  <a:gd name="connsiteX2" fmla="*/ 36 w 597"/>
                  <a:gd name="connsiteY2" fmla="*/ 471 h 516"/>
                  <a:gd name="connsiteX3" fmla="*/ 531 w 597"/>
                  <a:gd name="connsiteY3" fmla="*/ 0 h 516"/>
                  <a:gd name="connsiteX0" fmla="*/ 495 w 561"/>
                  <a:gd name="connsiteY0" fmla="*/ 0 h 471"/>
                  <a:gd name="connsiteX1" fmla="*/ 254 w 561"/>
                  <a:gd name="connsiteY1" fmla="*/ 313 h 471"/>
                  <a:gd name="connsiteX2" fmla="*/ 0 w 561"/>
                  <a:gd name="connsiteY2" fmla="*/ 471 h 471"/>
                  <a:gd name="connsiteX3" fmla="*/ 495 w 561"/>
                  <a:gd name="connsiteY3" fmla="*/ 0 h 471"/>
                  <a:gd name="connsiteX0" fmla="*/ 495 w 561"/>
                  <a:gd name="connsiteY0" fmla="*/ 0 h 471"/>
                  <a:gd name="connsiteX1" fmla="*/ 254 w 561"/>
                  <a:gd name="connsiteY1" fmla="*/ 313 h 471"/>
                  <a:gd name="connsiteX2" fmla="*/ 0 w 561"/>
                  <a:gd name="connsiteY2" fmla="*/ 471 h 471"/>
                  <a:gd name="connsiteX3" fmla="*/ 495 w 561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516 w 527"/>
                  <a:gd name="connsiteY0" fmla="*/ 3 h 475"/>
                  <a:gd name="connsiteX1" fmla="*/ 275 w 527"/>
                  <a:gd name="connsiteY1" fmla="*/ 316 h 475"/>
                  <a:gd name="connsiteX2" fmla="*/ 21 w 527"/>
                  <a:gd name="connsiteY2" fmla="*/ 474 h 475"/>
                  <a:gd name="connsiteX3" fmla="*/ 404 w 527"/>
                  <a:gd name="connsiteY3" fmla="*/ 325 h 475"/>
                  <a:gd name="connsiteX4" fmla="*/ 516 w 527"/>
                  <a:gd name="connsiteY4" fmla="*/ 3 h 475"/>
                  <a:gd name="connsiteX0" fmla="*/ 516 w 527"/>
                  <a:gd name="connsiteY0" fmla="*/ 3 h 475"/>
                  <a:gd name="connsiteX1" fmla="*/ 275 w 527"/>
                  <a:gd name="connsiteY1" fmla="*/ 316 h 475"/>
                  <a:gd name="connsiteX2" fmla="*/ 21 w 527"/>
                  <a:gd name="connsiteY2" fmla="*/ 474 h 475"/>
                  <a:gd name="connsiteX3" fmla="*/ 404 w 527"/>
                  <a:gd name="connsiteY3" fmla="*/ 325 h 475"/>
                  <a:gd name="connsiteX4" fmla="*/ 516 w 527"/>
                  <a:gd name="connsiteY4" fmla="*/ 3 h 475"/>
                  <a:gd name="connsiteX0" fmla="*/ 495 w 506"/>
                  <a:gd name="connsiteY0" fmla="*/ 3 h 475"/>
                  <a:gd name="connsiteX1" fmla="*/ 254 w 506"/>
                  <a:gd name="connsiteY1" fmla="*/ 316 h 475"/>
                  <a:gd name="connsiteX2" fmla="*/ 0 w 506"/>
                  <a:gd name="connsiteY2" fmla="*/ 474 h 475"/>
                  <a:gd name="connsiteX3" fmla="*/ 383 w 506"/>
                  <a:gd name="connsiteY3" fmla="*/ 325 h 475"/>
                  <a:gd name="connsiteX4" fmla="*/ 495 w 506"/>
                  <a:gd name="connsiteY4" fmla="*/ 3 h 475"/>
                  <a:gd name="connsiteX0" fmla="*/ 495 w 506"/>
                  <a:gd name="connsiteY0" fmla="*/ 3 h 474"/>
                  <a:gd name="connsiteX1" fmla="*/ 254 w 506"/>
                  <a:gd name="connsiteY1" fmla="*/ 316 h 474"/>
                  <a:gd name="connsiteX2" fmla="*/ 0 w 506"/>
                  <a:gd name="connsiteY2" fmla="*/ 474 h 474"/>
                  <a:gd name="connsiteX3" fmla="*/ 383 w 506"/>
                  <a:gd name="connsiteY3" fmla="*/ 325 h 474"/>
                  <a:gd name="connsiteX4" fmla="*/ 495 w 506"/>
                  <a:gd name="connsiteY4" fmla="*/ 3 h 474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3 w 495"/>
                  <a:gd name="connsiteY3" fmla="*/ 322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37 w 495"/>
                  <a:gd name="connsiteY3" fmla="*/ 276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2 w 495"/>
                  <a:gd name="connsiteY3" fmla="*/ 319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2 w 495"/>
                  <a:gd name="connsiteY3" fmla="*/ 319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2 w 495"/>
                  <a:gd name="connsiteY3" fmla="*/ 319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2 w 495"/>
                  <a:gd name="connsiteY3" fmla="*/ 319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2 w 495"/>
                  <a:gd name="connsiteY3" fmla="*/ 319 h 471"/>
                  <a:gd name="connsiteX4" fmla="*/ 495 w 495"/>
                  <a:gd name="connsiteY4" fmla="*/ 0 h 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" h="471">
                    <a:moveTo>
                      <a:pt x="495" y="0"/>
                    </a:moveTo>
                    <a:cubicBezTo>
                      <a:pt x="431" y="79"/>
                      <a:pt x="336" y="235"/>
                      <a:pt x="254" y="313"/>
                    </a:cubicBezTo>
                    <a:cubicBezTo>
                      <a:pt x="172" y="391"/>
                      <a:pt x="52" y="453"/>
                      <a:pt x="0" y="471"/>
                    </a:cubicBezTo>
                    <a:cubicBezTo>
                      <a:pt x="188" y="439"/>
                      <a:pt x="287" y="405"/>
                      <a:pt x="382" y="319"/>
                    </a:cubicBezTo>
                    <a:cubicBezTo>
                      <a:pt x="477" y="233"/>
                      <a:pt x="492" y="71"/>
                      <a:pt x="495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6" name="Freeform 25"/>
              <p:cNvSpPr>
                <a:spLocks/>
              </p:cNvSpPr>
              <p:nvPr/>
            </p:nvSpPr>
            <p:spPr bwMode="auto">
              <a:xfrm>
                <a:off x="3419474" y="3128122"/>
                <a:ext cx="1057276" cy="381238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308 w 356"/>
                  <a:gd name="connsiteY0" fmla="*/ 0 h 416"/>
                  <a:gd name="connsiteX1" fmla="*/ 137 w 356"/>
                  <a:gd name="connsiteY1" fmla="*/ 416 h 416"/>
                  <a:gd name="connsiteX2" fmla="*/ 308 w 356"/>
                  <a:gd name="connsiteY2" fmla="*/ 0 h 416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62"/>
                  <a:gd name="connsiteY0" fmla="*/ 0 h 471"/>
                  <a:gd name="connsiteX1" fmla="*/ 137 w 662"/>
                  <a:gd name="connsiteY1" fmla="*/ 471 h 471"/>
                  <a:gd name="connsiteX2" fmla="*/ 632 w 662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231"/>
                  <a:gd name="connsiteX1" fmla="*/ 0 w 561"/>
                  <a:gd name="connsiteY1" fmla="*/ 231 h 231"/>
                  <a:gd name="connsiteX2" fmla="*/ 495 w 561"/>
                  <a:gd name="connsiteY2" fmla="*/ 0 h 231"/>
                  <a:gd name="connsiteX0" fmla="*/ 495 w 561"/>
                  <a:gd name="connsiteY0" fmla="*/ 115 h 346"/>
                  <a:gd name="connsiteX1" fmla="*/ 0 w 561"/>
                  <a:gd name="connsiteY1" fmla="*/ 346 h 346"/>
                  <a:gd name="connsiteX2" fmla="*/ 495 w 561"/>
                  <a:gd name="connsiteY2" fmla="*/ 115 h 346"/>
                  <a:gd name="connsiteX0" fmla="*/ 495 w 495"/>
                  <a:gd name="connsiteY0" fmla="*/ 115 h 817"/>
                  <a:gd name="connsiteX1" fmla="*/ 0 w 495"/>
                  <a:gd name="connsiteY1" fmla="*/ 346 h 817"/>
                  <a:gd name="connsiteX2" fmla="*/ 495 w 495"/>
                  <a:gd name="connsiteY2" fmla="*/ 115 h 817"/>
                  <a:gd name="connsiteX0" fmla="*/ 495 w 495"/>
                  <a:gd name="connsiteY0" fmla="*/ 191 h 893"/>
                  <a:gd name="connsiteX1" fmla="*/ 0 w 495"/>
                  <a:gd name="connsiteY1" fmla="*/ 422 h 893"/>
                  <a:gd name="connsiteX2" fmla="*/ 495 w 495"/>
                  <a:gd name="connsiteY2" fmla="*/ 191 h 893"/>
                  <a:gd name="connsiteX0" fmla="*/ 495 w 495"/>
                  <a:gd name="connsiteY0" fmla="*/ 191 h 893"/>
                  <a:gd name="connsiteX1" fmla="*/ 0 w 495"/>
                  <a:gd name="connsiteY1" fmla="*/ 422 h 893"/>
                  <a:gd name="connsiteX2" fmla="*/ 495 w 495"/>
                  <a:gd name="connsiteY2" fmla="*/ 191 h 893"/>
                  <a:gd name="connsiteX0" fmla="*/ 495 w 495"/>
                  <a:gd name="connsiteY0" fmla="*/ 198 h 817"/>
                  <a:gd name="connsiteX1" fmla="*/ 0 w 495"/>
                  <a:gd name="connsiteY1" fmla="*/ 346 h 817"/>
                  <a:gd name="connsiteX2" fmla="*/ 495 w 495"/>
                  <a:gd name="connsiteY2" fmla="*/ 198 h 817"/>
                  <a:gd name="connsiteX0" fmla="*/ 495 w 495"/>
                  <a:gd name="connsiteY0" fmla="*/ 198 h 817"/>
                  <a:gd name="connsiteX1" fmla="*/ 0 w 495"/>
                  <a:gd name="connsiteY1" fmla="*/ 346 h 817"/>
                  <a:gd name="connsiteX2" fmla="*/ 495 w 495"/>
                  <a:gd name="connsiteY2" fmla="*/ 198 h 817"/>
                  <a:gd name="connsiteX0" fmla="*/ 495 w 495"/>
                  <a:gd name="connsiteY0" fmla="*/ 79 h 698"/>
                  <a:gd name="connsiteX1" fmla="*/ 0 w 495"/>
                  <a:gd name="connsiteY1" fmla="*/ 227 h 698"/>
                  <a:gd name="connsiteX2" fmla="*/ 495 w 495"/>
                  <a:gd name="connsiteY2" fmla="*/ 79 h 698"/>
                  <a:gd name="connsiteX0" fmla="*/ 495 w 495"/>
                  <a:gd name="connsiteY0" fmla="*/ 79 h 698"/>
                  <a:gd name="connsiteX1" fmla="*/ 0 w 495"/>
                  <a:gd name="connsiteY1" fmla="*/ 227 h 698"/>
                  <a:gd name="connsiteX2" fmla="*/ 495 w 495"/>
                  <a:gd name="connsiteY2" fmla="*/ 79 h 698"/>
                  <a:gd name="connsiteX0" fmla="*/ 495 w 495"/>
                  <a:gd name="connsiteY0" fmla="*/ 96 h 715"/>
                  <a:gd name="connsiteX1" fmla="*/ 0 w 495"/>
                  <a:gd name="connsiteY1" fmla="*/ 244 h 715"/>
                  <a:gd name="connsiteX2" fmla="*/ 495 w 495"/>
                  <a:gd name="connsiteY2" fmla="*/ 96 h 715"/>
                  <a:gd name="connsiteX0" fmla="*/ 495 w 495"/>
                  <a:gd name="connsiteY0" fmla="*/ 96 h 715"/>
                  <a:gd name="connsiteX1" fmla="*/ 0 w 495"/>
                  <a:gd name="connsiteY1" fmla="*/ 244 h 715"/>
                  <a:gd name="connsiteX2" fmla="*/ 495 w 495"/>
                  <a:gd name="connsiteY2" fmla="*/ 96 h 715"/>
                  <a:gd name="connsiteX0" fmla="*/ 495 w 495"/>
                  <a:gd name="connsiteY0" fmla="*/ 96 h 657"/>
                  <a:gd name="connsiteX1" fmla="*/ 0 w 495"/>
                  <a:gd name="connsiteY1" fmla="*/ 244 h 657"/>
                  <a:gd name="connsiteX2" fmla="*/ 495 w 495"/>
                  <a:gd name="connsiteY2" fmla="*/ 96 h 657"/>
                  <a:gd name="connsiteX0" fmla="*/ 495 w 495"/>
                  <a:gd name="connsiteY0" fmla="*/ 96 h 657"/>
                  <a:gd name="connsiteX1" fmla="*/ 0 w 495"/>
                  <a:gd name="connsiteY1" fmla="*/ 244 h 657"/>
                  <a:gd name="connsiteX2" fmla="*/ 495 w 495"/>
                  <a:gd name="connsiteY2" fmla="*/ 96 h 657"/>
                  <a:gd name="connsiteX0" fmla="*/ 495 w 495"/>
                  <a:gd name="connsiteY0" fmla="*/ 96 h 657"/>
                  <a:gd name="connsiteX1" fmla="*/ 0 w 495"/>
                  <a:gd name="connsiteY1" fmla="*/ 244 h 657"/>
                  <a:gd name="connsiteX2" fmla="*/ 495 w 495"/>
                  <a:gd name="connsiteY2" fmla="*/ 96 h 657"/>
                  <a:gd name="connsiteX0" fmla="*/ 495 w 495"/>
                  <a:gd name="connsiteY0" fmla="*/ 100 h 661"/>
                  <a:gd name="connsiteX1" fmla="*/ 0 w 495"/>
                  <a:gd name="connsiteY1" fmla="*/ 248 h 661"/>
                  <a:gd name="connsiteX2" fmla="*/ 495 w 495"/>
                  <a:gd name="connsiteY2" fmla="*/ 100 h 661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12 h 673"/>
                  <a:gd name="connsiteX1" fmla="*/ 0 w 495"/>
                  <a:gd name="connsiteY1" fmla="*/ 260 h 673"/>
                  <a:gd name="connsiteX2" fmla="*/ 495 w 495"/>
                  <a:gd name="connsiteY2" fmla="*/ 112 h 673"/>
                  <a:gd name="connsiteX0" fmla="*/ 495 w 495"/>
                  <a:gd name="connsiteY0" fmla="*/ 112 h 673"/>
                  <a:gd name="connsiteX1" fmla="*/ 0 w 495"/>
                  <a:gd name="connsiteY1" fmla="*/ 260 h 673"/>
                  <a:gd name="connsiteX2" fmla="*/ 495 w 495"/>
                  <a:gd name="connsiteY2" fmla="*/ 112 h 673"/>
                  <a:gd name="connsiteX0" fmla="*/ 495 w 495"/>
                  <a:gd name="connsiteY0" fmla="*/ 114 h 558"/>
                  <a:gd name="connsiteX1" fmla="*/ 0 w 495"/>
                  <a:gd name="connsiteY1" fmla="*/ 145 h 558"/>
                  <a:gd name="connsiteX2" fmla="*/ 495 w 495"/>
                  <a:gd name="connsiteY2" fmla="*/ 114 h 558"/>
                  <a:gd name="connsiteX0" fmla="*/ 495 w 495"/>
                  <a:gd name="connsiteY0" fmla="*/ 112 h 669"/>
                  <a:gd name="connsiteX1" fmla="*/ 0 w 495"/>
                  <a:gd name="connsiteY1" fmla="*/ 256 h 669"/>
                  <a:gd name="connsiteX2" fmla="*/ 495 w 495"/>
                  <a:gd name="connsiteY2" fmla="*/ 112 h 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" h="669">
                    <a:moveTo>
                      <a:pt x="495" y="112"/>
                    </a:moveTo>
                    <a:cubicBezTo>
                      <a:pt x="359" y="0"/>
                      <a:pt x="131" y="111"/>
                      <a:pt x="0" y="256"/>
                    </a:cubicBezTo>
                    <a:cubicBezTo>
                      <a:pt x="217" y="669"/>
                      <a:pt x="406" y="402"/>
                      <a:pt x="495" y="112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auto">
              <a:xfrm>
                <a:off x="4543630" y="2518325"/>
                <a:ext cx="334800" cy="6156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458"/>
                  <a:gd name="connsiteY0" fmla="*/ 0 h 485"/>
                  <a:gd name="connsiteX1" fmla="*/ 314 w 458"/>
                  <a:gd name="connsiteY1" fmla="*/ 485 h 485"/>
                  <a:gd name="connsiteX2" fmla="*/ 149 w 458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38"/>
                  <a:gd name="connsiteY0" fmla="*/ 0 h 550"/>
                  <a:gd name="connsiteX1" fmla="*/ 222 w 238"/>
                  <a:gd name="connsiteY1" fmla="*/ 550 h 550"/>
                  <a:gd name="connsiteX2" fmla="*/ 149 w 238"/>
                  <a:gd name="connsiteY2" fmla="*/ 0 h 550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195"/>
                  <a:gd name="connsiteY0" fmla="*/ 0 h 489"/>
                  <a:gd name="connsiteX1" fmla="*/ 178 w 195"/>
                  <a:gd name="connsiteY1" fmla="*/ 489 h 489"/>
                  <a:gd name="connsiteX2" fmla="*/ 149 w 195"/>
                  <a:gd name="connsiteY2" fmla="*/ 0 h 489"/>
                  <a:gd name="connsiteX0" fmla="*/ 176 w 222"/>
                  <a:gd name="connsiteY0" fmla="*/ 0 h 489"/>
                  <a:gd name="connsiteX1" fmla="*/ 205 w 222"/>
                  <a:gd name="connsiteY1" fmla="*/ 489 h 489"/>
                  <a:gd name="connsiteX2" fmla="*/ 176 w 222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176 w 222"/>
                  <a:gd name="connsiteY0" fmla="*/ 0 h 489"/>
                  <a:gd name="connsiteX1" fmla="*/ 15 w 222"/>
                  <a:gd name="connsiteY1" fmla="*/ 489 h 489"/>
                  <a:gd name="connsiteX2" fmla="*/ 176 w 222"/>
                  <a:gd name="connsiteY2" fmla="*/ 0 h 489"/>
                  <a:gd name="connsiteX0" fmla="*/ 161 w 207"/>
                  <a:gd name="connsiteY0" fmla="*/ 0 h 489"/>
                  <a:gd name="connsiteX1" fmla="*/ 0 w 207"/>
                  <a:gd name="connsiteY1" fmla="*/ 489 h 489"/>
                  <a:gd name="connsiteX2" fmla="*/ 161 w 207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" h="489">
                    <a:moveTo>
                      <a:pt x="161" y="0"/>
                    </a:moveTo>
                    <a:cubicBezTo>
                      <a:pt x="46" y="88"/>
                      <a:pt x="8" y="307"/>
                      <a:pt x="0" y="489"/>
                    </a:cubicBezTo>
                    <a:cubicBezTo>
                      <a:pt x="76" y="388"/>
                      <a:pt x="158" y="126"/>
                      <a:pt x="161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8" name="Freeform 25"/>
              <p:cNvSpPr>
                <a:spLocks/>
              </p:cNvSpPr>
              <p:nvPr/>
            </p:nvSpPr>
            <p:spPr bwMode="auto">
              <a:xfrm>
                <a:off x="5019552" y="2363208"/>
                <a:ext cx="1112400" cy="215901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308 w 356"/>
                  <a:gd name="connsiteY0" fmla="*/ 0 h 416"/>
                  <a:gd name="connsiteX1" fmla="*/ 137 w 356"/>
                  <a:gd name="connsiteY1" fmla="*/ 416 h 416"/>
                  <a:gd name="connsiteX2" fmla="*/ 308 w 356"/>
                  <a:gd name="connsiteY2" fmla="*/ 0 h 416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62"/>
                  <a:gd name="connsiteY0" fmla="*/ 0 h 471"/>
                  <a:gd name="connsiteX1" fmla="*/ 137 w 662"/>
                  <a:gd name="connsiteY1" fmla="*/ 471 h 471"/>
                  <a:gd name="connsiteX2" fmla="*/ 632 w 662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231"/>
                  <a:gd name="connsiteX1" fmla="*/ 0 w 561"/>
                  <a:gd name="connsiteY1" fmla="*/ 231 h 231"/>
                  <a:gd name="connsiteX2" fmla="*/ 495 w 561"/>
                  <a:gd name="connsiteY2" fmla="*/ 0 h 231"/>
                  <a:gd name="connsiteX0" fmla="*/ 495 w 561"/>
                  <a:gd name="connsiteY0" fmla="*/ 115 h 346"/>
                  <a:gd name="connsiteX1" fmla="*/ 0 w 561"/>
                  <a:gd name="connsiteY1" fmla="*/ 346 h 346"/>
                  <a:gd name="connsiteX2" fmla="*/ 495 w 561"/>
                  <a:gd name="connsiteY2" fmla="*/ 115 h 346"/>
                  <a:gd name="connsiteX0" fmla="*/ 495 w 495"/>
                  <a:gd name="connsiteY0" fmla="*/ 115 h 817"/>
                  <a:gd name="connsiteX1" fmla="*/ 0 w 495"/>
                  <a:gd name="connsiteY1" fmla="*/ 346 h 817"/>
                  <a:gd name="connsiteX2" fmla="*/ 495 w 495"/>
                  <a:gd name="connsiteY2" fmla="*/ 115 h 817"/>
                  <a:gd name="connsiteX0" fmla="*/ 495 w 495"/>
                  <a:gd name="connsiteY0" fmla="*/ 191 h 893"/>
                  <a:gd name="connsiteX1" fmla="*/ 0 w 495"/>
                  <a:gd name="connsiteY1" fmla="*/ 422 h 893"/>
                  <a:gd name="connsiteX2" fmla="*/ 495 w 495"/>
                  <a:gd name="connsiteY2" fmla="*/ 191 h 893"/>
                  <a:gd name="connsiteX0" fmla="*/ 495 w 495"/>
                  <a:gd name="connsiteY0" fmla="*/ 191 h 893"/>
                  <a:gd name="connsiteX1" fmla="*/ 0 w 495"/>
                  <a:gd name="connsiteY1" fmla="*/ 422 h 893"/>
                  <a:gd name="connsiteX2" fmla="*/ 495 w 495"/>
                  <a:gd name="connsiteY2" fmla="*/ 191 h 893"/>
                  <a:gd name="connsiteX0" fmla="*/ 495 w 495"/>
                  <a:gd name="connsiteY0" fmla="*/ 198 h 817"/>
                  <a:gd name="connsiteX1" fmla="*/ 0 w 495"/>
                  <a:gd name="connsiteY1" fmla="*/ 346 h 817"/>
                  <a:gd name="connsiteX2" fmla="*/ 495 w 495"/>
                  <a:gd name="connsiteY2" fmla="*/ 198 h 817"/>
                  <a:gd name="connsiteX0" fmla="*/ 495 w 495"/>
                  <a:gd name="connsiteY0" fmla="*/ 198 h 817"/>
                  <a:gd name="connsiteX1" fmla="*/ 0 w 495"/>
                  <a:gd name="connsiteY1" fmla="*/ 346 h 817"/>
                  <a:gd name="connsiteX2" fmla="*/ 495 w 495"/>
                  <a:gd name="connsiteY2" fmla="*/ 198 h 817"/>
                  <a:gd name="connsiteX0" fmla="*/ 495 w 495"/>
                  <a:gd name="connsiteY0" fmla="*/ 79 h 698"/>
                  <a:gd name="connsiteX1" fmla="*/ 0 w 495"/>
                  <a:gd name="connsiteY1" fmla="*/ 227 h 698"/>
                  <a:gd name="connsiteX2" fmla="*/ 495 w 495"/>
                  <a:gd name="connsiteY2" fmla="*/ 79 h 698"/>
                  <a:gd name="connsiteX0" fmla="*/ 495 w 495"/>
                  <a:gd name="connsiteY0" fmla="*/ 79 h 698"/>
                  <a:gd name="connsiteX1" fmla="*/ 0 w 495"/>
                  <a:gd name="connsiteY1" fmla="*/ 227 h 698"/>
                  <a:gd name="connsiteX2" fmla="*/ 495 w 495"/>
                  <a:gd name="connsiteY2" fmla="*/ 79 h 698"/>
                  <a:gd name="connsiteX0" fmla="*/ 495 w 495"/>
                  <a:gd name="connsiteY0" fmla="*/ 96 h 715"/>
                  <a:gd name="connsiteX1" fmla="*/ 0 w 495"/>
                  <a:gd name="connsiteY1" fmla="*/ 244 h 715"/>
                  <a:gd name="connsiteX2" fmla="*/ 495 w 495"/>
                  <a:gd name="connsiteY2" fmla="*/ 96 h 715"/>
                  <a:gd name="connsiteX0" fmla="*/ 495 w 495"/>
                  <a:gd name="connsiteY0" fmla="*/ 96 h 715"/>
                  <a:gd name="connsiteX1" fmla="*/ 0 w 495"/>
                  <a:gd name="connsiteY1" fmla="*/ 244 h 715"/>
                  <a:gd name="connsiteX2" fmla="*/ 495 w 495"/>
                  <a:gd name="connsiteY2" fmla="*/ 96 h 715"/>
                  <a:gd name="connsiteX0" fmla="*/ 495 w 495"/>
                  <a:gd name="connsiteY0" fmla="*/ 96 h 657"/>
                  <a:gd name="connsiteX1" fmla="*/ 0 w 495"/>
                  <a:gd name="connsiteY1" fmla="*/ 244 h 657"/>
                  <a:gd name="connsiteX2" fmla="*/ 495 w 495"/>
                  <a:gd name="connsiteY2" fmla="*/ 96 h 657"/>
                  <a:gd name="connsiteX0" fmla="*/ 495 w 495"/>
                  <a:gd name="connsiteY0" fmla="*/ 96 h 657"/>
                  <a:gd name="connsiteX1" fmla="*/ 0 w 495"/>
                  <a:gd name="connsiteY1" fmla="*/ 244 h 657"/>
                  <a:gd name="connsiteX2" fmla="*/ 495 w 495"/>
                  <a:gd name="connsiteY2" fmla="*/ 96 h 657"/>
                  <a:gd name="connsiteX0" fmla="*/ 495 w 495"/>
                  <a:gd name="connsiteY0" fmla="*/ 213 h 574"/>
                  <a:gd name="connsiteX1" fmla="*/ 0 w 495"/>
                  <a:gd name="connsiteY1" fmla="*/ 161 h 574"/>
                  <a:gd name="connsiteX2" fmla="*/ 495 w 495"/>
                  <a:gd name="connsiteY2" fmla="*/ 213 h 574"/>
                  <a:gd name="connsiteX0" fmla="*/ 495 w 495"/>
                  <a:gd name="connsiteY0" fmla="*/ 213 h 574"/>
                  <a:gd name="connsiteX1" fmla="*/ 0 w 495"/>
                  <a:gd name="connsiteY1" fmla="*/ 161 h 574"/>
                  <a:gd name="connsiteX2" fmla="*/ 495 w 495"/>
                  <a:gd name="connsiteY2" fmla="*/ 213 h 574"/>
                  <a:gd name="connsiteX0" fmla="*/ 495 w 495"/>
                  <a:gd name="connsiteY0" fmla="*/ 213 h 574"/>
                  <a:gd name="connsiteX1" fmla="*/ 0 w 495"/>
                  <a:gd name="connsiteY1" fmla="*/ 161 h 574"/>
                  <a:gd name="connsiteX2" fmla="*/ 495 w 495"/>
                  <a:gd name="connsiteY2" fmla="*/ 213 h 574"/>
                  <a:gd name="connsiteX0" fmla="*/ 382 w 382"/>
                  <a:gd name="connsiteY0" fmla="*/ 213 h 574"/>
                  <a:gd name="connsiteX1" fmla="*/ 0 w 382"/>
                  <a:gd name="connsiteY1" fmla="*/ 161 h 574"/>
                  <a:gd name="connsiteX2" fmla="*/ 382 w 382"/>
                  <a:gd name="connsiteY2" fmla="*/ 213 h 574"/>
                  <a:gd name="connsiteX0" fmla="*/ 481 w 481"/>
                  <a:gd name="connsiteY0" fmla="*/ 274 h 574"/>
                  <a:gd name="connsiteX1" fmla="*/ 0 w 481"/>
                  <a:gd name="connsiteY1" fmla="*/ 161 h 574"/>
                  <a:gd name="connsiteX2" fmla="*/ 481 w 481"/>
                  <a:gd name="connsiteY2" fmla="*/ 274 h 574"/>
                  <a:gd name="connsiteX0" fmla="*/ 481 w 481"/>
                  <a:gd name="connsiteY0" fmla="*/ 274 h 574"/>
                  <a:gd name="connsiteX1" fmla="*/ 0 w 481"/>
                  <a:gd name="connsiteY1" fmla="*/ 161 h 574"/>
                  <a:gd name="connsiteX2" fmla="*/ 481 w 481"/>
                  <a:gd name="connsiteY2" fmla="*/ 274 h 574"/>
                  <a:gd name="connsiteX0" fmla="*/ 293 w 293"/>
                  <a:gd name="connsiteY0" fmla="*/ 187 h 574"/>
                  <a:gd name="connsiteX1" fmla="*/ 0 w 293"/>
                  <a:gd name="connsiteY1" fmla="*/ 161 h 574"/>
                  <a:gd name="connsiteX2" fmla="*/ 293 w 293"/>
                  <a:gd name="connsiteY2" fmla="*/ 187 h 574"/>
                  <a:gd name="connsiteX0" fmla="*/ 293 w 293"/>
                  <a:gd name="connsiteY0" fmla="*/ 187 h 481"/>
                  <a:gd name="connsiteX1" fmla="*/ 0 w 293"/>
                  <a:gd name="connsiteY1" fmla="*/ 161 h 481"/>
                  <a:gd name="connsiteX2" fmla="*/ 293 w 293"/>
                  <a:gd name="connsiteY2" fmla="*/ 187 h 481"/>
                  <a:gd name="connsiteX0" fmla="*/ 489 w 489"/>
                  <a:gd name="connsiteY0" fmla="*/ 252 h 546"/>
                  <a:gd name="connsiteX1" fmla="*/ 0 w 489"/>
                  <a:gd name="connsiteY1" fmla="*/ 161 h 546"/>
                  <a:gd name="connsiteX2" fmla="*/ 489 w 489"/>
                  <a:gd name="connsiteY2" fmla="*/ 252 h 546"/>
                  <a:gd name="connsiteX0" fmla="*/ 430 w 430"/>
                  <a:gd name="connsiteY0" fmla="*/ 96 h 435"/>
                  <a:gd name="connsiteX1" fmla="*/ 0 w 430"/>
                  <a:gd name="connsiteY1" fmla="*/ 253 h 435"/>
                  <a:gd name="connsiteX2" fmla="*/ 430 w 430"/>
                  <a:gd name="connsiteY2" fmla="*/ 96 h 435"/>
                  <a:gd name="connsiteX0" fmla="*/ 478 w 478"/>
                  <a:gd name="connsiteY0" fmla="*/ 222 h 516"/>
                  <a:gd name="connsiteX1" fmla="*/ 0 w 478"/>
                  <a:gd name="connsiteY1" fmla="*/ 161 h 516"/>
                  <a:gd name="connsiteX2" fmla="*/ 478 w 478"/>
                  <a:gd name="connsiteY2" fmla="*/ 222 h 516"/>
                  <a:gd name="connsiteX0" fmla="*/ 478 w 478"/>
                  <a:gd name="connsiteY0" fmla="*/ 270 h 564"/>
                  <a:gd name="connsiteX1" fmla="*/ 0 w 478"/>
                  <a:gd name="connsiteY1" fmla="*/ 209 h 564"/>
                  <a:gd name="connsiteX2" fmla="*/ 478 w 478"/>
                  <a:gd name="connsiteY2" fmla="*/ 270 h 564"/>
                  <a:gd name="connsiteX0" fmla="*/ 478 w 478"/>
                  <a:gd name="connsiteY0" fmla="*/ 270 h 564"/>
                  <a:gd name="connsiteX1" fmla="*/ 0 w 478"/>
                  <a:gd name="connsiteY1" fmla="*/ 209 h 564"/>
                  <a:gd name="connsiteX2" fmla="*/ 478 w 478"/>
                  <a:gd name="connsiteY2" fmla="*/ 270 h 564"/>
                  <a:gd name="connsiteX0" fmla="*/ 478 w 478"/>
                  <a:gd name="connsiteY0" fmla="*/ 270 h 564"/>
                  <a:gd name="connsiteX1" fmla="*/ 0 w 478"/>
                  <a:gd name="connsiteY1" fmla="*/ 209 h 564"/>
                  <a:gd name="connsiteX2" fmla="*/ 478 w 478"/>
                  <a:gd name="connsiteY2" fmla="*/ 270 h 564"/>
                  <a:gd name="connsiteX0" fmla="*/ 478 w 478"/>
                  <a:gd name="connsiteY0" fmla="*/ 253 h 547"/>
                  <a:gd name="connsiteX1" fmla="*/ 0 w 478"/>
                  <a:gd name="connsiteY1" fmla="*/ 192 h 547"/>
                  <a:gd name="connsiteX2" fmla="*/ 478 w 478"/>
                  <a:gd name="connsiteY2" fmla="*/ 253 h 547"/>
                  <a:gd name="connsiteX0" fmla="*/ 478 w 478"/>
                  <a:gd name="connsiteY0" fmla="*/ 253 h 547"/>
                  <a:gd name="connsiteX1" fmla="*/ 0 w 478"/>
                  <a:gd name="connsiteY1" fmla="*/ 192 h 547"/>
                  <a:gd name="connsiteX2" fmla="*/ 478 w 478"/>
                  <a:gd name="connsiteY2" fmla="*/ 253 h 547"/>
                  <a:gd name="connsiteX0" fmla="*/ 478 w 478"/>
                  <a:gd name="connsiteY0" fmla="*/ 253 h 374"/>
                  <a:gd name="connsiteX1" fmla="*/ 0 w 478"/>
                  <a:gd name="connsiteY1" fmla="*/ 192 h 374"/>
                  <a:gd name="connsiteX2" fmla="*/ 478 w 478"/>
                  <a:gd name="connsiteY2" fmla="*/ 253 h 374"/>
                  <a:gd name="connsiteX0" fmla="*/ 478 w 478"/>
                  <a:gd name="connsiteY0" fmla="*/ 249 h 370"/>
                  <a:gd name="connsiteX1" fmla="*/ 0 w 478"/>
                  <a:gd name="connsiteY1" fmla="*/ 188 h 370"/>
                  <a:gd name="connsiteX2" fmla="*/ 478 w 478"/>
                  <a:gd name="connsiteY2" fmla="*/ 249 h 370"/>
                  <a:gd name="connsiteX0" fmla="*/ 478 w 478"/>
                  <a:gd name="connsiteY0" fmla="*/ 249 h 370"/>
                  <a:gd name="connsiteX1" fmla="*/ 0 w 478"/>
                  <a:gd name="connsiteY1" fmla="*/ 188 h 370"/>
                  <a:gd name="connsiteX2" fmla="*/ 478 w 478"/>
                  <a:gd name="connsiteY2" fmla="*/ 249 h 370"/>
                  <a:gd name="connsiteX0" fmla="*/ 478 w 478"/>
                  <a:gd name="connsiteY0" fmla="*/ 249 h 370"/>
                  <a:gd name="connsiteX1" fmla="*/ 0 w 478"/>
                  <a:gd name="connsiteY1" fmla="*/ 188 h 370"/>
                  <a:gd name="connsiteX2" fmla="*/ 478 w 478"/>
                  <a:gd name="connsiteY2" fmla="*/ 249 h 370"/>
                  <a:gd name="connsiteX0" fmla="*/ 478 w 478"/>
                  <a:gd name="connsiteY0" fmla="*/ 249 h 370"/>
                  <a:gd name="connsiteX1" fmla="*/ 0 w 478"/>
                  <a:gd name="connsiteY1" fmla="*/ 188 h 370"/>
                  <a:gd name="connsiteX2" fmla="*/ 478 w 478"/>
                  <a:gd name="connsiteY2" fmla="*/ 249 h 370"/>
                  <a:gd name="connsiteX0" fmla="*/ 478 w 478"/>
                  <a:gd name="connsiteY0" fmla="*/ 249 h 365"/>
                  <a:gd name="connsiteX1" fmla="*/ 0 w 478"/>
                  <a:gd name="connsiteY1" fmla="*/ 188 h 365"/>
                  <a:gd name="connsiteX2" fmla="*/ 478 w 478"/>
                  <a:gd name="connsiteY2" fmla="*/ 249 h 365"/>
                  <a:gd name="connsiteX0" fmla="*/ 478 w 478"/>
                  <a:gd name="connsiteY0" fmla="*/ 249 h 365"/>
                  <a:gd name="connsiteX1" fmla="*/ 0 w 478"/>
                  <a:gd name="connsiteY1" fmla="*/ 188 h 365"/>
                  <a:gd name="connsiteX2" fmla="*/ 478 w 478"/>
                  <a:gd name="connsiteY2" fmla="*/ 249 h 365"/>
                  <a:gd name="connsiteX0" fmla="*/ 478 w 478"/>
                  <a:gd name="connsiteY0" fmla="*/ 159 h 275"/>
                  <a:gd name="connsiteX1" fmla="*/ 0 w 478"/>
                  <a:gd name="connsiteY1" fmla="*/ 98 h 275"/>
                  <a:gd name="connsiteX2" fmla="*/ 478 w 478"/>
                  <a:gd name="connsiteY2" fmla="*/ 159 h 275"/>
                  <a:gd name="connsiteX0" fmla="*/ 478 w 478"/>
                  <a:gd name="connsiteY0" fmla="*/ 159 h 259"/>
                  <a:gd name="connsiteX1" fmla="*/ 0 w 478"/>
                  <a:gd name="connsiteY1" fmla="*/ 98 h 259"/>
                  <a:gd name="connsiteX2" fmla="*/ 478 w 478"/>
                  <a:gd name="connsiteY2" fmla="*/ 159 h 259"/>
                  <a:gd name="connsiteX0" fmla="*/ 478 w 478"/>
                  <a:gd name="connsiteY0" fmla="*/ 159 h 203"/>
                  <a:gd name="connsiteX1" fmla="*/ 0 w 478"/>
                  <a:gd name="connsiteY1" fmla="*/ 98 h 203"/>
                  <a:gd name="connsiteX2" fmla="*/ 478 w 478"/>
                  <a:gd name="connsiteY2" fmla="*/ 159 h 203"/>
                  <a:gd name="connsiteX0" fmla="*/ 478 w 478"/>
                  <a:gd name="connsiteY0" fmla="*/ 155 h 199"/>
                  <a:gd name="connsiteX1" fmla="*/ 0 w 478"/>
                  <a:gd name="connsiteY1" fmla="*/ 94 h 199"/>
                  <a:gd name="connsiteX2" fmla="*/ 478 w 478"/>
                  <a:gd name="connsiteY2" fmla="*/ 155 h 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8" h="199">
                    <a:moveTo>
                      <a:pt x="478" y="155"/>
                    </a:moveTo>
                    <a:cubicBezTo>
                      <a:pt x="278" y="0"/>
                      <a:pt x="70" y="46"/>
                      <a:pt x="0" y="94"/>
                    </a:cubicBezTo>
                    <a:cubicBezTo>
                      <a:pt x="100" y="196"/>
                      <a:pt x="308" y="199"/>
                      <a:pt x="478" y="155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9" name="Freeform 25"/>
              <p:cNvSpPr>
                <a:spLocks/>
              </p:cNvSpPr>
              <p:nvPr/>
            </p:nvSpPr>
            <p:spPr bwMode="auto">
              <a:xfrm>
                <a:off x="6467476" y="1878013"/>
                <a:ext cx="1094400" cy="590549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458"/>
                  <a:gd name="connsiteY0" fmla="*/ 0 h 485"/>
                  <a:gd name="connsiteX1" fmla="*/ 314 w 458"/>
                  <a:gd name="connsiteY1" fmla="*/ 485 h 485"/>
                  <a:gd name="connsiteX2" fmla="*/ 149 w 458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38"/>
                  <a:gd name="connsiteY0" fmla="*/ 0 h 550"/>
                  <a:gd name="connsiteX1" fmla="*/ 222 w 238"/>
                  <a:gd name="connsiteY1" fmla="*/ 550 h 550"/>
                  <a:gd name="connsiteX2" fmla="*/ 149 w 238"/>
                  <a:gd name="connsiteY2" fmla="*/ 0 h 550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195"/>
                  <a:gd name="connsiteY0" fmla="*/ 0 h 489"/>
                  <a:gd name="connsiteX1" fmla="*/ 178 w 195"/>
                  <a:gd name="connsiteY1" fmla="*/ 489 h 489"/>
                  <a:gd name="connsiteX2" fmla="*/ 149 w 195"/>
                  <a:gd name="connsiteY2" fmla="*/ 0 h 489"/>
                  <a:gd name="connsiteX0" fmla="*/ 176 w 222"/>
                  <a:gd name="connsiteY0" fmla="*/ 0 h 489"/>
                  <a:gd name="connsiteX1" fmla="*/ 205 w 222"/>
                  <a:gd name="connsiteY1" fmla="*/ 489 h 489"/>
                  <a:gd name="connsiteX2" fmla="*/ 176 w 222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176 w 222"/>
                  <a:gd name="connsiteY0" fmla="*/ 0 h 489"/>
                  <a:gd name="connsiteX1" fmla="*/ 15 w 222"/>
                  <a:gd name="connsiteY1" fmla="*/ 489 h 489"/>
                  <a:gd name="connsiteX2" fmla="*/ 176 w 222"/>
                  <a:gd name="connsiteY2" fmla="*/ 0 h 489"/>
                  <a:gd name="connsiteX0" fmla="*/ 161 w 207"/>
                  <a:gd name="connsiteY0" fmla="*/ 0 h 489"/>
                  <a:gd name="connsiteX1" fmla="*/ 0 w 207"/>
                  <a:gd name="connsiteY1" fmla="*/ 489 h 489"/>
                  <a:gd name="connsiteX2" fmla="*/ 161 w 207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71"/>
                  <a:gd name="connsiteY0" fmla="*/ 0 h 489"/>
                  <a:gd name="connsiteX1" fmla="*/ 0 w 171"/>
                  <a:gd name="connsiteY1" fmla="*/ 489 h 489"/>
                  <a:gd name="connsiteX2" fmla="*/ 161 w 171"/>
                  <a:gd name="connsiteY2" fmla="*/ 0 h 489"/>
                  <a:gd name="connsiteX0" fmla="*/ 161 w 176"/>
                  <a:gd name="connsiteY0" fmla="*/ 0 h 489"/>
                  <a:gd name="connsiteX1" fmla="*/ 0 w 176"/>
                  <a:gd name="connsiteY1" fmla="*/ 489 h 489"/>
                  <a:gd name="connsiteX2" fmla="*/ 161 w 176"/>
                  <a:gd name="connsiteY2" fmla="*/ 0 h 489"/>
                  <a:gd name="connsiteX0" fmla="*/ 161 w 176"/>
                  <a:gd name="connsiteY0" fmla="*/ 0 h 489"/>
                  <a:gd name="connsiteX1" fmla="*/ 0 w 176"/>
                  <a:gd name="connsiteY1" fmla="*/ 489 h 489"/>
                  <a:gd name="connsiteX2" fmla="*/ 161 w 176"/>
                  <a:gd name="connsiteY2" fmla="*/ 0 h 489"/>
                  <a:gd name="connsiteX0" fmla="*/ 161 w 178"/>
                  <a:gd name="connsiteY0" fmla="*/ 0 h 489"/>
                  <a:gd name="connsiteX1" fmla="*/ 0 w 178"/>
                  <a:gd name="connsiteY1" fmla="*/ 489 h 489"/>
                  <a:gd name="connsiteX2" fmla="*/ 161 w 178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0"/>
                  <a:gd name="connsiteY0" fmla="*/ 0 h 489"/>
                  <a:gd name="connsiteX1" fmla="*/ 0 w 180"/>
                  <a:gd name="connsiteY1" fmla="*/ 489 h 489"/>
                  <a:gd name="connsiteX2" fmla="*/ 161 w 180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1" h="489">
                    <a:moveTo>
                      <a:pt x="161" y="0"/>
                    </a:moveTo>
                    <a:cubicBezTo>
                      <a:pt x="119" y="40"/>
                      <a:pt x="43" y="254"/>
                      <a:pt x="0" y="489"/>
                    </a:cubicBezTo>
                    <a:cubicBezTo>
                      <a:pt x="72" y="408"/>
                      <a:pt x="181" y="212"/>
                      <a:pt x="161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50" name="Freeform 25"/>
              <p:cNvSpPr>
                <a:spLocks/>
              </p:cNvSpPr>
              <p:nvPr/>
            </p:nvSpPr>
            <p:spPr bwMode="auto">
              <a:xfrm>
                <a:off x="7035153" y="3265501"/>
                <a:ext cx="1108800" cy="6192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458"/>
                  <a:gd name="connsiteY0" fmla="*/ 0 h 485"/>
                  <a:gd name="connsiteX1" fmla="*/ 314 w 458"/>
                  <a:gd name="connsiteY1" fmla="*/ 485 h 485"/>
                  <a:gd name="connsiteX2" fmla="*/ 149 w 458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38"/>
                  <a:gd name="connsiteY0" fmla="*/ 0 h 550"/>
                  <a:gd name="connsiteX1" fmla="*/ 222 w 238"/>
                  <a:gd name="connsiteY1" fmla="*/ 550 h 550"/>
                  <a:gd name="connsiteX2" fmla="*/ 149 w 238"/>
                  <a:gd name="connsiteY2" fmla="*/ 0 h 550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195"/>
                  <a:gd name="connsiteY0" fmla="*/ 0 h 489"/>
                  <a:gd name="connsiteX1" fmla="*/ 178 w 195"/>
                  <a:gd name="connsiteY1" fmla="*/ 489 h 489"/>
                  <a:gd name="connsiteX2" fmla="*/ 149 w 195"/>
                  <a:gd name="connsiteY2" fmla="*/ 0 h 489"/>
                  <a:gd name="connsiteX0" fmla="*/ 176 w 222"/>
                  <a:gd name="connsiteY0" fmla="*/ 0 h 489"/>
                  <a:gd name="connsiteX1" fmla="*/ 205 w 222"/>
                  <a:gd name="connsiteY1" fmla="*/ 489 h 489"/>
                  <a:gd name="connsiteX2" fmla="*/ 176 w 222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176 w 222"/>
                  <a:gd name="connsiteY0" fmla="*/ 0 h 489"/>
                  <a:gd name="connsiteX1" fmla="*/ 15 w 222"/>
                  <a:gd name="connsiteY1" fmla="*/ 489 h 489"/>
                  <a:gd name="connsiteX2" fmla="*/ 176 w 222"/>
                  <a:gd name="connsiteY2" fmla="*/ 0 h 489"/>
                  <a:gd name="connsiteX0" fmla="*/ 161 w 207"/>
                  <a:gd name="connsiteY0" fmla="*/ 0 h 489"/>
                  <a:gd name="connsiteX1" fmla="*/ 0 w 207"/>
                  <a:gd name="connsiteY1" fmla="*/ 489 h 489"/>
                  <a:gd name="connsiteX2" fmla="*/ 161 w 207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57 w 157"/>
                  <a:gd name="connsiteY0" fmla="*/ 0 h 297"/>
                  <a:gd name="connsiteX1" fmla="*/ 0 w 157"/>
                  <a:gd name="connsiteY1" fmla="*/ 297 h 297"/>
                  <a:gd name="connsiteX2" fmla="*/ 157 w 157"/>
                  <a:gd name="connsiteY2" fmla="*/ 0 h 297"/>
                  <a:gd name="connsiteX0" fmla="*/ 157 w 157"/>
                  <a:gd name="connsiteY0" fmla="*/ 297 h 594"/>
                  <a:gd name="connsiteX1" fmla="*/ 0 w 157"/>
                  <a:gd name="connsiteY1" fmla="*/ 594 h 594"/>
                  <a:gd name="connsiteX2" fmla="*/ 157 w 157"/>
                  <a:gd name="connsiteY2" fmla="*/ 297 h 594"/>
                  <a:gd name="connsiteX0" fmla="*/ 157 w 157"/>
                  <a:gd name="connsiteY0" fmla="*/ 297 h 594"/>
                  <a:gd name="connsiteX1" fmla="*/ 0 w 157"/>
                  <a:gd name="connsiteY1" fmla="*/ 594 h 594"/>
                  <a:gd name="connsiteX2" fmla="*/ 157 w 157"/>
                  <a:gd name="connsiteY2" fmla="*/ 297 h 594"/>
                  <a:gd name="connsiteX0" fmla="*/ 157 w 157"/>
                  <a:gd name="connsiteY0" fmla="*/ 297 h 511"/>
                  <a:gd name="connsiteX1" fmla="*/ 0 w 157"/>
                  <a:gd name="connsiteY1" fmla="*/ 506 h 511"/>
                  <a:gd name="connsiteX2" fmla="*/ 157 w 157"/>
                  <a:gd name="connsiteY2" fmla="*/ 297 h 511"/>
                  <a:gd name="connsiteX0" fmla="*/ 157 w 157"/>
                  <a:gd name="connsiteY0" fmla="*/ 297 h 545"/>
                  <a:gd name="connsiteX1" fmla="*/ 0 w 157"/>
                  <a:gd name="connsiteY1" fmla="*/ 506 h 545"/>
                  <a:gd name="connsiteX2" fmla="*/ 157 w 157"/>
                  <a:gd name="connsiteY2" fmla="*/ 297 h 545"/>
                  <a:gd name="connsiteX0" fmla="*/ 157 w 157"/>
                  <a:gd name="connsiteY0" fmla="*/ 297 h 583"/>
                  <a:gd name="connsiteX1" fmla="*/ 0 w 157"/>
                  <a:gd name="connsiteY1" fmla="*/ 506 h 583"/>
                  <a:gd name="connsiteX2" fmla="*/ 157 w 157"/>
                  <a:gd name="connsiteY2" fmla="*/ 297 h 583"/>
                  <a:gd name="connsiteX0" fmla="*/ 157 w 157"/>
                  <a:gd name="connsiteY0" fmla="*/ 297 h 583"/>
                  <a:gd name="connsiteX1" fmla="*/ 0 w 157"/>
                  <a:gd name="connsiteY1" fmla="*/ 506 h 583"/>
                  <a:gd name="connsiteX2" fmla="*/ 157 w 157"/>
                  <a:gd name="connsiteY2" fmla="*/ 297 h 583"/>
                  <a:gd name="connsiteX0" fmla="*/ 157 w 157"/>
                  <a:gd name="connsiteY0" fmla="*/ 312 h 598"/>
                  <a:gd name="connsiteX1" fmla="*/ 0 w 157"/>
                  <a:gd name="connsiteY1" fmla="*/ 521 h 598"/>
                  <a:gd name="connsiteX2" fmla="*/ 157 w 157"/>
                  <a:gd name="connsiteY2" fmla="*/ 312 h 598"/>
                  <a:gd name="connsiteX0" fmla="*/ 157 w 157"/>
                  <a:gd name="connsiteY0" fmla="*/ 312 h 598"/>
                  <a:gd name="connsiteX1" fmla="*/ 0 w 157"/>
                  <a:gd name="connsiteY1" fmla="*/ 521 h 598"/>
                  <a:gd name="connsiteX2" fmla="*/ 157 w 157"/>
                  <a:gd name="connsiteY2" fmla="*/ 312 h 598"/>
                  <a:gd name="connsiteX0" fmla="*/ 157 w 157"/>
                  <a:gd name="connsiteY0" fmla="*/ 312 h 598"/>
                  <a:gd name="connsiteX1" fmla="*/ 0 w 157"/>
                  <a:gd name="connsiteY1" fmla="*/ 521 h 598"/>
                  <a:gd name="connsiteX2" fmla="*/ 157 w 157"/>
                  <a:gd name="connsiteY2" fmla="*/ 312 h 598"/>
                  <a:gd name="connsiteX0" fmla="*/ 157 w 157"/>
                  <a:gd name="connsiteY0" fmla="*/ 312 h 598"/>
                  <a:gd name="connsiteX1" fmla="*/ 0 w 157"/>
                  <a:gd name="connsiteY1" fmla="*/ 521 h 598"/>
                  <a:gd name="connsiteX2" fmla="*/ 157 w 157"/>
                  <a:gd name="connsiteY2" fmla="*/ 312 h 598"/>
                  <a:gd name="connsiteX0" fmla="*/ 157 w 157"/>
                  <a:gd name="connsiteY0" fmla="*/ 296 h 582"/>
                  <a:gd name="connsiteX1" fmla="*/ 0 w 157"/>
                  <a:gd name="connsiteY1" fmla="*/ 505 h 582"/>
                  <a:gd name="connsiteX2" fmla="*/ 157 w 157"/>
                  <a:gd name="connsiteY2" fmla="*/ 296 h 582"/>
                  <a:gd name="connsiteX0" fmla="*/ 157 w 157"/>
                  <a:gd name="connsiteY0" fmla="*/ 289 h 575"/>
                  <a:gd name="connsiteX1" fmla="*/ 0 w 157"/>
                  <a:gd name="connsiteY1" fmla="*/ 498 h 575"/>
                  <a:gd name="connsiteX2" fmla="*/ 157 w 157"/>
                  <a:gd name="connsiteY2" fmla="*/ 289 h 575"/>
                  <a:gd name="connsiteX0" fmla="*/ 157 w 157"/>
                  <a:gd name="connsiteY0" fmla="*/ 281 h 567"/>
                  <a:gd name="connsiteX1" fmla="*/ 0 w 157"/>
                  <a:gd name="connsiteY1" fmla="*/ 490 h 567"/>
                  <a:gd name="connsiteX2" fmla="*/ 157 w 157"/>
                  <a:gd name="connsiteY2" fmla="*/ 281 h 567"/>
                  <a:gd name="connsiteX0" fmla="*/ 157 w 157"/>
                  <a:gd name="connsiteY0" fmla="*/ 281 h 567"/>
                  <a:gd name="connsiteX1" fmla="*/ 0 w 157"/>
                  <a:gd name="connsiteY1" fmla="*/ 490 h 567"/>
                  <a:gd name="connsiteX2" fmla="*/ 157 w 157"/>
                  <a:gd name="connsiteY2" fmla="*/ 281 h 567"/>
                  <a:gd name="connsiteX0" fmla="*/ 157 w 157"/>
                  <a:gd name="connsiteY0" fmla="*/ 281 h 567"/>
                  <a:gd name="connsiteX1" fmla="*/ 0 w 157"/>
                  <a:gd name="connsiteY1" fmla="*/ 490 h 567"/>
                  <a:gd name="connsiteX2" fmla="*/ 157 w 157"/>
                  <a:gd name="connsiteY2" fmla="*/ 281 h 567"/>
                  <a:gd name="connsiteX0" fmla="*/ 169 w 183"/>
                  <a:gd name="connsiteY0" fmla="*/ 171 h 457"/>
                  <a:gd name="connsiteX1" fmla="*/ 111 w 183"/>
                  <a:gd name="connsiteY1" fmla="*/ 35 h 457"/>
                  <a:gd name="connsiteX2" fmla="*/ 12 w 183"/>
                  <a:gd name="connsiteY2" fmla="*/ 380 h 457"/>
                  <a:gd name="connsiteX3" fmla="*/ 169 w 183"/>
                  <a:gd name="connsiteY3" fmla="*/ 171 h 457"/>
                  <a:gd name="connsiteX0" fmla="*/ 169 w 183"/>
                  <a:gd name="connsiteY0" fmla="*/ 145 h 431"/>
                  <a:gd name="connsiteX1" fmla="*/ 111 w 183"/>
                  <a:gd name="connsiteY1" fmla="*/ 9 h 431"/>
                  <a:gd name="connsiteX2" fmla="*/ 12 w 183"/>
                  <a:gd name="connsiteY2" fmla="*/ 354 h 431"/>
                  <a:gd name="connsiteX3" fmla="*/ 169 w 183"/>
                  <a:gd name="connsiteY3" fmla="*/ 145 h 431"/>
                  <a:gd name="connsiteX0" fmla="*/ 169 w 169"/>
                  <a:gd name="connsiteY0" fmla="*/ 145 h 431"/>
                  <a:gd name="connsiteX1" fmla="*/ 111 w 169"/>
                  <a:gd name="connsiteY1" fmla="*/ 9 h 431"/>
                  <a:gd name="connsiteX2" fmla="*/ 12 w 169"/>
                  <a:gd name="connsiteY2" fmla="*/ 354 h 431"/>
                  <a:gd name="connsiteX3" fmla="*/ 169 w 169"/>
                  <a:gd name="connsiteY3" fmla="*/ 145 h 431"/>
                  <a:gd name="connsiteX0" fmla="*/ 157 w 157"/>
                  <a:gd name="connsiteY0" fmla="*/ 145 h 431"/>
                  <a:gd name="connsiteX1" fmla="*/ 99 w 157"/>
                  <a:gd name="connsiteY1" fmla="*/ 9 h 431"/>
                  <a:gd name="connsiteX2" fmla="*/ 0 w 157"/>
                  <a:gd name="connsiteY2" fmla="*/ 354 h 431"/>
                  <a:gd name="connsiteX3" fmla="*/ 157 w 157"/>
                  <a:gd name="connsiteY3" fmla="*/ 145 h 431"/>
                  <a:gd name="connsiteX0" fmla="*/ 157 w 157"/>
                  <a:gd name="connsiteY0" fmla="*/ 145 h 431"/>
                  <a:gd name="connsiteX1" fmla="*/ 99 w 157"/>
                  <a:gd name="connsiteY1" fmla="*/ 9 h 431"/>
                  <a:gd name="connsiteX2" fmla="*/ 0 w 157"/>
                  <a:gd name="connsiteY2" fmla="*/ 354 h 431"/>
                  <a:gd name="connsiteX3" fmla="*/ 157 w 157"/>
                  <a:gd name="connsiteY3" fmla="*/ 145 h 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" h="431">
                    <a:moveTo>
                      <a:pt x="157" y="145"/>
                    </a:moveTo>
                    <a:cubicBezTo>
                      <a:pt x="142" y="41"/>
                      <a:pt x="129" y="0"/>
                      <a:pt x="99" y="9"/>
                    </a:cubicBezTo>
                    <a:cubicBezTo>
                      <a:pt x="65" y="21"/>
                      <a:pt x="26" y="202"/>
                      <a:pt x="0" y="354"/>
                    </a:cubicBezTo>
                    <a:cubicBezTo>
                      <a:pt x="61" y="431"/>
                      <a:pt x="114" y="359"/>
                      <a:pt x="157" y="145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</p:grpSp>
      </p:grpSp>
      <p:pic>
        <p:nvPicPr>
          <p:cNvPr id="52235" name="Picture 2"/>
          <p:cNvPicPr>
            <a:picLocks noChangeAspect="1" noChangeArrowheads="1"/>
          </p:cNvPicPr>
          <p:nvPr/>
        </p:nvPicPr>
        <p:blipFill>
          <a:blip r:embed="rId2"/>
          <a:srcRect l="1666" t="17400" r="2287" b="19003"/>
          <a:stretch>
            <a:fillRect/>
          </a:stretch>
        </p:blipFill>
        <p:spPr bwMode="auto">
          <a:xfrm>
            <a:off x="2987675" y="1125538"/>
            <a:ext cx="60483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3"/>
          <p:cNvPicPr>
            <a:picLocks noChangeAspect="1" noChangeArrowheads="1"/>
          </p:cNvPicPr>
          <p:nvPr/>
        </p:nvPicPr>
        <p:blipFill>
          <a:blip r:embed="rId3"/>
          <a:srcRect t="30447" r="22041"/>
          <a:stretch>
            <a:fillRect/>
          </a:stretch>
        </p:blipFill>
        <p:spPr bwMode="auto">
          <a:xfrm>
            <a:off x="573088" y="4365625"/>
            <a:ext cx="1550987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763713" y="1989138"/>
            <a:ext cx="64087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 i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„Bürgerengagement? In dem Viertel gibt es kein Bürgerengagement. Wir haben schon alles versucht.“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692275" y="3213100"/>
            <a:ext cx="6408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 i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„An bestimmte Gruppen kommen wir einfach nicht ran. Die wollen mit uns nicht zu tun haben.“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692275" y="4221163"/>
            <a:ext cx="6408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 i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„Wenn die sich engagieren, dann dafür dass es mehr Parkplätze gibt – und weniger Ausländer.“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1403350" y="2060575"/>
            <a:ext cx="215900" cy="7905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1403350" y="3141663"/>
            <a:ext cx="215900" cy="7905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1403350" y="4149725"/>
            <a:ext cx="215900" cy="7905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  <p:bldP spid="39943" grpId="0"/>
      <p:bldP spid="39945" grpId="0" animBg="1"/>
      <p:bldP spid="39946" grpId="0" animBg="1"/>
      <p:bldP spid="399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0" y="642938"/>
            <a:ext cx="2928938" cy="59896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3250" name="Textfeld 11"/>
          <p:cNvSpPr txBox="1">
            <a:spLocks noChangeArrowheads="1"/>
          </p:cNvSpPr>
          <p:nvPr/>
        </p:nvSpPr>
        <p:spPr bwMode="auto">
          <a:xfrm>
            <a:off x="560388" y="4071938"/>
            <a:ext cx="12287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b="1"/>
              <a:t>Legende Indexwerte</a:t>
            </a:r>
          </a:p>
        </p:txBody>
      </p:sp>
      <p:cxnSp>
        <p:nvCxnSpPr>
          <p:cNvPr id="16" name="Gerade Verbindung 15"/>
          <p:cNvCxnSpPr/>
          <p:nvPr/>
        </p:nvCxnSpPr>
        <p:spPr>
          <a:xfrm>
            <a:off x="560388" y="4283075"/>
            <a:ext cx="1857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2" name="Textfeld 17"/>
          <p:cNvSpPr txBox="1">
            <a:spLocks noChangeArrowheads="1"/>
          </p:cNvSpPr>
          <p:nvPr/>
        </p:nvSpPr>
        <p:spPr bwMode="auto">
          <a:xfrm>
            <a:off x="560388" y="1143000"/>
            <a:ext cx="1960562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000" b="1"/>
              <a:t>Traditionelle Migr.-Milieus: 21%*</a:t>
            </a:r>
          </a:p>
        </p:txBody>
      </p:sp>
      <p:cxnSp>
        <p:nvCxnSpPr>
          <p:cNvPr id="19" name="Gerade Verbindung 18"/>
          <p:cNvCxnSpPr/>
          <p:nvPr/>
        </p:nvCxnSpPr>
        <p:spPr>
          <a:xfrm>
            <a:off x="560388" y="1354138"/>
            <a:ext cx="1857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4" name="Textfeld 19"/>
          <p:cNvSpPr txBox="1">
            <a:spLocks noChangeArrowheads="1"/>
          </p:cNvSpPr>
          <p:nvPr/>
        </p:nvSpPr>
        <p:spPr bwMode="auto">
          <a:xfrm>
            <a:off x="560388" y="1401763"/>
            <a:ext cx="177323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800"/>
              <a:t>* Bezugsgröße: Privathaushalte, Berlin</a:t>
            </a:r>
          </a:p>
        </p:txBody>
      </p:sp>
      <p:sp>
        <p:nvSpPr>
          <p:cNvPr id="28" name="Rechteck 27"/>
          <p:cNvSpPr/>
          <p:nvPr/>
        </p:nvSpPr>
        <p:spPr>
          <a:xfrm>
            <a:off x="6500813" y="1000125"/>
            <a:ext cx="17145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6643688" y="6000750"/>
            <a:ext cx="1714500" cy="500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3257" name="Text Box 4"/>
          <p:cNvSpPr txBox="1">
            <a:spLocks noChangeArrowheads="1"/>
          </p:cNvSpPr>
          <p:nvPr/>
        </p:nvSpPr>
        <p:spPr bwMode="auto">
          <a:xfrm>
            <a:off x="1649413" y="28575"/>
            <a:ext cx="73517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FFFFFF"/>
                </a:solidFill>
              </a:rPr>
              <a:t>vhw</a:t>
            </a:r>
          </a:p>
          <a:p>
            <a:endParaRPr lang="de-DE" sz="200">
              <a:solidFill>
                <a:srgbClr val="FFFFFF"/>
              </a:solidFill>
            </a:endParaRPr>
          </a:p>
          <a:p>
            <a:r>
              <a:rPr lang="de-DE" sz="1500">
                <a:solidFill>
                  <a:srgbClr val="FFFFFF"/>
                </a:solidFill>
              </a:rPr>
              <a:t>Die sozialen Milieus in Berlin –Milieuschwerpunkte</a:t>
            </a:r>
          </a:p>
        </p:txBody>
      </p:sp>
      <p:grpSp>
        <p:nvGrpSpPr>
          <p:cNvPr id="53258" name="Gruppieren 63"/>
          <p:cNvGrpSpPr>
            <a:grpSpLocks/>
          </p:cNvGrpSpPr>
          <p:nvPr/>
        </p:nvGrpSpPr>
        <p:grpSpPr bwMode="auto">
          <a:xfrm>
            <a:off x="500063" y="1714500"/>
            <a:ext cx="2020887" cy="1071563"/>
            <a:chOff x="-3527425" y="971534"/>
            <a:chExt cx="3527425" cy="1870075"/>
          </a:xfrm>
        </p:grpSpPr>
        <p:sp>
          <p:nvSpPr>
            <p:cNvPr id="53261" name="Freeform 15"/>
            <p:cNvSpPr>
              <a:spLocks/>
            </p:cNvSpPr>
            <p:nvPr/>
          </p:nvSpPr>
          <p:spPr bwMode="auto">
            <a:xfrm>
              <a:off x="-3187700" y="1781159"/>
              <a:ext cx="1506538" cy="1003300"/>
            </a:xfrm>
            <a:custGeom>
              <a:avLst/>
              <a:gdLst>
                <a:gd name="T0" fmla="*/ 2147483647 w 1436"/>
                <a:gd name="T1" fmla="*/ 2147483647 h 1492"/>
                <a:gd name="T2" fmla="*/ 2147483647 w 1436"/>
                <a:gd name="T3" fmla="*/ 2147483647 h 1492"/>
                <a:gd name="T4" fmla="*/ 2147483647 w 1436"/>
                <a:gd name="T5" fmla="*/ 2147483647 h 1492"/>
                <a:gd name="T6" fmla="*/ 2147483647 w 1436"/>
                <a:gd name="T7" fmla="*/ 2147483647 h 1492"/>
                <a:gd name="T8" fmla="*/ 2147483647 w 1436"/>
                <a:gd name="T9" fmla="*/ 2147483647 h 1492"/>
                <a:gd name="T10" fmla="*/ 2147483647 w 1436"/>
                <a:gd name="T11" fmla="*/ 2147483647 h 1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6"/>
                <a:gd name="T19" fmla="*/ 0 h 1492"/>
                <a:gd name="T20" fmla="*/ 1436 w 1436"/>
                <a:gd name="T21" fmla="*/ 1492 h 14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6" h="1492">
                  <a:moveTo>
                    <a:pt x="1235" y="195"/>
                  </a:moveTo>
                  <a:cubicBezTo>
                    <a:pt x="1034" y="0"/>
                    <a:pt x="581" y="167"/>
                    <a:pt x="384" y="306"/>
                  </a:cubicBezTo>
                  <a:cubicBezTo>
                    <a:pt x="187" y="445"/>
                    <a:pt x="0" y="661"/>
                    <a:pt x="52" y="1029"/>
                  </a:cubicBezTo>
                  <a:cubicBezTo>
                    <a:pt x="104" y="1397"/>
                    <a:pt x="346" y="1492"/>
                    <a:pt x="658" y="1438"/>
                  </a:cubicBezTo>
                  <a:cubicBezTo>
                    <a:pt x="970" y="1384"/>
                    <a:pt x="1173" y="1122"/>
                    <a:pt x="1269" y="915"/>
                  </a:cubicBezTo>
                  <a:cubicBezTo>
                    <a:pt x="1365" y="708"/>
                    <a:pt x="1436" y="390"/>
                    <a:pt x="1235" y="195"/>
                  </a:cubicBezTo>
                  <a:close/>
                </a:path>
              </a:pathLst>
            </a:custGeom>
            <a:solidFill>
              <a:srgbClr val="9BBEFF"/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262" name="Freeform 16"/>
            <p:cNvSpPr>
              <a:spLocks/>
            </p:cNvSpPr>
            <p:nvPr/>
          </p:nvSpPr>
          <p:spPr bwMode="auto">
            <a:xfrm>
              <a:off x="-2770187" y="971534"/>
              <a:ext cx="955675" cy="1019175"/>
            </a:xfrm>
            <a:custGeom>
              <a:avLst/>
              <a:gdLst>
                <a:gd name="T0" fmla="*/ 2147483647 w 1237"/>
                <a:gd name="T1" fmla="*/ 2147483647 h 1321"/>
                <a:gd name="T2" fmla="*/ 2147483647 w 1237"/>
                <a:gd name="T3" fmla="*/ 2147483647 h 1321"/>
                <a:gd name="T4" fmla="*/ 2147483647 w 1237"/>
                <a:gd name="T5" fmla="*/ 2147483647 h 1321"/>
                <a:gd name="T6" fmla="*/ 2147483647 w 1237"/>
                <a:gd name="T7" fmla="*/ 2147483647 h 1321"/>
                <a:gd name="T8" fmla="*/ 2147483647 w 1237"/>
                <a:gd name="T9" fmla="*/ 2147483647 h 1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7"/>
                <a:gd name="T16" fmla="*/ 0 h 1321"/>
                <a:gd name="T17" fmla="*/ 1237 w 1237"/>
                <a:gd name="T18" fmla="*/ 1321 h 1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7" h="1321">
                  <a:moveTo>
                    <a:pt x="628" y="2"/>
                  </a:moveTo>
                  <a:cubicBezTo>
                    <a:pt x="177" y="4"/>
                    <a:pt x="0" y="417"/>
                    <a:pt x="8" y="638"/>
                  </a:cubicBezTo>
                  <a:cubicBezTo>
                    <a:pt x="16" y="859"/>
                    <a:pt x="104" y="1243"/>
                    <a:pt x="545" y="1282"/>
                  </a:cubicBezTo>
                  <a:cubicBezTo>
                    <a:pt x="986" y="1321"/>
                    <a:pt x="1209" y="903"/>
                    <a:pt x="1223" y="690"/>
                  </a:cubicBezTo>
                  <a:cubicBezTo>
                    <a:pt x="1237" y="477"/>
                    <a:pt x="1079" y="0"/>
                    <a:pt x="628" y="2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263" name="Freeform 17"/>
            <p:cNvSpPr>
              <a:spLocks/>
            </p:cNvSpPr>
            <p:nvPr/>
          </p:nvSpPr>
          <p:spPr bwMode="auto">
            <a:xfrm>
              <a:off x="-1922462" y="1017572"/>
              <a:ext cx="1387475" cy="568325"/>
            </a:xfrm>
            <a:custGeom>
              <a:avLst/>
              <a:gdLst>
                <a:gd name="T0" fmla="*/ 2147483647 w 1797"/>
                <a:gd name="T1" fmla="*/ 2147483647 h 736"/>
                <a:gd name="T2" fmla="*/ 2147483647 w 1797"/>
                <a:gd name="T3" fmla="*/ 2147483647 h 736"/>
                <a:gd name="T4" fmla="*/ 2147483647 w 1797"/>
                <a:gd name="T5" fmla="*/ 2147483647 h 736"/>
                <a:gd name="T6" fmla="*/ 2147483647 w 1797"/>
                <a:gd name="T7" fmla="*/ 2147483647 h 736"/>
                <a:gd name="T8" fmla="*/ 2147483647 w 1797"/>
                <a:gd name="T9" fmla="*/ 2147483647 h 7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7"/>
                <a:gd name="T16" fmla="*/ 0 h 736"/>
                <a:gd name="T17" fmla="*/ 1797 w 1797"/>
                <a:gd name="T18" fmla="*/ 736 h 7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7" h="736">
                  <a:moveTo>
                    <a:pt x="829" y="24"/>
                  </a:moveTo>
                  <a:cubicBezTo>
                    <a:pt x="545" y="48"/>
                    <a:pt x="0" y="118"/>
                    <a:pt x="36" y="427"/>
                  </a:cubicBezTo>
                  <a:cubicBezTo>
                    <a:pt x="72" y="736"/>
                    <a:pt x="567" y="711"/>
                    <a:pt x="851" y="687"/>
                  </a:cubicBezTo>
                  <a:cubicBezTo>
                    <a:pt x="1135" y="663"/>
                    <a:pt x="1797" y="482"/>
                    <a:pt x="1738" y="285"/>
                  </a:cubicBezTo>
                  <a:cubicBezTo>
                    <a:pt x="1679" y="88"/>
                    <a:pt x="1113" y="0"/>
                    <a:pt x="829" y="24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264" name="Freeform 20"/>
            <p:cNvSpPr>
              <a:spLocks/>
            </p:cNvSpPr>
            <p:nvPr/>
          </p:nvSpPr>
          <p:spPr bwMode="auto">
            <a:xfrm>
              <a:off x="-2039937" y="1439847"/>
              <a:ext cx="1277937" cy="1096962"/>
            </a:xfrm>
            <a:custGeom>
              <a:avLst/>
              <a:gdLst>
                <a:gd name="T0" fmla="*/ 2147483647 w 1583"/>
                <a:gd name="T1" fmla="*/ 2147483647 h 1034"/>
                <a:gd name="T2" fmla="*/ 2147483647 w 1583"/>
                <a:gd name="T3" fmla="*/ 2147483647 h 1034"/>
                <a:gd name="T4" fmla="*/ 2147483647 w 1583"/>
                <a:gd name="T5" fmla="*/ 2147483647 h 1034"/>
                <a:gd name="T6" fmla="*/ 2147483647 w 1583"/>
                <a:gd name="T7" fmla="*/ 2147483647 h 1034"/>
                <a:gd name="T8" fmla="*/ 2147483647 w 1583"/>
                <a:gd name="T9" fmla="*/ 2147483647 h 1034"/>
                <a:gd name="T10" fmla="*/ 2147483647 w 1583"/>
                <a:gd name="T11" fmla="*/ 2147483647 h 10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3"/>
                <a:gd name="T19" fmla="*/ 0 h 1034"/>
                <a:gd name="T20" fmla="*/ 1583 w 1583"/>
                <a:gd name="T21" fmla="*/ 1034 h 10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3" h="1034">
                  <a:moveTo>
                    <a:pt x="1110" y="129"/>
                  </a:moveTo>
                  <a:cubicBezTo>
                    <a:pt x="882" y="35"/>
                    <a:pt x="382" y="0"/>
                    <a:pt x="191" y="125"/>
                  </a:cubicBezTo>
                  <a:cubicBezTo>
                    <a:pt x="0" y="250"/>
                    <a:pt x="12" y="611"/>
                    <a:pt x="200" y="781"/>
                  </a:cubicBezTo>
                  <a:cubicBezTo>
                    <a:pt x="388" y="951"/>
                    <a:pt x="762" y="1034"/>
                    <a:pt x="1060" y="1000"/>
                  </a:cubicBezTo>
                  <a:cubicBezTo>
                    <a:pt x="1358" y="966"/>
                    <a:pt x="1531" y="913"/>
                    <a:pt x="1557" y="690"/>
                  </a:cubicBezTo>
                  <a:cubicBezTo>
                    <a:pt x="1583" y="467"/>
                    <a:pt x="1338" y="223"/>
                    <a:pt x="1110" y="129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265" name="Freeform 21"/>
            <p:cNvSpPr>
              <a:spLocks/>
            </p:cNvSpPr>
            <p:nvPr/>
          </p:nvSpPr>
          <p:spPr bwMode="auto">
            <a:xfrm>
              <a:off x="-1603375" y="1887522"/>
              <a:ext cx="1476375" cy="928687"/>
            </a:xfrm>
            <a:custGeom>
              <a:avLst/>
              <a:gdLst>
                <a:gd name="T0" fmla="*/ 2147483647 w 1913"/>
                <a:gd name="T1" fmla="*/ 2147483647 h 1203"/>
                <a:gd name="T2" fmla="*/ 2147483647 w 1913"/>
                <a:gd name="T3" fmla="*/ 2147483647 h 1203"/>
                <a:gd name="T4" fmla="*/ 2147483647 w 1913"/>
                <a:gd name="T5" fmla="*/ 2147483647 h 1203"/>
                <a:gd name="T6" fmla="*/ 2147483647 w 1913"/>
                <a:gd name="T7" fmla="*/ 2147483647 h 1203"/>
                <a:gd name="T8" fmla="*/ 2147483647 w 1913"/>
                <a:gd name="T9" fmla="*/ 2147483647 h 1203"/>
                <a:gd name="T10" fmla="*/ 2147483647 w 1913"/>
                <a:gd name="T11" fmla="*/ 2147483647 h 1203"/>
                <a:gd name="T12" fmla="*/ 2147483647 w 1913"/>
                <a:gd name="T13" fmla="*/ 2147483647 h 1203"/>
                <a:gd name="T14" fmla="*/ 2147483647 w 1913"/>
                <a:gd name="T15" fmla="*/ 2147483647 h 1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13"/>
                <a:gd name="T25" fmla="*/ 0 h 1203"/>
                <a:gd name="T26" fmla="*/ 1913 w 1913"/>
                <a:gd name="T27" fmla="*/ 1203 h 12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13" h="1203">
                  <a:moveTo>
                    <a:pt x="1117" y="277"/>
                  </a:moveTo>
                  <a:cubicBezTo>
                    <a:pt x="993" y="402"/>
                    <a:pt x="904" y="590"/>
                    <a:pt x="751" y="697"/>
                  </a:cubicBezTo>
                  <a:cubicBezTo>
                    <a:pt x="598" y="804"/>
                    <a:pt x="323" y="872"/>
                    <a:pt x="198" y="920"/>
                  </a:cubicBezTo>
                  <a:cubicBezTo>
                    <a:pt x="73" y="968"/>
                    <a:pt x="0" y="1055"/>
                    <a:pt x="156" y="1129"/>
                  </a:cubicBezTo>
                  <a:cubicBezTo>
                    <a:pt x="312" y="1203"/>
                    <a:pt x="965" y="1139"/>
                    <a:pt x="1269" y="1087"/>
                  </a:cubicBezTo>
                  <a:cubicBezTo>
                    <a:pt x="1573" y="1035"/>
                    <a:pt x="1785" y="887"/>
                    <a:pt x="1849" y="658"/>
                  </a:cubicBezTo>
                  <a:cubicBezTo>
                    <a:pt x="1913" y="429"/>
                    <a:pt x="1801" y="58"/>
                    <a:pt x="1593" y="29"/>
                  </a:cubicBezTo>
                  <a:cubicBezTo>
                    <a:pt x="1385" y="0"/>
                    <a:pt x="1241" y="152"/>
                    <a:pt x="1117" y="277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266" name="Freeform 22"/>
            <p:cNvSpPr>
              <a:spLocks/>
            </p:cNvSpPr>
            <p:nvPr/>
          </p:nvSpPr>
          <p:spPr bwMode="auto">
            <a:xfrm>
              <a:off x="-3527425" y="2133584"/>
              <a:ext cx="560388" cy="708025"/>
            </a:xfrm>
            <a:custGeom>
              <a:avLst/>
              <a:gdLst>
                <a:gd name="T0" fmla="*/ 2147483647 w 608"/>
                <a:gd name="T1" fmla="*/ 2147483647 h 812"/>
                <a:gd name="T2" fmla="*/ 2147483647 w 608"/>
                <a:gd name="T3" fmla="*/ 2147483647 h 812"/>
                <a:gd name="T4" fmla="*/ 2147483647 w 608"/>
                <a:gd name="T5" fmla="*/ 2147483647 h 812"/>
                <a:gd name="T6" fmla="*/ 2147483647 w 608"/>
                <a:gd name="T7" fmla="*/ 2147483647 h 812"/>
                <a:gd name="T8" fmla="*/ 2147483647 w 608"/>
                <a:gd name="T9" fmla="*/ 2147483647 h 8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8"/>
                <a:gd name="T16" fmla="*/ 0 h 812"/>
                <a:gd name="T17" fmla="*/ 608 w 608"/>
                <a:gd name="T18" fmla="*/ 812 h 8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8" h="812">
                  <a:moveTo>
                    <a:pt x="305" y="30"/>
                  </a:moveTo>
                  <a:cubicBezTo>
                    <a:pt x="86" y="60"/>
                    <a:pt x="27" y="321"/>
                    <a:pt x="14" y="456"/>
                  </a:cubicBezTo>
                  <a:cubicBezTo>
                    <a:pt x="0" y="591"/>
                    <a:pt x="5" y="796"/>
                    <a:pt x="267" y="804"/>
                  </a:cubicBezTo>
                  <a:cubicBezTo>
                    <a:pt x="530" y="812"/>
                    <a:pt x="608" y="539"/>
                    <a:pt x="604" y="442"/>
                  </a:cubicBezTo>
                  <a:cubicBezTo>
                    <a:pt x="600" y="345"/>
                    <a:pt x="524" y="0"/>
                    <a:pt x="305" y="30"/>
                  </a:cubicBezTo>
                  <a:close/>
                </a:path>
              </a:pathLst>
            </a:custGeom>
            <a:solidFill>
              <a:srgbClr val="9BBEFF"/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267" name="Freeform 19"/>
            <p:cNvSpPr>
              <a:spLocks/>
            </p:cNvSpPr>
            <p:nvPr/>
          </p:nvSpPr>
          <p:spPr bwMode="auto">
            <a:xfrm>
              <a:off x="-2492375" y="2446322"/>
              <a:ext cx="1254125" cy="392112"/>
            </a:xfrm>
            <a:custGeom>
              <a:avLst/>
              <a:gdLst>
                <a:gd name="T0" fmla="*/ 2147483647 w 1132"/>
                <a:gd name="T1" fmla="*/ 2147483647 h 875"/>
                <a:gd name="T2" fmla="*/ 2147483647 w 1132"/>
                <a:gd name="T3" fmla="*/ 2147483647 h 875"/>
                <a:gd name="T4" fmla="*/ 2147483647 w 1132"/>
                <a:gd name="T5" fmla="*/ 2147483647 h 875"/>
                <a:gd name="T6" fmla="*/ 2147483647 w 1132"/>
                <a:gd name="T7" fmla="*/ 2147483647 h 875"/>
                <a:gd name="T8" fmla="*/ 2147483647 w 1132"/>
                <a:gd name="T9" fmla="*/ 2147483647 h 875"/>
                <a:gd name="T10" fmla="*/ 2147483647 w 1132"/>
                <a:gd name="T11" fmla="*/ 2147483647 h 8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2"/>
                <a:gd name="T19" fmla="*/ 0 h 875"/>
                <a:gd name="T20" fmla="*/ 1132 w 1132"/>
                <a:gd name="T21" fmla="*/ 875 h 8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2" h="875">
                  <a:moveTo>
                    <a:pt x="1106" y="507"/>
                  </a:moveTo>
                  <a:cubicBezTo>
                    <a:pt x="1132" y="290"/>
                    <a:pt x="1040" y="205"/>
                    <a:pt x="935" y="120"/>
                  </a:cubicBezTo>
                  <a:cubicBezTo>
                    <a:pt x="830" y="35"/>
                    <a:pt x="718" y="0"/>
                    <a:pt x="611" y="5"/>
                  </a:cubicBezTo>
                  <a:cubicBezTo>
                    <a:pt x="504" y="10"/>
                    <a:pt x="36" y="109"/>
                    <a:pt x="18" y="457"/>
                  </a:cubicBezTo>
                  <a:cubicBezTo>
                    <a:pt x="0" y="805"/>
                    <a:pt x="386" y="859"/>
                    <a:pt x="567" y="867"/>
                  </a:cubicBezTo>
                  <a:cubicBezTo>
                    <a:pt x="748" y="875"/>
                    <a:pt x="1080" y="724"/>
                    <a:pt x="1106" y="507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268" name="Freeform 17"/>
            <p:cNvSpPr>
              <a:spLocks/>
            </p:cNvSpPr>
            <p:nvPr/>
          </p:nvSpPr>
          <p:spPr bwMode="auto">
            <a:xfrm>
              <a:off x="-1190625" y="1214422"/>
              <a:ext cx="1190625" cy="960437"/>
            </a:xfrm>
            <a:custGeom>
              <a:avLst/>
              <a:gdLst>
                <a:gd name="T0" fmla="*/ 2147483647 w 1892"/>
                <a:gd name="T1" fmla="*/ 2147483647 h 721"/>
                <a:gd name="T2" fmla="*/ 2147483647 w 1892"/>
                <a:gd name="T3" fmla="*/ 2147483647 h 721"/>
                <a:gd name="T4" fmla="*/ 2147483647 w 1892"/>
                <a:gd name="T5" fmla="*/ 2147483647 h 721"/>
                <a:gd name="T6" fmla="*/ 2147483647 w 1892"/>
                <a:gd name="T7" fmla="*/ 2147483647 h 721"/>
                <a:gd name="T8" fmla="*/ 2147483647 w 1892"/>
                <a:gd name="T9" fmla="*/ 2147483647 h 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2"/>
                <a:gd name="T16" fmla="*/ 0 h 721"/>
                <a:gd name="T17" fmla="*/ 1892 w 1892"/>
                <a:gd name="T18" fmla="*/ 721 h 7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2" h="721">
                  <a:moveTo>
                    <a:pt x="1054" y="3"/>
                  </a:moveTo>
                  <a:cubicBezTo>
                    <a:pt x="793" y="0"/>
                    <a:pt x="82" y="197"/>
                    <a:pt x="41" y="369"/>
                  </a:cubicBezTo>
                  <a:cubicBezTo>
                    <a:pt x="0" y="541"/>
                    <a:pt x="325" y="713"/>
                    <a:pt x="901" y="717"/>
                  </a:cubicBezTo>
                  <a:cubicBezTo>
                    <a:pt x="1477" y="721"/>
                    <a:pt x="1892" y="414"/>
                    <a:pt x="1721" y="242"/>
                  </a:cubicBezTo>
                  <a:cubicBezTo>
                    <a:pt x="1550" y="70"/>
                    <a:pt x="1315" y="6"/>
                    <a:pt x="1054" y="3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3" name="Gruppieren 99"/>
            <p:cNvGrpSpPr/>
            <p:nvPr/>
          </p:nvGrpSpPr>
          <p:grpSpPr bwMode="auto">
            <a:xfrm>
              <a:off x="-3202270" y="1225890"/>
              <a:ext cx="2959026" cy="1548630"/>
              <a:chOff x="2060576" y="1878013"/>
              <a:chExt cx="6083377" cy="3184023"/>
            </a:xfrm>
            <a:solidFill>
              <a:srgbClr val="C0C0C0"/>
            </a:solidFill>
          </p:grpSpPr>
          <p:sp>
            <p:nvSpPr>
              <p:cNvPr id="39" name="Freeform 25"/>
              <p:cNvSpPr>
                <a:spLocks/>
              </p:cNvSpPr>
              <p:nvPr/>
            </p:nvSpPr>
            <p:spPr bwMode="auto">
              <a:xfrm>
                <a:off x="2060576" y="3914774"/>
                <a:ext cx="608400" cy="9288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81"/>
                  <a:gd name="connsiteY0" fmla="*/ 0 h 485"/>
                  <a:gd name="connsiteX1" fmla="*/ 254 w 381"/>
                  <a:gd name="connsiteY1" fmla="*/ 485 h 485"/>
                  <a:gd name="connsiteX2" fmla="*/ 149 w 381"/>
                  <a:gd name="connsiteY2" fmla="*/ 0 h 485"/>
                  <a:gd name="connsiteX0" fmla="*/ 149 w 387"/>
                  <a:gd name="connsiteY0" fmla="*/ 0 h 485"/>
                  <a:gd name="connsiteX1" fmla="*/ 254 w 387"/>
                  <a:gd name="connsiteY1" fmla="*/ 485 h 485"/>
                  <a:gd name="connsiteX2" fmla="*/ 149 w 387"/>
                  <a:gd name="connsiteY2" fmla="*/ 0 h 485"/>
                  <a:gd name="connsiteX0" fmla="*/ 149 w 387"/>
                  <a:gd name="connsiteY0" fmla="*/ 0 h 485"/>
                  <a:gd name="connsiteX1" fmla="*/ 254 w 387"/>
                  <a:gd name="connsiteY1" fmla="*/ 485 h 485"/>
                  <a:gd name="connsiteX2" fmla="*/ 149 w 387"/>
                  <a:gd name="connsiteY2" fmla="*/ 0 h 485"/>
                  <a:gd name="connsiteX0" fmla="*/ 149 w 387"/>
                  <a:gd name="connsiteY0" fmla="*/ 0 h 485"/>
                  <a:gd name="connsiteX1" fmla="*/ 254 w 387"/>
                  <a:gd name="connsiteY1" fmla="*/ 485 h 485"/>
                  <a:gd name="connsiteX2" fmla="*/ 149 w 387"/>
                  <a:gd name="connsiteY2" fmla="*/ 0 h 485"/>
                  <a:gd name="connsiteX0" fmla="*/ 140 w 378"/>
                  <a:gd name="connsiteY0" fmla="*/ 0 h 485"/>
                  <a:gd name="connsiteX1" fmla="*/ 245 w 378"/>
                  <a:gd name="connsiteY1" fmla="*/ 485 h 485"/>
                  <a:gd name="connsiteX2" fmla="*/ 140 w 378"/>
                  <a:gd name="connsiteY2" fmla="*/ 0 h 485"/>
                  <a:gd name="connsiteX0" fmla="*/ 143 w 381"/>
                  <a:gd name="connsiteY0" fmla="*/ 0 h 485"/>
                  <a:gd name="connsiteX1" fmla="*/ 248 w 381"/>
                  <a:gd name="connsiteY1" fmla="*/ 485 h 485"/>
                  <a:gd name="connsiteX2" fmla="*/ 143 w 381"/>
                  <a:gd name="connsiteY2" fmla="*/ 0 h 485"/>
                  <a:gd name="connsiteX0" fmla="*/ 143 w 381"/>
                  <a:gd name="connsiteY0" fmla="*/ 0 h 485"/>
                  <a:gd name="connsiteX1" fmla="*/ 248 w 381"/>
                  <a:gd name="connsiteY1" fmla="*/ 485 h 485"/>
                  <a:gd name="connsiteX2" fmla="*/ 143 w 381"/>
                  <a:gd name="connsiteY2" fmla="*/ 0 h 485"/>
                  <a:gd name="connsiteX0" fmla="*/ 143 w 381"/>
                  <a:gd name="connsiteY0" fmla="*/ 0 h 485"/>
                  <a:gd name="connsiteX1" fmla="*/ 248 w 381"/>
                  <a:gd name="connsiteY1" fmla="*/ 485 h 485"/>
                  <a:gd name="connsiteX2" fmla="*/ 143 w 381"/>
                  <a:gd name="connsiteY2" fmla="*/ 0 h 485"/>
                  <a:gd name="connsiteX0" fmla="*/ 143 w 381"/>
                  <a:gd name="connsiteY0" fmla="*/ 0 h 485"/>
                  <a:gd name="connsiteX1" fmla="*/ 248 w 381"/>
                  <a:gd name="connsiteY1" fmla="*/ 485 h 485"/>
                  <a:gd name="connsiteX2" fmla="*/ 143 w 381"/>
                  <a:gd name="connsiteY2" fmla="*/ 0 h 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" h="485">
                    <a:moveTo>
                      <a:pt x="143" y="0"/>
                    </a:moveTo>
                    <a:cubicBezTo>
                      <a:pt x="0" y="187"/>
                      <a:pt x="110" y="414"/>
                      <a:pt x="248" y="485"/>
                    </a:cubicBezTo>
                    <a:cubicBezTo>
                      <a:pt x="381" y="294"/>
                      <a:pt x="205" y="48"/>
                      <a:pt x="143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0" name="Freeform 25"/>
              <p:cNvSpPr>
                <a:spLocks/>
              </p:cNvSpPr>
              <p:nvPr/>
            </p:nvSpPr>
            <p:spPr bwMode="auto">
              <a:xfrm>
                <a:off x="4526070" y="3205432"/>
                <a:ext cx="735014" cy="9468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512"/>
                  <a:gd name="connsiteY0" fmla="*/ 0 h 485"/>
                  <a:gd name="connsiteX1" fmla="*/ 368 w 512"/>
                  <a:gd name="connsiteY1" fmla="*/ 485 h 485"/>
                  <a:gd name="connsiteX2" fmla="*/ 149 w 512"/>
                  <a:gd name="connsiteY2" fmla="*/ 0 h 485"/>
                  <a:gd name="connsiteX0" fmla="*/ 149 w 530"/>
                  <a:gd name="connsiteY0" fmla="*/ 0 h 500"/>
                  <a:gd name="connsiteX1" fmla="*/ 386 w 530"/>
                  <a:gd name="connsiteY1" fmla="*/ 500 h 500"/>
                  <a:gd name="connsiteX2" fmla="*/ 149 w 530"/>
                  <a:gd name="connsiteY2" fmla="*/ 0 h 500"/>
                  <a:gd name="connsiteX0" fmla="*/ 149 w 530"/>
                  <a:gd name="connsiteY0" fmla="*/ 0 h 577"/>
                  <a:gd name="connsiteX1" fmla="*/ 386 w 530"/>
                  <a:gd name="connsiteY1" fmla="*/ 577 h 577"/>
                  <a:gd name="connsiteX2" fmla="*/ 149 w 530"/>
                  <a:gd name="connsiteY2" fmla="*/ 0 h 577"/>
                  <a:gd name="connsiteX0" fmla="*/ 149 w 530"/>
                  <a:gd name="connsiteY0" fmla="*/ 0 h 497"/>
                  <a:gd name="connsiteX1" fmla="*/ 386 w 530"/>
                  <a:gd name="connsiteY1" fmla="*/ 497 h 497"/>
                  <a:gd name="connsiteX2" fmla="*/ 149 w 530"/>
                  <a:gd name="connsiteY2" fmla="*/ 0 h 497"/>
                  <a:gd name="connsiteX0" fmla="*/ 149 w 481"/>
                  <a:gd name="connsiteY0" fmla="*/ 0 h 497"/>
                  <a:gd name="connsiteX1" fmla="*/ 337 w 481"/>
                  <a:gd name="connsiteY1" fmla="*/ 497 h 497"/>
                  <a:gd name="connsiteX2" fmla="*/ 149 w 481"/>
                  <a:gd name="connsiteY2" fmla="*/ 0 h 497"/>
                  <a:gd name="connsiteX0" fmla="*/ 149 w 530"/>
                  <a:gd name="connsiteY0" fmla="*/ 0 h 497"/>
                  <a:gd name="connsiteX1" fmla="*/ 386 w 530"/>
                  <a:gd name="connsiteY1" fmla="*/ 497 h 497"/>
                  <a:gd name="connsiteX2" fmla="*/ 149 w 530"/>
                  <a:gd name="connsiteY2" fmla="*/ 0 h 497"/>
                  <a:gd name="connsiteX0" fmla="*/ 149 w 530"/>
                  <a:gd name="connsiteY0" fmla="*/ 0 h 455"/>
                  <a:gd name="connsiteX1" fmla="*/ 386 w 530"/>
                  <a:gd name="connsiteY1" fmla="*/ 455 h 455"/>
                  <a:gd name="connsiteX2" fmla="*/ 149 w 530"/>
                  <a:gd name="connsiteY2" fmla="*/ 0 h 455"/>
                  <a:gd name="connsiteX0" fmla="*/ 149 w 530"/>
                  <a:gd name="connsiteY0" fmla="*/ 0 h 493"/>
                  <a:gd name="connsiteX1" fmla="*/ 386 w 530"/>
                  <a:gd name="connsiteY1" fmla="*/ 493 h 493"/>
                  <a:gd name="connsiteX2" fmla="*/ 149 w 530"/>
                  <a:gd name="connsiteY2" fmla="*/ 0 h 493"/>
                  <a:gd name="connsiteX0" fmla="*/ 149 w 607"/>
                  <a:gd name="connsiteY0" fmla="*/ 0 h 493"/>
                  <a:gd name="connsiteX1" fmla="*/ 386 w 607"/>
                  <a:gd name="connsiteY1" fmla="*/ 493 h 493"/>
                  <a:gd name="connsiteX2" fmla="*/ 149 w 607"/>
                  <a:gd name="connsiteY2" fmla="*/ 0 h 493"/>
                  <a:gd name="connsiteX0" fmla="*/ 149 w 607"/>
                  <a:gd name="connsiteY0" fmla="*/ 0 h 493"/>
                  <a:gd name="connsiteX1" fmla="*/ 386 w 607"/>
                  <a:gd name="connsiteY1" fmla="*/ 493 h 493"/>
                  <a:gd name="connsiteX2" fmla="*/ 149 w 607"/>
                  <a:gd name="connsiteY2" fmla="*/ 0 h 493"/>
                  <a:gd name="connsiteX0" fmla="*/ 19 w 477"/>
                  <a:gd name="connsiteY0" fmla="*/ 0 h 493"/>
                  <a:gd name="connsiteX1" fmla="*/ 256 w 477"/>
                  <a:gd name="connsiteY1" fmla="*/ 493 h 493"/>
                  <a:gd name="connsiteX2" fmla="*/ 19 w 477"/>
                  <a:gd name="connsiteY2" fmla="*/ 0 h 493"/>
                  <a:gd name="connsiteX0" fmla="*/ 14 w 472"/>
                  <a:gd name="connsiteY0" fmla="*/ 0 h 493"/>
                  <a:gd name="connsiteX1" fmla="*/ 251 w 472"/>
                  <a:gd name="connsiteY1" fmla="*/ 493 h 493"/>
                  <a:gd name="connsiteX2" fmla="*/ 14 w 472"/>
                  <a:gd name="connsiteY2" fmla="*/ 0 h 493"/>
                  <a:gd name="connsiteX0" fmla="*/ 14 w 472"/>
                  <a:gd name="connsiteY0" fmla="*/ 0 h 493"/>
                  <a:gd name="connsiteX1" fmla="*/ 251 w 472"/>
                  <a:gd name="connsiteY1" fmla="*/ 493 h 493"/>
                  <a:gd name="connsiteX2" fmla="*/ 14 w 472"/>
                  <a:gd name="connsiteY2" fmla="*/ 0 h 493"/>
                  <a:gd name="connsiteX0" fmla="*/ 14 w 472"/>
                  <a:gd name="connsiteY0" fmla="*/ 0 h 493"/>
                  <a:gd name="connsiteX1" fmla="*/ 251 w 472"/>
                  <a:gd name="connsiteY1" fmla="*/ 493 h 493"/>
                  <a:gd name="connsiteX2" fmla="*/ 14 w 472"/>
                  <a:gd name="connsiteY2" fmla="*/ 0 h 493"/>
                  <a:gd name="connsiteX0" fmla="*/ 14 w 472"/>
                  <a:gd name="connsiteY0" fmla="*/ 0 h 493"/>
                  <a:gd name="connsiteX1" fmla="*/ 251 w 472"/>
                  <a:gd name="connsiteY1" fmla="*/ 493 h 493"/>
                  <a:gd name="connsiteX2" fmla="*/ 14 w 472"/>
                  <a:gd name="connsiteY2" fmla="*/ 0 h 493"/>
                  <a:gd name="connsiteX0" fmla="*/ 14 w 465"/>
                  <a:gd name="connsiteY0" fmla="*/ 0 h 493"/>
                  <a:gd name="connsiteX1" fmla="*/ 251 w 465"/>
                  <a:gd name="connsiteY1" fmla="*/ 493 h 493"/>
                  <a:gd name="connsiteX2" fmla="*/ 14 w 465"/>
                  <a:gd name="connsiteY2" fmla="*/ 0 h 493"/>
                  <a:gd name="connsiteX0" fmla="*/ 14 w 468"/>
                  <a:gd name="connsiteY0" fmla="*/ 0 h 493"/>
                  <a:gd name="connsiteX1" fmla="*/ 251 w 468"/>
                  <a:gd name="connsiteY1" fmla="*/ 493 h 493"/>
                  <a:gd name="connsiteX2" fmla="*/ 14 w 468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8 w 463"/>
                  <a:gd name="connsiteY0" fmla="*/ 0 h 493"/>
                  <a:gd name="connsiteX1" fmla="*/ 245 w 463"/>
                  <a:gd name="connsiteY1" fmla="*/ 493 h 493"/>
                  <a:gd name="connsiteX2" fmla="*/ 8 w 463"/>
                  <a:gd name="connsiteY2" fmla="*/ 0 h 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3" h="493">
                    <a:moveTo>
                      <a:pt x="8" y="0"/>
                    </a:moveTo>
                    <a:cubicBezTo>
                      <a:pt x="0" y="220"/>
                      <a:pt x="99" y="404"/>
                      <a:pt x="245" y="493"/>
                    </a:cubicBezTo>
                    <a:cubicBezTo>
                      <a:pt x="463" y="168"/>
                      <a:pt x="152" y="21"/>
                      <a:pt x="8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1" name="Freeform 25"/>
              <p:cNvSpPr>
                <a:spLocks/>
              </p:cNvSpPr>
              <p:nvPr/>
            </p:nvSpPr>
            <p:spPr bwMode="auto">
              <a:xfrm>
                <a:off x="4700708" y="1928019"/>
                <a:ext cx="190800" cy="4572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458"/>
                  <a:gd name="connsiteY0" fmla="*/ 0 h 485"/>
                  <a:gd name="connsiteX1" fmla="*/ 314 w 458"/>
                  <a:gd name="connsiteY1" fmla="*/ 485 h 485"/>
                  <a:gd name="connsiteX2" fmla="*/ 149 w 458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38"/>
                  <a:gd name="connsiteY0" fmla="*/ 0 h 550"/>
                  <a:gd name="connsiteX1" fmla="*/ 222 w 238"/>
                  <a:gd name="connsiteY1" fmla="*/ 550 h 550"/>
                  <a:gd name="connsiteX2" fmla="*/ 149 w 238"/>
                  <a:gd name="connsiteY2" fmla="*/ 0 h 550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318"/>
                  <a:gd name="connsiteY0" fmla="*/ 0 h 536"/>
                  <a:gd name="connsiteX1" fmla="*/ 306 w 318"/>
                  <a:gd name="connsiteY1" fmla="*/ 536 h 536"/>
                  <a:gd name="connsiteX2" fmla="*/ 149 w 318"/>
                  <a:gd name="connsiteY2" fmla="*/ 0 h 536"/>
                  <a:gd name="connsiteX0" fmla="*/ 149 w 318"/>
                  <a:gd name="connsiteY0" fmla="*/ 0 h 489"/>
                  <a:gd name="connsiteX1" fmla="*/ 306 w 318"/>
                  <a:gd name="connsiteY1" fmla="*/ 489 h 489"/>
                  <a:gd name="connsiteX2" fmla="*/ 149 w 318"/>
                  <a:gd name="connsiteY2" fmla="*/ 0 h 489"/>
                  <a:gd name="connsiteX0" fmla="*/ 115 w 284"/>
                  <a:gd name="connsiteY0" fmla="*/ 0 h 489"/>
                  <a:gd name="connsiteX1" fmla="*/ 272 w 284"/>
                  <a:gd name="connsiteY1" fmla="*/ 489 h 489"/>
                  <a:gd name="connsiteX2" fmla="*/ 115 w 284"/>
                  <a:gd name="connsiteY2" fmla="*/ 0 h 489"/>
                  <a:gd name="connsiteX0" fmla="*/ 115 w 272"/>
                  <a:gd name="connsiteY0" fmla="*/ 0 h 489"/>
                  <a:gd name="connsiteX1" fmla="*/ 272 w 272"/>
                  <a:gd name="connsiteY1" fmla="*/ 489 h 489"/>
                  <a:gd name="connsiteX2" fmla="*/ 115 w 272"/>
                  <a:gd name="connsiteY2" fmla="*/ 0 h 489"/>
                  <a:gd name="connsiteX0" fmla="*/ 115 w 272"/>
                  <a:gd name="connsiteY0" fmla="*/ 0 h 489"/>
                  <a:gd name="connsiteX1" fmla="*/ 272 w 272"/>
                  <a:gd name="connsiteY1" fmla="*/ 489 h 489"/>
                  <a:gd name="connsiteX2" fmla="*/ 115 w 272"/>
                  <a:gd name="connsiteY2" fmla="*/ 0 h 489"/>
                  <a:gd name="connsiteX0" fmla="*/ 115 w 272"/>
                  <a:gd name="connsiteY0" fmla="*/ 0 h 489"/>
                  <a:gd name="connsiteX1" fmla="*/ 272 w 272"/>
                  <a:gd name="connsiteY1" fmla="*/ 489 h 489"/>
                  <a:gd name="connsiteX2" fmla="*/ 115 w 272"/>
                  <a:gd name="connsiteY2" fmla="*/ 0 h 489"/>
                  <a:gd name="connsiteX0" fmla="*/ 115 w 272"/>
                  <a:gd name="connsiteY0" fmla="*/ 0 h 489"/>
                  <a:gd name="connsiteX1" fmla="*/ 272 w 272"/>
                  <a:gd name="connsiteY1" fmla="*/ 489 h 489"/>
                  <a:gd name="connsiteX2" fmla="*/ 115 w 272"/>
                  <a:gd name="connsiteY2" fmla="*/ 0 h 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2" h="489">
                    <a:moveTo>
                      <a:pt x="115" y="0"/>
                    </a:moveTo>
                    <a:cubicBezTo>
                      <a:pt x="0" y="178"/>
                      <a:pt x="106" y="406"/>
                      <a:pt x="272" y="489"/>
                    </a:cubicBezTo>
                    <a:cubicBezTo>
                      <a:pt x="271" y="295"/>
                      <a:pt x="161" y="75"/>
                      <a:pt x="115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2" name="Freeform 25"/>
              <p:cNvSpPr>
                <a:spLocks/>
              </p:cNvSpPr>
              <p:nvPr/>
            </p:nvSpPr>
            <p:spPr bwMode="auto">
              <a:xfrm>
                <a:off x="3383021" y="4402342"/>
                <a:ext cx="1350000" cy="5868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234 w 282"/>
                  <a:gd name="connsiteY0" fmla="*/ 0 h 457"/>
                  <a:gd name="connsiteX1" fmla="*/ 137 w 282"/>
                  <a:gd name="connsiteY1" fmla="*/ 457 h 457"/>
                  <a:gd name="connsiteX2" fmla="*/ 234 w 282"/>
                  <a:gd name="connsiteY2" fmla="*/ 0 h 457"/>
                  <a:gd name="connsiteX0" fmla="*/ 390 w 438"/>
                  <a:gd name="connsiteY0" fmla="*/ 0 h 457"/>
                  <a:gd name="connsiteX1" fmla="*/ 137 w 438"/>
                  <a:gd name="connsiteY1" fmla="*/ 457 h 457"/>
                  <a:gd name="connsiteX2" fmla="*/ 390 w 438"/>
                  <a:gd name="connsiteY2" fmla="*/ 0 h 457"/>
                  <a:gd name="connsiteX0" fmla="*/ 390 w 438"/>
                  <a:gd name="connsiteY0" fmla="*/ 0 h 457"/>
                  <a:gd name="connsiteX1" fmla="*/ 137 w 438"/>
                  <a:gd name="connsiteY1" fmla="*/ 457 h 457"/>
                  <a:gd name="connsiteX2" fmla="*/ 390 w 438"/>
                  <a:gd name="connsiteY2" fmla="*/ 0 h 457"/>
                  <a:gd name="connsiteX0" fmla="*/ 340 w 388"/>
                  <a:gd name="connsiteY0" fmla="*/ 0 h 457"/>
                  <a:gd name="connsiteX1" fmla="*/ 87 w 388"/>
                  <a:gd name="connsiteY1" fmla="*/ 457 h 457"/>
                  <a:gd name="connsiteX2" fmla="*/ 340 w 388"/>
                  <a:gd name="connsiteY2" fmla="*/ 0 h 457"/>
                  <a:gd name="connsiteX0" fmla="*/ 340 w 388"/>
                  <a:gd name="connsiteY0" fmla="*/ 0 h 457"/>
                  <a:gd name="connsiteX1" fmla="*/ 87 w 388"/>
                  <a:gd name="connsiteY1" fmla="*/ 457 h 457"/>
                  <a:gd name="connsiteX2" fmla="*/ 340 w 388"/>
                  <a:gd name="connsiteY2" fmla="*/ 0 h 457"/>
                  <a:gd name="connsiteX0" fmla="*/ 337 w 385"/>
                  <a:gd name="connsiteY0" fmla="*/ 0 h 457"/>
                  <a:gd name="connsiteX1" fmla="*/ 84 w 385"/>
                  <a:gd name="connsiteY1" fmla="*/ 457 h 457"/>
                  <a:gd name="connsiteX2" fmla="*/ 337 w 385"/>
                  <a:gd name="connsiteY2" fmla="*/ 0 h 457"/>
                  <a:gd name="connsiteX0" fmla="*/ 337 w 385"/>
                  <a:gd name="connsiteY0" fmla="*/ 0 h 457"/>
                  <a:gd name="connsiteX1" fmla="*/ 84 w 385"/>
                  <a:gd name="connsiteY1" fmla="*/ 457 h 457"/>
                  <a:gd name="connsiteX2" fmla="*/ 337 w 385"/>
                  <a:gd name="connsiteY2" fmla="*/ 0 h 457"/>
                  <a:gd name="connsiteX0" fmla="*/ 329 w 377"/>
                  <a:gd name="connsiteY0" fmla="*/ 0 h 457"/>
                  <a:gd name="connsiteX1" fmla="*/ 76 w 377"/>
                  <a:gd name="connsiteY1" fmla="*/ 457 h 457"/>
                  <a:gd name="connsiteX2" fmla="*/ 329 w 377"/>
                  <a:gd name="connsiteY2" fmla="*/ 0 h 457"/>
                  <a:gd name="connsiteX0" fmla="*/ 329 w 377"/>
                  <a:gd name="connsiteY0" fmla="*/ 0 h 457"/>
                  <a:gd name="connsiteX1" fmla="*/ 76 w 377"/>
                  <a:gd name="connsiteY1" fmla="*/ 457 h 457"/>
                  <a:gd name="connsiteX2" fmla="*/ 329 w 377"/>
                  <a:gd name="connsiteY2" fmla="*/ 0 h 457"/>
                  <a:gd name="connsiteX0" fmla="*/ 325 w 373"/>
                  <a:gd name="connsiteY0" fmla="*/ 0 h 457"/>
                  <a:gd name="connsiteX1" fmla="*/ 72 w 373"/>
                  <a:gd name="connsiteY1" fmla="*/ 457 h 457"/>
                  <a:gd name="connsiteX2" fmla="*/ 325 w 373"/>
                  <a:gd name="connsiteY2" fmla="*/ 0 h 457"/>
                  <a:gd name="connsiteX0" fmla="*/ 325 w 373"/>
                  <a:gd name="connsiteY0" fmla="*/ 0 h 457"/>
                  <a:gd name="connsiteX1" fmla="*/ 72 w 373"/>
                  <a:gd name="connsiteY1" fmla="*/ 457 h 457"/>
                  <a:gd name="connsiteX2" fmla="*/ 325 w 373"/>
                  <a:gd name="connsiteY2" fmla="*/ 0 h 457"/>
                  <a:gd name="connsiteX0" fmla="*/ 323 w 371"/>
                  <a:gd name="connsiteY0" fmla="*/ 0 h 457"/>
                  <a:gd name="connsiteX1" fmla="*/ 70 w 371"/>
                  <a:gd name="connsiteY1" fmla="*/ 457 h 457"/>
                  <a:gd name="connsiteX2" fmla="*/ 323 w 371"/>
                  <a:gd name="connsiteY2" fmla="*/ 0 h 457"/>
                  <a:gd name="connsiteX0" fmla="*/ 324 w 372"/>
                  <a:gd name="connsiteY0" fmla="*/ 0 h 457"/>
                  <a:gd name="connsiteX1" fmla="*/ 71 w 372"/>
                  <a:gd name="connsiteY1" fmla="*/ 457 h 457"/>
                  <a:gd name="connsiteX2" fmla="*/ 324 w 372"/>
                  <a:gd name="connsiteY2" fmla="*/ 0 h 457"/>
                  <a:gd name="connsiteX0" fmla="*/ 324 w 372"/>
                  <a:gd name="connsiteY0" fmla="*/ 0 h 457"/>
                  <a:gd name="connsiteX1" fmla="*/ 71 w 372"/>
                  <a:gd name="connsiteY1" fmla="*/ 457 h 457"/>
                  <a:gd name="connsiteX2" fmla="*/ 324 w 372"/>
                  <a:gd name="connsiteY2" fmla="*/ 0 h 457"/>
                  <a:gd name="connsiteX0" fmla="*/ 324 w 324"/>
                  <a:gd name="connsiteY0" fmla="*/ 0 h 457"/>
                  <a:gd name="connsiteX1" fmla="*/ 71 w 324"/>
                  <a:gd name="connsiteY1" fmla="*/ 457 h 457"/>
                  <a:gd name="connsiteX2" fmla="*/ 324 w 324"/>
                  <a:gd name="connsiteY2" fmla="*/ 0 h 457"/>
                  <a:gd name="connsiteX0" fmla="*/ 324 w 324"/>
                  <a:gd name="connsiteY0" fmla="*/ 0 h 457"/>
                  <a:gd name="connsiteX1" fmla="*/ 71 w 324"/>
                  <a:gd name="connsiteY1" fmla="*/ 457 h 457"/>
                  <a:gd name="connsiteX2" fmla="*/ 324 w 324"/>
                  <a:gd name="connsiteY2" fmla="*/ 0 h 457"/>
                  <a:gd name="connsiteX0" fmla="*/ 324 w 324"/>
                  <a:gd name="connsiteY0" fmla="*/ 0 h 457"/>
                  <a:gd name="connsiteX1" fmla="*/ 71 w 324"/>
                  <a:gd name="connsiteY1" fmla="*/ 457 h 457"/>
                  <a:gd name="connsiteX2" fmla="*/ 324 w 324"/>
                  <a:gd name="connsiteY2" fmla="*/ 0 h 457"/>
                  <a:gd name="connsiteX0" fmla="*/ 323 w 323"/>
                  <a:gd name="connsiteY0" fmla="*/ 0 h 457"/>
                  <a:gd name="connsiteX1" fmla="*/ 70 w 323"/>
                  <a:gd name="connsiteY1" fmla="*/ 457 h 457"/>
                  <a:gd name="connsiteX2" fmla="*/ 323 w 323"/>
                  <a:gd name="connsiteY2" fmla="*/ 0 h 457"/>
                  <a:gd name="connsiteX0" fmla="*/ 323 w 323"/>
                  <a:gd name="connsiteY0" fmla="*/ 0 h 457"/>
                  <a:gd name="connsiteX1" fmla="*/ 70 w 323"/>
                  <a:gd name="connsiteY1" fmla="*/ 457 h 457"/>
                  <a:gd name="connsiteX2" fmla="*/ 323 w 323"/>
                  <a:gd name="connsiteY2" fmla="*/ 0 h 457"/>
                  <a:gd name="connsiteX0" fmla="*/ 323 w 323"/>
                  <a:gd name="connsiteY0" fmla="*/ 0 h 457"/>
                  <a:gd name="connsiteX1" fmla="*/ 70 w 323"/>
                  <a:gd name="connsiteY1" fmla="*/ 457 h 457"/>
                  <a:gd name="connsiteX2" fmla="*/ 323 w 323"/>
                  <a:gd name="connsiteY2" fmla="*/ 0 h 457"/>
                  <a:gd name="connsiteX0" fmla="*/ 323 w 323"/>
                  <a:gd name="connsiteY0" fmla="*/ 0 h 457"/>
                  <a:gd name="connsiteX1" fmla="*/ 70 w 323"/>
                  <a:gd name="connsiteY1" fmla="*/ 457 h 457"/>
                  <a:gd name="connsiteX2" fmla="*/ 323 w 323"/>
                  <a:gd name="connsiteY2" fmla="*/ 0 h 457"/>
                  <a:gd name="connsiteX0" fmla="*/ 321 w 321"/>
                  <a:gd name="connsiteY0" fmla="*/ 0 h 457"/>
                  <a:gd name="connsiteX1" fmla="*/ 68 w 321"/>
                  <a:gd name="connsiteY1" fmla="*/ 457 h 457"/>
                  <a:gd name="connsiteX2" fmla="*/ 321 w 321"/>
                  <a:gd name="connsiteY2" fmla="*/ 0 h 457"/>
                  <a:gd name="connsiteX0" fmla="*/ 321 w 321"/>
                  <a:gd name="connsiteY0" fmla="*/ 0 h 457"/>
                  <a:gd name="connsiteX1" fmla="*/ 68 w 321"/>
                  <a:gd name="connsiteY1" fmla="*/ 457 h 457"/>
                  <a:gd name="connsiteX2" fmla="*/ 321 w 321"/>
                  <a:gd name="connsiteY2" fmla="*/ 0 h 457"/>
                  <a:gd name="connsiteX0" fmla="*/ 321 w 321"/>
                  <a:gd name="connsiteY0" fmla="*/ 0 h 457"/>
                  <a:gd name="connsiteX1" fmla="*/ 68 w 321"/>
                  <a:gd name="connsiteY1" fmla="*/ 457 h 457"/>
                  <a:gd name="connsiteX2" fmla="*/ 321 w 321"/>
                  <a:gd name="connsiteY2" fmla="*/ 0 h 457"/>
                  <a:gd name="connsiteX0" fmla="*/ 321 w 321"/>
                  <a:gd name="connsiteY0" fmla="*/ 0 h 457"/>
                  <a:gd name="connsiteX1" fmla="*/ 68 w 321"/>
                  <a:gd name="connsiteY1" fmla="*/ 457 h 457"/>
                  <a:gd name="connsiteX2" fmla="*/ 321 w 321"/>
                  <a:gd name="connsiteY2" fmla="*/ 0 h 457"/>
                  <a:gd name="connsiteX0" fmla="*/ 321 w 321"/>
                  <a:gd name="connsiteY0" fmla="*/ 0 h 457"/>
                  <a:gd name="connsiteX1" fmla="*/ 68 w 321"/>
                  <a:gd name="connsiteY1" fmla="*/ 457 h 457"/>
                  <a:gd name="connsiteX2" fmla="*/ 321 w 321"/>
                  <a:gd name="connsiteY2" fmla="*/ 0 h 457"/>
                  <a:gd name="connsiteX0" fmla="*/ 318 w 318"/>
                  <a:gd name="connsiteY0" fmla="*/ 0 h 457"/>
                  <a:gd name="connsiteX1" fmla="*/ 65 w 318"/>
                  <a:gd name="connsiteY1" fmla="*/ 457 h 457"/>
                  <a:gd name="connsiteX2" fmla="*/ 318 w 318"/>
                  <a:gd name="connsiteY2" fmla="*/ 0 h 457"/>
                  <a:gd name="connsiteX0" fmla="*/ 316 w 316"/>
                  <a:gd name="connsiteY0" fmla="*/ 0 h 457"/>
                  <a:gd name="connsiteX1" fmla="*/ 63 w 316"/>
                  <a:gd name="connsiteY1" fmla="*/ 457 h 457"/>
                  <a:gd name="connsiteX2" fmla="*/ 316 w 316"/>
                  <a:gd name="connsiteY2" fmla="*/ 0 h 457"/>
                  <a:gd name="connsiteX0" fmla="*/ 316 w 316"/>
                  <a:gd name="connsiteY0" fmla="*/ 0 h 457"/>
                  <a:gd name="connsiteX1" fmla="*/ 63 w 316"/>
                  <a:gd name="connsiteY1" fmla="*/ 457 h 457"/>
                  <a:gd name="connsiteX2" fmla="*/ 316 w 316"/>
                  <a:gd name="connsiteY2" fmla="*/ 0 h 457"/>
                  <a:gd name="connsiteX0" fmla="*/ 316 w 316"/>
                  <a:gd name="connsiteY0" fmla="*/ 0 h 457"/>
                  <a:gd name="connsiteX1" fmla="*/ 63 w 316"/>
                  <a:gd name="connsiteY1" fmla="*/ 457 h 457"/>
                  <a:gd name="connsiteX2" fmla="*/ 316 w 316"/>
                  <a:gd name="connsiteY2" fmla="*/ 0 h 457"/>
                  <a:gd name="connsiteX0" fmla="*/ 317 w 317"/>
                  <a:gd name="connsiteY0" fmla="*/ 0 h 457"/>
                  <a:gd name="connsiteX1" fmla="*/ 64 w 317"/>
                  <a:gd name="connsiteY1" fmla="*/ 457 h 457"/>
                  <a:gd name="connsiteX2" fmla="*/ 317 w 317"/>
                  <a:gd name="connsiteY2" fmla="*/ 0 h 457"/>
                  <a:gd name="connsiteX0" fmla="*/ 317 w 317"/>
                  <a:gd name="connsiteY0" fmla="*/ 0 h 457"/>
                  <a:gd name="connsiteX1" fmla="*/ 64 w 317"/>
                  <a:gd name="connsiteY1" fmla="*/ 457 h 457"/>
                  <a:gd name="connsiteX2" fmla="*/ 317 w 317"/>
                  <a:gd name="connsiteY2" fmla="*/ 0 h 457"/>
                  <a:gd name="connsiteX0" fmla="*/ 317 w 317"/>
                  <a:gd name="connsiteY0" fmla="*/ 0 h 457"/>
                  <a:gd name="connsiteX1" fmla="*/ 64 w 317"/>
                  <a:gd name="connsiteY1" fmla="*/ 457 h 457"/>
                  <a:gd name="connsiteX2" fmla="*/ 317 w 317"/>
                  <a:gd name="connsiteY2" fmla="*/ 0 h 457"/>
                  <a:gd name="connsiteX0" fmla="*/ 317 w 317"/>
                  <a:gd name="connsiteY0" fmla="*/ 0 h 457"/>
                  <a:gd name="connsiteX1" fmla="*/ 64 w 317"/>
                  <a:gd name="connsiteY1" fmla="*/ 457 h 457"/>
                  <a:gd name="connsiteX2" fmla="*/ 317 w 317"/>
                  <a:gd name="connsiteY2" fmla="*/ 0 h 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" h="457">
                    <a:moveTo>
                      <a:pt x="317" y="0"/>
                    </a:moveTo>
                    <a:cubicBezTo>
                      <a:pt x="66" y="70"/>
                      <a:pt x="0" y="286"/>
                      <a:pt x="64" y="457"/>
                    </a:cubicBezTo>
                    <a:cubicBezTo>
                      <a:pt x="184" y="374"/>
                      <a:pt x="265" y="193"/>
                      <a:pt x="317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3" name="Freeform 25"/>
              <p:cNvSpPr>
                <a:spLocks/>
              </p:cNvSpPr>
              <p:nvPr/>
            </p:nvSpPr>
            <p:spPr bwMode="auto">
              <a:xfrm>
                <a:off x="6087282" y="2630486"/>
                <a:ext cx="963683" cy="11484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484"/>
                  <a:gd name="connsiteY0" fmla="*/ 0 h 485"/>
                  <a:gd name="connsiteX1" fmla="*/ 340 w 484"/>
                  <a:gd name="connsiteY1" fmla="*/ 485 h 485"/>
                  <a:gd name="connsiteX2" fmla="*/ 149 w 484"/>
                  <a:gd name="connsiteY2" fmla="*/ 0 h 485"/>
                  <a:gd name="connsiteX0" fmla="*/ 149 w 549"/>
                  <a:gd name="connsiteY0" fmla="*/ 0 h 471"/>
                  <a:gd name="connsiteX1" fmla="*/ 405 w 549"/>
                  <a:gd name="connsiteY1" fmla="*/ 471 h 471"/>
                  <a:gd name="connsiteX2" fmla="*/ 149 w 549"/>
                  <a:gd name="connsiteY2" fmla="*/ 0 h 471"/>
                  <a:gd name="connsiteX0" fmla="*/ 149 w 549"/>
                  <a:gd name="connsiteY0" fmla="*/ 0 h 471"/>
                  <a:gd name="connsiteX1" fmla="*/ 405 w 549"/>
                  <a:gd name="connsiteY1" fmla="*/ 471 h 471"/>
                  <a:gd name="connsiteX2" fmla="*/ 149 w 549"/>
                  <a:gd name="connsiteY2" fmla="*/ 0 h 471"/>
                  <a:gd name="connsiteX0" fmla="*/ 149 w 425"/>
                  <a:gd name="connsiteY0" fmla="*/ 0 h 471"/>
                  <a:gd name="connsiteX1" fmla="*/ 405 w 425"/>
                  <a:gd name="connsiteY1" fmla="*/ 471 h 471"/>
                  <a:gd name="connsiteX2" fmla="*/ 149 w 425"/>
                  <a:gd name="connsiteY2" fmla="*/ 0 h 471"/>
                  <a:gd name="connsiteX0" fmla="*/ 149 w 425"/>
                  <a:gd name="connsiteY0" fmla="*/ 0 h 471"/>
                  <a:gd name="connsiteX1" fmla="*/ 405 w 425"/>
                  <a:gd name="connsiteY1" fmla="*/ 471 h 471"/>
                  <a:gd name="connsiteX2" fmla="*/ 149 w 425"/>
                  <a:gd name="connsiteY2" fmla="*/ 0 h 471"/>
                  <a:gd name="connsiteX0" fmla="*/ 130 w 406"/>
                  <a:gd name="connsiteY0" fmla="*/ 0 h 471"/>
                  <a:gd name="connsiteX1" fmla="*/ 386 w 406"/>
                  <a:gd name="connsiteY1" fmla="*/ 471 h 471"/>
                  <a:gd name="connsiteX2" fmla="*/ 130 w 406"/>
                  <a:gd name="connsiteY2" fmla="*/ 0 h 471"/>
                  <a:gd name="connsiteX0" fmla="*/ 130 w 406"/>
                  <a:gd name="connsiteY0" fmla="*/ 0 h 471"/>
                  <a:gd name="connsiteX1" fmla="*/ 386 w 406"/>
                  <a:gd name="connsiteY1" fmla="*/ 471 h 471"/>
                  <a:gd name="connsiteX2" fmla="*/ 130 w 406"/>
                  <a:gd name="connsiteY2" fmla="*/ 0 h 471"/>
                  <a:gd name="connsiteX0" fmla="*/ 130 w 394"/>
                  <a:gd name="connsiteY0" fmla="*/ 0 h 471"/>
                  <a:gd name="connsiteX1" fmla="*/ 386 w 394"/>
                  <a:gd name="connsiteY1" fmla="*/ 471 h 471"/>
                  <a:gd name="connsiteX2" fmla="*/ 130 w 394"/>
                  <a:gd name="connsiteY2" fmla="*/ 0 h 471"/>
                  <a:gd name="connsiteX0" fmla="*/ 126 w 390"/>
                  <a:gd name="connsiteY0" fmla="*/ 0 h 471"/>
                  <a:gd name="connsiteX1" fmla="*/ 382 w 390"/>
                  <a:gd name="connsiteY1" fmla="*/ 471 h 471"/>
                  <a:gd name="connsiteX2" fmla="*/ 126 w 390"/>
                  <a:gd name="connsiteY2" fmla="*/ 0 h 471"/>
                  <a:gd name="connsiteX0" fmla="*/ 126 w 387"/>
                  <a:gd name="connsiteY0" fmla="*/ 0 h 471"/>
                  <a:gd name="connsiteX1" fmla="*/ 382 w 387"/>
                  <a:gd name="connsiteY1" fmla="*/ 471 h 471"/>
                  <a:gd name="connsiteX2" fmla="*/ 126 w 387"/>
                  <a:gd name="connsiteY2" fmla="*/ 0 h 471"/>
                  <a:gd name="connsiteX0" fmla="*/ 126 w 387"/>
                  <a:gd name="connsiteY0" fmla="*/ 0 h 471"/>
                  <a:gd name="connsiteX1" fmla="*/ 382 w 387"/>
                  <a:gd name="connsiteY1" fmla="*/ 471 h 471"/>
                  <a:gd name="connsiteX2" fmla="*/ 126 w 387"/>
                  <a:gd name="connsiteY2" fmla="*/ 0 h 471"/>
                  <a:gd name="connsiteX0" fmla="*/ 126 w 382"/>
                  <a:gd name="connsiteY0" fmla="*/ 0 h 471"/>
                  <a:gd name="connsiteX1" fmla="*/ 382 w 382"/>
                  <a:gd name="connsiteY1" fmla="*/ 471 h 471"/>
                  <a:gd name="connsiteX2" fmla="*/ 126 w 382"/>
                  <a:gd name="connsiteY2" fmla="*/ 0 h 471"/>
                  <a:gd name="connsiteX0" fmla="*/ 126 w 383"/>
                  <a:gd name="connsiteY0" fmla="*/ 0 h 471"/>
                  <a:gd name="connsiteX1" fmla="*/ 382 w 383"/>
                  <a:gd name="connsiteY1" fmla="*/ 471 h 471"/>
                  <a:gd name="connsiteX2" fmla="*/ 126 w 383"/>
                  <a:gd name="connsiteY2" fmla="*/ 0 h 471"/>
                  <a:gd name="connsiteX0" fmla="*/ 126 w 384"/>
                  <a:gd name="connsiteY0" fmla="*/ 0 h 471"/>
                  <a:gd name="connsiteX1" fmla="*/ 382 w 384"/>
                  <a:gd name="connsiteY1" fmla="*/ 471 h 471"/>
                  <a:gd name="connsiteX2" fmla="*/ 126 w 384"/>
                  <a:gd name="connsiteY2" fmla="*/ 0 h 471"/>
                  <a:gd name="connsiteX0" fmla="*/ 126 w 386"/>
                  <a:gd name="connsiteY0" fmla="*/ 0 h 471"/>
                  <a:gd name="connsiteX1" fmla="*/ 382 w 386"/>
                  <a:gd name="connsiteY1" fmla="*/ 471 h 471"/>
                  <a:gd name="connsiteX2" fmla="*/ 126 w 386"/>
                  <a:gd name="connsiteY2" fmla="*/ 0 h 471"/>
                  <a:gd name="connsiteX0" fmla="*/ 126 w 387"/>
                  <a:gd name="connsiteY0" fmla="*/ 0 h 471"/>
                  <a:gd name="connsiteX1" fmla="*/ 382 w 387"/>
                  <a:gd name="connsiteY1" fmla="*/ 471 h 471"/>
                  <a:gd name="connsiteX2" fmla="*/ 126 w 387"/>
                  <a:gd name="connsiteY2" fmla="*/ 0 h 471"/>
                  <a:gd name="connsiteX0" fmla="*/ 126 w 387"/>
                  <a:gd name="connsiteY0" fmla="*/ 0 h 471"/>
                  <a:gd name="connsiteX1" fmla="*/ 382 w 387"/>
                  <a:gd name="connsiteY1" fmla="*/ 471 h 471"/>
                  <a:gd name="connsiteX2" fmla="*/ 126 w 387"/>
                  <a:gd name="connsiteY2" fmla="*/ 0 h 471"/>
                  <a:gd name="connsiteX0" fmla="*/ 115 w 376"/>
                  <a:gd name="connsiteY0" fmla="*/ 0 h 471"/>
                  <a:gd name="connsiteX1" fmla="*/ 371 w 376"/>
                  <a:gd name="connsiteY1" fmla="*/ 471 h 471"/>
                  <a:gd name="connsiteX2" fmla="*/ 115 w 376"/>
                  <a:gd name="connsiteY2" fmla="*/ 0 h 471"/>
                  <a:gd name="connsiteX0" fmla="*/ 115 w 376"/>
                  <a:gd name="connsiteY0" fmla="*/ 0 h 471"/>
                  <a:gd name="connsiteX1" fmla="*/ 371 w 376"/>
                  <a:gd name="connsiteY1" fmla="*/ 471 h 471"/>
                  <a:gd name="connsiteX2" fmla="*/ 115 w 376"/>
                  <a:gd name="connsiteY2" fmla="*/ 0 h 471"/>
                  <a:gd name="connsiteX0" fmla="*/ 111 w 372"/>
                  <a:gd name="connsiteY0" fmla="*/ 0 h 471"/>
                  <a:gd name="connsiteX1" fmla="*/ 367 w 372"/>
                  <a:gd name="connsiteY1" fmla="*/ 471 h 471"/>
                  <a:gd name="connsiteX2" fmla="*/ 111 w 372"/>
                  <a:gd name="connsiteY2" fmla="*/ 0 h 471"/>
                  <a:gd name="connsiteX0" fmla="*/ 109 w 370"/>
                  <a:gd name="connsiteY0" fmla="*/ 0 h 471"/>
                  <a:gd name="connsiteX1" fmla="*/ 365 w 370"/>
                  <a:gd name="connsiteY1" fmla="*/ 471 h 471"/>
                  <a:gd name="connsiteX2" fmla="*/ 109 w 370"/>
                  <a:gd name="connsiteY2" fmla="*/ 0 h 471"/>
                  <a:gd name="connsiteX0" fmla="*/ 109 w 370"/>
                  <a:gd name="connsiteY0" fmla="*/ 0 h 471"/>
                  <a:gd name="connsiteX1" fmla="*/ 365 w 370"/>
                  <a:gd name="connsiteY1" fmla="*/ 471 h 471"/>
                  <a:gd name="connsiteX2" fmla="*/ 109 w 370"/>
                  <a:gd name="connsiteY2" fmla="*/ 0 h 471"/>
                  <a:gd name="connsiteX0" fmla="*/ 102 w 363"/>
                  <a:gd name="connsiteY0" fmla="*/ 0 h 471"/>
                  <a:gd name="connsiteX1" fmla="*/ 358 w 363"/>
                  <a:gd name="connsiteY1" fmla="*/ 471 h 471"/>
                  <a:gd name="connsiteX2" fmla="*/ 102 w 363"/>
                  <a:gd name="connsiteY2" fmla="*/ 0 h 471"/>
                  <a:gd name="connsiteX0" fmla="*/ 102 w 363"/>
                  <a:gd name="connsiteY0" fmla="*/ 0 h 471"/>
                  <a:gd name="connsiteX1" fmla="*/ 358 w 363"/>
                  <a:gd name="connsiteY1" fmla="*/ 471 h 471"/>
                  <a:gd name="connsiteX2" fmla="*/ 102 w 363"/>
                  <a:gd name="connsiteY2" fmla="*/ 0 h 471"/>
                  <a:gd name="connsiteX0" fmla="*/ 102 w 363"/>
                  <a:gd name="connsiteY0" fmla="*/ 0 h 471"/>
                  <a:gd name="connsiteX1" fmla="*/ 358 w 363"/>
                  <a:gd name="connsiteY1" fmla="*/ 471 h 471"/>
                  <a:gd name="connsiteX2" fmla="*/ 102 w 363"/>
                  <a:gd name="connsiteY2" fmla="*/ 0 h 471"/>
                  <a:gd name="connsiteX0" fmla="*/ 99 w 360"/>
                  <a:gd name="connsiteY0" fmla="*/ 0 h 471"/>
                  <a:gd name="connsiteX1" fmla="*/ 355 w 360"/>
                  <a:gd name="connsiteY1" fmla="*/ 471 h 471"/>
                  <a:gd name="connsiteX2" fmla="*/ 99 w 360"/>
                  <a:gd name="connsiteY2" fmla="*/ 0 h 471"/>
                  <a:gd name="connsiteX0" fmla="*/ 99 w 360"/>
                  <a:gd name="connsiteY0" fmla="*/ 0 h 471"/>
                  <a:gd name="connsiteX1" fmla="*/ 355 w 360"/>
                  <a:gd name="connsiteY1" fmla="*/ 471 h 471"/>
                  <a:gd name="connsiteX2" fmla="*/ 99 w 360"/>
                  <a:gd name="connsiteY2" fmla="*/ 0 h 471"/>
                  <a:gd name="connsiteX0" fmla="*/ 97 w 358"/>
                  <a:gd name="connsiteY0" fmla="*/ 0 h 471"/>
                  <a:gd name="connsiteX1" fmla="*/ 353 w 358"/>
                  <a:gd name="connsiteY1" fmla="*/ 471 h 471"/>
                  <a:gd name="connsiteX2" fmla="*/ 97 w 358"/>
                  <a:gd name="connsiteY2" fmla="*/ 0 h 471"/>
                  <a:gd name="connsiteX0" fmla="*/ 97 w 358"/>
                  <a:gd name="connsiteY0" fmla="*/ 0 h 471"/>
                  <a:gd name="connsiteX1" fmla="*/ 353 w 358"/>
                  <a:gd name="connsiteY1" fmla="*/ 471 h 471"/>
                  <a:gd name="connsiteX2" fmla="*/ 97 w 358"/>
                  <a:gd name="connsiteY2" fmla="*/ 0 h 471"/>
                  <a:gd name="connsiteX0" fmla="*/ 97 w 358"/>
                  <a:gd name="connsiteY0" fmla="*/ 0 h 471"/>
                  <a:gd name="connsiteX1" fmla="*/ 353 w 358"/>
                  <a:gd name="connsiteY1" fmla="*/ 471 h 471"/>
                  <a:gd name="connsiteX2" fmla="*/ 97 w 358"/>
                  <a:gd name="connsiteY2" fmla="*/ 0 h 471"/>
                  <a:gd name="connsiteX0" fmla="*/ 93 w 354"/>
                  <a:gd name="connsiteY0" fmla="*/ 0 h 471"/>
                  <a:gd name="connsiteX1" fmla="*/ 349 w 354"/>
                  <a:gd name="connsiteY1" fmla="*/ 471 h 471"/>
                  <a:gd name="connsiteX2" fmla="*/ 93 w 354"/>
                  <a:gd name="connsiteY2" fmla="*/ 0 h 471"/>
                  <a:gd name="connsiteX0" fmla="*/ 96 w 357"/>
                  <a:gd name="connsiteY0" fmla="*/ 0 h 471"/>
                  <a:gd name="connsiteX1" fmla="*/ 352 w 357"/>
                  <a:gd name="connsiteY1" fmla="*/ 471 h 471"/>
                  <a:gd name="connsiteX2" fmla="*/ 96 w 357"/>
                  <a:gd name="connsiteY2" fmla="*/ 0 h 471"/>
                  <a:gd name="connsiteX0" fmla="*/ 95 w 356"/>
                  <a:gd name="connsiteY0" fmla="*/ 0 h 471"/>
                  <a:gd name="connsiteX1" fmla="*/ 351 w 356"/>
                  <a:gd name="connsiteY1" fmla="*/ 471 h 471"/>
                  <a:gd name="connsiteX2" fmla="*/ 95 w 356"/>
                  <a:gd name="connsiteY2" fmla="*/ 0 h 471"/>
                  <a:gd name="connsiteX0" fmla="*/ 95 w 356"/>
                  <a:gd name="connsiteY0" fmla="*/ 0 h 471"/>
                  <a:gd name="connsiteX1" fmla="*/ 351 w 356"/>
                  <a:gd name="connsiteY1" fmla="*/ 471 h 471"/>
                  <a:gd name="connsiteX2" fmla="*/ 95 w 356"/>
                  <a:gd name="connsiteY2" fmla="*/ 0 h 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6" h="471">
                    <a:moveTo>
                      <a:pt x="95" y="0"/>
                    </a:moveTo>
                    <a:cubicBezTo>
                      <a:pt x="0" y="150"/>
                      <a:pt x="95" y="412"/>
                      <a:pt x="351" y="471"/>
                    </a:cubicBezTo>
                    <a:cubicBezTo>
                      <a:pt x="356" y="255"/>
                      <a:pt x="187" y="59"/>
                      <a:pt x="95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4" name="Freeform 25"/>
              <p:cNvSpPr>
                <a:spLocks/>
              </p:cNvSpPr>
              <p:nvPr/>
            </p:nvSpPr>
            <p:spPr bwMode="auto">
              <a:xfrm>
                <a:off x="5447024" y="4612036"/>
                <a:ext cx="622800" cy="4500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88 w 281"/>
                  <a:gd name="connsiteY0" fmla="*/ 0 h 448"/>
                  <a:gd name="connsiteX1" fmla="*/ 137 w 281"/>
                  <a:gd name="connsiteY1" fmla="*/ 448 h 448"/>
                  <a:gd name="connsiteX2" fmla="*/ 188 w 281"/>
                  <a:gd name="connsiteY2" fmla="*/ 0 h 448"/>
                  <a:gd name="connsiteX0" fmla="*/ 221 w 281"/>
                  <a:gd name="connsiteY0" fmla="*/ 0 h 448"/>
                  <a:gd name="connsiteX1" fmla="*/ 137 w 281"/>
                  <a:gd name="connsiteY1" fmla="*/ 448 h 448"/>
                  <a:gd name="connsiteX2" fmla="*/ 221 w 281"/>
                  <a:gd name="connsiteY2" fmla="*/ 0 h 448"/>
                  <a:gd name="connsiteX0" fmla="*/ 221 w 281"/>
                  <a:gd name="connsiteY0" fmla="*/ 0 h 545"/>
                  <a:gd name="connsiteX1" fmla="*/ 137 w 281"/>
                  <a:gd name="connsiteY1" fmla="*/ 545 h 545"/>
                  <a:gd name="connsiteX2" fmla="*/ 221 w 281"/>
                  <a:gd name="connsiteY2" fmla="*/ 0 h 545"/>
                  <a:gd name="connsiteX0" fmla="*/ 221 w 281"/>
                  <a:gd name="connsiteY0" fmla="*/ 0 h 469"/>
                  <a:gd name="connsiteX1" fmla="*/ 137 w 281"/>
                  <a:gd name="connsiteY1" fmla="*/ 469 h 469"/>
                  <a:gd name="connsiteX2" fmla="*/ 221 w 281"/>
                  <a:gd name="connsiteY2" fmla="*/ 0 h 469"/>
                  <a:gd name="connsiteX0" fmla="*/ 221 w 322"/>
                  <a:gd name="connsiteY0" fmla="*/ 0 h 469"/>
                  <a:gd name="connsiteX1" fmla="*/ 137 w 322"/>
                  <a:gd name="connsiteY1" fmla="*/ 469 h 469"/>
                  <a:gd name="connsiteX2" fmla="*/ 221 w 322"/>
                  <a:gd name="connsiteY2" fmla="*/ 0 h 469"/>
                  <a:gd name="connsiteX0" fmla="*/ 221 w 331"/>
                  <a:gd name="connsiteY0" fmla="*/ 0 h 469"/>
                  <a:gd name="connsiteX1" fmla="*/ 137 w 331"/>
                  <a:gd name="connsiteY1" fmla="*/ 469 h 469"/>
                  <a:gd name="connsiteX2" fmla="*/ 221 w 331"/>
                  <a:gd name="connsiteY2" fmla="*/ 0 h 469"/>
                  <a:gd name="connsiteX0" fmla="*/ 221 w 331"/>
                  <a:gd name="connsiteY0" fmla="*/ 0 h 469"/>
                  <a:gd name="connsiteX1" fmla="*/ 137 w 331"/>
                  <a:gd name="connsiteY1" fmla="*/ 469 h 469"/>
                  <a:gd name="connsiteX2" fmla="*/ 221 w 331"/>
                  <a:gd name="connsiteY2" fmla="*/ 0 h 469"/>
                  <a:gd name="connsiteX0" fmla="*/ 221 w 336"/>
                  <a:gd name="connsiteY0" fmla="*/ 0 h 469"/>
                  <a:gd name="connsiteX1" fmla="*/ 137 w 336"/>
                  <a:gd name="connsiteY1" fmla="*/ 469 h 469"/>
                  <a:gd name="connsiteX2" fmla="*/ 221 w 336"/>
                  <a:gd name="connsiteY2" fmla="*/ 0 h 469"/>
                  <a:gd name="connsiteX0" fmla="*/ 251 w 366"/>
                  <a:gd name="connsiteY0" fmla="*/ 0 h 469"/>
                  <a:gd name="connsiteX1" fmla="*/ 167 w 366"/>
                  <a:gd name="connsiteY1" fmla="*/ 469 h 469"/>
                  <a:gd name="connsiteX2" fmla="*/ 251 w 366"/>
                  <a:gd name="connsiteY2" fmla="*/ 0 h 469"/>
                  <a:gd name="connsiteX0" fmla="*/ 251 w 366"/>
                  <a:gd name="connsiteY0" fmla="*/ 0 h 469"/>
                  <a:gd name="connsiteX1" fmla="*/ 167 w 366"/>
                  <a:gd name="connsiteY1" fmla="*/ 469 h 469"/>
                  <a:gd name="connsiteX2" fmla="*/ 251 w 366"/>
                  <a:gd name="connsiteY2" fmla="*/ 0 h 469"/>
                  <a:gd name="connsiteX0" fmla="*/ 256 w 371"/>
                  <a:gd name="connsiteY0" fmla="*/ 0 h 469"/>
                  <a:gd name="connsiteX1" fmla="*/ 172 w 371"/>
                  <a:gd name="connsiteY1" fmla="*/ 469 h 469"/>
                  <a:gd name="connsiteX2" fmla="*/ 256 w 371"/>
                  <a:gd name="connsiteY2" fmla="*/ 0 h 469"/>
                  <a:gd name="connsiteX0" fmla="*/ 281 w 337"/>
                  <a:gd name="connsiteY0" fmla="*/ 0 h 469"/>
                  <a:gd name="connsiteX1" fmla="*/ 131 w 337"/>
                  <a:gd name="connsiteY1" fmla="*/ 469 h 469"/>
                  <a:gd name="connsiteX2" fmla="*/ 281 w 337"/>
                  <a:gd name="connsiteY2" fmla="*/ 0 h 469"/>
                  <a:gd name="connsiteX0" fmla="*/ 256 w 369"/>
                  <a:gd name="connsiteY0" fmla="*/ 0 h 469"/>
                  <a:gd name="connsiteX1" fmla="*/ 170 w 369"/>
                  <a:gd name="connsiteY1" fmla="*/ 469 h 469"/>
                  <a:gd name="connsiteX2" fmla="*/ 256 w 369"/>
                  <a:gd name="connsiteY2" fmla="*/ 0 h 469"/>
                  <a:gd name="connsiteX0" fmla="*/ 259 w 372"/>
                  <a:gd name="connsiteY0" fmla="*/ 0 h 469"/>
                  <a:gd name="connsiteX1" fmla="*/ 173 w 372"/>
                  <a:gd name="connsiteY1" fmla="*/ 469 h 469"/>
                  <a:gd name="connsiteX2" fmla="*/ 259 w 372"/>
                  <a:gd name="connsiteY2" fmla="*/ 0 h 469"/>
                  <a:gd name="connsiteX0" fmla="*/ 261 w 374"/>
                  <a:gd name="connsiteY0" fmla="*/ 0 h 469"/>
                  <a:gd name="connsiteX1" fmla="*/ 175 w 374"/>
                  <a:gd name="connsiteY1" fmla="*/ 469 h 469"/>
                  <a:gd name="connsiteX2" fmla="*/ 261 w 374"/>
                  <a:gd name="connsiteY2" fmla="*/ 0 h 469"/>
                  <a:gd name="connsiteX0" fmla="*/ 262 w 375"/>
                  <a:gd name="connsiteY0" fmla="*/ 0 h 469"/>
                  <a:gd name="connsiteX1" fmla="*/ 176 w 375"/>
                  <a:gd name="connsiteY1" fmla="*/ 469 h 469"/>
                  <a:gd name="connsiteX2" fmla="*/ 262 w 375"/>
                  <a:gd name="connsiteY2" fmla="*/ 0 h 469"/>
                  <a:gd name="connsiteX0" fmla="*/ 217 w 330"/>
                  <a:gd name="connsiteY0" fmla="*/ 0 h 469"/>
                  <a:gd name="connsiteX1" fmla="*/ 131 w 330"/>
                  <a:gd name="connsiteY1" fmla="*/ 469 h 469"/>
                  <a:gd name="connsiteX2" fmla="*/ 217 w 330"/>
                  <a:gd name="connsiteY2" fmla="*/ 0 h 469"/>
                  <a:gd name="connsiteX0" fmla="*/ 261 w 374"/>
                  <a:gd name="connsiteY0" fmla="*/ 0 h 469"/>
                  <a:gd name="connsiteX1" fmla="*/ 175 w 374"/>
                  <a:gd name="connsiteY1" fmla="*/ 469 h 469"/>
                  <a:gd name="connsiteX2" fmla="*/ 261 w 374"/>
                  <a:gd name="connsiteY2" fmla="*/ 0 h 469"/>
                  <a:gd name="connsiteX0" fmla="*/ 261 w 318"/>
                  <a:gd name="connsiteY0" fmla="*/ 0 h 469"/>
                  <a:gd name="connsiteX1" fmla="*/ 175 w 318"/>
                  <a:gd name="connsiteY1" fmla="*/ 469 h 469"/>
                  <a:gd name="connsiteX2" fmla="*/ 261 w 318"/>
                  <a:gd name="connsiteY2" fmla="*/ 0 h 469"/>
                  <a:gd name="connsiteX0" fmla="*/ 261 w 351"/>
                  <a:gd name="connsiteY0" fmla="*/ 0 h 469"/>
                  <a:gd name="connsiteX1" fmla="*/ 175 w 351"/>
                  <a:gd name="connsiteY1" fmla="*/ 469 h 469"/>
                  <a:gd name="connsiteX2" fmla="*/ 261 w 351"/>
                  <a:gd name="connsiteY2" fmla="*/ 0 h 469"/>
                  <a:gd name="connsiteX0" fmla="*/ 261 w 324"/>
                  <a:gd name="connsiteY0" fmla="*/ 30 h 547"/>
                  <a:gd name="connsiteX1" fmla="*/ 175 w 324"/>
                  <a:gd name="connsiteY1" fmla="*/ 499 h 547"/>
                  <a:gd name="connsiteX2" fmla="*/ 310 w 324"/>
                  <a:gd name="connsiteY2" fmla="*/ 268 h 547"/>
                  <a:gd name="connsiteX3" fmla="*/ 261 w 324"/>
                  <a:gd name="connsiteY3" fmla="*/ 30 h 547"/>
                  <a:gd name="connsiteX0" fmla="*/ 261 w 319"/>
                  <a:gd name="connsiteY0" fmla="*/ 30 h 547"/>
                  <a:gd name="connsiteX1" fmla="*/ 175 w 319"/>
                  <a:gd name="connsiteY1" fmla="*/ 499 h 547"/>
                  <a:gd name="connsiteX2" fmla="*/ 310 w 319"/>
                  <a:gd name="connsiteY2" fmla="*/ 268 h 547"/>
                  <a:gd name="connsiteX3" fmla="*/ 261 w 319"/>
                  <a:gd name="connsiteY3" fmla="*/ 30 h 547"/>
                  <a:gd name="connsiteX0" fmla="*/ 261 w 319"/>
                  <a:gd name="connsiteY0" fmla="*/ 0 h 517"/>
                  <a:gd name="connsiteX1" fmla="*/ 175 w 319"/>
                  <a:gd name="connsiteY1" fmla="*/ 469 h 517"/>
                  <a:gd name="connsiteX2" fmla="*/ 310 w 319"/>
                  <a:gd name="connsiteY2" fmla="*/ 238 h 517"/>
                  <a:gd name="connsiteX3" fmla="*/ 261 w 319"/>
                  <a:gd name="connsiteY3" fmla="*/ 0 h 517"/>
                  <a:gd name="connsiteX0" fmla="*/ 261 w 319"/>
                  <a:gd name="connsiteY0" fmla="*/ 0 h 517"/>
                  <a:gd name="connsiteX1" fmla="*/ 175 w 319"/>
                  <a:gd name="connsiteY1" fmla="*/ 469 h 517"/>
                  <a:gd name="connsiteX2" fmla="*/ 310 w 319"/>
                  <a:gd name="connsiteY2" fmla="*/ 238 h 517"/>
                  <a:gd name="connsiteX3" fmla="*/ 261 w 319"/>
                  <a:gd name="connsiteY3" fmla="*/ 0 h 517"/>
                  <a:gd name="connsiteX0" fmla="*/ 261 w 319"/>
                  <a:gd name="connsiteY0" fmla="*/ 0 h 469"/>
                  <a:gd name="connsiteX1" fmla="*/ 175 w 319"/>
                  <a:gd name="connsiteY1" fmla="*/ 469 h 469"/>
                  <a:gd name="connsiteX2" fmla="*/ 310 w 319"/>
                  <a:gd name="connsiteY2" fmla="*/ 238 h 469"/>
                  <a:gd name="connsiteX3" fmla="*/ 261 w 319"/>
                  <a:gd name="connsiteY3" fmla="*/ 0 h 469"/>
                  <a:gd name="connsiteX0" fmla="*/ 206 w 264"/>
                  <a:gd name="connsiteY0" fmla="*/ 3 h 472"/>
                  <a:gd name="connsiteX1" fmla="*/ 14 w 264"/>
                  <a:gd name="connsiteY1" fmla="*/ 222 h 472"/>
                  <a:gd name="connsiteX2" fmla="*/ 120 w 264"/>
                  <a:gd name="connsiteY2" fmla="*/ 472 h 472"/>
                  <a:gd name="connsiteX3" fmla="*/ 255 w 264"/>
                  <a:gd name="connsiteY3" fmla="*/ 241 h 472"/>
                  <a:gd name="connsiteX4" fmla="*/ 206 w 264"/>
                  <a:gd name="connsiteY4" fmla="*/ 3 h 472"/>
                  <a:gd name="connsiteX0" fmla="*/ 206 w 264"/>
                  <a:gd name="connsiteY0" fmla="*/ 9 h 478"/>
                  <a:gd name="connsiteX1" fmla="*/ 14 w 264"/>
                  <a:gd name="connsiteY1" fmla="*/ 302 h 478"/>
                  <a:gd name="connsiteX2" fmla="*/ 120 w 264"/>
                  <a:gd name="connsiteY2" fmla="*/ 478 h 478"/>
                  <a:gd name="connsiteX3" fmla="*/ 255 w 264"/>
                  <a:gd name="connsiteY3" fmla="*/ 247 h 478"/>
                  <a:gd name="connsiteX4" fmla="*/ 206 w 264"/>
                  <a:gd name="connsiteY4" fmla="*/ 9 h 478"/>
                  <a:gd name="connsiteX0" fmla="*/ 206 w 264"/>
                  <a:gd name="connsiteY0" fmla="*/ 9 h 478"/>
                  <a:gd name="connsiteX1" fmla="*/ 14 w 264"/>
                  <a:gd name="connsiteY1" fmla="*/ 302 h 478"/>
                  <a:gd name="connsiteX2" fmla="*/ 120 w 264"/>
                  <a:gd name="connsiteY2" fmla="*/ 478 h 478"/>
                  <a:gd name="connsiteX3" fmla="*/ 255 w 264"/>
                  <a:gd name="connsiteY3" fmla="*/ 247 h 478"/>
                  <a:gd name="connsiteX4" fmla="*/ 206 w 264"/>
                  <a:gd name="connsiteY4" fmla="*/ 9 h 478"/>
                  <a:gd name="connsiteX0" fmla="*/ 267 w 325"/>
                  <a:gd name="connsiteY0" fmla="*/ 0 h 469"/>
                  <a:gd name="connsiteX1" fmla="*/ 14 w 325"/>
                  <a:gd name="connsiteY1" fmla="*/ 239 h 469"/>
                  <a:gd name="connsiteX2" fmla="*/ 181 w 325"/>
                  <a:gd name="connsiteY2" fmla="*/ 469 h 469"/>
                  <a:gd name="connsiteX3" fmla="*/ 316 w 325"/>
                  <a:gd name="connsiteY3" fmla="*/ 238 h 469"/>
                  <a:gd name="connsiteX4" fmla="*/ 267 w 325"/>
                  <a:gd name="connsiteY4" fmla="*/ 0 h 469"/>
                  <a:gd name="connsiteX0" fmla="*/ 255 w 313"/>
                  <a:gd name="connsiteY0" fmla="*/ 0 h 469"/>
                  <a:gd name="connsiteX1" fmla="*/ 2 w 313"/>
                  <a:gd name="connsiteY1" fmla="*/ 239 h 469"/>
                  <a:gd name="connsiteX2" fmla="*/ 169 w 313"/>
                  <a:gd name="connsiteY2" fmla="*/ 469 h 469"/>
                  <a:gd name="connsiteX3" fmla="*/ 304 w 313"/>
                  <a:gd name="connsiteY3" fmla="*/ 238 h 469"/>
                  <a:gd name="connsiteX4" fmla="*/ 255 w 313"/>
                  <a:gd name="connsiteY4" fmla="*/ 0 h 469"/>
                  <a:gd name="connsiteX0" fmla="*/ 192 w 250"/>
                  <a:gd name="connsiteY0" fmla="*/ 7 h 476"/>
                  <a:gd name="connsiteX1" fmla="*/ 2 w 250"/>
                  <a:gd name="connsiteY1" fmla="*/ 288 h 476"/>
                  <a:gd name="connsiteX2" fmla="*/ 106 w 250"/>
                  <a:gd name="connsiteY2" fmla="*/ 476 h 476"/>
                  <a:gd name="connsiteX3" fmla="*/ 241 w 250"/>
                  <a:gd name="connsiteY3" fmla="*/ 245 h 476"/>
                  <a:gd name="connsiteX4" fmla="*/ 192 w 250"/>
                  <a:gd name="connsiteY4" fmla="*/ 7 h 476"/>
                  <a:gd name="connsiteX0" fmla="*/ 192 w 250"/>
                  <a:gd name="connsiteY0" fmla="*/ 7 h 476"/>
                  <a:gd name="connsiteX1" fmla="*/ 2 w 250"/>
                  <a:gd name="connsiteY1" fmla="*/ 288 h 476"/>
                  <a:gd name="connsiteX2" fmla="*/ 106 w 250"/>
                  <a:gd name="connsiteY2" fmla="*/ 476 h 476"/>
                  <a:gd name="connsiteX3" fmla="*/ 241 w 250"/>
                  <a:gd name="connsiteY3" fmla="*/ 245 h 476"/>
                  <a:gd name="connsiteX4" fmla="*/ 192 w 250"/>
                  <a:gd name="connsiteY4" fmla="*/ 7 h 476"/>
                  <a:gd name="connsiteX0" fmla="*/ 194 w 252"/>
                  <a:gd name="connsiteY0" fmla="*/ 7 h 476"/>
                  <a:gd name="connsiteX1" fmla="*/ 4 w 252"/>
                  <a:gd name="connsiteY1" fmla="*/ 288 h 476"/>
                  <a:gd name="connsiteX2" fmla="*/ 108 w 252"/>
                  <a:gd name="connsiteY2" fmla="*/ 476 h 476"/>
                  <a:gd name="connsiteX3" fmla="*/ 243 w 252"/>
                  <a:gd name="connsiteY3" fmla="*/ 245 h 476"/>
                  <a:gd name="connsiteX4" fmla="*/ 194 w 252"/>
                  <a:gd name="connsiteY4" fmla="*/ 7 h 476"/>
                  <a:gd name="connsiteX0" fmla="*/ 194 w 252"/>
                  <a:gd name="connsiteY0" fmla="*/ 7 h 476"/>
                  <a:gd name="connsiteX1" fmla="*/ 4 w 252"/>
                  <a:gd name="connsiteY1" fmla="*/ 288 h 476"/>
                  <a:gd name="connsiteX2" fmla="*/ 108 w 252"/>
                  <a:gd name="connsiteY2" fmla="*/ 476 h 476"/>
                  <a:gd name="connsiteX3" fmla="*/ 243 w 252"/>
                  <a:gd name="connsiteY3" fmla="*/ 245 h 476"/>
                  <a:gd name="connsiteX4" fmla="*/ 194 w 252"/>
                  <a:gd name="connsiteY4" fmla="*/ 7 h 476"/>
                  <a:gd name="connsiteX0" fmla="*/ 193 w 251"/>
                  <a:gd name="connsiteY0" fmla="*/ 7 h 476"/>
                  <a:gd name="connsiteX1" fmla="*/ 3 w 251"/>
                  <a:gd name="connsiteY1" fmla="*/ 288 h 476"/>
                  <a:gd name="connsiteX2" fmla="*/ 107 w 251"/>
                  <a:gd name="connsiteY2" fmla="*/ 476 h 476"/>
                  <a:gd name="connsiteX3" fmla="*/ 242 w 251"/>
                  <a:gd name="connsiteY3" fmla="*/ 245 h 476"/>
                  <a:gd name="connsiteX4" fmla="*/ 193 w 251"/>
                  <a:gd name="connsiteY4" fmla="*/ 7 h 476"/>
                  <a:gd name="connsiteX0" fmla="*/ 193 w 251"/>
                  <a:gd name="connsiteY0" fmla="*/ 7 h 476"/>
                  <a:gd name="connsiteX1" fmla="*/ 3 w 251"/>
                  <a:gd name="connsiteY1" fmla="*/ 288 h 476"/>
                  <a:gd name="connsiteX2" fmla="*/ 107 w 251"/>
                  <a:gd name="connsiteY2" fmla="*/ 476 h 476"/>
                  <a:gd name="connsiteX3" fmla="*/ 242 w 251"/>
                  <a:gd name="connsiteY3" fmla="*/ 245 h 476"/>
                  <a:gd name="connsiteX4" fmla="*/ 193 w 251"/>
                  <a:gd name="connsiteY4" fmla="*/ 7 h 476"/>
                  <a:gd name="connsiteX0" fmla="*/ 193 w 251"/>
                  <a:gd name="connsiteY0" fmla="*/ 7 h 476"/>
                  <a:gd name="connsiteX1" fmla="*/ 3 w 251"/>
                  <a:gd name="connsiteY1" fmla="*/ 288 h 476"/>
                  <a:gd name="connsiteX2" fmla="*/ 107 w 251"/>
                  <a:gd name="connsiteY2" fmla="*/ 476 h 476"/>
                  <a:gd name="connsiteX3" fmla="*/ 242 w 251"/>
                  <a:gd name="connsiteY3" fmla="*/ 245 h 476"/>
                  <a:gd name="connsiteX4" fmla="*/ 193 w 251"/>
                  <a:gd name="connsiteY4" fmla="*/ 7 h 476"/>
                  <a:gd name="connsiteX0" fmla="*/ 193 w 251"/>
                  <a:gd name="connsiteY0" fmla="*/ 7 h 476"/>
                  <a:gd name="connsiteX1" fmla="*/ 3 w 251"/>
                  <a:gd name="connsiteY1" fmla="*/ 288 h 476"/>
                  <a:gd name="connsiteX2" fmla="*/ 107 w 251"/>
                  <a:gd name="connsiteY2" fmla="*/ 476 h 476"/>
                  <a:gd name="connsiteX3" fmla="*/ 242 w 251"/>
                  <a:gd name="connsiteY3" fmla="*/ 245 h 476"/>
                  <a:gd name="connsiteX4" fmla="*/ 193 w 251"/>
                  <a:gd name="connsiteY4" fmla="*/ 7 h 476"/>
                  <a:gd name="connsiteX0" fmla="*/ 193 w 251"/>
                  <a:gd name="connsiteY0" fmla="*/ 0 h 469"/>
                  <a:gd name="connsiteX1" fmla="*/ 3 w 251"/>
                  <a:gd name="connsiteY1" fmla="*/ 281 h 469"/>
                  <a:gd name="connsiteX2" fmla="*/ 107 w 251"/>
                  <a:gd name="connsiteY2" fmla="*/ 469 h 469"/>
                  <a:gd name="connsiteX3" fmla="*/ 242 w 251"/>
                  <a:gd name="connsiteY3" fmla="*/ 238 h 469"/>
                  <a:gd name="connsiteX4" fmla="*/ 193 w 251"/>
                  <a:gd name="connsiteY4" fmla="*/ 0 h 469"/>
                  <a:gd name="connsiteX0" fmla="*/ 205 w 277"/>
                  <a:gd name="connsiteY0" fmla="*/ 0 h 469"/>
                  <a:gd name="connsiteX1" fmla="*/ 15 w 277"/>
                  <a:gd name="connsiteY1" fmla="*/ 281 h 469"/>
                  <a:gd name="connsiteX2" fmla="*/ 64 w 277"/>
                  <a:gd name="connsiteY2" fmla="*/ 469 h 469"/>
                  <a:gd name="connsiteX3" fmla="*/ 254 w 277"/>
                  <a:gd name="connsiteY3" fmla="*/ 238 h 469"/>
                  <a:gd name="connsiteX4" fmla="*/ 205 w 277"/>
                  <a:gd name="connsiteY4" fmla="*/ 0 h 469"/>
                  <a:gd name="connsiteX0" fmla="*/ 193 w 257"/>
                  <a:gd name="connsiteY0" fmla="*/ 0 h 469"/>
                  <a:gd name="connsiteX1" fmla="*/ 3 w 257"/>
                  <a:gd name="connsiteY1" fmla="*/ 281 h 469"/>
                  <a:gd name="connsiteX2" fmla="*/ 103 w 257"/>
                  <a:gd name="connsiteY2" fmla="*/ 469 h 469"/>
                  <a:gd name="connsiteX3" fmla="*/ 242 w 257"/>
                  <a:gd name="connsiteY3" fmla="*/ 238 h 469"/>
                  <a:gd name="connsiteX4" fmla="*/ 193 w 257"/>
                  <a:gd name="connsiteY4" fmla="*/ 0 h 469"/>
                  <a:gd name="connsiteX0" fmla="*/ 193 w 257"/>
                  <a:gd name="connsiteY0" fmla="*/ 0 h 469"/>
                  <a:gd name="connsiteX1" fmla="*/ 3 w 257"/>
                  <a:gd name="connsiteY1" fmla="*/ 281 h 469"/>
                  <a:gd name="connsiteX2" fmla="*/ 103 w 257"/>
                  <a:gd name="connsiteY2" fmla="*/ 469 h 469"/>
                  <a:gd name="connsiteX3" fmla="*/ 242 w 257"/>
                  <a:gd name="connsiteY3" fmla="*/ 238 h 469"/>
                  <a:gd name="connsiteX4" fmla="*/ 193 w 257"/>
                  <a:gd name="connsiteY4" fmla="*/ 0 h 469"/>
                  <a:gd name="connsiteX0" fmla="*/ 193 w 251"/>
                  <a:gd name="connsiteY0" fmla="*/ 0 h 469"/>
                  <a:gd name="connsiteX1" fmla="*/ 3 w 251"/>
                  <a:gd name="connsiteY1" fmla="*/ 281 h 469"/>
                  <a:gd name="connsiteX2" fmla="*/ 103 w 251"/>
                  <a:gd name="connsiteY2" fmla="*/ 469 h 469"/>
                  <a:gd name="connsiteX3" fmla="*/ 242 w 251"/>
                  <a:gd name="connsiteY3" fmla="*/ 238 h 469"/>
                  <a:gd name="connsiteX4" fmla="*/ 193 w 251"/>
                  <a:gd name="connsiteY4" fmla="*/ 0 h 469"/>
                  <a:gd name="connsiteX0" fmla="*/ 193 w 251"/>
                  <a:gd name="connsiteY0" fmla="*/ 0 h 469"/>
                  <a:gd name="connsiteX1" fmla="*/ 3 w 251"/>
                  <a:gd name="connsiteY1" fmla="*/ 281 h 469"/>
                  <a:gd name="connsiteX2" fmla="*/ 103 w 251"/>
                  <a:gd name="connsiteY2" fmla="*/ 469 h 469"/>
                  <a:gd name="connsiteX3" fmla="*/ 242 w 251"/>
                  <a:gd name="connsiteY3" fmla="*/ 238 h 469"/>
                  <a:gd name="connsiteX4" fmla="*/ 193 w 251"/>
                  <a:gd name="connsiteY4" fmla="*/ 0 h 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" h="469">
                    <a:moveTo>
                      <a:pt x="193" y="0"/>
                    </a:moveTo>
                    <a:cubicBezTo>
                      <a:pt x="92" y="78"/>
                      <a:pt x="7" y="148"/>
                      <a:pt x="3" y="281"/>
                    </a:cubicBezTo>
                    <a:cubicBezTo>
                      <a:pt x="0" y="347"/>
                      <a:pt x="39" y="429"/>
                      <a:pt x="103" y="469"/>
                    </a:cubicBezTo>
                    <a:cubicBezTo>
                      <a:pt x="188" y="394"/>
                      <a:pt x="231" y="341"/>
                      <a:pt x="242" y="238"/>
                    </a:cubicBezTo>
                    <a:cubicBezTo>
                      <a:pt x="251" y="150"/>
                      <a:pt x="232" y="50"/>
                      <a:pt x="193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5" name="Freeform 25"/>
              <p:cNvSpPr>
                <a:spLocks/>
              </p:cNvSpPr>
              <p:nvPr/>
            </p:nvSpPr>
            <p:spPr bwMode="auto">
              <a:xfrm>
                <a:off x="6250080" y="3770983"/>
                <a:ext cx="785812" cy="7236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308 w 356"/>
                  <a:gd name="connsiteY0" fmla="*/ 0 h 416"/>
                  <a:gd name="connsiteX1" fmla="*/ 137 w 356"/>
                  <a:gd name="connsiteY1" fmla="*/ 416 h 416"/>
                  <a:gd name="connsiteX2" fmla="*/ 308 w 356"/>
                  <a:gd name="connsiteY2" fmla="*/ 0 h 416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62"/>
                  <a:gd name="connsiteY0" fmla="*/ 0 h 471"/>
                  <a:gd name="connsiteX1" fmla="*/ 137 w 662"/>
                  <a:gd name="connsiteY1" fmla="*/ 471 h 471"/>
                  <a:gd name="connsiteX2" fmla="*/ 632 w 662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531 w 597"/>
                  <a:gd name="connsiteY0" fmla="*/ 33 h 549"/>
                  <a:gd name="connsiteX1" fmla="*/ 290 w 597"/>
                  <a:gd name="connsiteY1" fmla="*/ 346 h 549"/>
                  <a:gd name="connsiteX2" fmla="*/ 36 w 597"/>
                  <a:gd name="connsiteY2" fmla="*/ 504 h 549"/>
                  <a:gd name="connsiteX3" fmla="*/ 531 w 597"/>
                  <a:gd name="connsiteY3" fmla="*/ 33 h 549"/>
                  <a:gd name="connsiteX0" fmla="*/ 531 w 597"/>
                  <a:gd name="connsiteY0" fmla="*/ 0 h 516"/>
                  <a:gd name="connsiteX1" fmla="*/ 290 w 597"/>
                  <a:gd name="connsiteY1" fmla="*/ 313 h 516"/>
                  <a:gd name="connsiteX2" fmla="*/ 36 w 597"/>
                  <a:gd name="connsiteY2" fmla="*/ 471 h 516"/>
                  <a:gd name="connsiteX3" fmla="*/ 531 w 597"/>
                  <a:gd name="connsiteY3" fmla="*/ 0 h 516"/>
                  <a:gd name="connsiteX0" fmla="*/ 495 w 561"/>
                  <a:gd name="connsiteY0" fmla="*/ 0 h 471"/>
                  <a:gd name="connsiteX1" fmla="*/ 254 w 561"/>
                  <a:gd name="connsiteY1" fmla="*/ 313 h 471"/>
                  <a:gd name="connsiteX2" fmla="*/ 0 w 561"/>
                  <a:gd name="connsiteY2" fmla="*/ 471 h 471"/>
                  <a:gd name="connsiteX3" fmla="*/ 495 w 561"/>
                  <a:gd name="connsiteY3" fmla="*/ 0 h 471"/>
                  <a:gd name="connsiteX0" fmla="*/ 495 w 561"/>
                  <a:gd name="connsiteY0" fmla="*/ 0 h 471"/>
                  <a:gd name="connsiteX1" fmla="*/ 254 w 561"/>
                  <a:gd name="connsiteY1" fmla="*/ 313 h 471"/>
                  <a:gd name="connsiteX2" fmla="*/ 0 w 561"/>
                  <a:gd name="connsiteY2" fmla="*/ 471 h 471"/>
                  <a:gd name="connsiteX3" fmla="*/ 495 w 561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516 w 527"/>
                  <a:gd name="connsiteY0" fmla="*/ 3 h 475"/>
                  <a:gd name="connsiteX1" fmla="*/ 275 w 527"/>
                  <a:gd name="connsiteY1" fmla="*/ 316 h 475"/>
                  <a:gd name="connsiteX2" fmla="*/ 21 w 527"/>
                  <a:gd name="connsiteY2" fmla="*/ 474 h 475"/>
                  <a:gd name="connsiteX3" fmla="*/ 404 w 527"/>
                  <a:gd name="connsiteY3" fmla="*/ 325 h 475"/>
                  <a:gd name="connsiteX4" fmla="*/ 516 w 527"/>
                  <a:gd name="connsiteY4" fmla="*/ 3 h 475"/>
                  <a:gd name="connsiteX0" fmla="*/ 516 w 527"/>
                  <a:gd name="connsiteY0" fmla="*/ 3 h 475"/>
                  <a:gd name="connsiteX1" fmla="*/ 275 w 527"/>
                  <a:gd name="connsiteY1" fmla="*/ 316 h 475"/>
                  <a:gd name="connsiteX2" fmla="*/ 21 w 527"/>
                  <a:gd name="connsiteY2" fmla="*/ 474 h 475"/>
                  <a:gd name="connsiteX3" fmla="*/ 404 w 527"/>
                  <a:gd name="connsiteY3" fmla="*/ 325 h 475"/>
                  <a:gd name="connsiteX4" fmla="*/ 516 w 527"/>
                  <a:gd name="connsiteY4" fmla="*/ 3 h 475"/>
                  <a:gd name="connsiteX0" fmla="*/ 495 w 506"/>
                  <a:gd name="connsiteY0" fmla="*/ 3 h 475"/>
                  <a:gd name="connsiteX1" fmla="*/ 254 w 506"/>
                  <a:gd name="connsiteY1" fmla="*/ 316 h 475"/>
                  <a:gd name="connsiteX2" fmla="*/ 0 w 506"/>
                  <a:gd name="connsiteY2" fmla="*/ 474 h 475"/>
                  <a:gd name="connsiteX3" fmla="*/ 383 w 506"/>
                  <a:gd name="connsiteY3" fmla="*/ 325 h 475"/>
                  <a:gd name="connsiteX4" fmla="*/ 495 w 506"/>
                  <a:gd name="connsiteY4" fmla="*/ 3 h 475"/>
                  <a:gd name="connsiteX0" fmla="*/ 495 w 506"/>
                  <a:gd name="connsiteY0" fmla="*/ 3 h 474"/>
                  <a:gd name="connsiteX1" fmla="*/ 254 w 506"/>
                  <a:gd name="connsiteY1" fmla="*/ 316 h 474"/>
                  <a:gd name="connsiteX2" fmla="*/ 0 w 506"/>
                  <a:gd name="connsiteY2" fmla="*/ 474 h 474"/>
                  <a:gd name="connsiteX3" fmla="*/ 383 w 506"/>
                  <a:gd name="connsiteY3" fmla="*/ 325 h 474"/>
                  <a:gd name="connsiteX4" fmla="*/ 495 w 506"/>
                  <a:gd name="connsiteY4" fmla="*/ 3 h 474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3 w 495"/>
                  <a:gd name="connsiteY3" fmla="*/ 322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37 w 495"/>
                  <a:gd name="connsiteY3" fmla="*/ 276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2 w 495"/>
                  <a:gd name="connsiteY3" fmla="*/ 319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2 w 495"/>
                  <a:gd name="connsiteY3" fmla="*/ 319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2 w 495"/>
                  <a:gd name="connsiteY3" fmla="*/ 319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2 w 495"/>
                  <a:gd name="connsiteY3" fmla="*/ 319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2 w 495"/>
                  <a:gd name="connsiteY3" fmla="*/ 319 h 471"/>
                  <a:gd name="connsiteX4" fmla="*/ 495 w 495"/>
                  <a:gd name="connsiteY4" fmla="*/ 0 h 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" h="471">
                    <a:moveTo>
                      <a:pt x="495" y="0"/>
                    </a:moveTo>
                    <a:cubicBezTo>
                      <a:pt x="431" y="79"/>
                      <a:pt x="336" y="235"/>
                      <a:pt x="254" y="313"/>
                    </a:cubicBezTo>
                    <a:cubicBezTo>
                      <a:pt x="172" y="391"/>
                      <a:pt x="52" y="453"/>
                      <a:pt x="0" y="471"/>
                    </a:cubicBezTo>
                    <a:cubicBezTo>
                      <a:pt x="188" y="439"/>
                      <a:pt x="287" y="405"/>
                      <a:pt x="382" y="319"/>
                    </a:cubicBezTo>
                    <a:cubicBezTo>
                      <a:pt x="477" y="233"/>
                      <a:pt x="492" y="71"/>
                      <a:pt x="495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6" name="Freeform 25"/>
              <p:cNvSpPr>
                <a:spLocks/>
              </p:cNvSpPr>
              <p:nvPr/>
            </p:nvSpPr>
            <p:spPr bwMode="auto">
              <a:xfrm>
                <a:off x="3419474" y="3128122"/>
                <a:ext cx="1057276" cy="381238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308 w 356"/>
                  <a:gd name="connsiteY0" fmla="*/ 0 h 416"/>
                  <a:gd name="connsiteX1" fmla="*/ 137 w 356"/>
                  <a:gd name="connsiteY1" fmla="*/ 416 h 416"/>
                  <a:gd name="connsiteX2" fmla="*/ 308 w 356"/>
                  <a:gd name="connsiteY2" fmla="*/ 0 h 416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62"/>
                  <a:gd name="connsiteY0" fmla="*/ 0 h 471"/>
                  <a:gd name="connsiteX1" fmla="*/ 137 w 662"/>
                  <a:gd name="connsiteY1" fmla="*/ 471 h 471"/>
                  <a:gd name="connsiteX2" fmla="*/ 632 w 662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231"/>
                  <a:gd name="connsiteX1" fmla="*/ 0 w 561"/>
                  <a:gd name="connsiteY1" fmla="*/ 231 h 231"/>
                  <a:gd name="connsiteX2" fmla="*/ 495 w 561"/>
                  <a:gd name="connsiteY2" fmla="*/ 0 h 231"/>
                  <a:gd name="connsiteX0" fmla="*/ 495 w 561"/>
                  <a:gd name="connsiteY0" fmla="*/ 115 h 346"/>
                  <a:gd name="connsiteX1" fmla="*/ 0 w 561"/>
                  <a:gd name="connsiteY1" fmla="*/ 346 h 346"/>
                  <a:gd name="connsiteX2" fmla="*/ 495 w 561"/>
                  <a:gd name="connsiteY2" fmla="*/ 115 h 346"/>
                  <a:gd name="connsiteX0" fmla="*/ 495 w 495"/>
                  <a:gd name="connsiteY0" fmla="*/ 115 h 817"/>
                  <a:gd name="connsiteX1" fmla="*/ 0 w 495"/>
                  <a:gd name="connsiteY1" fmla="*/ 346 h 817"/>
                  <a:gd name="connsiteX2" fmla="*/ 495 w 495"/>
                  <a:gd name="connsiteY2" fmla="*/ 115 h 817"/>
                  <a:gd name="connsiteX0" fmla="*/ 495 w 495"/>
                  <a:gd name="connsiteY0" fmla="*/ 191 h 893"/>
                  <a:gd name="connsiteX1" fmla="*/ 0 w 495"/>
                  <a:gd name="connsiteY1" fmla="*/ 422 h 893"/>
                  <a:gd name="connsiteX2" fmla="*/ 495 w 495"/>
                  <a:gd name="connsiteY2" fmla="*/ 191 h 893"/>
                  <a:gd name="connsiteX0" fmla="*/ 495 w 495"/>
                  <a:gd name="connsiteY0" fmla="*/ 191 h 893"/>
                  <a:gd name="connsiteX1" fmla="*/ 0 w 495"/>
                  <a:gd name="connsiteY1" fmla="*/ 422 h 893"/>
                  <a:gd name="connsiteX2" fmla="*/ 495 w 495"/>
                  <a:gd name="connsiteY2" fmla="*/ 191 h 893"/>
                  <a:gd name="connsiteX0" fmla="*/ 495 w 495"/>
                  <a:gd name="connsiteY0" fmla="*/ 198 h 817"/>
                  <a:gd name="connsiteX1" fmla="*/ 0 w 495"/>
                  <a:gd name="connsiteY1" fmla="*/ 346 h 817"/>
                  <a:gd name="connsiteX2" fmla="*/ 495 w 495"/>
                  <a:gd name="connsiteY2" fmla="*/ 198 h 817"/>
                  <a:gd name="connsiteX0" fmla="*/ 495 w 495"/>
                  <a:gd name="connsiteY0" fmla="*/ 198 h 817"/>
                  <a:gd name="connsiteX1" fmla="*/ 0 w 495"/>
                  <a:gd name="connsiteY1" fmla="*/ 346 h 817"/>
                  <a:gd name="connsiteX2" fmla="*/ 495 w 495"/>
                  <a:gd name="connsiteY2" fmla="*/ 198 h 817"/>
                  <a:gd name="connsiteX0" fmla="*/ 495 w 495"/>
                  <a:gd name="connsiteY0" fmla="*/ 79 h 698"/>
                  <a:gd name="connsiteX1" fmla="*/ 0 w 495"/>
                  <a:gd name="connsiteY1" fmla="*/ 227 h 698"/>
                  <a:gd name="connsiteX2" fmla="*/ 495 w 495"/>
                  <a:gd name="connsiteY2" fmla="*/ 79 h 698"/>
                  <a:gd name="connsiteX0" fmla="*/ 495 w 495"/>
                  <a:gd name="connsiteY0" fmla="*/ 79 h 698"/>
                  <a:gd name="connsiteX1" fmla="*/ 0 w 495"/>
                  <a:gd name="connsiteY1" fmla="*/ 227 h 698"/>
                  <a:gd name="connsiteX2" fmla="*/ 495 w 495"/>
                  <a:gd name="connsiteY2" fmla="*/ 79 h 698"/>
                  <a:gd name="connsiteX0" fmla="*/ 495 w 495"/>
                  <a:gd name="connsiteY0" fmla="*/ 96 h 715"/>
                  <a:gd name="connsiteX1" fmla="*/ 0 w 495"/>
                  <a:gd name="connsiteY1" fmla="*/ 244 h 715"/>
                  <a:gd name="connsiteX2" fmla="*/ 495 w 495"/>
                  <a:gd name="connsiteY2" fmla="*/ 96 h 715"/>
                  <a:gd name="connsiteX0" fmla="*/ 495 w 495"/>
                  <a:gd name="connsiteY0" fmla="*/ 96 h 715"/>
                  <a:gd name="connsiteX1" fmla="*/ 0 w 495"/>
                  <a:gd name="connsiteY1" fmla="*/ 244 h 715"/>
                  <a:gd name="connsiteX2" fmla="*/ 495 w 495"/>
                  <a:gd name="connsiteY2" fmla="*/ 96 h 715"/>
                  <a:gd name="connsiteX0" fmla="*/ 495 w 495"/>
                  <a:gd name="connsiteY0" fmla="*/ 96 h 657"/>
                  <a:gd name="connsiteX1" fmla="*/ 0 w 495"/>
                  <a:gd name="connsiteY1" fmla="*/ 244 h 657"/>
                  <a:gd name="connsiteX2" fmla="*/ 495 w 495"/>
                  <a:gd name="connsiteY2" fmla="*/ 96 h 657"/>
                  <a:gd name="connsiteX0" fmla="*/ 495 w 495"/>
                  <a:gd name="connsiteY0" fmla="*/ 96 h 657"/>
                  <a:gd name="connsiteX1" fmla="*/ 0 w 495"/>
                  <a:gd name="connsiteY1" fmla="*/ 244 h 657"/>
                  <a:gd name="connsiteX2" fmla="*/ 495 w 495"/>
                  <a:gd name="connsiteY2" fmla="*/ 96 h 657"/>
                  <a:gd name="connsiteX0" fmla="*/ 495 w 495"/>
                  <a:gd name="connsiteY0" fmla="*/ 96 h 657"/>
                  <a:gd name="connsiteX1" fmla="*/ 0 w 495"/>
                  <a:gd name="connsiteY1" fmla="*/ 244 h 657"/>
                  <a:gd name="connsiteX2" fmla="*/ 495 w 495"/>
                  <a:gd name="connsiteY2" fmla="*/ 96 h 657"/>
                  <a:gd name="connsiteX0" fmla="*/ 495 w 495"/>
                  <a:gd name="connsiteY0" fmla="*/ 100 h 661"/>
                  <a:gd name="connsiteX1" fmla="*/ 0 w 495"/>
                  <a:gd name="connsiteY1" fmla="*/ 248 h 661"/>
                  <a:gd name="connsiteX2" fmla="*/ 495 w 495"/>
                  <a:gd name="connsiteY2" fmla="*/ 100 h 661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12 h 673"/>
                  <a:gd name="connsiteX1" fmla="*/ 0 w 495"/>
                  <a:gd name="connsiteY1" fmla="*/ 260 h 673"/>
                  <a:gd name="connsiteX2" fmla="*/ 495 w 495"/>
                  <a:gd name="connsiteY2" fmla="*/ 112 h 673"/>
                  <a:gd name="connsiteX0" fmla="*/ 495 w 495"/>
                  <a:gd name="connsiteY0" fmla="*/ 112 h 673"/>
                  <a:gd name="connsiteX1" fmla="*/ 0 w 495"/>
                  <a:gd name="connsiteY1" fmla="*/ 260 h 673"/>
                  <a:gd name="connsiteX2" fmla="*/ 495 w 495"/>
                  <a:gd name="connsiteY2" fmla="*/ 112 h 673"/>
                  <a:gd name="connsiteX0" fmla="*/ 495 w 495"/>
                  <a:gd name="connsiteY0" fmla="*/ 114 h 558"/>
                  <a:gd name="connsiteX1" fmla="*/ 0 w 495"/>
                  <a:gd name="connsiteY1" fmla="*/ 145 h 558"/>
                  <a:gd name="connsiteX2" fmla="*/ 495 w 495"/>
                  <a:gd name="connsiteY2" fmla="*/ 114 h 558"/>
                  <a:gd name="connsiteX0" fmla="*/ 495 w 495"/>
                  <a:gd name="connsiteY0" fmla="*/ 112 h 669"/>
                  <a:gd name="connsiteX1" fmla="*/ 0 w 495"/>
                  <a:gd name="connsiteY1" fmla="*/ 256 h 669"/>
                  <a:gd name="connsiteX2" fmla="*/ 495 w 495"/>
                  <a:gd name="connsiteY2" fmla="*/ 112 h 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" h="669">
                    <a:moveTo>
                      <a:pt x="495" y="112"/>
                    </a:moveTo>
                    <a:cubicBezTo>
                      <a:pt x="359" y="0"/>
                      <a:pt x="131" y="111"/>
                      <a:pt x="0" y="256"/>
                    </a:cubicBezTo>
                    <a:cubicBezTo>
                      <a:pt x="217" y="669"/>
                      <a:pt x="406" y="402"/>
                      <a:pt x="495" y="112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auto">
              <a:xfrm>
                <a:off x="4543630" y="2518325"/>
                <a:ext cx="334800" cy="6156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458"/>
                  <a:gd name="connsiteY0" fmla="*/ 0 h 485"/>
                  <a:gd name="connsiteX1" fmla="*/ 314 w 458"/>
                  <a:gd name="connsiteY1" fmla="*/ 485 h 485"/>
                  <a:gd name="connsiteX2" fmla="*/ 149 w 458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38"/>
                  <a:gd name="connsiteY0" fmla="*/ 0 h 550"/>
                  <a:gd name="connsiteX1" fmla="*/ 222 w 238"/>
                  <a:gd name="connsiteY1" fmla="*/ 550 h 550"/>
                  <a:gd name="connsiteX2" fmla="*/ 149 w 238"/>
                  <a:gd name="connsiteY2" fmla="*/ 0 h 550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195"/>
                  <a:gd name="connsiteY0" fmla="*/ 0 h 489"/>
                  <a:gd name="connsiteX1" fmla="*/ 178 w 195"/>
                  <a:gd name="connsiteY1" fmla="*/ 489 h 489"/>
                  <a:gd name="connsiteX2" fmla="*/ 149 w 195"/>
                  <a:gd name="connsiteY2" fmla="*/ 0 h 489"/>
                  <a:gd name="connsiteX0" fmla="*/ 176 w 222"/>
                  <a:gd name="connsiteY0" fmla="*/ 0 h 489"/>
                  <a:gd name="connsiteX1" fmla="*/ 205 w 222"/>
                  <a:gd name="connsiteY1" fmla="*/ 489 h 489"/>
                  <a:gd name="connsiteX2" fmla="*/ 176 w 222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176 w 222"/>
                  <a:gd name="connsiteY0" fmla="*/ 0 h 489"/>
                  <a:gd name="connsiteX1" fmla="*/ 15 w 222"/>
                  <a:gd name="connsiteY1" fmla="*/ 489 h 489"/>
                  <a:gd name="connsiteX2" fmla="*/ 176 w 222"/>
                  <a:gd name="connsiteY2" fmla="*/ 0 h 489"/>
                  <a:gd name="connsiteX0" fmla="*/ 161 w 207"/>
                  <a:gd name="connsiteY0" fmla="*/ 0 h 489"/>
                  <a:gd name="connsiteX1" fmla="*/ 0 w 207"/>
                  <a:gd name="connsiteY1" fmla="*/ 489 h 489"/>
                  <a:gd name="connsiteX2" fmla="*/ 161 w 207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" h="489">
                    <a:moveTo>
                      <a:pt x="161" y="0"/>
                    </a:moveTo>
                    <a:cubicBezTo>
                      <a:pt x="46" y="88"/>
                      <a:pt x="8" y="307"/>
                      <a:pt x="0" y="489"/>
                    </a:cubicBezTo>
                    <a:cubicBezTo>
                      <a:pt x="76" y="388"/>
                      <a:pt x="158" y="126"/>
                      <a:pt x="161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8" name="Freeform 25"/>
              <p:cNvSpPr>
                <a:spLocks/>
              </p:cNvSpPr>
              <p:nvPr/>
            </p:nvSpPr>
            <p:spPr bwMode="auto">
              <a:xfrm>
                <a:off x="5019552" y="2363208"/>
                <a:ext cx="1112400" cy="215901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308 w 356"/>
                  <a:gd name="connsiteY0" fmla="*/ 0 h 416"/>
                  <a:gd name="connsiteX1" fmla="*/ 137 w 356"/>
                  <a:gd name="connsiteY1" fmla="*/ 416 h 416"/>
                  <a:gd name="connsiteX2" fmla="*/ 308 w 356"/>
                  <a:gd name="connsiteY2" fmla="*/ 0 h 416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62"/>
                  <a:gd name="connsiteY0" fmla="*/ 0 h 471"/>
                  <a:gd name="connsiteX1" fmla="*/ 137 w 662"/>
                  <a:gd name="connsiteY1" fmla="*/ 471 h 471"/>
                  <a:gd name="connsiteX2" fmla="*/ 632 w 662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231"/>
                  <a:gd name="connsiteX1" fmla="*/ 0 w 561"/>
                  <a:gd name="connsiteY1" fmla="*/ 231 h 231"/>
                  <a:gd name="connsiteX2" fmla="*/ 495 w 561"/>
                  <a:gd name="connsiteY2" fmla="*/ 0 h 231"/>
                  <a:gd name="connsiteX0" fmla="*/ 495 w 561"/>
                  <a:gd name="connsiteY0" fmla="*/ 115 h 346"/>
                  <a:gd name="connsiteX1" fmla="*/ 0 w 561"/>
                  <a:gd name="connsiteY1" fmla="*/ 346 h 346"/>
                  <a:gd name="connsiteX2" fmla="*/ 495 w 561"/>
                  <a:gd name="connsiteY2" fmla="*/ 115 h 346"/>
                  <a:gd name="connsiteX0" fmla="*/ 495 w 495"/>
                  <a:gd name="connsiteY0" fmla="*/ 115 h 817"/>
                  <a:gd name="connsiteX1" fmla="*/ 0 w 495"/>
                  <a:gd name="connsiteY1" fmla="*/ 346 h 817"/>
                  <a:gd name="connsiteX2" fmla="*/ 495 w 495"/>
                  <a:gd name="connsiteY2" fmla="*/ 115 h 817"/>
                  <a:gd name="connsiteX0" fmla="*/ 495 w 495"/>
                  <a:gd name="connsiteY0" fmla="*/ 191 h 893"/>
                  <a:gd name="connsiteX1" fmla="*/ 0 w 495"/>
                  <a:gd name="connsiteY1" fmla="*/ 422 h 893"/>
                  <a:gd name="connsiteX2" fmla="*/ 495 w 495"/>
                  <a:gd name="connsiteY2" fmla="*/ 191 h 893"/>
                  <a:gd name="connsiteX0" fmla="*/ 495 w 495"/>
                  <a:gd name="connsiteY0" fmla="*/ 191 h 893"/>
                  <a:gd name="connsiteX1" fmla="*/ 0 w 495"/>
                  <a:gd name="connsiteY1" fmla="*/ 422 h 893"/>
                  <a:gd name="connsiteX2" fmla="*/ 495 w 495"/>
                  <a:gd name="connsiteY2" fmla="*/ 191 h 893"/>
                  <a:gd name="connsiteX0" fmla="*/ 495 w 495"/>
                  <a:gd name="connsiteY0" fmla="*/ 198 h 817"/>
                  <a:gd name="connsiteX1" fmla="*/ 0 w 495"/>
                  <a:gd name="connsiteY1" fmla="*/ 346 h 817"/>
                  <a:gd name="connsiteX2" fmla="*/ 495 w 495"/>
                  <a:gd name="connsiteY2" fmla="*/ 198 h 817"/>
                  <a:gd name="connsiteX0" fmla="*/ 495 w 495"/>
                  <a:gd name="connsiteY0" fmla="*/ 198 h 817"/>
                  <a:gd name="connsiteX1" fmla="*/ 0 w 495"/>
                  <a:gd name="connsiteY1" fmla="*/ 346 h 817"/>
                  <a:gd name="connsiteX2" fmla="*/ 495 w 495"/>
                  <a:gd name="connsiteY2" fmla="*/ 198 h 817"/>
                  <a:gd name="connsiteX0" fmla="*/ 495 w 495"/>
                  <a:gd name="connsiteY0" fmla="*/ 79 h 698"/>
                  <a:gd name="connsiteX1" fmla="*/ 0 w 495"/>
                  <a:gd name="connsiteY1" fmla="*/ 227 h 698"/>
                  <a:gd name="connsiteX2" fmla="*/ 495 w 495"/>
                  <a:gd name="connsiteY2" fmla="*/ 79 h 698"/>
                  <a:gd name="connsiteX0" fmla="*/ 495 w 495"/>
                  <a:gd name="connsiteY0" fmla="*/ 79 h 698"/>
                  <a:gd name="connsiteX1" fmla="*/ 0 w 495"/>
                  <a:gd name="connsiteY1" fmla="*/ 227 h 698"/>
                  <a:gd name="connsiteX2" fmla="*/ 495 w 495"/>
                  <a:gd name="connsiteY2" fmla="*/ 79 h 698"/>
                  <a:gd name="connsiteX0" fmla="*/ 495 w 495"/>
                  <a:gd name="connsiteY0" fmla="*/ 96 h 715"/>
                  <a:gd name="connsiteX1" fmla="*/ 0 w 495"/>
                  <a:gd name="connsiteY1" fmla="*/ 244 h 715"/>
                  <a:gd name="connsiteX2" fmla="*/ 495 w 495"/>
                  <a:gd name="connsiteY2" fmla="*/ 96 h 715"/>
                  <a:gd name="connsiteX0" fmla="*/ 495 w 495"/>
                  <a:gd name="connsiteY0" fmla="*/ 96 h 715"/>
                  <a:gd name="connsiteX1" fmla="*/ 0 w 495"/>
                  <a:gd name="connsiteY1" fmla="*/ 244 h 715"/>
                  <a:gd name="connsiteX2" fmla="*/ 495 w 495"/>
                  <a:gd name="connsiteY2" fmla="*/ 96 h 715"/>
                  <a:gd name="connsiteX0" fmla="*/ 495 w 495"/>
                  <a:gd name="connsiteY0" fmla="*/ 96 h 657"/>
                  <a:gd name="connsiteX1" fmla="*/ 0 w 495"/>
                  <a:gd name="connsiteY1" fmla="*/ 244 h 657"/>
                  <a:gd name="connsiteX2" fmla="*/ 495 w 495"/>
                  <a:gd name="connsiteY2" fmla="*/ 96 h 657"/>
                  <a:gd name="connsiteX0" fmla="*/ 495 w 495"/>
                  <a:gd name="connsiteY0" fmla="*/ 96 h 657"/>
                  <a:gd name="connsiteX1" fmla="*/ 0 w 495"/>
                  <a:gd name="connsiteY1" fmla="*/ 244 h 657"/>
                  <a:gd name="connsiteX2" fmla="*/ 495 w 495"/>
                  <a:gd name="connsiteY2" fmla="*/ 96 h 657"/>
                  <a:gd name="connsiteX0" fmla="*/ 495 w 495"/>
                  <a:gd name="connsiteY0" fmla="*/ 213 h 574"/>
                  <a:gd name="connsiteX1" fmla="*/ 0 w 495"/>
                  <a:gd name="connsiteY1" fmla="*/ 161 h 574"/>
                  <a:gd name="connsiteX2" fmla="*/ 495 w 495"/>
                  <a:gd name="connsiteY2" fmla="*/ 213 h 574"/>
                  <a:gd name="connsiteX0" fmla="*/ 495 w 495"/>
                  <a:gd name="connsiteY0" fmla="*/ 213 h 574"/>
                  <a:gd name="connsiteX1" fmla="*/ 0 w 495"/>
                  <a:gd name="connsiteY1" fmla="*/ 161 h 574"/>
                  <a:gd name="connsiteX2" fmla="*/ 495 w 495"/>
                  <a:gd name="connsiteY2" fmla="*/ 213 h 574"/>
                  <a:gd name="connsiteX0" fmla="*/ 495 w 495"/>
                  <a:gd name="connsiteY0" fmla="*/ 213 h 574"/>
                  <a:gd name="connsiteX1" fmla="*/ 0 w 495"/>
                  <a:gd name="connsiteY1" fmla="*/ 161 h 574"/>
                  <a:gd name="connsiteX2" fmla="*/ 495 w 495"/>
                  <a:gd name="connsiteY2" fmla="*/ 213 h 574"/>
                  <a:gd name="connsiteX0" fmla="*/ 382 w 382"/>
                  <a:gd name="connsiteY0" fmla="*/ 213 h 574"/>
                  <a:gd name="connsiteX1" fmla="*/ 0 w 382"/>
                  <a:gd name="connsiteY1" fmla="*/ 161 h 574"/>
                  <a:gd name="connsiteX2" fmla="*/ 382 w 382"/>
                  <a:gd name="connsiteY2" fmla="*/ 213 h 574"/>
                  <a:gd name="connsiteX0" fmla="*/ 481 w 481"/>
                  <a:gd name="connsiteY0" fmla="*/ 274 h 574"/>
                  <a:gd name="connsiteX1" fmla="*/ 0 w 481"/>
                  <a:gd name="connsiteY1" fmla="*/ 161 h 574"/>
                  <a:gd name="connsiteX2" fmla="*/ 481 w 481"/>
                  <a:gd name="connsiteY2" fmla="*/ 274 h 574"/>
                  <a:gd name="connsiteX0" fmla="*/ 481 w 481"/>
                  <a:gd name="connsiteY0" fmla="*/ 274 h 574"/>
                  <a:gd name="connsiteX1" fmla="*/ 0 w 481"/>
                  <a:gd name="connsiteY1" fmla="*/ 161 h 574"/>
                  <a:gd name="connsiteX2" fmla="*/ 481 w 481"/>
                  <a:gd name="connsiteY2" fmla="*/ 274 h 574"/>
                  <a:gd name="connsiteX0" fmla="*/ 293 w 293"/>
                  <a:gd name="connsiteY0" fmla="*/ 187 h 574"/>
                  <a:gd name="connsiteX1" fmla="*/ 0 w 293"/>
                  <a:gd name="connsiteY1" fmla="*/ 161 h 574"/>
                  <a:gd name="connsiteX2" fmla="*/ 293 w 293"/>
                  <a:gd name="connsiteY2" fmla="*/ 187 h 574"/>
                  <a:gd name="connsiteX0" fmla="*/ 293 w 293"/>
                  <a:gd name="connsiteY0" fmla="*/ 187 h 481"/>
                  <a:gd name="connsiteX1" fmla="*/ 0 w 293"/>
                  <a:gd name="connsiteY1" fmla="*/ 161 h 481"/>
                  <a:gd name="connsiteX2" fmla="*/ 293 w 293"/>
                  <a:gd name="connsiteY2" fmla="*/ 187 h 481"/>
                  <a:gd name="connsiteX0" fmla="*/ 489 w 489"/>
                  <a:gd name="connsiteY0" fmla="*/ 252 h 546"/>
                  <a:gd name="connsiteX1" fmla="*/ 0 w 489"/>
                  <a:gd name="connsiteY1" fmla="*/ 161 h 546"/>
                  <a:gd name="connsiteX2" fmla="*/ 489 w 489"/>
                  <a:gd name="connsiteY2" fmla="*/ 252 h 546"/>
                  <a:gd name="connsiteX0" fmla="*/ 430 w 430"/>
                  <a:gd name="connsiteY0" fmla="*/ 96 h 435"/>
                  <a:gd name="connsiteX1" fmla="*/ 0 w 430"/>
                  <a:gd name="connsiteY1" fmla="*/ 253 h 435"/>
                  <a:gd name="connsiteX2" fmla="*/ 430 w 430"/>
                  <a:gd name="connsiteY2" fmla="*/ 96 h 435"/>
                  <a:gd name="connsiteX0" fmla="*/ 478 w 478"/>
                  <a:gd name="connsiteY0" fmla="*/ 222 h 516"/>
                  <a:gd name="connsiteX1" fmla="*/ 0 w 478"/>
                  <a:gd name="connsiteY1" fmla="*/ 161 h 516"/>
                  <a:gd name="connsiteX2" fmla="*/ 478 w 478"/>
                  <a:gd name="connsiteY2" fmla="*/ 222 h 516"/>
                  <a:gd name="connsiteX0" fmla="*/ 478 w 478"/>
                  <a:gd name="connsiteY0" fmla="*/ 270 h 564"/>
                  <a:gd name="connsiteX1" fmla="*/ 0 w 478"/>
                  <a:gd name="connsiteY1" fmla="*/ 209 h 564"/>
                  <a:gd name="connsiteX2" fmla="*/ 478 w 478"/>
                  <a:gd name="connsiteY2" fmla="*/ 270 h 564"/>
                  <a:gd name="connsiteX0" fmla="*/ 478 w 478"/>
                  <a:gd name="connsiteY0" fmla="*/ 270 h 564"/>
                  <a:gd name="connsiteX1" fmla="*/ 0 w 478"/>
                  <a:gd name="connsiteY1" fmla="*/ 209 h 564"/>
                  <a:gd name="connsiteX2" fmla="*/ 478 w 478"/>
                  <a:gd name="connsiteY2" fmla="*/ 270 h 564"/>
                  <a:gd name="connsiteX0" fmla="*/ 478 w 478"/>
                  <a:gd name="connsiteY0" fmla="*/ 270 h 564"/>
                  <a:gd name="connsiteX1" fmla="*/ 0 w 478"/>
                  <a:gd name="connsiteY1" fmla="*/ 209 h 564"/>
                  <a:gd name="connsiteX2" fmla="*/ 478 w 478"/>
                  <a:gd name="connsiteY2" fmla="*/ 270 h 564"/>
                  <a:gd name="connsiteX0" fmla="*/ 478 w 478"/>
                  <a:gd name="connsiteY0" fmla="*/ 253 h 547"/>
                  <a:gd name="connsiteX1" fmla="*/ 0 w 478"/>
                  <a:gd name="connsiteY1" fmla="*/ 192 h 547"/>
                  <a:gd name="connsiteX2" fmla="*/ 478 w 478"/>
                  <a:gd name="connsiteY2" fmla="*/ 253 h 547"/>
                  <a:gd name="connsiteX0" fmla="*/ 478 w 478"/>
                  <a:gd name="connsiteY0" fmla="*/ 253 h 547"/>
                  <a:gd name="connsiteX1" fmla="*/ 0 w 478"/>
                  <a:gd name="connsiteY1" fmla="*/ 192 h 547"/>
                  <a:gd name="connsiteX2" fmla="*/ 478 w 478"/>
                  <a:gd name="connsiteY2" fmla="*/ 253 h 547"/>
                  <a:gd name="connsiteX0" fmla="*/ 478 w 478"/>
                  <a:gd name="connsiteY0" fmla="*/ 253 h 374"/>
                  <a:gd name="connsiteX1" fmla="*/ 0 w 478"/>
                  <a:gd name="connsiteY1" fmla="*/ 192 h 374"/>
                  <a:gd name="connsiteX2" fmla="*/ 478 w 478"/>
                  <a:gd name="connsiteY2" fmla="*/ 253 h 374"/>
                  <a:gd name="connsiteX0" fmla="*/ 478 w 478"/>
                  <a:gd name="connsiteY0" fmla="*/ 249 h 370"/>
                  <a:gd name="connsiteX1" fmla="*/ 0 w 478"/>
                  <a:gd name="connsiteY1" fmla="*/ 188 h 370"/>
                  <a:gd name="connsiteX2" fmla="*/ 478 w 478"/>
                  <a:gd name="connsiteY2" fmla="*/ 249 h 370"/>
                  <a:gd name="connsiteX0" fmla="*/ 478 w 478"/>
                  <a:gd name="connsiteY0" fmla="*/ 249 h 370"/>
                  <a:gd name="connsiteX1" fmla="*/ 0 w 478"/>
                  <a:gd name="connsiteY1" fmla="*/ 188 h 370"/>
                  <a:gd name="connsiteX2" fmla="*/ 478 w 478"/>
                  <a:gd name="connsiteY2" fmla="*/ 249 h 370"/>
                  <a:gd name="connsiteX0" fmla="*/ 478 w 478"/>
                  <a:gd name="connsiteY0" fmla="*/ 249 h 370"/>
                  <a:gd name="connsiteX1" fmla="*/ 0 w 478"/>
                  <a:gd name="connsiteY1" fmla="*/ 188 h 370"/>
                  <a:gd name="connsiteX2" fmla="*/ 478 w 478"/>
                  <a:gd name="connsiteY2" fmla="*/ 249 h 370"/>
                  <a:gd name="connsiteX0" fmla="*/ 478 w 478"/>
                  <a:gd name="connsiteY0" fmla="*/ 249 h 370"/>
                  <a:gd name="connsiteX1" fmla="*/ 0 w 478"/>
                  <a:gd name="connsiteY1" fmla="*/ 188 h 370"/>
                  <a:gd name="connsiteX2" fmla="*/ 478 w 478"/>
                  <a:gd name="connsiteY2" fmla="*/ 249 h 370"/>
                  <a:gd name="connsiteX0" fmla="*/ 478 w 478"/>
                  <a:gd name="connsiteY0" fmla="*/ 249 h 365"/>
                  <a:gd name="connsiteX1" fmla="*/ 0 w 478"/>
                  <a:gd name="connsiteY1" fmla="*/ 188 h 365"/>
                  <a:gd name="connsiteX2" fmla="*/ 478 w 478"/>
                  <a:gd name="connsiteY2" fmla="*/ 249 h 365"/>
                  <a:gd name="connsiteX0" fmla="*/ 478 w 478"/>
                  <a:gd name="connsiteY0" fmla="*/ 249 h 365"/>
                  <a:gd name="connsiteX1" fmla="*/ 0 w 478"/>
                  <a:gd name="connsiteY1" fmla="*/ 188 h 365"/>
                  <a:gd name="connsiteX2" fmla="*/ 478 w 478"/>
                  <a:gd name="connsiteY2" fmla="*/ 249 h 365"/>
                  <a:gd name="connsiteX0" fmla="*/ 478 w 478"/>
                  <a:gd name="connsiteY0" fmla="*/ 159 h 275"/>
                  <a:gd name="connsiteX1" fmla="*/ 0 w 478"/>
                  <a:gd name="connsiteY1" fmla="*/ 98 h 275"/>
                  <a:gd name="connsiteX2" fmla="*/ 478 w 478"/>
                  <a:gd name="connsiteY2" fmla="*/ 159 h 275"/>
                  <a:gd name="connsiteX0" fmla="*/ 478 w 478"/>
                  <a:gd name="connsiteY0" fmla="*/ 159 h 259"/>
                  <a:gd name="connsiteX1" fmla="*/ 0 w 478"/>
                  <a:gd name="connsiteY1" fmla="*/ 98 h 259"/>
                  <a:gd name="connsiteX2" fmla="*/ 478 w 478"/>
                  <a:gd name="connsiteY2" fmla="*/ 159 h 259"/>
                  <a:gd name="connsiteX0" fmla="*/ 478 w 478"/>
                  <a:gd name="connsiteY0" fmla="*/ 159 h 203"/>
                  <a:gd name="connsiteX1" fmla="*/ 0 w 478"/>
                  <a:gd name="connsiteY1" fmla="*/ 98 h 203"/>
                  <a:gd name="connsiteX2" fmla="*/ 478 w 478"/>
                  <a:gd name="connsiteY2" fmla="*/ 159 h 203"/>
                  <a:gd name="connsiteX0" fmla="*/ 478 w 478"/>
                  <a:gd name="connsiteY0" fmla="*/ 155 h 199"/>
                  <a:gd name="connsiteX1" fmla="*/ 0 w 478"/>
                  <a:gd name="connsiteY1" fmla="*/ 94 h 199"/>
                  <a:gd name="connsiteX2" fmla="*/ 478 w 478"/>
                  <a:gd name="connsiteY2" fmla="*/ 155 h 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8" h="199">
                    <a:moveTo>
                      <a:pt x="478" y="155"/>
                    </a:moveTo>
                    <a:cubicBezTo>
                      <a:pt x="278" y="0"/>
                      <a:pt x="70" y="46"/>
                      <a:pt x="0" y="94"/>
                    </a:cubicBezTo>
                    <a:cubicBezTo>
                      <a:pt x="100" y="196"/>
                      <a:pt x="308" y="199"/>
                      <a:pt x="478" y="155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9" name="Freeform 25"/>
              <p:cNvSpPr>
                <a:spLocks/>
              </p:cNvSpPr>
              <p:nvPr/>
            </p:nvSpPr>
            <p:spPr bwMode="auto">
              <a:xfrm>
                <a:off x="6467476" y="1878013"/>
                <a:ext cx="1094400" cy="590549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458"/>
                  <a:gd name="connsiteY0" fmla="*/ 0 h 485"/>
                  <a:gd name="connsiteX1" fmla="*/ 314 w 458"/>
                  <a:gd name="connsiteY1" fmla="*/ 485 h 485"/>
                  <a:gd name="connsiteX2" fmla="*/ 149 w 458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38"/>
                  <a:gd name="connsiteY0" fmla="*/ 0 h 550"/>
                  <a:gd name="connsiteX1" fmla="*/ 222 w 238"/>
                  <a:gd name="connsiteY1" fmla="*/ 550 h 550"/>
                  <a:gd name="connsiteX2" fmla="*/ 149 w 238"/>
                  <a:gd name="connsiteY2" fmla="*/ 0 h 550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195"/>
                  <a:gd name="connsiteY0" fmla="*/ 0 h 489"/>
                  <a:gd name="connsiteX1" fmla="*/ 178 w 195"/>
                  <a:gd name="connsiteY1" fmla="*/ 489 h 489"/>
                  <a:gd name="connsiteX2" fmla="*/ 149 w 195"/>
                  <a:gd name="connsiteY2" fmla="*/ 0 h 489"/>
                  <a:gd name="connsiteX0" fmla="*/ 176 w 222"/>
                  <a:gd name="connsiteY0" fmla="*/ 0 h 489"/>
                  <a:gd name="connsiteX1" fmla="*/ 205 w 222"/>
                  <a:gd name="connsiteY1" fmla="*/ 489 h 489"/>
                  <a:gd name="connsiteX2" fmla="*/ 176 w 222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176 w 222"/>
                  <a:gd name="connsiteY0" fmla="*/ 0 h 489"/>
                  <a:gd name="connsiteX1" fmla="*/ 15 w 222"/>
                  <a:gd name="connsiteY1" fmla="*/ 489 h 489"/>
                  <a:gd name="connsiteX2" fmla="*/ 176 w 222"/>
                  <a:gd name="connsiteY2" fmla="*/ 0 h 489"/>
                  <a:gd name="connsiteX0" fmla="*/ 161 w 207"/>
                  <a:gd name="connsiteY0" fmla="*/ 0 h 489"/>
                  <a:gd name="connsiteX1" fmla="*/ 0 w 207"/>
                  <a:gd name="connsiteY1" fmla="*/ 489 h 489"/>
                  <a:gd name="connsiteX2" fmla="*/ 161 w 207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71"/>
                  <a:gd name="connsiteY0" fmla="*/ 0 h 489"/>
                  <a:gd name="connsiteX1" fmla="*/ 0 w 171"/>
                  <a:gd name="connsiteY1" fmla="*/ 489 h 489"/>
                  <a:gd name="connsiteX2" fmla="*/ 161 w 171"/>
                  <a:gd name="connsiteY2" fmla="*/ 0 h 489"/>
                  <a:gd name="connsiteX0" fmla="*/ 161 w 176"/>
                  <a:gd name="connsiteY0" fmla="*/ 0 h 489"/>
                  <a:gd name="connsiteX1" fmla="*/ 0 w 176"/>
                  <a:gd name="connsiteY1" fmla="*/ 489 h 489"/>
                  <a:gd name="connsiteX2" fmla="*/ 161 w 176"/>
                  <a:gd name="connsiteY2" fmla="*/ 0 h 489"/>
                  <a:gd name="connsiteX0" fmla="*/ 161 w 176"/>
                  <a:gd name="connsiteY0" fmla="*/ 0 h 489"/>
                  <a:gd name="connsiteX1" fmla="*/ 0 w 176"/>
                  <a:gd name="connsiteY1" fmla="*/ 489 h 489"/>
                  <a:gd name="connsiteX2" fmla="*/ 161 w 176"/>
                  <a:gd name="connsiteY2" fmla="*/ 0 h 489"/>
                  <a:gd name="connsiteX0" fmla="*/ 161 w 178"/>
                  <a:gd name="connsiteY0" fmla="*/ 0 h 489"/>
                  <a:gd name="connsiteX1" fmla="*/ 0 w 178"/>
                  <a:gd name="connsiteY1" fmla="*/ 489 h 489"/>
                  <a:gd name="connsiteX2" fmla="*/ 161 w 178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0"/>
                  <a:gd name="connsiteY0" fmla="*/ 0 h 489"/>
                  <a:gd name="connsiteX1" fmla="*/ 0 w 180"/>
                  <a:gd name="connsiteY1" fmla="*/ 489 h 489"/>
                  <a:gd name="connsiteX2" fmla="*/ 161 w 180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1" h="489">
                    <a:moveTo>
                      <a:pt x="161" y="0"/>
                    </a:moveTo>
                    <a:cubicBezTo>
                      <a:pt x="119" y="40"/>
                      <a:pt x="43" y="254"/>
                      <a:pt x="0" y="489"/>
                    </a:cubicBezTo>
                    <a:cubicBezTo>
                      <a:pt x="72" y="408"/>
                      <a:pt x="181" y="212"/>
                      <a:pt x="161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50" name="Freeform 25"/>
              <p:cNvSpPr>
                <a:spLocks/>
              </p:cNvSpPr>
              <p:nvPr/>
            </p:nvSpPr>
            <p:spPr bwMode="auto">
              <a:xfrm>
                <a:off x="7035153" y="3265501"/>
                <a:ext cx="1108800" cy="6192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458"/>
                  <a:gd name="connsiteY0" fmla="*/ 0 h 485"/>
                  <a:gd name="connsiteX1" fmla="*/ 314 w 458"/>
                  <a:gd name="connsiteY1" fmla="*/ 485 h 485"/>
                  <a:gd name="connsiteX2" fmla="*/ 149 w 458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38"/>
                  <a:gd name="connsiteY0" fmla="*/ 0 h 550"/>
                  <a:gd name="connsiteX1" fmla="*/ 222 w 238"/>
                  <a:gd name="connsiteY1" fmla="*/ 550 h 550"/>
                  <a:gd name="connsiteX2" fmla="*/ 149 w 238"/>
                  <a:gd name="connsiteY2" fmla="*/ 0 h 550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195"/>
                  <a:gd name="connsiteY0" fmla="*/ 0 h 489"/>
                  <a:gd name="connsiteX1" fmla="*/ 178 w 195"/>
                  <a:gd name="connsiteY1" fmla="*/ 489 h 489"/>
                  <a:gd name="connsiteX2" fmla="*/ 149 w 195"/>
                  <a:gd name="connsiteY2" fmla="*/ 0 h 489"/>
                  <a:gd name="connsiteX0" fmla="*/ 176 w 222"/>
                  <a:gd name="connsiteY0" fmla="*/ 0 h 489"/>
                  <a:gd name="connsiteX1" fmla="*/ 205 w 222"/>
                  <a:gd name="connsiteY1" fmla="*/ 489 h 489"/>
                  <a:gd name="connsiteX2" fmla="*/ 176 w 222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176 w 222"/>
                  <a:gd name="connsiteY0" fmla="*/ 0 h 489"/>
                  <a:gd name="connsiteX1" fmla="*/ 15 w 222"/>
                  <a:gd name="connsiteY1" fmla="*/ 489 h 489"/>
                  <a:gd name="connsiteX2" fmla="*/ 176 w 222"/>
                  <a:gd name="connsiteY2" fmla="*/ 0 h 489"/>
                  <a:gd name="connsiteX0" fmla="*/ 161 w 207"/>
                  <a:gd name="connsiteY0" fmla="*/ 0 h 489"/>
                  <a:gd name="connsiteX1" fmla="*/ 0 w 207"/>
                  <a:gd name="connsiteY1" fmla="*/ 489 h 489"/>
                  <a:gd name="connsiteX2" fmla="*/ 161 w 207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57 w 157"/>
                  <a:gd name="connsiteY0" fmla="*/ 0 h 297"/>
                  <a:gd name="connsiteX1" fmla="*/ 0 w 157"/>
                  <a:gd name="connsiteY1" fmla="*/ 297 h 297"/>
                  <a:gd name="connsiteX2" fmla="*/ 157 w 157"/>
                  <a:gd name="connsiteY2" fmla="*/ 0 h 297"/>
                  <a:gd name="connsiteX0" fmla="*/ 157 w 157"/>
                  <a:gd name="connsiteY0" fmla="*/ 297 h 594"/>
                  <a:gd name="connsiteX1" fmla="*/ 0 w 157"/>
                  <a:gd name="connsiteY1" fmla="*/ 594 h 594"/>
                  <a:gd name="connsiteX2" fmla="*/ 157 w 157"/>
                  <a:gd name="connsiteY2" fmla="*/ 297 h 594"/>
                  <a:gd name="connsiteX0" fmla="*/ 157 w 157"/>
                  <a:gd name="connsiteY0" fmla="*/ 297 h 594"/>
                  <a:gd name="connsiteX1" fmla="*/ 0 w 157"/>
                  <a:gd name="connsiteY1" fmla="*/ 594 h 594"/>
                  <a:gd name="connsiteX2" fmla="*/ 157 w 157"/>
                  <a:gd name="connsiteY2" fmla="*/ 297 h 594"/>
                  <a:gd name="connsiteX0" fmla="*/ 157 w 157"/>
                  <a:gd name="connsiteY0" fmla="*/ 297 h 511"/>
                  <a:gd name="connsiteX1" fmla="*/ 0 w 157"/>
                  <a:gd name="connsiteY1" fmla="*/ 506 h 511"/>
                  <a:gd name="connsiteX2" fmla="*/ 157 w 157"/>
                  <a:gd name="connsiteY2" fmla="*/ 297 h 511"/>
                  <a:gd name="connsiteX0" fmla="*/ 157 w 157"/>
                  <a:gd name="connsiteY0" fmla="*/ 297 h 545"/>
                  <a:gd name="connsiteX1" fmla="*/ 0 w 157"/>
                  <a:gd name="connsiteY1" fmla="*/ 506 h 545"/>
                  <a:gd name="connsiteX2" fmla="*/ 157 w 157"/>
                  <a:gd name="connsiteY2" fmla="*/ 297 h 545"/>
                  <a:gd name="connsiteX0" fmla="*/ 157 w 157"/>
                  <a:gd name="connsiteY0" fmla="*/ 297 h 583"/>
                  <a:gd name="connsiteX1" fmla="*/ 0 w 157"/>
                  <a:gd name="connsiteY1" fmla="*/ 506 h 583"/>
                  <a:gd name="connsiteX2" fmla="*/ 157 w 157"/>
                  <a:gd name="connsiteY2" fmla="*/ 297 h 583"/>
                  <a:gd name="connsiteX0" fmla="*/ 157 w 157"/>
                  <a:gd name="connsiteY0" fmla="*/ 297 h 583"/>
                  <a:gd name="connsiteX1" fmla="*/ 0 w 157"/>
                  <a:gd name="connsiteY1" fmla="*/ 506 h 583"/>
                  <a:gd name="connsiteX2" fmla="*/ 157 w 157"/>
                  <a:gd name="connsiteY2" fmla="*/ 297 h 583"/>
                  <a:gd name="connsiteX0" fmla="*/ 157 w 157"/>
                  <a:gd name="connsiteY0" fmla="*/ 312 h 598"/>
                  <a:gd name="connsiteX1" fmla="*/ 0 w 157"/>
                  <a:gd name="connsiteY1" fmla="*/ 521 h 598"/>
                  <a:gd name="connsiteX2" fmla="*/ 157 w 157"/>
                  <a:gd name="connsiteY2" fmla="*/ 312 h 598"/>
                  <a:gd name="connsiteX0" fmla="*/ 157 w 157"/>
                  <a:gd name="connsiteY0" fmla="*/ 312 h 598"/>
                  <a:gd name="connsiteX1" fmla="*/ 0 w 157"/>
                  <a:gd name="connsiteY1" fmla="*/ 521 h 598"/>
                  <a:gd name="connsiteX2" fmla="*/ 157 w 157"/>
                  <a:gd name="connsiteY2" fmla="*/ 312 h 598"/>
                  <a:gd name="connsiteX0" fmla="*/ 157 w 157"/>
                  <a:gd name="connsiteY0" fmla="*/ 312 h 598"/>
                  <a:gd name="connsiteX1" fmla="*/ 0 w 157"/>
                  <a:gd name="connsiteY1" fmla="*/ 521 h 598"/>
                  <a:gd name="connsiteX2" fmla="*/ 157 w 157"/>
                  <a:gd name="connsiteY2" fmla="*/ 312 h 598"/>
                  <a:gd name="connsiteX0" fmla="*/ 157 w 157"/>
                  <a:gd name="connsiteY0" fmla="*/ 312 h 598"/>
                  <a:gd name="connsiteX1" fmla="*/ 0 w 157"/>
                  <a:gd name="connsiteY1" fmla="*/ 521 h 598"/>
                  <a:gd name="connsiteX2" fmla="*/ 157 w 157"/>
                  <a:gd name="connsiteY2" fmla="*/ 312 h 598"/>
                  <a:gd name="connsiteX0" fmla="*/ 157 w 157"/>
                  <a:gd name="connsiteY0" fmla="*/ 296 h 582"/>
                  <a:gd name="connsiteX1" fmla="*/ 0 w 157"/>
                  <a:gd name="connsiteY1" fmla="*/ 505 h 582"/>
                  <a:gd name="connsiteX2" fmla="*/ 157 w 157"/>
                  <a:gd name="connsiteY2" fmla="*/ 296 h 582"/>
                  <a:gd name="connsiteX0" fmla="*/ 157 w 157"/>
                  <a:gd name="connsiteY0" fmla="*/ 289 h 575"/>
                  <a:gd name="connsiteX1" fmla="*/ 0 w 157"/>
                  <a:gd name="connsiteY1" fmla="*/ 498 h 575"/>
                  <a:gd name="connsiteX2" fmla="*/ 157 w 157"/>
                  <a:gd name="connsiteY2" fmla="*/ 289 h 575"/>
                  <a:gd name="connsiteX0" fmla="*/ 157 w 157"/>
                  <a:gd name="connsiteY0" fmla="*/ 281 h 567"/>
                  <a:gd name="connsiteX1" fmla="*/ 0 w 157"/>
                  <a:gd name="connsiteY1" fmla="*/ 490 h 567"/>
                  <a:gd name="connsiteX2" fmla="*/ 157 w 157"/>
                  <a:gd name="connsiteY2" fmla="*/ 281 h 567"/>
                  <a:gd name="connsiteX0" fmla="*/ 157 w 157"/>
                  <a:gd name="connsiteY0" fmla="*/ 281 h 567"/>
                  <a:gd name="connsiteX1" fmla="*/ 0 w 157"/>
                  <a:gd name="connsiteY1" fmla="*/ 490 h 567"/>
                  <a:gd name="connsiteX2" fmla="*/ 157 w 157"/>
                  <a:gd name="connsiteY2" fmla="*/ 281 h 567"/>
                  <a:gd name="connsiteX0" fmla="*/ 157 w 157"/>
                  <a:gd name="connsiteY0" fmla="*/ 281 h 567"/>
                  <a:gd name="connsiteX1" fmla="*/ 0 w 157"/>
                  <a:gd name="connsiteY1" fmla="*/ 490 h 567"/>
                  <a:gd name="connsiteX2" fmla="*/ 157 w 157"/>
                  <a:gd name="connsiteY2" fmla="*/ 281 h 567"/>
                  <a:gd name="connsiteX0" fmla="*/ 169 w 183"/>
                  <a:gd name="connsiteY0" fmla="*/ 171 h 457"/>
                  <a:gd name="connsiteX1" fmla="*/ 111 w 183"/>
                  <a:gd name="connsiteY1" fmla="*/ 35 h 457"/>
                  <a:gd name="connsiteX2" fmla="*/ 12 w 183"/>
                  <a:gd name="connsiteY2" fmla="*/ 380 h 457"/>
                  <a:gd name="connsiteX3" fmla="*/ 169 w 183"/>
                  <a:gd name="connsiteY3" fmla="*/ 171 h 457"/>
                  <a:gd name="connsiteX0" fmla="*/ 169 w 183"/>
                  <a:gd name="connsiteY0" fmla="*/ 145 h 431"/>
                  <a:gd name="connsiteX1" fmla="*/ 111 w 183"/>
                  <a:gd name="connsiteY1" fmla="*/ 9 h 431"/>
                  <a:gd name="connsiteX2" fmla="*/ 12 w 183"/>
                  <a:gd name="connsiteY2" fmla="*/ 354 h 431"/>
                  <a:gd name="connsiteX3" fmla="*/ 169 w 183"/>
                  <a:gd name="connsiteY3" fmla="*/ 145 h 431"/>
                  <a:gd name="connsiteX0" fmla="*/ 169 w 169"/>
                  <a:gd name="connsiteY0" fmla="*/ 145 h 431"/>
                  <a:gd name="connsiteX1" fmla="*/ 111 w 169"/>
                  <a:gd name="connsiteY1" fmla="*/ 9 h 431"/>
                  <a:gd name="connsiteX2" fmla="*/ 12 w 169"/>
                  <a:gd name="connsiteY2" fmla="*/ 354 h 431"/>
                  <a:gd name="connsiteX3" fmla="*/ 169 w 169"/>
                  <a:gd name="connsiteY3" fmla="*/ 145 h 431"/>
                  <a:gd name="connsiteX0" fmla="*/ 157 w 157"/>
                  <a:gd name="connsiteY0" fmla="*/ 145 h 431"/>
                  <a:gd name="connsiteX1" fmla="*/ 99 w 157"/>
                  <a:gd name="connsiteY1" fmla="*/ 9 h 431"/>
                  <a:gd name="connsiteX2" fmla="*/ 0 w 157"/>
                  <a:gd name="connsiteY2" fmla="*/ 354 h 431"/>
                  <a:gd name="connsiteX3" fmla="*/ 157 w 157"/>
                  <a:gd name="connsiteY3" fmla="*/ 145 h 431"/>
                  <a:gd name="connsiteX0" fmla="*/ 157 w 157"/>
                  <a:gd name="connsiteY0" fmla="*/ 145 h 431"/>
                  <a:gd name="connsiteX1" fmla="*/ 99 w 157"/>
                  <a:gd name="connsiteY1" fmla="*/ 9 h 431"/>
                  <a:gd name="connsiteX2" fmla="*/ 0 w 157"/>
                  <a:gd name="connsiteY2" fmla="*/ 354 h 431"/>
                  <a:gd name="connsiteX3" fmla="*/ 157 w 157"/>
                  <a:gd name="connsiteY3" fmla="*/ 145 h 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" h="431">
                    <a:moveTo>
                      <a:pt x="157" y="145"/>
                    </a:moveTo>
                    <a:cubicBezTo>
                      <a:pt x="142" y="41"/>
                      <a:pt x="129" y="0"/>
                      <a:pt x="99" y="9"/>
                    </a:cubicBezTo>
                    <a:cubicBezTo>
                      <a:pt x="65" y="21"/>
                      <a:pt x="26" y="202"/>
                      <a:pt x="0" y="354"/>
                    </a:cubicBezTo>
                    <a:cubicBezTo>
                      <a:pt x="61" y="431"/>
                      <a:pt x="114" y="359"/>
                      <a:pt x="157" y="145"/>
                    </a:cubicBezTo>
                    <a:close/>
                  </a:path>
                </a:pathLst>
              </a:custGeom>
              <a:grpFill/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solidFill>
                    <a:srgbClr val="000000"/>
                  </a:solidFill>
                  <a:latin typeface="Verdana" pitchFamily="34" charset="0"/>
                  <a:cs typeface="+mn-cs"/>
                </a:endParaRPr>
              </a:p>
            </p:txBody>
          </p:sp>
        </p:grpSp>
      </p:grpSp>
      <p:pic>
        <p:nvPicPr>
          <p:cNvPr id="53259" name="Picture 2"/>
          <p:cNvPicPr>
            <a:picLocks noChangeAspect="1" noChangeArrowheads="1"/>
          </p:cNvPicPr>
          <p:nvPr/>
        </p:nvPicPr>
        <p:blipFill>
          <a:blip r:embed="rId2"/>
          <a:srcRect l="2785" t="17453" r="2312" b="17078"/>
          <a:stretch>
            <a:fillRect/>
          </a:stretch>
        </p:blipFill>
        <p:spPr bwMode="auto">
          <a:xfrm>
            <a:off x="3059113" y="1125538"/>
            <a:ext cx="597693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0" name="Picture 3"/>
          <p:cNvPicPr>
            <a:picLocks noChangeAspect="1" noChangeArrowheads="1"/>
          </p:cNvPicPr>
          <p:nvPr/>
        </p:nvPicPr>
        <p:blipFill>
          <a:blip r:embed="rId3"/>
          <a:srcRect t="30621" r="28413"/>
          <a:stretch>
            <a:fillRect/>
          </a:stretch>
        </p:blipFill>
        <p:spPr bwMode="auto">
          <a:xfrm>
            <a:off x="569913" y="4365625"/>
            <a:ext cx="1481137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feld 2"/>
          <p:cNvSpPr txBox="1">
            <a:spLocks noChangeArrowheads="1"/>
          </p:cNvSpPr>
          <p:nvPr/>
        </p:nvSpPr>
        <p:spPr bwMode="auto">
          <a:xfrm>
            <a:off x="0" y="6357938"/>
            <a:ext cx="50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/>
              <a:t>11</a:t>
            </a:r>
          </a:p>
        </p:txBody>
      </p:sp>
      <p:sp>
        <p:nvSpPr>
          <p:cNvPr id="12291" name="Textfeld 1"/>
          <p:cNvSpPr txBox="1">
            <a:spLocks noChangeArrowheads="1"/>
          </p:cNvSpPr>
          <p:nvPr/>
        </p:nvSpPr>
        <p:spPr bwMode="auto">
          <a:xfrm>
            <a:off x="1495425" y="838200"/>
            <a:ext cx="7231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0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Was bedeutet die Entwicklung für die Wohnerwartungen?</a:t>
            </a:r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1500188"/>
            <a:ext cx="5305425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hteck 67"/>
          <p:cNvSpPr/>
          <p:nvPr/>
        </p:nvSpPr>
        <p:spPr>
          <a:xfrm>
            <a:off x="4572000" y="1484313"/>
            <a:ext cx="3887788" cy="2825750"/>
          </a:xfrm>
          <a:prstGeom prst="rect">
            <a:avLst/>
          </a:prstGeom>
          <a:noFill/>
          <a:ln w="12700">
            <a:solidFill>
              <a:srgbClr val="006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5298" name="Textfeld 75"/>
          <p:cNvSpPr txBox="1">
            <a:spLocks noChangeArrowheads="1"/>
          </p:cNvSpPr>
          <p:nvPr/>
        </p:nvSpPr>
        <p:spPr bwMode="auto">
          <a:xfrm>
            <a:off x="4643438" y="1557338"/>
            <a:ext cx="35385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de-DE" sz="1300" b="1">
                <a:solidFill>
                  <a:srgbClr val="000000"/>
                </a:solidFill>
              </a:rPr>
              <a:t>Lokales Engagement: Potenzial </a:t>
            </a:r>
            <a:r>
              <a:rPr lang="de-DE" sz="900">
                <a:solidFill>
                  <a:srgbClr val="000000"/>
                </a:solidFill>
              </a:rPr>
              <a:t>Ø 58%</a:t>
            </a:r>
            <a:endParaRPr lang="de-DE" sz="1300" b="1">
              <a:solidFill>
                <a:srgbClr val="000000"/>
              </a:solidFill>
            </a:endParaRPr>
          </a:p>
        </p:txBody>
      </p:sp>
      <p:sp>
        <p:nvSpPr>
          <p:cNvPr id="55299" name="Rechteck 71"/>
          <p:cNvSpPr>
            <a:spLocks noChangeArrowheads="1"/>
          </p:cNvSpPr>
          <p:nvPr/>
        </p:nvSpPr>
        <p:spPr bwMode="auto">
          <a:xfrm>
            <a:off x="5337175" y="4141788"/>
            <a:ext cx="176213" cy="90487"/>
          </a:xfrm>
          <a:prstGeom prst="rect">
            <a:avLst/>
          </a:prstGeom>
          <a:solidFill>
            <a:srgbClr val="9BBEFF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>
              <a:solidFill>
                <a:srgbClr val="000000"/>
              </a:solidFill>
            </a:endParaRPr>
          </a:p>
        </p:txBody>
      </p:sp>
      <p:sp>
        <p:nvSpPr>
          <p:cNvPr id="55300" name="Textfeld 72"/>
          <p:cNvSpPr txBox="1">
            <a:spLocks noChangeArrowheads="1"/>
          </p:cNvSpPr>
          <p:nvPr/>
        </p:nvSpPr>
        <p:spPr bwMode="auto">
          <a:xfrm>
            <a:off x="5586413" y="4114800"/>
            <a:ext cx="10001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900">
                <a:solidFill>
                  <a:srgbClr val="000000"/>
                </a:solidFill>
              </a:rPr>
              <a:t>Schwach vertreten</a:t>
            </a:r>
          </a:p>
        </p:txBody>
      </p:sp>
      <p:sp>
        <p:nvSpPr>
          <p:cNvPr id="55301" name="Rechteck 77"/>
          <p:cNvSpPr>
            <a:spLocks noChangeArrowheads="1"/>
          </p:cNvSpPr>
          <p:nvPr/>
        </p:nvSpPr>
        <p:spPr bwMode="auto">
          <a:xfrm>
            <a:off x="6777038" y="4141788"/>
            <a:ext cx="176212" cy="90487"/>
          </a:xfrm>
          <a:prstGeom prst="rect">
            <a:avLst/>
          </a:prstGeom>
          <a:solidFill>
            <a:srgbClr val="FF0000">
              <a:alpha val="30196"/>
            </a:srgbClr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>
              <a:solidFill>
                <a:srgbClr val="000000"/>
              </a:solidFill>
            </a:endParaRPr>
          </a:p>
        </p:txBody>
      </p:sp>
      <p:sp>
        <p:nvSpPr>
          <p:cNvPr id="55302" name="Textfeld 78"/>
          <p:cNvSpPr txBox="1">
            <a:spLocks noChangeArrowheads="1"/>
          </p:cNvSpPr>
          <p:nvPr/>
        </p:nvSpPr>
        <p:spPr bwMode="auto">
          <a:xfrm>
            <a:off x="7015163" y="4114800"/>
            <a:ext cx="102393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900">
                <a:solidFill>
                  <a:srgbClr val="000000"/>
                </a:solidFill>
              </a:rPr>
              <a:t>Stark vertreten</a:t>
            </a:r>
          </a:p>
        </p:txBody>
      </p:sp>
      <p:grpSp>
        <p:nvGrpSpPr>
          <p:cNvPr id="55303" name="Gruppieren 54"/>
          <p:cNvGrpSpPr>
            <a:grpSpLocks/>
          </p:cNvGrpSpPr>
          <p:nvPr/>
        </p:nvGrpSpPr>
        <p:grpSpPr bwMode="auto">
          <a:xfrm>
            <a:off x="5081588" y="2071688"/>
            <a:ext cx="2992437" cy="1973262"/>
            <a:chOff x="2001838" y="1249363"/>
            <a:chExt cx="5919787" cy="3902075"/>
          </a:xfrm>
        </p:grpSpPr>
        <p:sp>
          <p:nvSpPr>
            <p:cNvPr id="55352" name="Freeform 22"/>
            <p:cNvSpPr>
              <a:spLocks/>
            </p:cNvSpPr>
            <p:nvPr/>
          </p:nvSpPr>
          <p:spPr bwMode="auto">
            <a:xfrm>
              <a:off x="3154363" y="1249363"/>
              <a:ext cx="3014662" cy="1265237"/>
            </a:xfrm>
            <a:custGeom>
              <a:avLst/>
              <a:gdLst>
                <a:gd name="T0" fmla="*/ 2147483647 w 1899"/>
                <a:gd name="T1" fmla="*/ 2147483647 h 797"/>
                <a:gd name="T2" fmla="*/ 2147483647 w 1899"/>
                <a:gd name="T3" fmla="*/ 2147483647 h 797"/>
                <a:gd name="T4" fmla="*/ 2147483647 w 1899"/>
                <a:gd name="T5" fmla="*/ 2147483647 h 797"/>
                <a:gd name="T6" fmla="*/ 2147483647 w 1899"/>
                <a:gd name="T7" fmla="*/ 2147483647 h 797"/>
                <a:gd name="T8" fmla="*/ 2147483647 w 1899"/>
                <a:gd name="T9" fmla="*/ 2147483647 h 797"/>
                <a:gd name="T10" fmla="*/ 2147483647 w 1899"/>
                <a:gd name="T11" fmla="*/ 2147483647 h 797"/>
                <a:gd name="T12" fmla="*/ 2147483647 w 1899"/>
                <a:gd name="T13" fmla="*/ 2147483647 h 797"/>
                <a:gd name="T14" fmla="*/ 2147483647 w 1899"/>
                <a:gd name="T15" fmla="*/ 2147483647 h 797"/>
                <a:gd name="T16" fmla="*/ 2147483647 w 1899"/>
                <a:gd name="T17" fmla="*/ 2147483647 h 7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99"/>
                <a:gd name="T28" fmla="*/ 0 h 797"/>
                <a:gd name="T29" fmla="*/ 1899 w 1899"/>
                <a:gd name="T30" fmla="*/ 797 h 7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99" h="797">
                  <a:moveTo>
                    <a:pt x="57" y="680"/>
                  </a:moveTo>
                  <a:cubicBezTo>
                    <a:pt x="93" y="740"/>
                    <a:pt x="147" y="797"/>
                    <a:pt x="273" y="779"/>
                  </a:cubicBezTo>
                  <a:cubicBezTo>
                    <a:pt x="399" y="761"/>
                    <a:pt x="639" y="611"/>
                    <a:pt x="816" y="518"/>
                  </a:cubicBezTo>
                  <a:cubicBezTo>
                    <a:pt x="993" y="425"/>
                    <a:pt x="1167" y="314"/>
                    <a:pt x="1335" y="290"/>
                  </a:cubicBezTo>
                  <a:cubicBezTo>
                    <a:pt x="1503" y="266"/>
                    <a:pt x="1752" y="344"/>
                    <a:pt x="1800" y="323"/>
                  </a:cubicBezTo>
                  <a:cubicBezTo>
                    <a:pt x="1848" y="302"/>
                    <a:pt x="1899" y="198"/>
                    <a:pt x="1722" y="113"/>
                  </a:cubicBezTo>
                  <a:cubicBezTo>
                    <a:pt x="1545" y="28"/>
                    <a:pt x="1008" y="0"/>
                    <a:pt x="708" y="17"/>
                  </a:cubicBezTo>
                  <a:cubicBezTo>
                    <a:pt x="444" y="32"/>
                    <a:pt x="198" y="121"/>
                    <a:pt x="102" y="242"/>
                  </a:cubicBezTo>
                  <a:cubicBezTo>
                    <a:pt x="0" y="368"/>
                    <a:pt x="12" y="611"/>
                    <a:pt x="57" y="68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53" name="Freeform 15"/>
            <p:cNvSpPr>
              <a:spLocks/>
            </p:cNvSpPr>
            <p:nvPr/>
          </p:nvSpPr>
          <p:spPr bwMode="auto">
            <a:xfrm>
              <a:off x="3768725" y="3700463"/>
              <a:ext cx="2357438" cy="1450975"/>
            </a:xfrm>
            <a:custGeom>
              <a:avLst/>
              <a:gdLst>
                <a:gd name="T0" fmla="*/ 2147483647 w 1485"/>
                <a:gd name="T1" fmla="*/ 2147483647 h 914"/>
                <a:gd name="T2" fmla="*/ 2147483647 w 1485"/>
                <a:gd name="T3" fmla="*/ 2147483647 h 914"/>
                <a:gd name="T4" fmla="*/ 2147483647 w 1485"/>
                <a:gd name="T5" fmla="*/ 2147483647 h 914"/>
                <a:gd name="T6" fmla="*/ 2147483647 w 1485"/>
                <a:gd name="T7" fmla="*/ 2147483647 h 914"/>
                <a:gd name="T8" fmla="*/ 2147483647 w 1485"/>
                <a:gd name="T9" fmla="*/ 2147483647 h 914"/>
                <a:gd name="T10" fmla="*/ 2147483647 w 1485"/>
                <a:gd name="T11" fmla="*/ 2147483647 h 9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5"/>
                <a:gd name="T19" fmla="*/ 0 h 914"/>
                <a:gd name="T20" fmla="*/ 1485 w 1485"/>
                <a:gd name="T21" fmla="*/ 914 h 9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5" h="914">
                  <a:moveTo>
                    <a:pt x="21" y="510"/>
                  </a:moveTo>
                  <a:cubicBezTo>
                    <a:pt x="0" y="711"/>
                    <a:pt x="153" y="868"/>
                    <a:pt x="426" y="891"/>
                  </a:cubicBezTo>
                  <a:cubicBezTo>
                    <a:pt x="699" y="914"/>
                    <a:pt x="1119" y="813"/>
                    <a:pt x="1248" y="723"/>
                  </a:cubicBezTo>
                  <a:cubicBezTo>
                    <a:pt x="1377" y="633"/>
                    <a:pt x="1485" y="495"/>
                    <a:pt x="1455" y="384"/>
                  </a:cubicBezTo>
                  <a:cubicBezTo>
                    <a:pt x="1412" y="201"/>
                    <a:pt x="1152" y="0"/>
                    <a:pt x="744" y="27"/>
                  </a:cubicBezTo>
                  <a:cubicBezTo>
                    <a:pt x="336" y="54"/>
                    <a:pt x="45" y="276"/>
                    <a:pt x="21" y="510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54" name="Freeform 18"/>
            <p:cNvSpPr>
              <a:spLocks/>
            </p:cNvSpPr>
            <p:nvPr/>
          </p:nvSpPr>
          <p:spPr bwMode="auto">
            <a:xfrm>
              <a:off x="4497388" y="1406525"/>
              <a:ext cx="2419350" cy="1589088"/>
            </a:xfrm>
            <a:custGeom>
              <a:avLst/>
              <a:gdLst>
                <a:gd name="T0" fmla="*/ 2147483647 w 1524"/>
                <a:gd name="T1" fmla="*/ 2147483647 h 1001"/>
                <a:gd name="T2" fmla="*/ 2147483647 w 1524"/>
                <a:gd name="T3" fmla="*/ 2147483647 h 1001"/>
                <a:gd name="T4" fmla="*/ 2147483647 w 1524"/>
                <a:gd name="T5" fmla="*/ 2147483647 h 1001"/>
                <a:gd name="T6" fmla="*/ 2147483647 w 1524"/>
                <a:gd name="T7" fmla="*/ 2147483647 h 1001"/>
                <a:gd name="T8" fmla="*/ 2147483647 w 1524"/>
                <a:gd name="T9" fmla="*/ 2147483647 h 1001"/>
                <a:gd name="T10" fmla="*/ 2147483647 w 1524"/>
                <a:gd name="T11" fmla="*/ 2147483647 h 1001"/>
                <a:gd name="T12" fmla="*/ 2147483647 w 1524"/>
                <a:gd name="T13" fmla="*/ 2147483647 h 1001"/>
                <a:gd name="T14" fmla="*/ 2147483647 w 1524"/>
                <a:gd name="T15" fmla="*/ 2147483647 h 10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4"/>
                <a:gd name="T25" fmla="*/ 0 h 1001"/>
                <a:gd name="T26" fmla="*/ 1524 w 1524"/>
                <a:gd name="T27" fmla="*/ 1001 h 10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4" h="1001">
                  <a:moveTo>
                    <a:pt x="290" y="608"/>
                  </a:moveTo>
                  <a:cubicBezTo>
                    <a:pt x="380" y="678"/>
                    <a:pt x="641" y="809"/>
                    <a:pt x="807" y="873"/>
                  </a:cubicBezTo>
                  <a:cubicBezTo>
                    <a:pt x="974" y="937"/>
                    <a:pt x="1192" y="1001"/>
                    <a:pt x="1299" y="998"/>
                  </a:cubicBezTo>
                  <a:cubicBezTo>
                    <a:pt x="1406" y="995"/>
                    <a:pt x="1524" y="927"/>
                    <a:pt x="1507" y="739"/>
                  </a:cubicBezTo>
                  <a:cubicBezTo>
                    <a:pt x="1492" y="576"/>
                    <a:pt x="1380" y="460"/>
                    <a:pt x="1264" y="374"/>
                  </a:cubicBezTo>
                  <a:cubicBezTo>
                    <a:pt x="1191" y="318"/>
                    <a:pt x="895" y="119"/>
                    <a:pt x="700" y="83"/>
                  </a:cubicBezTo>
                  <a:cubicBezTo>
                    <a:pt x="405" y="29"/>
                    <a:pt x="166" y="0"/>
                    <a:pt x="82" y="208"/>
                  </a:cubicBezTo>
                  <a:cubicBezTo>
                    <a:pt x="0" y="407"/>
                    <a:pt x="230" y="560"/>
                    <a:pt x="290" y="608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55" name="Freeform 19"/>
            <p:cNvSpPr>
              <a:spLocks/>
            </p:cNvSpPr>
            <p:nvPr/>
          </p:nvSpPr>
          <p:spPr bwMode="auto">
            <a:xfrm>
              <a:off x="5630863" y="3454400"/>
              <a:ext cx="1865312" cy="1685925"/>
            </a:xfrm>
            <a:custGeom>
              <a:avLst/>
              <a:gdLst>
                <a:gd name="T0" fmla="*/ 2147483647 w 1175"/>
                <a:gd name="T1" fmla="*/ 2147483647 h 1062"/>
                <a:gd name="T2" fmla="*/ 2147483647 w 1175"/>
                <a:gd name="T3" fmla="*/ 2147483647 h 1062"/>
                <a:gd name="T4" fmla="*/ 2147483647 w 1175"/>
                <a:gd name="T5" fmla="*/ 2147483647 h 1062"/>
                <a:gd name="T6" fmla="*/ 2147483647 w 1175"/>
                <a:gd name="T7" fmla="*/ 2147483647 h 1062"/>
                <a:gd name="T8" fmla="*/ 2147483647 w 1175"/>
                <a:gd name="T9" fmla="*/ 2147483647 h 1062"/>
                <a:gd name="T10" fmla="*/ 2147483647 w 1175"/>
                <a:gd name="T11" fmla="*/ 2147483647 h 1062"/>
                <a:gd name="T12" fmla="*/ 2147483647 w 1175"/>
                <a:gd name="T13" fmla="*/ 2147483647 h 10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5"/>
                <a:gd name="T22" fmla="*/ 0 h 1062"/>
                <a:gd name="T23" fmla="*/ 1175 w 1175"/>
                <a:gd name="T24" fmla="*/ 1062 h 10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5" h="1062">
                  <a:moveTo>
                    <a:pt x="27" y="575"/>
                  </a:moveTo>
                  <a:cubicBezTo>
                    <a:pt x="54" y="746"/>
                    <a:pt x="125" y="922"/>
                    <a:pt x="318" y="992"/>
                  </a:cubicBezTo>
                  <a:cubicBezTo>
                    <a:pt x="511" y="1062"/>
                    <a:pt x="660" y="1059"/>
                    <a:pt x="804" y="995"/>
                  </a:cubicBezTo>
                  <a:cubicBezTo>
                    <a:pt x="948" y="930"/>
                    <a:pt x="1141" y="776"/>
                    <a:pt x="1158" y="524"/>
                  </a:cubicBezTo>
                  <a:cubicBezTo>
                    <a:pt x="1175" y="272"/>
                    <a:pt x="1052" y="158"/>
                    <a:pt x="906" y="98"/>
                  </a:cubicBezTo>
                  <a:cubicBezTo>
                    <a:pt x="717" y="22"/>
                    <a:pt x="339" y="0"/>
                    <a:pt x="138" y="161"/>
                  </a:cubicBezTo>
                  <a:cubicBezTo>
                    <a:pt x="21" y="257"/>
                    <a:pt x="0" y="407"/>
                    <a:pt x="27" y="575"/>
                  </a:cubicBezTo>
                  <a:close/>
                </a:path>
              </a:pathLst>
            </a:custGeom>
            <a:solidFill>
              <a:srgbClr val="9BB4FF">
                <a:alpha val="76077"/>
              </a:srgb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56" name="Freeform 14"/>
            <p:cNvSpPr>
              <a:spLocks/>
            </p:cNvSpPr>
            <p:nvPr/>
          </p:nvSpPr>
          <p:spPr bwMode="auto">
            <a:xfrm>
              <a:off x="6221413" y="2552700"/>
              <a:ext cx="1700212" cy="1309688"/>
            </a:xfrm>
            <a:custGeom>
              <a:avLst/>
              <a:gdLst>
                <a:gd name="T0" fmla="*/ 2147483647 w 1071"/>
                <a:gd name="T1" fmla="*/ 2147483647 h 855"/>
                <a:gd name="T2" fmla="*/ 2147483647 w 1071"/>
                <a:gd name="T3" fmla="*/ 2147483647 h 855"/>
                <a:gd name="T4" fmla="*/ 2147483647 w 1071"/>
                <a:gd name="T5" fmla="*/ 2147483647 h 855"/>
                <a:gd name="T6" fmla="*/ 2147483647 w 1071"/>
                <a:gd name="T7" fmla="*/ 2147483647 h 855"/>
                <a:gd name="T8" fmla="*/ 2147483647 w 1071"/>
                <a:gd name="T9" fmla="*/ 2147483647 h 8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1"/>
                <a:gd name="T16" fmla="*/ 0 h 855"/>
                <a:gd name="T17" fmla="*/ 1071 w 1071"/>
                <a:gd name="T18" fmla="*/ 855 h 8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1" h="855">
                  <a:moveTo>
                    <a:pt x="606" y="849"/>
                  </a:moveTo>
                  <a:cubicBezTo>
                    <a:pt x="822" y="855"/>
                    <a:pt x="1071" y="786"/>
                    <a:pt x="1026" y="558"/>
                  </a:cubicBezTo>
                  <a:cubicBezTo>
                    <a:pt x="981" y="330"/>
                    <a:pt x="480" y="0"/>
                    <a:pt x="219" y="132"/>
                  </a:cubicBezTo>
                  <a:cubicBezTo>
                    <a:pt x="80" y="201"/>
                    <a:pt x="0" y="351"/>
                    <a:pt x="42" y="525"/>
                  </a:cubicBezTo>
                  <a:cubicBezTo>
                    <a:pt x="84" y="699"/>
                    <a:pt x="390" y="843"/>
                    <a:pt x="606" y="849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57" name="Freeform 16"/>
            <p:cNvSpPr>
              <a:spLocks/>
            </p:cNvSpPr>
            <p:nvPr/>
          </p:nvSpPr>
          <p:spPr bwMode="auto">
            <a:xfrm>
              <a:off x="2906713" y="2424113"/>
              <a:ext cx="1479550" cy="1866900"/>
            </a:xfrm>
            <a:custGeom>
              <a:avLst/>
              <a:gdLst>
                <a:gd name="T0" fmla="*/ 2147483647 w 932"/>
                <a:gd name="T1" fmla="*/ 2147483647 h 1176"/>
                <a:gd name="T2" fmla="*/ 2147483647 w 932"/>
                <a:gd name="T3" fmla="*/ 2147483647 h 1176"/>
                <a:gd name="T4" fmla="*/ 2147483647 w 932"/>
                <a:gd name="T5" fmla="*/ 2147483647 h 1176"/>
                <a:gd name="T6" fmla="*/ 2147483647 w 932"/>
                <a:gd name="T7" fmla="*/ 2147483647 h 1176"/>
                <a:gd name="T8" fmla="*/ 2147483647 w 932"/>
                <a:gd name="T9" fmla="*/ 2147483647 h 1176"/>
                <a:gd name="T10" fmla="*/ 2147483647 w 932"/>
                <a:gd name="T11" fmla="*/ 0 h 1176"/>
                <a:gd name="T12" fmla="*/ 2147483647 w 932"/>
                <a:gd name="T13" fmla="*/ 2147483647 h 1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2"/>
                <a:gd name="T22" fmla="*/ 0 h 1176"/>
                <a:gd name="T23" fmla="*/ 932 w 932"/>
                <a:gd name="T24" fmla="*/ 1176 h 1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2" h="1176">
                  <a:moveTo>
                    <a:pt x="78" y="327"/>
                  </a:moveTo>
                  <a:cubicBezTo>
                    <a:pt x="181" y="601"/>
                    <a:pt x="367" y="937"/>
                    <a:pt x="519" y="1080"/>
                  </a:cubicBezTo>
                  <a:cubicBezTo>
                    <a:pt x="615" y="1176"/>
                    <a:pt x="891" y="1155"/>
                    <a:pt x="909" y="963"/>
                  </a:cubicBezTo>
                  <a:cubicBezTo>
                    <a:pt x="932" y="717"/>
                    <a:pt x="594" y="564"/>
                    <a:pt x="474" y="396"/>
                  </a:cubicBezTo>
                  <a:cubicBezTo>
                    <a:pt x="377" y="257"/>
                    <a:pt x="381" y="192"/>
                    <a:pt x="351" y="126"/>
                  </a:cubicBezTo>
                  <a:cubicBezTo>
                    <a:pt x="315" y="55"/>
                    <a:pt x="237" y="0"/>
                    <a:pt x="171" y="0"/>
                  </a:cubicBezTo>
                  <a:cubicBezTo>
                    <a:pt x="105" y="0"/>
                    <a:pt x="0" y="111"/>
                    <a:pt x="78" y="327"/>
                  </a:cubicBezTo>
                  <a:close/>
                </a:path>
              </a:pathLst>
            </a:custGeom>
            <a:solidFill>
              <a:srgbClr val="9BBEFF">
                <a:alpha val="76077"/>
              </a:srgb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58" name="Freeform 21"/>
            <p:cNvSpPr>
              <a:spLocks/>
            </p:cNvSpPr>
            <p:nvPr/>
          </p:nvSpPr>
          <p:spPr bwMode="auto">
            <a:xfrm>
              <a:off x="2228850" y="1404938"/>
              <a:ext cx="1235075" cy="1717675"/>
            </a:xfrm>
            <a:custGeom>
              <a:avLst/>
              <a:gdLst>
                <a:gd name="T0" fmla="*/ 2147483647 w 778"/>
                <a:gd name="T1" fmla="*/ 2147483647 h 1082"/>
                <a:gd name="T2" fmla="*/ 2147483647 w 778"/>
                <a:gd name="T3" fmla="*/ 2147483647 h 1082"/>
                <a:gd name="T4" fmla="*/ 2147483647 w 778"/>
                <a:gd name="T5" fmla="*/ 2147483647 h 1082"/>
                <a:gd name="T6" fmla="*/ 2147483647 w 778"/>
                <a:gd name="T7" fmla="*/ 2147483647 h 1082"/>
                <a:gd name="T8" fmla="*/ 2147483647 w 778"/>
                <a:gd name="T9" fmla="*/ 2147483647 h 1082"/>
                <a:gd name="T10" fmla="*/ 2147483647 w 778"/>
                <a:gd name="T11" fmla="*/ 2147483647 h 10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1082"/>
                <a:gd name="T20" fmla="*/ 778 w 778"/>
                <a:gd name="T21" fmla="*/ 1082 h 10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1082">
                  <a:moveTo>
                    <a:pt x="727" y="365"/>
                  </a:moveTo>
                  <a:cubicBezTo>
                    <a:pt x="778" y="251"/>
                    <a:pt x="760" y="39"/>
                    <a:pt x="604" y="23"/>
                  </a:cubicBezTo>
                  <a:cubicBezTo>
                    <a:pt x="373" y="0"/>
                    <a:pt x="232" y="243"/>
                    <a:pt x="142" y="390"/>
                  </a:cubicBezTo>
                  <a:cubicBezTo>
                    <a:pt x="37" y="568"/>
                    <a:pt x="0" y="884"/>
                    <a:pt x="73" y="975"/>
                  </a:cubicBezTo>
                  <a:cubicBezTo>
                    <a:pt x="161" y="1082"/>
                    <a:pt x="294" y="960"/>
                    <a:pt x="375" y="873"/>
                  </a:cubicBezTo>
                  <a:cubicBezTo>
                    <a:pt x="456" y="786"/>
                    <a:pt x="672" y="489"/>
                    <a:pt x="727" y="365"/>
                  </a:cubicBezTo>
                  <a:close/>
                </a:path>
              </a:pathLst>
            </a:custGeom>
            <a:solidFill>
              <a:srgbClr val="9BB4FF">
                <a:alpha val="76077"/>
              </a:srgb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59" name="Freeform 20"/>
            <p:cNvSpPr>
              <a:spLocks/>
            </p:cNvSpPr>
            <p:nvPr/>
          </p:nvSpPr>
          <p:spPr bwMode="auto">
            <a:xfrm>
              <a:off x="3397250" y="2005013"/>
              <a:ext cx="3060700" cy="1895475"/>
            </a:xfrm>
            <a:custGeom>
              <a:avLst/>
              <a:gdLst>
                <a:gd name="T0" fmla="*/ 2147483647 w 1928"/>
                <a:gd name="T1" fmla="*/ 2147483647 h 1194"/>
                <a:gd name="T2" fmla="*/ 2147483647 w 1928"/>
                <a:gd name="T3" fmla="*/ 2147483647 h 1194"/>
                <a:gd name="T4" fmla="*/ 2147483647 w 1928"/>
                <a:gd name="T5" fmla="*/ 2147483647 h 1194"/>
                <a:gd name="T6" fmla="*/ 2147483647 w 1928"/>
                <a:gd name="T7" fmla="*/ 2147483647 h 1194"/>
                <a:gd name="T8" fmla="*/ 2147483647 w 1928"/>
                <a:gd name="T9" fmla="*/ 2147483647 h 1194"/>
                <a:gd name="T10" fmla="*/ 2147483647 w 1928"/>
                <a:gd name="T11" fmla="*/ 2147483647 h 1194"/>
                <a:gd name="T12" fmla="*/ 2147483647 w 1928"/>
                <a:gd name="T13" fmla="*/ 2147483647 h 1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8"/>
                <a:gd name="T22" fmla="*/ 0 h 1194"/>
                <a:gd name="T23" fmla="*/ 1928 w 1928"/>
                <a:gd name="T24" fmla="*/ 1194 h 11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8" h="1194">
                  <a:moveTo>
                    <a:pt x="348" y="918"/>
                  </a:moveTo>
                  <a:cubicBezTo>
                    <a:pt x="499" y="1072"/>
                    <a:pt x="621" y="1170"/>
                    <a:pt x="924" y="1182"/>
                  </a:cubicBezTo>
                  <a:cubicBezTo>
                    <a:pt x="1227" y="1194"/>
                    <a:pt x="1666" y="1138"/>
                    <a:pt x="1797" y="1002"/>
                  </a:cubicBezTo>
                  <a:cubicBezTo>
                    <a:pt x="1928" y="866"/>
                    <a:pt x="1869" y="651"/>
                    <a:pt x="1659" y="525"/>
                  </a:cubicBezTo>
                  <a:cubicBezTo>
                    <a:pt x="1449" y="399"/>
                    <a:pt x="1095" y="231"/>
                    <a:pt x="840" y="141"/>
                  </a:cubicBezTo>
                  <a:cubicBezTo>
                    <a:pt x="435" y="0"/>
                    <a:pt x="204" y="111"/>
                    <a:pt x="102" y="279"/>
                  </a:cubicBezTo>
                  <a:cubicBezTo>
                    <a:pt x="0" y="447"/>
                    <a:pt x="159" y="723"/>
                    <a:pt x="348" y="918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60" name="Freeform 17"/>
            <p:cNvSpPr>
              <a:spLocks/>
            </p:cNvSpPr>
            <p:nvPr/>
          </p:nvSpPr>
          <p:spPr bwMode="auto">
            <a:xfrm>
              <a:off x="5786438" y="1323975"/>
              <a:ext cx="1835150" cy="1795463"/>
            </a:xfrm>
            <a:custGeom>
              <a:avLst/>
              <a:gdLst>
                <a:gd name="T0" fmla="*/ 2147483647 w 1156"/>
                <a:gd name="T1" fmla="*/ 2147483647 h 1131"/>
                <a:gd name="T2" fmla="*/ 2147483647 w 1156"/>
                <a:gd name="T3" fmla="*/ 2147483647 h 1131"/>
                <a:gd name="T4" fmla="*/ 2147483647 w 1156"/>
                <a:gd name="T5" fmla="*/ 2147483647 h 1131"/>
                <a:gd name="T6" fmla="*/ 2147483647 w 1156"/>
                <a:gd name="T7" fmla="*/ 2147483647 h 1131"/>
                <a:gd name="T8" fmla="*/ 2147483647 w 1156"/>
                <a:gd name="T9" fmla="*/ 2147483647 h 1131"/>
                <a:gd name="T10" fmla="*/ 2147483647 w 1156"/>
                <a:gd name="T11" fmla="*/ 2147483647 h 1131"/>
                <a:gd name="T12" fmla="*/ 2147483647 w 1156"/>
                <a:gd name="T13" fmla="*/ 2147483647 h 1131"/>
                <a:gd name="T14" fmla="*/ 2147483647 w 1156"/>
                <a:gd name="T15" fmla="*/ 2147483647 h 1131"/>
                <a:gd name="T16" fmla="*/ 2147483647 w 1156"/>
                <a:gd name="T17" fmla="*/ 2147483647 h 1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6"/>
                <a:gd name="T28" fmla="*/ 0 h 1131"/>
                <a:gd name="T29" fmla="*/ 1156 w 1156"/>
                <a:gd name="T30" fmla="*/ 1131 h 1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6" h="1131">
                  <a:moveTo>
                    <a:pt x="105" y="39"/>
                  </a:moveTo>
                  <a:cubicBezTo>
                    <a:pt x="0" y="87"/>
                    <a:pt x="31" y="249"/>
                    <a:pt x="139" y="303"/>
                  </a:cubicBezTo>
                  <a:cubicBezTo>
                    <a:pt x="247" y="357"/>
                    <a:pt x="369" y="421"/>
                    <a:pt x="517" y="555"/>
                  </a:cubicBezTo>
                  <a:cubicBezTo>
                    <a:pt x="626" y="651"/>
                    <a:pt x="718" y="786"/>
                    <a:pt x="772" y="918"/>
                  </a:cubicBezTo>
                  <a:cubicBezTo>
                    <a:pt x="826" y="1050"/>
                    <a:pt x="856" y="1113"/>
                    <a:pt x="985" y="1122"/>
                  </a:cubicBezTo>
                  <a:cubicBezTo>
                    <a:pt x="1114" y="1131"/>
                    <a:pt x="1144" y="1017"/>
                    <a:pt x="1150" y="921"/>
                  </a:cubicBezTo>
                  <a:cubicBezTo>
                    <a:pt x="1156" y="825"/>
                    <a:pt x="1078" y="493"/>
                    <a:pt x="888" y="299"/>
                  </a:cubicBezTo>
                  <a:cubicBezTo>
                    <a:pt x="753" y="159"/>
                    <a:pt x="570" y="74"/>
                    <a:pt x="435" y="38"/>
                  </a:cubicBezTo>
                  <a:cubicBezTo>
                    <a:pt x="300" y="2"/>
                    <a:pt x="192" y="0"/>
                    <a:pt x="105" y="39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61" name="Freeform 23"/>
            <p:cNvSpPr>
              <a:spLocks/>
            </p:cNvSpPr>
            <p:nvPr/>
          </p:nvSpPr>
          <p:spPr bwMode="auto">
            <a:xfrm>
              <a:off x="2001838" y="2679700"/>
              <a:ext cx="2008187" cy="2471738"/>
            </a:xfrm>
            <a:custGeom>
              <a:avLst/>
              <a:gdLst>
                <a:gd name="T0" fmla="*/ 2147483647 w 1265"/>
                <a:gd name="T1" fmla="*/ 2147483647 h 1557"/>
                <a:gd name="T2" fmla="*/ 2147483647 w 1265"/>
                <a:gd name="T3" fmla="*/ 2147483647 h 1557"/>
                <a:gd name="T4" fmla="*/ 2147483647 w 1265"/>
                <a:gd name="T5" fmla="*/ 2147483647 h 1557"/>
                <a:gd name="T6" fmla="*/ 2147483647 w 1265"/>
                <a:gd name="T7" fmla="*/ 2147483647 h 1557"/>
                <a:gd name="T8" fmla="*/ 2147483647 w 1265"/>
                <a:gd name="T9" fmla="*/ 2147483647 h 1557"/>
                <a:gd name="T10" fmla="*/ 2147483647 w 1265"/>
                <a:gd name="T11" fmla="*/ 2147483647 h 1557"/>
                <a:gd name="T12" fmla="*/ 2147483647 w 1265"/>
                <a:gd name="T13" fmla="*/ 2147483647 h 1557"/>
                <a:gd name="T14" fmla="*/ 2147483647 w 1265"/>
                <a:gd name="T15" fmla="*/ 2147483647 h 15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65"/>
                <a:gd name="T25" fmla="*/ 0 h 1557"/>
                <a:gd name="T26" fmla="*/ 1265 w 1265"/>
                <a:gd name="T27" fmla="*/ 1557 h 15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65" h="1557">
                  <a:moveTo>
                    <a:pt x="41" y="537"/>
                  </a:moveTo>
                  <a:cubicBezTo>
                    <a:pt x="0" y="847"/>
                    <a:pt x="138" y="1110"/>
                    <a:pt x="231" y="1225"/>
                  </a:cubicBezTo>
                  <a:cubicBezTo>
                    <a:pt x="354" y="1375"/>
                    <a:pt x="636" y="1557"/>
                    <a:pt x="851" y="1513"/>
                  </a:cubicBezTo>
                  <a:cubicBezTo>
                    <a:pt x="1066" y="1469"/>
                    <a:pt x="1258" y="1325"/>
                    <a:pt x="1262" y="1162"/>
                  </a:cubicBezTo>
                  <a:cubicBezTo>
                    <a:pt x="1265" y="1014"/>
                    <a:pt x="1082" y="783"/>
                    <a:pt x="936" y="568"/>
                  </a:cubicBezTo>
                  <a:cubicBezTo>
                    <a:pt x="798" y="361"/>
                    <a:pt x="714" y="175"/>
                    <a:pt x="660" y="126"/>
                  </a:cubicBezTo>
                  <a:cubicBezTo>
                    <a:pt x="606" y="77"/>
                    <a:pt x="483" y="0"/>
                    <a:pt x="297" y="63"/>
                  </a:cubicBezTo>
                  <a:cubicBezTo>
                    <a:pt x="175" y="104"/>
                    <a:pt x="87" y="211"/>
                    <a:pt x="41" y="537"/>
                  </a:cubicBezTo>
                  <a:close/>
                </a:path>
              </a:pathLst>
            </a:custGeom>
            <a:solidFill>
              <a:srgbClr val="9BB4FF">
                <a:alpha val="76077"/>
              </a:srgb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5304" name="Gruppieren 413"/>
          <p:cNvGrpSpPr>
            <a:grpSpLocks/>
          </p:cNvGrpSpPr>
          <p:nvPr/>
        </p:nvGrpSpPr>
        <p:grpSpPr bwMode="auto">
          <a:xfrm>
            <a:off x="5084763" y="2127250"/>
            <a:ext cx="3349625" cy="1858963"/>
            <a:chOff x="5085232" y="2126869"/>
            <a:chExt cx="3348780" cy="1858931"/>
          </a:xfrm>
        </p:grpSpPr>
        <p:sp>
          <p:nvSpPr>
            <p:cNvPr id="55341" name="Rectangle 88"/>
            <p:cNvSpPr>
              <a:spLocks noChangeArrowheads="1"/>
            </p:cNvSpPr>
            <p:nvPr/>
          </p:nvSpPr>
          <p:spPr bwMode="auto">
            <a:xfrm>
              <a:off x="6114547" y="3480533"/>
              <a:ext cx="868829" cy="5052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</a:rPr>
                <a:t>Konsum-</a:t>
              </a:r>
            </a:p>
            <a:p>
              <a:pPr algn="ctr" eaLnBrk="0" hangingPunct="0"/>
              <a:r>
                <a:rPr lang="de-DE" sz="900">
                  <a:solidFill>
                    <a:srgbClr val="000000"/>
                  </a:solidFill>
                </a:rPr>
                <a:t>Materialisten </a:t>
              </a:r>
            </a:p>
            <a:p>
              <a:pPr algn="ctr" eaLnBrk="0" hangingPunct="0"/>
              <a:r>
                <a:rPr lang="de-DE" sz="900" b="1" i="1">
                  <a:solidFill>
                    <a:srgbClr val="000000"/>
                  </a:solidFill>
                </a:rPr>
                <a:t>57%</a:t>
              </a:r>
            </a:p>
          </p:txBody>
        </p:sp>
        <p:sp>
          <p:nvSpPr>
            <p:cNvPr id="55342" name="Rectangle 89"/>
            <p:cNvSpPr>
              <a:spLocks noChangeArrowheads="1"/>
            </p:cNvSpPr>
            <p:nvPr/>
          </p:nvSpPr>
          <p:spPr bwMode="auto">
            <a:xfrm>
              <a:off x="5827043" y="2126869"/>
              <a:ext cx="702117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</a:rPr>
                <a:t>Etablierte </a:t>
              </a:r>
            </a:p>
            <a:p>
              <a:pPr algn="ctr" eaLnBrk="0" hangingPunct="0"/>
              <a:r>
                <a:rPr lang="de-DE" sz="900" b="1" i="1">
                  <a:solidFill>
                    <a:srgbClr val="000000"/>
                  </a:solidFill>
                </a:rPr>
                <a:t>70%</a:t>
              </a:r>
            </a:p>
          </p:txBody>
        </p:sp>
        <p:sp>
          <p:nvSpPr>
            <p:cNvPr id="55343" name="Rectangle 90"/>
            <p:cNvSpPr>
              <a:spLocks noChangeArrowheads="1"/>
            </p:cNvSpPr>
            <p:nvPr/>
          </p:nvSpPr>
          <p:spPr bwMode="auto">
            <a:xfrm>
              <a:off x="7260190" y="2925270"/>
              <a:ext cx="772648" cy="5052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</a:rPr>
                <a:t>Experimen-</a:t>
              </a:r>
            </a:p>
            <a:p>
              <a:pPr algn="ctr" eaLnBrk="0" hangingPunct="0"/>
              <a:r>
                <a:rPr lang="de-DE" sz="900">
                  <a:solidFill>
                    <a:srgbClr val="000000"/>
                  </a:solidFill>
                </a:rPr>
                <a:t>talisten </a:t>
              </a:r>
            </a:p>
            <a:p>
              <a:pPr algn="ctr" eaLnBrk="0" hangingPunct="0"/>
              <a:r>
                <a:rPr lang="de-DE" sz="900" b="1" i="1">
                  <a:solidFill>
                    <a:srgbClr val="000000"/>
                  </a:solidFill>
                </a:rPr>
                <a:t>46%</a:t>
              </a:r>
            </a:p>
          </p:txBody>
        </p:sp>
        <p:sp>
          <p:nvSpPr>
            <p:cNvPr id="55344" name="Rectangle 91"/>
            <p:cNvSpPr>
              <a:spLocks noChangeArrowheads="1"/>
            </p:cNvSpPr>
            <p:nvPr/>
          </p:nvSpPr>
          <p:spPr bwMode="auto">
            <a:xfrm>
              <a:off x="6489230" y="2433126"/>
              <a:ext cx="945774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</a:rPr>
                <a:t>Postmaterielle </a:t>
              </a:r>
            </a:p>
            <a:p>
              <a:pPr algn="ctr" eaLnBrk="0" hangingPunct="0"/>
              <a:r>
                <a:rPr lang="de-DE" sz="900" b="1" i="1">
                  <a:solidFill>
                    <a:srgbClr val="000000"/>
                  </a:solidFill>
                </a:rPr>
                <a:t>66%</a:t>
              </a:r>
            </a:p>
          </p:txBody>
        </p:sp>
        <p:sp>
          <p:nvSpPr>
            <p:cNvPr id="55345" name="Rectangle 92"/>
            <p:cNvSpPr>
              <a:spLocks noChangeArrowheads="1"/>
            </p:cNvSpPr>
            <p:nvPr/>
          </p:nvSpPr>
          <p:spPr bwMode="auto">
            <a:xfrm>
              <a:off x="6987828" y="3463600"/>
              <a:ext cx="798296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</a:rPr>
                <a:t>Hedonisten </a:t>
              </a:r>
            </a:p>
            <a:p>
              <a:pPr algn="ctr" eaLnBrk="0" hangingPunct="0"/>
              <a:r>
                <a:rPr lang="de-DE" sz="900" b="1" i="1">
                  <a:solidFill>
                    <a:srgbClr val="000000"/>
                  </a:solidFill>
                </a:rPr>
                <a:t>45%</a:t>
              </a:r>
            </a:p>
          </p:txBody>
        </p:sp>
        <p:sp>
          <p:nvSpPr>
            <p:cNvPr id="55346" name="Rectangle 93"/>
            <p:cNvSpPr>
              <a:spLocks noChangeArrowheads="1"/>
            </p:cNvSpPr>
            <p:nvPr/>
          </p:nvSpPr>
          <p:spPr bwMode="auto">
            <a:xfrm>
              <a:off x="6113422" y="2862072"/>
              <a:ext cx="1048365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</a:rPr>
                <a:t>Bürgerliche Mitte</a:t>
              </a:r>
            </a:p>
            <a:p>
              <a:pPr algn="ctr" eaLnBrk="0" hangingPunct="0"/>
              <a:r>
                <a:rPr lang="de-DE" sz="900" b="1" i="1">
                  <a:solidFill>
                    <a:srgbClr val="000000"/>
                  </a:solidFill>
                </a:rPr>
                <a:t>69%</a:t>
              </a:r>
            </a:p>
          </p:txBody>
        </p:sp>
        <p:sp>
          <p:nvSpPr>
            <p:cNvPr id="55347" name="Rectangle 94"/>
            <p:cNvSpPr>
              <a:spLocks noChangeArrowheads="1"/>
            </p:cNvSpPr>
            <p:nvPr/>
          </p:nvSpPr>
          <p:spPr bwMode="auto">
            <a:xfrm>
              <a:off x="7137868" y="2208058"/>
              <a:ext cx="1296144" cy="5052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de-DE" sz="900">
                  <a:solidFill>
                    <a:srgbClr val="000000"/>
                  </a:solidFill>
                </a:rPr>
                <a:t>Moderne</a:t>
              </a:r>
            </a:p>
            <a:p>
              <a:pPr eaLnBrk="0" hangingPunct="0"/>
              <a:r>
                <a:rPr lang="de-DE" sz="900">
                  <a:solidFill>
                    <a:srgbClr val="000000"/>
                  </a:solidFill>
                </a:rPr>
                <a:t>     Perfor-</a:t>
              </a:r>
            </a:p>
            <a:p>
              <a:pPr eaLnBrk="0" hangingPunct="0"/>
              <a:r>
                <a:rPr lang="de-DE" sz="900">
                  <a:solidFill>
                    <a:srgbClr val="000000"/>
                  </a:solidFill>
                </a:rPr>
                <a:t>         mer</a:t>
              </a:r>
            </a:p>
          </p:txBody>
        </p:sp>
        <p:sp>
          <p:nvSpPr>
            <p:cNvPr id="55348" name="Rectangle 96"/>
            <p:cNvSpPr>
              <a:spLocks noChangeArrowheads="1"/>
            </p:cNvSpPr>
            <p:nvPr/>
          </p:nvSpPr>
          <p:spPr bwMode="auto">
            <a:xfrm>
              <a:off x="5085232" y="3250272"/>
              <a:ext cx="772648" cy="5052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</a:rPr>
                <a:t>Traditions-</a:t>
              </a:r>
              <a:br>
                <a:rPr lang="de-DE" sz="900">
                  <a:solidFill>
                    <a:srgbClr val="000000"/>
                  </a:solidFill>
                </a:rPr>
              </a:br>
              <a:r>
                <a:rPr lang="de-DE" sz="900">
                  <a:solidFill>
                    <a:srgbClr val="000000"/>
                  </a:solidFill>
                </a:rPr>
                <a:t>verwurzelte</a:t>
              </a:r>
            </a:p>
            <a:p>
              <a:pPr algn="ctr" eaLnBrk="0" hangingPunct="0"/>
              <a:r>
                <a:rPr lang="de-DE" sz="900" b="1" i="1">
                  <a:solidFill>
                    <a:srgbClr val="000000"/>
                  </a:solidFill>
                </a:rPr>
                <a:t>38%</a:t>
              </a:r>
            </a:p>
          </p:txBody>
        </p:sp>
        <p:sp>
          <p:nvSpPr>
            <p:cNvPr id="55349" name="Rectangle 99"/>
            <p:cNvSpPr>
              <a:spLocks noChangeArrowheads="1"/>
            </p:cNvSpPr>
            <p:nvPr/>
          </p:nvSpPr>
          <p:spPr bwMode="auto">
            <a:xfrm>
              <a:off x="5190794" y="2221356"/>
              <a:ext cx="586700" cy="6437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de-DE" sz="900">
                  <a:solidFill>
                    <a:srgbClr val="000000"/>
                  </a:solidFill>
                </a:rPr>
                <a:t>     Kon-</a:t>
              </a:r>
            </a:p>
            <a:p>
              <a:pPr eaLnBrk="0" hangingPunct="0"/>
              <a:r>
                <a:rPr lang="de-DE" sz="900">
                  <a:solidFill>
                    <a:srgbClr val="000000"/>
                  </a:solidFill>
                </a:rPr>
                <a:t>   ser-</a:t>
              </a:r>
            </a:p>
            <a:p>
              <a:pPr eaLnBrk="0" hangingPunct="0"/>
              <a:r>
                <a:rPr lang="de-DE" sz="900">
                  <a:solidFill>
                    <a:srgbClr val="000000"/>
                  </a:solidFill>
                </a:rPr>
                <a:t>  vative</a:t>
              </a:r>
            </a:p>
            <a:p>
              <a:pPr eaLnBrk="0" hangingPunct="0"/>
              <a:r>
                <a:rPr lang="de-DE" sz="900" b="1" i="1">
                  <a:solidFill>
                    <a:srgbClr val="000000"/>
                  </a:solidFill>
                </a:rPr>
                <a:t>46%</a:t>
              </a:r>
            </a:p>
          </p:txBody>
        </p:sp>
        <p:sp>
          <p:nvSpPr>
            <p:cNvPr id="55350" name="Rectangle 94"/>
            <p:cNvSpPr>
              <a:spLocks noChangeArrowheads="1"/>
            </p:cNvSpPr>
            <p:nvPr/>
          </p:nvSpPr>
          <p:spPr bwMode="auto">
            <a:xfrm>
              <a:off x="7545871" y="2623597"/>
              <a:ext cx="413577" cy="2282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de-DE" sz="900" b="1" i="1">
                  <a:solidFill>
                    <a:srgbClr val="000000"/>
                  </a:solidFill>
                </a:rPr>
                <a:t>64%</a:t>
              </a:r>
            </a:p>
          </p:txBody>
        </p:sp>
        <p:sp>
          <p:nvSpPr>
            <p:cNvPr id="55351" name="Rectangle 99"/>
            <p:cNvSpPr>
              <a:spLocks noChangeArrowheads="1"/>
            </p:cNvSpPr>
            <p:nvPr/>
          </p:nvSpPr>
          <p:spPr bwMode="auto">
            <a:xfrm>
              <a:off x="5581150" y="2862989"/>
              <a:ext cx="661038" cy="6437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de-DE" sz="900">
                  <a:solidFill>
                    <a:srgbClr val="000000"/>
                  </a:solidFill>
                </a:rPr>
                <a:t>DDR-</a:t>
              </a:r>
            </a:p>
            <a:p>
              <a:pPr eaLnBrk="0" hangingPunct="0"/>
              <a:r>
                <a:rPr lang="de-DE" sz="900">
                  <a:solidFill>
                    <a:srgbClr val="000000"/>
                  </a:solidFill>
                </a:rPr>
                <a:t> Nostal-</a:t>
              </a:r>
            </a:p>
            <a:p>
              <a:pPr eaLnBrk="0" hangingPunct="0"/>
              <a:r>
                <a:rPr lang="de-DE" sz="900">
                  <a:solidFill>
                    <a:srgbClr val="000000"/>
                  </a:solidFill>
                </a:rPr>
                <a:t>   gische</a:t>
              </a:r>
            </a:p>
            <a:p>
              <a:pPr eaLnBrk="0" hangingPunct="0"/>
              <a:r>
                <a:rPr lang="de-DE" sz="900" b="1" i="1">
                  <a:solidFill>
                    <a:srgbClr val="000000"/>
                  </a:solidFill>
                </a:rPr>
                <a:t>     47%</a:t>
              </a:r>
            </a:p>
          </p:txBody>
        </p:sp>
      </p:grpSp>
      <p:sp>
        <p:nvSpPr>
          <p:cNvPr id="98" name="Rechteck 97"/>
          <p:cNvSpPr/>
          <p:nvPr/>
        </p:nvSpPr>
        <p:spPr>
          <a:xfrm>
            <a:off x="561975" y="1484313"/>
            <a:ext cx="3794125" cy="2825750"/>
          </a:xfrm>
          <a:prstGeom prst="rect">
            <a:avLst/>
          </a:prstGeom>
          <a:noFill/>
          <a:ln w="12700">
            <a:solidFill>
              <a:srgbClr val="006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5306" name="Textfeld 75"/>
          <p:cNvSpPr txBox="1">
            <a:spLocks noChangeArrowheads="1"/>
          </p:cNvSpPr>
          <p:nvPr/>
        </p:nvSpPr>
        <p:spPr bwMode="auto">
          <a:xfrm>
            <a:off x="919163" y="1557338"/>
            <a:ext cx="32146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de-DE" sz="1300" b="1">
                <a:solidFill>
                  <a:srgbClr val="000000"/>
                </a:solidFill>
              </a:rPr>
              <a:t>Lokales Engagement: Status Quo </a:t>
            </a:r>
            <a:r>
              <a:rPr lang="de-DE" sz="900">
                <a:solidFill>
                  <a:srgbClr val="000000"/>
                </a:solidFill>
              </a:rPr>
              <a:t>Ø 45%</a:t>
            </a:r>
            <a:endParaRPr lang="de-DE" sz="1300" b="1" u="sng">
              <a:solidFill>
                <a:srgbClr val="000000"/>
              </a:solidFill>
            </a:endParaRPr>
          </a:p>
        </p:txBody>
      </p:sp>
      <p:sp>
        <p:nvSpPr>
          <p:cNvPr id="55307" name="Rechteck 71"/>
          <p:cNvSpPr>
            <a:spLocks noChangeArrowheads="1"/>
          </p:cNvSpPr>
          <p:nvPr/>
        </p:nvSpPr>
        <p:spPr bwMode="auto">
          <a:xfrm>
            <a:off x="1289050" y="4141788"/>
            <a:ext cx="176213" cy="88900"/>
          </a:xfrm>
          <a:prstGeom prst="rect">
            <a:avLst/>
          </a:prstGeom>
          <a:solidFill>
            <a:srgbClr val="9BBEFF"/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>
              <a:solidFill>
                <a:srgbClr val="000000"/>
              </a:solidFill>
            </a:endParaRPr>
          </a:p>
        </p:txBody>
      </p:sp>
      <p:sp>
        <p:nvSpPr>
          <p:cNvPr id="55308" name="Textfeld 72"/>
          <p:cNvSpPr txBox="1">
            <a:spLocks noChangeArrowheads="1"/>
          </p:cNvSpPr>
          <p:nvPr/>
        </p:nvSpPr>
        <p:spPr bwMode="auto">
          <a:xfrm>
            <a:off x="1538288" y="4114800"/>
            <a:ext cx="100012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900">
                <a:solidFill>
                  <a:srgbClr val="000000"/>
                </a:solidFill>
              </a:rPr>
              <a:t>Schwach vertreten</a:t>
            </a:r>
          </a:p>
        </p:txBody>
      </p:sp>
      <p:sp>
        <p:nvSpPr>
          <p:cNvPr id="55309" name="Rechteck 77"/>
          <p:cNvSpPr>
            <a:spLocks noChangeArrowheads="1"/>
          </p:cNvSpPr>
          <p:nvPr/>
        </p:nvSpPr>
        <p:spPr bwMode="auto">
          <a:xfrm>
            <a:off x="2728913" y="4141788"/>
            <a:ext cx="176212" cy="88900"/>
          </a:xfrm>
          <a:prstGeom prst="rect">
            <a:avLst/>
          </a:prstGeom>
          <a:solidFill>
            <a:srgbClr val="FF0000">
              <a:alpha val="30196"/>
            </a:srgbClr>
          </a:solidFill>
          <a:ln w="635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>
              <a:solidFill>
                <a:srgbClr val="000000"/>
              </a:solidFill>
            </a:endParaRPr>
          </a:p>
        </p:txBody>
      </p:sp>
      <p:sp>
        <p:nvSpPr>
          <p:cNvPr id="55310" name="Textfeld 78"/>
          <p:cNvSpPr txBox="1">
            <a:spLocks noChangeArrowheads="1"/>
          </p:cNvSpPr>
          <p:nvPr/>
        </p:nvSpPr>
        <p:spPr bwMode="auto">
          <a:xfrm>
            <a:off x="2967038" y="4114800"/>
            <a:ext cx="102393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900">
                <a:solidFill>
                  <a:srgbClr val="000000"/>
                </a:solidFill>
              </a:rPr>
              <a:t>Stark vertreten</a:t>
            </a:r>
          </a:p>
        </p:txBody>
      </p:sp>
      <p:grpSp>
        <p:nvGrpSpPr>
          <p:cNvPr id="55311" name="Gruppieren 54"/>
          <p:cNvGrpSpPr>
            <a:grpSpLocks/>
          </p:cNvGrpSpPr>
          <p:nvPr/>
        </p:nvGrpSpPr>
        <p:grpSpPr bwMode="auto">
          <a:xfrm>
            <a:off x="1031875" y="2071688"/>
            <a:ext cx="2994025" cy="1973262"/>
            <a:chOff x="2001838" y="1249363"/>
            <a:chExt cx="5919787" cy="3902075"/>
          </a:xfrm>
        </p:grpSpPr>
        <p:sp>
          <p:nvSpPr>
            <p:cNvPr id="55331" name="Freeform 22"/>
            <p:cNvSpPr>
              <a:spLocks/>
            </p:cNvSpPr>
            <p:nvPr/>
          </p:nvSpPr>
          <p:spPr bwMode="auto">
            <a:xfrm>
              <a:off x="3154363" y="1249363"/>
              <a:ext cx="3014662" cy="1265237"/>
            </a:xfrm>
            <a:custGeom>
              <a:avLst/>
              <a:gdLst>
                <a:gd name="T0" fmla="*/ 2147483647 w 1899"/>
                <a:gd name="T1" fmla="*/ 2147483647 h 797"/>
                <a:gd name="T2" fmla="*/ 2147483647 w 1899"/>
                <a:gd name="T3" fmla="*/ 2147483647 h 797"/>
                <a:gd name="T4" fmla="*/ 2147483647 w 1899"/>
                <a:gd name="T5" fmla="*/ 2147483647 h 797"/>
                <a:gd name="T6" fmla="*/ 2147483647 w 1899"/>
                <a:gd name="T7" fmla="*/ 2147483647 h 797"/>
                <a:gd name="T8" fmla="*/ 2147483647 w 1899"/>
                <a:gd name="T9" fmla="*/ 2147483647 h 797"/>
                <a:gd name="T10" fmla="*/ 2147483647 w 1899"/>
                <a:gd name="T11" fmla="*/ 2147483647 h 797"/>
                <a:gd name="T12" fmla="*/ 2147483647 w 1899"/>
                <a:gd name="T13" fmla="*/ 2147483647 h 797"/>
                <a:gd name="T14" fmla="*/ 2147483647 w 1899"/>
                <a:gd name="T15" fmla="*/ 2147483647 h 797"/>
                <a:gd name="T16" fmla="*/ 2147483647 w 1899"/>
                <a:gd name="T17" fmla="*/ 2147483647 h 7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99"/>
                <a:gd name="T28" fmla="*/ 0 h 797"/>
                <a:gd name="T29" fmla="*/ 1899 w 1899"/>
                <a:gd name="T30" fmla="*/ 797 h 7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99" h="797">
                  <a:moveTo>
                    <a:pt x="57" y="680"/>
                  </a:moveTo>
                  <a:cubicBezTo>
                    <a:pt x="93" y="740"/>
                    <a:pt x="147" y="797"/>
                    <a:pt x="273" y="779"/>
                  </a:cubicBezTo>
                  <a:cubicBezTo>
                    <a:pt x="399" y="761"/>
                    <a:pt x="639" y="611"/>
                    <a:pt x="816" y="518"/>
                  </a:cubicBezTo>
                  <a:cubicBezTo>
                    <a:pt x="993" y="425"/>
                    <a:pt x="1167" y="314"/>
                    <a:pt x="1335" y="290"/>
                  </a:cubicBezTo>
                  <a:cubicBezTo>
                    <a:pt x="1503" y="266"/>
                    <a:pt x="1752" y="344"/>
                    <a:pt x="1800" y="323"/>
                  </a:cubicBezTo>
                  <a:cubicBezTo>
                    <a:pt x="1848" y="302"/>
                    <a:pt x="1899" y="198"/>
                    <a:pt x="1722" y="113"/>
                  </a:cubicBezTo>
                  <a:cubicBezTo>
                    <a:pt x="1545" y="28"/>
                    <a:pt x="1008" y="0"/>
                    <a:pt x="708" y="17"/>
                  </a:cubicBezTo>
                  <a:cubicBezTo>
                    <a:pt x="444" y="32"/>
                    <a:pt x="198" y="121"/>
                    <a:pt x="102" y="242"/>
                  </a:cubicBezTo>
                  <a:cubicBezTo>
                    <a:pt x="0" y="368"/>
                    <a:pt x="12" y="611"/>
                    <a:pt x="57" y="680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32" name="Freeform 15"/>
            <p:cNvSpPr>
              <a:spLocks/>
            </p:cNvSpPr>
            <p:nvPr/>
          </p:nvSpPr>
          <p:spPr bwMode="auto">
            <a:xfrm>
              <a:off x="3768725" y="3700463"/>
              <a:ext cx="2357438" cy="1450975"/>
            </a:xfrm>
            <a:custGeom>
              <a:avLst/>
              <a:gdLst>
                <a:gd name="T0" fmla="*/ 2147483647 w 1485"/>
                <a:gd name="T1" fmla="*/ 2147483647 h 914"/>
                <a:gd name="T2" fmla="*/ 2147483647 w 1485"/>
                <a:gd name="T3" fmla="*/ 2147483647 h 914"/>
                <a:gd name="T4" fmla="*/ 2147483647 w 1485"/>
                <a:gd name="T5" fmla="*/ 2147483647 h 914"/>
                <a:gd name="T6" fmla="*/ 2147483647 w 1485"/>
                <a:gd name="T7" fmla="*/ 2147483647 h 914"/>
                <a:gd name="T8" fmla="*/ 2147483647 w 1485"/>
                <a:gd name="T9" fmla="*/ 2147483647 h 914"/>
                <a:gd name="T10" fmla="*/ 2147483647 w 1485"/>
                <a:gd name="T11" fmla="*/ 2147483647 h 9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5"/>
                <a:gd name="T19" fmla="*/ 0 h 914"/>
                <a:gd name="T20" fmla="*/ 1485 w 1485"/>
                <a:gd name="T21" fmla="*/ 914 h 9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5" h="914">
                  <a:moveTo>
                    <a:pt x="21" y="510"/>
                  </a:moveTo>
                  <a:cubicBezTo>
                    <a:pt x="0" y="711"/>
                    <a:pt x="153" y="868"/>
                    <a:pt x="426" y="891"/>
                  </a:cubicBezTo>
                  <a:cubicBezTo>
                    <a:pt x="699" y="914"/>
                    <a:pt x="1119" y="813"/>
                    <a:pt x="1248" y="723"/>
                  </a:cubicBezTo>
                  <a:cubicBezTo>
                    <a:pt x="1377" y="633"/>
                    <a:pt x="1485" y="495"/>
                    <a:pt x="1455" y="384"/>
                  </a:cubicBezTo>
                  <a:cubicBezTo>
                    <a:pt x="1412" y="201"/>
                    <a:pt x="1152" y="0"/>
                    <a:pt x="744" y="27"/>
                  </a:cubicBezTo>
                  <a:cubicBezTo>
                    <a:pt x="336" y="54"/>
                    <a:pt x="45" y="276"/>
                    <a:pt x="21" y="510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33" name="Freeform 18"/>
            <p:cNvSpPr>
              <a:spLocks/>
            </p:cNvSpPr>
            <p:nvPr/>
          </p:nvSpPr>
          <p:spPr bwMode="auto">
            <a:xfrm>
              <a:off x="4497388" y="1406525"/>
              <a:ext cx="2419350" cy="1589088"/>
            </a:xfrm>
            <a:custGeom>
              <a:avLst/>
              <a:gdLst>
                <a:gd name="T0" fmla="*/ 2147483647 w 1524"/>
                <a:gd name="T1" fmla="*/ 2147483647 h 1001"/>
                <a:gd name="T2" fmla="*/ 2147483647 w 1524"/>
                <a:gd name="T3" fmla="*/ 2147483647 h 1001"/>
                <a:gd name="T4" fmla="*/ 2147483647 w 1524"/>
                <a:gd name="T5" fmla="*/ 2147483647 h 1001"/>
                <a:gd name="T6" fmla="*/ 2147483647 w 1524"/>
                <a:gd name="T7" fmla="*/ 2147483647 h 1001"/>
                <a:gd name="T8" fmla="*/ 2147483647 w 1524"/>
                <a:gd name="T9" fmla="*/ 2147483647 h 1001"/>
                <a:gd name="T10" fmla="*/ 2147483647 w 1524"/>
                <a:gd name="T11" fmla="*/ 2147483647 h 1001"/>
                <a:gd name="T12" fmla="*/ 2147483647 w 1524"/>
                <a:gd name="T13" fmla="*/ 2147483647 h 1001"/>
                <a:gd name="T14" fmla="*/ 2147483647 w 1524"/>
                <a:gd name="T15" fmla="*/ 2147483647 h 10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4"/>
                <a:gd name="T25" fmla="*/ 0 h 1001"/>
                <a:gd name="T26" fmla="*/ 1524 w 1524"/>
                <a:gd name="T27" fmla="*/ 1001 h 10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4" h="1001">
                  <a:moveTo>
                    <a:pt x="290" y="608"/>
                  </a:moveTo>
                  <a:cubicBezTo>
                    <a:pt x="380" y="678"/>
                    <a:pt x="641" y="809"/>
                    <a:pt x="807" y="873"/>
                  </a:cubicBezTo>
                  <a:cubicBezTo>
                    <a:pt x="974" y="937"/>
                    <a:pt x="1192" y="1001"/>
                    <a:pt x="1299" y="998"/>
                  </a:cubicBezTo>
                  <a:cubicBezTo>
                    <a:pt x="1406" y="995"/>
                    <a:pt x="1524" y="927"/>
                    <a:pt x="1507" y="739"/>
                  </a:cubicBezTo>
                  <a:cubicBezTo>
                    <a:pt x="1492" y="576"/>
                    <a:pt x="1380" y="460"/>
                    <a:pt x="1264" y="374"/>
                  </a:cubicBezTo>
                  <a:cubicBezTo>
                    <a:pt x="1191" y="318"/>
                    <a:pt x="895" y="119"/>
                    <a:pt x="700" y="83"/>
                  </a:cubicBezTo>
                  <a:cubicBezTo>
                    <a:pt x="405" y="29"/>
                    <a:pt x="166" y="0"/>
                    <a:pt x="82" y="208"/>
                  </a:cubicBezTo>
                  <a:cubicBezTo>
                    <a:pt x="0" y="407"/>
                    <a:pt x="230" y="560"/>
                    <a:pt x="290" y="608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34" name="Freeform 19"/>
            <p:cNvSpPr>
              <a:spLocks/>
            </p:cNvSpPr>
            <p:nvPr/>
          </p:nvSpPr>
          <p:spPr bwMode="auto">
            <a:xfrm>
              <a:off x="5630863" y="3454400"/>
              <a:ext cx="1865312" cy="1685925"/>
            </a:xfrm>
            <a:custGeom>
              <a:avLst/>
              <a:gdLst>
                <a:gd name="T0" fmla="*/ 2147483647 w 1175"/>
                <a:gd name="T1" fmla="*/ 2147483647 h 1062"/>
                <a:gd name="T2" fmla="*/ 2147483647 w 1175"/>
                <a:gd name="T3" fmla="*/ 2147483647 h 1062"/>
                <a:gd name="T4" fmla="*/ 2147483647 w 1175"/>
                <a:gd name="T5" fmla="*/ 2147483647 h 1062"/>
                <a:gd name="T6" fmla="*/ 2147483647 w 1175"/>
                <a:gd name="T7" fmla="*/ 2147483647 h 1062"/>
                <a:gd name="T8" fmla="*/ 2147483647 w 1175"/>
                <a:gd name="T9" fmla="*/ 2147483647 h 1062"/>
                <a:gd name="T10" fmla="*/ 2147483647 w 1175"/>
                <a:gd name="T11" fmla="*/ 2147483647 h 1062"/>
                <a:gd name="T12" fmla="*/ 2147483647 w 1175"/>
                <a:gd name="T13" fmla="*/ 2147483647 h 10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5"/>
                <a:gd name="T22" fmla="*/ 0 h 1062"/>
                <a:gd name="T23" fmla="*/ 1175 w 1175"/>
                <a:gd name="T24" fmla="*/ 1062 h 10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5" h="1062">
                  <a:moveTo>
                    <a:pt x="27" y="575"/>
                  </a:moveTo>
                  <a:cubicBezTo>
                    <a:pt x="54" y="746"/>
                    <a:pt x="125" y="922"/>
                    <a:pt x="318" y="992"/>
                  </a:cubicBezTo>
                  <a:cubicBezTo>
                    <a:pt x="511" y="1062"/>
                    <a:pt x="660" y="1059"/>
                    <a:pt x="804" y="995"/>
                  </a:cubicBezTo>
                  <a:cubicBezTo>
                    <a:pt x="948" y="930"/>
                    <a:pt x="1141" y="776"/>
                    <a:pt x="1158" y="524"/>
                  </a:cubicBezTo>
                  <a:cubicBezTo>
                    <a:pt x="1175" y="272"/>
                    <a:pt x="1052" y="158"/>
                    <a:pt x="906" y="98"/>
                  </a:cubicBezTo>
                  <a:cubicBezTo>
                    <a:pt x="717" y="22"/>
                    <a:pt x="339" y="0"/>
                    <a:pt x="138" y="161"/>
                  </a:cubicBezTo>
                  <a:cubicBezTo>
                    <a:pt x="21" y="257"/>
                    <a:pt x="0" y="407"/>
                    <a:pt x="27" y="575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35" name="Freeform 14"/>
            <p:cNvSpPr>
              <a:spLocks/>
            </p:cNvSpPr>
            <p:nvPr/>
          </p:nvSpPr>
          <p:spPr bwMode="auto">
            <a:xfrm>
              <a:off x="6221413" y="2552700"/>
              <a:ext cx="1700212" cy="1309688"/>
            </a:xfrm>
            <a:custGeom>
              <a:avLst/>
              <a:gdLst>
                <a:gd name="T0" fmla="*/ 2147483647 w 1071"/>
                <a:gd name="T1" fmla="*/ 2147483647 h 855"/>
                <a:gd name="T2" fmla="*/ 2147483647 w 1071"/>
                <a:gd name="T3" fmla="*/ 2147483647 h 855"/>
                <a:gd name="T4" fmla="*/ 2147483647 w 1071"/>
                <a:gd name="T5" fmla="*/ 2147483647 h 855"/>
                <a:gd name="T6" fmla="*/ 2147483647 w 1071"/>
                <a:gd name="T7" fmla="*/ 2147483647 h 855"/>
                <a:gd name="T8" fmla="*/ 2147483647 w 1071"/>
                <a:gd name="T9" fmla="*/ 2147483647 h 8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1"/>
                <a:gd name="T16" fmla="*/ 0 h 855"/>
                <a:gd name="T17" fmla="*/ 1071 w 1071"/>
                <a:gd name="T18" fmla="*/ 855 h 8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1" h="855">
                  <a:moveTo>
                    <a:pt x="606" y="849"/>
                  </a:moveTo>
                  <a:cubicBezTo>
                    <a:pt x="822" y="855"/>
                    <a:pt x="1071" y="786"/>
                    <a:pt x="1026" y="558"/>
                  </a:cubicBezTo>
                  <a:cubicBezTo>
                    <a:pt x="981" y="330"/>
                    <a:pt x="480" y="0"/>
                    <a:pt x="219" y="132"/>
                  </a:cubicBezTo>
                  <a:cubicBezTo>
                    <a:pt x="80" y="201"/>
                    <a:pt x="0" y="351"/>
                    <a:pt x="42" y="525"/>
                  </a:cubicBezTo>
                  <a:cubicBezTo>
                    <a:pt x="84" y="699"/>
                    <a:pt x="390" y="843"/>
                    <a:pt x="606" y="849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36" name="Freeform 16"/>
            <p:cNvSpPr>
              <a:spLocks/>
            </p:cNvSpPr>
            <p:nvPr/>
          </p:nvSpPr>
          <p:spPr bwMode="auto">
            <a:xfrm>
              <a:off x="2906713" y="2424113"/>
              <a:ext cx="1479550" cy="1866900"/>
            </a:xfrm>
            <a:custGeom>
              <a:avLst/>
              <a:gdLst>
                <a:gd name="T0" fmla="*/ 2147483647 w 932"/>
                <a:gd name="T1" fmla="*/ 2147483647 h 1176"/>
                <a:gd name="T2" fmla="*/ 2147483647 w 932"/>
                <a:gd name="T3" fmla="*/ 2147483647 h 1176"/>
                <a:gd name="T4" fmla="*/ 2147483647 w 932"/>
                <a:gd name="T5" fmla="*/ 2147483647 h 1176"/>
                <a:gd name="T6" fmla="*/ 2147483647 w 932"/>
                <a:gd name="T7" fmla="*/ 2147483647 h 1176"/>
                <a:gd name="T8" fmla="*/ 2147483647 w 932"/>
                <a:gd name="T9" fmla="*/ 2147483647 h 1176"/>
                <a:gd name="T10" fmla="*/ 2147483647 w 932"/>
                <a:gd name="T11" fmla="*/ 0 h 1176"/>
                <a:gd name="T12" fmla="*/ 2147483647 w 932"/>
                <a:gd name="T13" fmla="*/ 2147483647 h 1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2"/>
                <a:gd name="T22" fmla="*/ 0 h 1176"/>
                <a:gd name="T23" fmla="*/ 932 w 932"/>
                <a:gd name="T24" fmla="*/ 1176 h 1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2" h="1176">
                  <a:moveTo>
                    <a:pt x="78" y="327"/>
                  </a:moveTo>
                  <a:cubicBezTo>
                    <a:pt x="181" y="601"/>
                    <a:pt x="367" y="937"/>
                    <a:pt x="519" y="1080"/>
                  </a:cubicBezTo>
                  <a:cubicBezTo>
                    <a:pt x="615" y="1176"/>
                    <a:pt x="891" y="1155"/>
                    <a:pt x="909" y="963"/>
                  </a:cubicBezTo>
                  <a:cubicBezTo>
                    <a:pt x="932" y="717"/>
                    <a:pt x="594" y="564"/>
                    <a:pt x="474" y="396"/>
                  </a:cubicBezTo>
                  <a:cubicBezTo>
                    <a:pt x="377" y="257"/>
                    <a:pt x="381" y="192"/>
                    <a:pt x="351" y="126"/>
                  </a:cubicBezTo>
                  <a:cubicBezTo>
                    <a:pt x="315" y="55"/>
                    <a:pt x="237" y="0"/>
                    <a:pt x="171" y="0"/>
                  </a:cubicBezTo>
                  <a:cubicBezTo>
                    <a:pt x="105" y="0"/>
                    <a:pt x="0" y="111"/>
                    <a:pt x="78" y="327"/>
                  </a:cubicBezTo>
                  <a:close/>
                </a:path>
              </a:pathLst>
            </a:custGeom>
            <a:solidFill>
              <a:srgbClr val="9BB4FF">
                <a:alpha val="76077"/>
              </a:srgb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37" name="Freeform 21"/>
            <p:cNvSpPr>
              <a:spLocks/>
            </p:cNvSpPr>
            <p:nvPr/>
          </p:nvSpPr>
          <p:spPr bwMode="auto">
            <a:xfrm>
              <a:off x="2228850" y="1404938"/>
              <a:ext cx="1235075" cy="1717675"/>
            </a:xfrm>
            <a:custGeom>
              <a:avLst/>
              <a:gdLst>
                <a:gd name="T0" fmla="*/ 2147483647 w 778"/>
                <a:gd name="T1" fmla="*/ 2147483647 h 1082"/>
                <a:gd name="T2" fmla="*/ 2147483647 w 778"/>
                <a:gd name="T3" fmla="*/ 2147483647 h 1082"/>
                <a:gd name="T4" fmla="*/ 2147483647 w 778"/>
                <a:gd name="T5" fmla="*/ 2147483647 h 1082"/>
                <a:gd name="T6" fmla="*/ 2147483647 w 778"/>
                <a:gd name="T7" fmla="*/ 2147483647 h 1082"/>
                <a:gd name="T8" fmla="*/ 2147483647 w 778"/>
                <a:gd name="T9" fmla="*/ 2147483647 h 1082"/>
                <a:gd name="T10" fmla="*/ 2147483647 w 778"/>
                <a:gd name="T11" fmla="*/ 2147483647 h 10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1082"/>
                <a:gd name="T20" fmla="*/ 778 w 778"/>
                <a:gd name="T21" fmla="*/ 1082 h 10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1082">
                  <a:moveTo>
                    <a:pt x="727" y="365"/>
                  </a:moveTo>
                  <a:cubicBezTo>
                    <a:pt x="778" y="251"/>
                    <a:pt x="760" y="39"/>
                    <a:pt x="604" y="23"/>
                  </a:cubicBezTo>
                  <a:cubicBezTo>
                    <a:pt x="373" y="0"/>
                    <a:pt x="232" y="243"/>
                    <a:pt x="142" y="390"/>
                  </a:cubicBezTo>
                  <a:cubicBezTo>
                    <a:pt x="37" y="568"/>
                    <a:pt x="0" y="884"/>
                    <a:pt x="73" y="975"/>
                  </a:cubicBezTo>
                  <a:cubicBezTo>
                    <a:pt x="161" y="1082"/>
                    <a:pt x="294" y="960"/>
                    <a:pt x="375" y="873"/>
                  </a:cubicBezTo>
                  <a:cubicBezTo>
                    <a:pt x="456" y="786"/>
                    <a:pt x="672" y="489"/>
                    <a:pt x="727" y="365"/>
                  </a:cubicBezTo>
                  <a:close/>
                </a:path>
              </a:pathLst>
            </a:custGeom>
            <a:solidFill>
              <a:srgbClr val="FF0000">
                <a:alpha val="30196"/>
              </a:srgb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38" name="Freeform 20"/>
            <p:cNvSpPr>
              <a:spLocks/>
            </p:cNvSpPr>
            <p:nvPr/>
          </p:nvSpPr>
          <p:spPr bwMode="auto">
            <a:xfrm>
              <a:off x="3397250" y="2005013"/>
              <a:ext cx="3060700" cy="1895475"/>
            </a:xfrm>
            <a:custGeom>
              <a:avLst/>
              <a:gdLst>
                <a:gd name="T0" fmla="*/ 2147483647 w 1928"/>
                <a:gd name="T1" fmla="*/ 2147483647 h 1194"/>
                <a:gd name="T2" fmla="*/ 2147483647 w 1928"/>
                <a:gd name="T3" fmla="*/ 2147483647 h 1194"/>
                <a:gd name="T4" fmla="*/ 2147483647 w 1928"/>
                <a:gd name="T5" fmla="*/ 2147483647 h 1194"/>
                <a:gd name="T6" fmla="*/ 2147483647 w 1928"/>
                <a:gd name="T7" fmla="*/ 2147483647 h 1194"/>
                <a:gd name="T8" fmla="*/ 2147483647 w 1928"/>
                <a:gd name="T9" fmla="*/ 2147483647 h 1194"/>
                <a:gd name="T10" fmla="*/ 2147483647 w 1928"/>
                <a:gd name="T11" fmla="*/ 2147483647 h 1194"/>
                <a:gd name="T12" fmla="*/ 2147483647 w 1928"/>
                <a:gd name="T13" fmla="*/ 2147483647 h 1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8"/>
                <a:gd name="T22" fmla="*/ 0 h 1194"/>
                <a:gd name="T23" fmla="*/ 1928 w 1928"/>
                <a:gd name="T24" fmla="*/ 1194 h 11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8" h="1194">
                  <a:moveTo>
                    <a:pt x="348" y="918"/>
                  </a:moveTo>
                  <a:cubicBezTo>
                    <a:pt x="499" y="1072"/>
                    <a:pt x="621" y="1170"/>
                    <a:pt x="924" y="1182"/>
                  </a:cubicBezTo>
                  <a:cubicBezTo>
                    <a:pt x="1227" y="1194"/>
                    <a:pt x="1666" y="1138"/>
                    <a:pt x="1797" y="1002"/>
                  </a:cubicBezTo>
                  <a:cubicBezTo>
                    <a:pt x="1928" y="866"/>
                    <a:pt x="1869" y="651"/>
                    <a:pt x="1659" y="525"/>
                  </a:cubicBezTo>
                  <a:cubicBezTo>
                    <a:pt x="1449" y="399"/>
                    <a:pt x="1095" y="231"/>
                    <a:pt x="840" y="141"/>
                  </a:cubicBezTo>
                  <a:cubicBezTo>
                    <a:pt x="435" y="0"/>
                    <a:pt x="204" y="111"/>
                    <a:pt x="102" y="279"/>
                  </a:cubicBezTo>
                  <a:cubicBezTo>
                    <a:pt x="0" y="447"/>
                    <a:pt x="159" y="723"/>
                    <a:pt x="348" y="918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39" name="Freeform 17"/>
            <p:cNvSpPr>
              <a:spLocks/>
            </p:cNvSpPr>
            <p:nvPr/>
          </p:nvSpPr>
          <p:spPr bwMode="auto">
            <a:xfrm>
              <a:off x="5786438" y="1323975"/>
              <a:ext cx="1835150" cy="1795463"/>
            </a:xfrm>
            <a:custGeom>
              <a:avLst/>
              <a:gdLst>
                <a:gd name="T0" fmla="*/ 2147483647 w 1156"/>
                <a:gd name="T1" fmla="*/ 2147483647 h 1131"/>
                <a:gd name="T2" fmla="*/ 2147483647 w 1156"/>
                <a:gd name="T3" fmla="*/ 2147483647 h 1131"/>
                <a:gd name="T4" fmla="*/ 2147483647 w 1156"/>
                <a:gd name="T5" fmla="*/ 2147483647 h 1131"/>
                <a:gd name="T6" fmla="*/ 2147483647 w 1156"/>
                <a:gd name="T7" fmla="*/ 2147483647 h 1131"/>
                <a:gd name="T8" fmla="*/ 2147483647 w 1156"/>
                <a:gd name="T9" fmla="*/ 2147483647 h 1131"/>
                <a:gd name="T10" fmla="*/ 2147483647 w 1156"/>
                <a:gd name="T11" fmla="*/ 2147483647 h 1131"/>
                <a:gd name="T12" fmla="*/ 2147483647 w 1156"/>
                <a:gd name="T13" fmla="*/ 2147483647 h 1131"/>
                <a:gd name="T14" fmla="*/ 2147483647 w 1156"/>
                <a:gd name="T15" fmla="*/ 2147483647 h 1131"/>
                <a:gd name="T16" fmla="*/ 2147483647 w 1156"/>
                <a:gd name="T17" fmla="*/ 2147483647 h 1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6"/>
                <a:gd name="T28" fmla="*/ 0 h 1131"/>
                <a:gd name="T29" fmla="*/ 1156 w 1156"/>
                <a:gd name="T30" fmla="*/ 1131 h 1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6" h="1131">
                  <a:moveTo>
                    <a:pt x="105" y="39"/>
                  </a:moveTo>
                  <a:cubicBezTo>
                    <a:pt x="0" y="87"/>
                    <a:pt x="31" y="249"/>
                    <a:pt x="139" y="303"/>
                  </a:cubicBezTo>
                  <a:cubicBezTo>
                    <a:pt x="247" y="357"/>
                    <a:pt x="369" y="421"/>
                    <a:pt x="517" y="555"/>
                  </a:cubicBezTo>
                  <a:cubicBezTo>
                    <a:pt x="626" y="651"/>
                    <a:pt x="718" y="786"/>
                    <a:pt x="772" y="918"/>
                  </a:cubicBezTo>
                  <a:cubicBezTo>
                    <a:pt x="826" y="1050"/>
                    <a:pt x="856" y="1113"/>
                    <a:pt x="985" y="1122"/>
                  </a:cubicBezTo>
                  <a:cubicBezTo>
                    <a:pt x="1114" y="1131"/>
                    <a:pt x="1144" y="1017"/>
                    <a:pt x="1150" y="921"/>
                  </a:cubicBezTo>
                  <a:cubicBezTo>
                    <a:pt x="1156" y="825"/>
                    <a:pt x="1078" y="493"/>
                    <a:pt x="888" y="299"/>
                  </a:cubicBezTo>
                  <a:cubicBezTo>
                    <a:pt x="753" y="159"/>
                    <a:pt x="570" y="74"/>
                    <a:pt x="435" y="38"/>
                  </a:cubicBezTo>
                  <a:cubicBezTo>
                    <a:pt x="300" y="2"/>
                    <a:pt x="192" y="0"/>
                    <a:pt x="105" y="39"/>
                  </a:cubicBezTo>
                  <a:close/>
                </a:path>
              </a:pathLst>
            </a:custGeom>
            <a:solidFill>
              <a:srgbClr val="9BB4FF">
                <a:alpha val="76077"/>
              </a:srgb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340" name="Freeform 23"/>
            <p:cNvSpPr>
              <a:spLocks/>
            </p:cNvSpPr>
            <p:nvPr/>
          </p:nvSpPr>
          <p:spPr bwMode="auto">
            <a:xfrm>
              <a:off x="2001838" y="2679700"/>
              <a:ext cx="2008187" cy="2471738"/>
            </a:xfrm>
            <a:custGeom>
              <a:avLst/>
              <a:gdLst>
                <a:gd name="T0" fmla="*/ 2147483647 w 1265"/>
                <a:gd name="T1" fmla="*/ 2147483647 h 1557"/>
                <a:gd name="T2" fmla="*/ 2147483647 w 1265"/>
                <a:gd name="T3" fmla="*/ 2147483647 h 1557"/>
                <a:gd name="T4" fmla="*/ 2147483647 w 1265"/>
                <a:gd name="T5" fmla="*/ 2147483647 h 1557"/>
                <a:gd name="T6" fmla="*/ 2147483647 w 1265"/>
                <a:gd name="T7" fmla="*/ 2147483647 h 1557"/>
                <a:gd name="T8" fmla="*/ 2147483647 w 1265"/>
                <a:gd name="T9" fmla="*/ 2147483647 h 1557"/>
                <a:gd name="T10" fmla="*/ 2147483647 w 1265"/>
                <a:gd name="T11" fmla="*/ 2147483647 h 1557"/>
                <a:gd name="T12" fmla="*/ 2147483647 w 1265"/>
                <a:gd name="T13" fmla="*/ 2147483647 h 1557"/>
                <a:gd name="T14" fmla="*/ 2147483647 w 1265"/>
                <a:gd name="T15" fmla="*/ 2147483647 h 15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65"/>
                <a:gd name="T25" fmla="*/ 0 h 1557"/>
                <a:gd name="T26" fmla="*/ 1265 w 1265"/>
                <a:gd name="T27" fmla="*/ 1557 h 15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65" h="1557">
                  <a:moveTo>
                    <a:pt x="41" y="537"/>
                  </a:moveTo>
                  <a:cubicBezTo>
                    <a:pt x="0" y="847"/>
                    <a:pt x="138" y="1110"/>
                    <a:pt x="231" y="1225"/>
                  </a:cubicBezTo>
                  <a:cubicBezTo>
                    <a:pt x="354" y="1375"/>
                    <a:pt x="636" y="1557"/>
                    <a:pt x="851" y="1513"/>
                  </a:cubicBezTo>
                  <a:cubicBezTo>
                    <a:pt x="1066" y="1469"/>
                    <a:pt x="1258" y="1325"/>
                    <a:pt x="1262" y="1162"/>
                  </a:cubicBezTo>
                  <a:cubicBezTo>
                    <a:pt x="1265" y="1014"/>
                    <a:pt x="1082" y="783"/>
                    <a:pt x="936" y="568"/>
                  </a:cubicBezTo>
                  <a:cubicBezTo>
                    <a:pt x="798" y="361"/>
                    <a:pt x="714" y="175"/>
                    <a:pt x="660" y="126"/>
                  </a:cubicBezTo>
                  <a:cubicBezTo>
                    <a:pt x="606" y="77"/>
                    <a:pt x="483" y="0"/>
                    <a:pt x="297" y="63"/>
                  </a:cubicBezTo>
                  <a:cubicBezTo>
                    <a:pt x="175" y="104"/>
                    <a:pt x="87" y="211"/>
                    <a:pt x="41" y="537"/>
                  </a:cubicBezTo>
                  <a:close/>
                </a:path>
              </a:pathLst>
            </a:custGeom>
            <a:solidFill>
              <a:srgbClr val="9BB4FF">
                <a:alpha val="76077"/>
              </a:srgb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5312" name="Gruppieren 415"/>
          <p:cNvGrpSpPr>
            <a:grpSpLocks/>
          </p:cNvGrpSpPr>
          <p:nvPr/>
        </p:nvGrpSpPr>
        <p:grpSpPr bwMode="auto">
          <a:xfrm>
            <a:off x="1041400" y="2128838"/>
            <a:ext cx="3348038" cy="1858962"/>
            <a:chOff x="5085232" y="2126869"/>
            <a:chExt cx="3348780" cy="1858931"/>
          </a:xfrm>
        </p:grpSpPr>
        <p:sp>
          <p:nvSpPr>
            <p:cNvPr id="55320" name="Rectangle 88"/>
            <p:cNvSpPr>
              <a:spLocks noChangeArrowheads="1"/>
            </p:cNvSpPr>
            <p:nvPr/>
          </p:nvSpPr>
          <p:spPr bwMode="auto">
            <a:xfrm>
              <a:off x="6114547" y="3480533"/>
              <a:ext cx="868830" cy="5052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</a:rPr>
                <a:t>Konsum-</a:t>
              </a:r>
            </a:p>
            <a:p>
              <a:pPr algn="ctr" eaLnBrk="0" hangingPunct="0"/>
              <a:r>
                <a:rPr lang="de-DE" sz="900">
                  <a:solidFill>
                    <a:srgbClr val="000000"/>
                  </a:solidFill>
                </a:rPr>
                <a:t>Materialisten </a:t>
              </a:r>
            </a:p>
            <a:p>
              <a:pPr algn="ctr" eaLnBrk="0" hangingPunct="0"/>
              <a:r>
                <a:rPr lang="de-DE" sz="900" b="1" i="1">
                  <a:solidFill>
                    <a:srgbClr val="000000"/>
                  </a:solidFill>
                </a:rPr>
                <a:t>41%</a:t>
              </a:r>
            </a:p>
          </p:txBody>
        </p:sp>
        <p:sp>
          <p:nvSpPr>
            <p:cNvPr id="55321" name="Rectangle 89"/>
            <p:cNvSpPr>
              <a:spLocks noChangeArrowheads="1"/>
            </p:cNvSpPr>
            <p:nvPr/>
          </p:nvSpPr>
          <p:spPr bwMode="auto">
            <a:xfrm>
              <a:off x="5827043" y="2126869"/>
              <a:ext cx="702117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</a:rPr>
                <a:t>Etablierte </a:t>
              </a:r>
            </a:p>
            <a:p>
              <a:pPr algn="ctr" eaLnBrk="0" hangingPunct="0"/>
              <a:r>
                <a:rPr lang="de-DE" sz="900" b="1" i="1">
                  <a:solidFill>
                    <a:srgbClr val="000000"/>
                  </a:solidFill>
                </a:rPr>
                <a:t>58%</a:t>
              </a:r>
            </a:p>
          </p:txBody>
        </p:sp>
        <p:sp>
          <p:nvSpPr>
            <p:cNvPr id="55322" name="Rectangle 90"/>
            <p:cNvSpPr>
              <a:spLocks noChangeArrowheads="1"/>
            </p:cNvSpPr>
            <p:nvPr/>
          </p:nvSpPr>
          <p:spPr bwMode="auto">
            <a:xfrm>
              <a:off x="7260190" y="2925270"/>
              <a:ext cx="772648" cy="5052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</a:rPr>
                <a:t>Experimen-</a:t>
              </a:r>
            </a:p>
            <a:p>
              <a:pPr algn="ctr" eaLnBrk="0" hangingPunct="0"/>
              <a:r>
                <a:rPr lang="de-DE" sz="900">
                  <a:solidFill>
                    <a:srgbClr val="000000"/>
                  </a:solidFill>
                </a:rPr>
                <a:t>talisten </a:t>
              </a:r>
            </a:p>
            <a:p>
              <a:pPr algn="ctr" eaLnBrk="0" hangingPunct="0"/>
              <a:r>
                <a:rPr lang="de-DE" sz="900" b="1" i="1">
                  <a:solidFill>
                    <a:srgbClr val="000000"/>
                  </a:solidFill>
                </a:rPr>
                <a:t>43%</a:t>
              </a:r>
            </a:p>
          </p:txBody>
        </p:sp>
        <p:sp>
          <p:nvSpPr>
            <p:cNvPr id="55323" name="Rectangle 91"/>
            <p:cNvSpPr>
              <a:spLocks noChangeArrowheads="1"/>
            </p:cNvSpPr>
            <p:nvPr/>
          </p:nvSpPr>
          <p:spPr bwMode="auto">
            <a:xfrm>
              <a:off x="6489230" y="2433126"/>
              <a:ext cx="945774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</a:rPr>
                <a:t>Postmaterielle </a:t>
              </a:r>
            </a:p>
            <a:p>
              <a:pPr algn="ctr" eaLnBrk="0" hangingPunct="0"/>
              <a:r>
                <a:rPr lang="de-DE" sz="900" b="1" i="1">
                  <a:solidFill>
                    <a:srgbClr val="000000"/>
                  </a:solidFill>
                </a:rPr>
                <a:t>52%</a:t>
              </a:r>
            </a:p>
          </p:txBody>
        </p:sp>
        <p:sp>
          <p:nvSpPr>
            <p:cNvPr id="55324" name="Rectangle 92"/>
            <p:cNvSpPr>
              <a:spLocks noChangeArrowheads="1"/>
            </p:cNvSpPr>
            <p:nvPr/>
          </p:nvSpPr>
          <p:spPr bwMode="auto">
            <a:xfrm>
              <a:off x="6987828" y="3463600"/>
              <a:ext cx="798296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</a:rPr>
                <a:t>Hedonisten </a:t>
              </a:r>
            </a:p>
            <a:p>
              <a:pPr algn="ctr" eaLnBrk="0" hangingPunct="0"/>
              <a:r>
                <a:rPr lang="de-DE" sz="900" b="1" i="1">
                  <a:solidFill>
                    <a:srgbClr val="000000"/>
                  </a:solidFill>
                </a:rPr>
                <a:t>46%</a:t>
              </a:r>
            </a:p>
          </p:txBody>
        </p:sp>
        <p:sp>
          <p:nvSpPr>
            <p:cNvPr id="55325" name="Rectangle 93"/>
            <p:cNvSpPr>
              <a:spLocks noChangeArrowheads="1"/>
            </p:cNvSpPr>
            <p:nvPr/>
          </p:nvSpPr>
          <p:spPr bwMode="auto">
            <a:xfrm>
              <a:off x="6113422" y="2862072"/>
              <a:ext cx="1048365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</a:rPr>
                <a:t>Bürgerliche Mitte</a:t>
              </a:r>
            </a:p>
            <a:p>
              <a:pPr algn="ctr" eaLnBrk="0" hangingPunct="0"/>
              <a:r>
                <a:rPr lang="de-DE" sz="900" b="1" i="1">
                  <a:solidFill>
                    <a:srgbClr val="000000"/>
                  </a:solidFill>
                </a:rPr>
                <a:t>45%</a:t>
              </a:r>
            </a:p>
          </p:txBody>
        </p:sp>
        <p:sp>
          <p:nvSpPr>
            <p:cNvPr id="55326" name="Rectangle 94"/>
            <p:cNvSpPr>
              <a:spLocks noChangeArrowheads="1"/>
            </p:cNvSpPr>
            <p:nvPr/>
          </p:nvSpPr>
          <p:spPr bwMode="auto">
            <a:xfrm>
              <a:off x="7137868" y="2208058"/>
              <a:ext cx="1296144" cy="5052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de-DE" sz="900">
                  <a:solidFill>
                    <a:srgbClr val="000000"/>
                  </a:solidFill>
                </a:rPr>
                <a:t>Moderne</a:t>
              </a:r>
            </a:p>
            <a:p>
              <a:pPr eaLnBrk="0" hangingPunct="0"/>
              <a:r>
                <a:rPr lang="de-DE" sz="900">
                  <a:solidFill>
                    <a:srgbClr val="000000"/>
                  </a:solidFill>
                </a:rPr>
                <a:t>     Perfor-</a:t>
              </a:r>
            </a:p>
            <a:p>
              <a:pPr eaLnBrk="0" hangingPunct="0"/>
              <a:r>
                <a:rPr lang="de-DE" sz="900">
                  <a:solidFill>
                    <a:srgbClr val="000000"/>
                  </a:solidFill>
                </a:rPr>
                <a:t>         mer</a:t>
              </a:r>
            </a:p>
          </p:txBody>
        </p:sp>
        <p:sp>
          <p:nvSpPr>
            <p:cNvPr id="55327" name="Rectangle 96"/>
            <p:cNvSpPr>
              <a:spLocks noChangeArrowheads="1"/>
            </p:cNvSpPr>
            <p:nvPr/>
          </p:nvSpPr>
          <p:spPr bwMode="auto">
            <a:xfrm>
              <a:off x="5085232" y="3250272"/>
              <a:ext cx="772648" cy="5052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de-DE" sz="900">
                  <a:solidFill>
                    <a:srgbClr val="000000"/>
                  </a:solidFill>
                </a:rPr>
                <a:t>Traditions-</a:t>
              </a:r>
              <a:br>
                <a:rPr lang="de-DE" sz="900">
                  <a:solidFill>
                    <a:srgbClr val="000000"/>
                  </a:solidFill>
                </a:rPr>
              </a:br>
              <a:r>
                <a:rPr lang="de-DE" sz="900">
                  <a:solidFill>
                    <a:srgbClr val="000000"/>
                  </a:solidFill>
                </a:rPr>
                <a:t>verwurzelte</a:t>
              </a:r>
            </a:p>
            <a:p>
              <a:pPr algn="ctr" eaLnBrk="0" hangingPunct="0"/>
              <a:r>
                <a:rPr lang="de-DE" sz="900" b="1" i="1">
                  <a:solidFill>
                    <a:srgbClr val="000000"/>
                  </a:solidFill>
                </a:rPr>
                <a:t>37%</a:t>
              </a:r>
            </a:p>
          </p:txBody>
        </p:sp>
        <p:sp>
          <p:nvSpPr>
            <p:cNvPr id="55328" name="Rectangle 99"/>
            <p:cNvSpPr>
              <a:spLocks noChangeArrowheads="1"/>
            </p:cNvSpPr>
            <p:nvPr/>
          </p:nvSpPr>
          <p:spPr bwMode="auto">
            <a:xfrm>
              <a:off x="5190794" y="2221356"/>
              <a:ext cx="586700" cy="6437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de-DE" sz="900">
                  <a:solidFill>
                    <a:srgbClr val="000000"/>
                  </a:solidFill>
                </a:rPr>
                <a:t>     Kon-</a:t>
              </a:r>
            </a:p>
            <a:p>
              <a:pPr eaLnBrk="0" hangingPunct="0"/>
              <a:r>
                <a:rPr lang="de-DE" sz="900">
                  <a:solidFill>
                    <a:srgbClr val="000000"/>
                  </a:solidFill>
                </a:rPr>
                <a:t>   ser-</a:t>
              </a:r>
            </a:p>
            <a:p>
              <a:pPr eaLnBrk="0" hangingPunct="0"/>
              <a:r>
                <a:rPr lang="de-DE" sz="900">
                  <a:solidFill>
                    <a:srgbClr val="000000"/>
                  </a:solidFill>
                </a:rPr>
                <a:t>  vative</a:t>
              </a:r>
            </a:p>
            <a:p>
              <a:pPr eaLnBrk="0" hangingPunct="0"/>
              <a:r>
                <a:rPr lang="de-DE" sz="900" b="1" i="1">
                  <a:solidFill>
                    <a:srgbClr val="000000"/>
                  </a:solidFill>
                </a:rPr>
                <a:t>59%</a:t>
              </a:r>
            </a:p>
          </p:txBody>
        </p:sp>
        <p:sp>
          <p:nvSpPr>
            <p:cNvPr id="55329" name="Rectangle 94"/>
            <p:cNvSpPr>
              <a:spLocks noChangeArrowheads="1"/>
            </p:cNvSpPr>
            <p:nvPr/>
          </p:nvSpPr>
          <p:spPr bwMode="auto">
            <a:xfrm>
              <a:off x="7545871" y="2623597"/>
              <a:ext cx="413577" cy="2282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de-DE" sz="900" b="1" i="1">
                  <a:solidFill>
                    <a:srgbClr val="000000"/>
                  </a:solidFill>
                </a:rPr>
                <a:t>39%</a:t>
              </a:r>
            </a:p>
          </p:txBody>
        </p:sp>
        <p:sp>
          <p:nvSpPr>
            <p:cNvPr id="55330" name="Rectangle 99"/>
            <p:cNvSpPr>
              <a:spLocks noChangeArrowheads="1"/>
            </p:cNvSpPr>
            <p:nvPr/>
          </p:nvSpPr>
          <p:spPr bwMode="auto">
            <a:xfrm>
              <a:off x="5581150" y="2862989"/>
              <a:ext cx="661038" cy="6437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de-DE" sz="900">
                  <a:solidFill>
                    <a:srgbClr val="000000"/>
                  </a:solidFill>
                </a:rPr>
                <a:t>DDR-</a:t>
              </a:r>
            </a:p>
            <a:p>
              <a:pPr eaLnBrk="0" hangingPunct="0"/>
              <a:r>
                <a:rPr lang="de-DE" sz="900">
                  <a:solidFill>
                    <a:srgbClr val="000000"/>
                  </a:solidFill>
                </a:rPr>
                <a:t> Nostal-</a:t>
              </a:r>
            </a:p>
            <a:p>
              <a:pPr eaLnBrk="0" hangingPunct="0"/>
              <a:r>
                <a:rPr lang="de-DE" sz="900">
                  <a:solidFill>
                    <a:srgbClr val="000000"/>
                  </a:solidFill>
                </a:rPr>
                <a:t>   gische</a:t>
              </a:r>
            </a:p>
            <a:p>
              <a:pPr eaLnBrk="0" hangingPunct="0"/>
              <a:r>
                <a:rPr lang="de-DE" sz="900" b="1" i="1">
                  <a:solidFill>
                    <a:srgbClr val="000000"/>
                  </a:solidFill>
                </a:rPr>
                <a:t>     35%</a:t>
              </a:r>
            </a:p>
          </p:txBody>
        </p:sp>
      </p:grpSp>
      <p:sp>
        <p:nvSpPr>
          <p:cNvPr id="55313" name="Textfeld 72"/>
          <p:cNvSpPr txBox="1">
            <a:spLocks noChangeArrowheads="1"/>
          </p:cNvSpPr>
          <p:nvPr/>
        </p:nvSpPr>
        <p:spPr bwMode="auto">
          <a:xfrm>
            <a:off x="565150" y="4408488"/>
            <a:ext cx="37353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900">
                <a:solidFill>
                  <a:srgbClr val="000000"/>
                </a:solidFill>
              </a:rPr>
              <a:t>Quelle: vhw Trendstudie 2010, Basis: 2.016 Fälle</a:t>
            </a:r>
            <a:endParaRPr lang="de-DE" sz="900" b="1">
              <a:solidFill>
                <a:srgbClr val="000000"/>
              </a:solidFill>
            </a:endParaRPr>
          </a:p>
          <a:p>
            <a:r>
              <a:rPr lang="de-DE" sz="900">
                <a:solidFill>
                  <a:srgbClr val="000000"/>
                </a:solidFill>
              </a:rPr>
              <a:t>Frage: </a:t>
            </a:r>
            <a:r>
              <a:rPr lang="de-DE" sz="900"/>
              <a:t>Haben Sie sich in der Gegend, in der Sie wohnen bzw. in Ihrer Stadt oder Gemeinde schon einmal engagiert</a:t>
            </a:r>
            <a:r>
              <a:rPr lang="de-DE" sz="900">
                <a:solidFill>
                  <a:srgbClr val="000000"/>
                </a:solidFill>
              </a:rPr>
              <a:t>?</a:t>
            </a:r>
          </a:p>
          <a:p>
            <a:r>
              <a:rPr lang="de-DE" sz="900">
                <a:solidFill>
                  <a:srgbClr val="000000"/>
                </a:solidFill>
              </a:rPr>
              <a:t>Antwort(en): Engagiere mich gerade, Habe mich schon einmal engagiert</a:t>
            </a:r>
            <a:endParaRPr lang="de-DE" sz="900">
              <a:solidFill>
                <a:srgbClr val="FF0000"/>
              </a:solidFill>
            </a:endParaRPr>
          </a:p>
          <a:p>
            <a:r>
              <a:rPr lang="de-DE" sz="900">
                <a:solidFill>
                  <a:srgbClr val="000000"/>
                </a:solidFill>
              </a:rPr>
              <a:t>Erhebungszeitraum:  April – Juni 2010</a:t>
            </a:r>
          </a:p>
        </p:txBody>
      </p:sp>
      <p:sp>
        <p:nvSpPr>
          <p:cNvPr id="55314" name="Textfeld 72"/>
          <p:cNvSpPr txBox="1">
            <a:spLocks noChangeArrowheads="1"/>
          </p:cNvSpPr>
          <p:nvPr/>
        </p:nvSpPr>
        <p:spPr bwMode="auto">
          <a:xfrm>
            <a:off x="561975" y="5291138"/>
            <a:ext cx="37909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15900" indent="-215900">
              <a:buClr>
                <a:srgbClr val="006FB4"/>
              </a:buClr>
              <a:buSzPct val="100000"/>
              <a:buFont typeface="Arial" charset="0"/>
              <a:buChar char="►"/>
            </a:pPr>
            <a:r>
              <a:rPr lang="de-DE" sz="1200" b="1">
                <a:solidFill>
                  <a:srgbClr val="000000"/>
                </a:solidFill>
              </a:rPr>
              <a:t>Engagierte Statusmilieus </a:t>
            </a:r>
            <a:r>
              <a:rPr lang="de-DE" sz="1200">
                <a:solidFill>
                  <a:srgbClr val="000000"/>
                </a:solidFill>
              </a:rPr>
              <a:t>und Konservative</a:t>
            </a:r>
          </a:p>
          <a:p>
            <a:pPr marL="215900" indent="-215900">
              <a:buClr>
                <a:srgbClr val="006FB4"/>
              </a:buClr>
              <a:buSzPct val="100000"/>
              <a:buFont typeface="Arial" charset="0"/>
              <a:buChar char="►"/>
            </a:pPr>
            <a:r>
              <a:rPr lang="de-DE" sz="1200">
                <a:solidFill>
                  <a:srgbClr val="000000"/>
                </a:solidFill>
              </a:rPr>
              <a:t>Auffällig: </a:t>
            </a:r>
            <a:r>
              <a:rPr lang="de-DE" sz="1200" b="1">
                <a:solidFill>
                  <a:srgbClr val="000000"/>
                </a:solidFill>
              </a:rPr>
              <a:t>Distanz bei Performern</a:t>
            </a:r>
            <a:endParaRPr lang="de-DE" sz="1200">
              <a:solidFill>
                <a:srgbClr val="000000"/>
              </a:solidFill>
            </a:endParaRPr>
          </a:p>
          <a:p>
            <a:pPr marL="215900" indent="-215900">
              <a:buClr>
                <a:srgbClr val="006FB4"/>
              </a:buClr>
              <a:buSzPct val="100000"/>
            </a:pPr>
            <a:endParaRPr lang="de-DE" sz="1200">
              <a:solidFill>
                <a:srgbClr val="000000"/>
              </a:solidFill>
            </a:endParaRPr>
          </a:p>
          <a:p>
            <a:pPr marL="215900" indent="-215900">
              <a:buClr>
                <a:srgbClr val="006FB4"/>
              </a:buClr>
              <a:buSzPct val="100000"/>
              <a:buFont typeface="Arial" charset="0"/>
              <a:buChar char="►"/>
            </a:pPr>
            <a:endParaRPr lang="de-DE" sz="1200">
              <a:solidFill>
                <a:srgbClr val="000000"/>
              </a:solidFill>
            </a:endParaRPr>
          </a:p>
        </p:txBody>
      </p:sp>
      <p:cxnSp>
        <p:nvCxnSpPr>
          <p:cNvPr id="129" name="Gerade Verbindung 128"/>
          <p:cNvCxnSpPr/>
          <p:nvPr/>
        </p:nvCxnSpPr>
        <p:spPr>
          <a:xfrm>
            <a:off x="557213" y="5165725"/>
            <a:ext cx="3816350" cy="0"/>
          </a:xfrm>
          <a:prstGeom prst="line">
            <a:avLst/>
          </a:prstGeom>
          <a:noFill/>
          <a:ln w="12700">
            <a:solidFill>
              <a:srgbClr val="006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5316" name="Textfeld 72"/>
          <p:cNvSpPr txBox="1">
            <a:spLocks noChangeArrowheads="1"/>
          </p:cNvSpPr>
          <p:nvPr/>
        </p:nvSpPr>
        <p:spPr bwMode="auto">
          <a:xfrm>
            <a:off x="4572000" y="4408488"/>
            <a:ext cx="38909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900">
                <a:solidFill>
                  <a:srgbClr val="000000"/>
                </a:solidFill>
              </a:rPr>
              <a:t>Quelle: vhw Trendstudie 2010, Basis: 2.016 Fälle</a:t>
            </a:r>
          </a:p>
          <a:p>
            <a:r>
              <a:rPr lang="de-DE" sz="900">
                <a:solidFill>
                  <a:srgbClr val="000000"/>
                </a:solidFill>
              </a:rPr>
              <a:t>Frage:</a:t>
            </a:r>
            <a:r>
              <a:rPr lang="de-DE" sz="900"/>
              <a:t> Wären Sie persönlich bereit, sich in der Gegend, in der Sie wohnen bzw. in Ihrer Stadt oder Gemeinde zu engagieren?</a:t>
            </a:r>
            <a:r>
              <a:rPr lang="de-DE" sz="900">
                <a:solidFill>
                  <a:srgbClr val="000000"/>
                </a:solidFill>
              </a:rPr>
              <a:t> </a:t>
            </a:r>
          </a:p>
          <a:p>
            <a:r>
              <a:rPr lang="de-DE" sz="900">
                <a:solidFill>
                  <a:srgbClr val="000000"/>
                </a:solidFill>
              </a:rPr>
              <a:t>Antwort: eher ja </a:t>
            </a:r>
          </a:p>
          <a:p>
            <a:r>
              <a:rPr lang="de-DE" sz="900">
                <a:solidFill>
                  <a:srgbClr val="000000"/>
                </a:solidFill>
              </a:rPr>
              <a:t>Erhebungszeitraum:  April – Juni 2010</a:t>
            </a:r>
          </a:p>
        </p:txBody>
      </p:sp>
      <p:sp>
        <p:nvSpPr>
          <p:cNvPr id="55317" name="Textfeld 72"/>
          <p:cNvSpPr txBox="1">
            <a:spLocks noChangeArrowheads="1"/>
          </p:cNvSpPr>
          <p:nvPr/>
        </p:nvSpPr>
        <p:spPr bwMode="auto">
          <a:xfrm>
            <a:off x="4568825" y="5241925"/>
            <a:ext cx="3890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15900" indent="-215900">
              <a:buClr>
                <a:srgbClr val="006FB4"/>
              </a:buClr>
              <a:buSzPct val="100000"/>
              <a:buFont typeface="Arial" charset="0"/>
              <a:buChar char="►"/>
            </a:pPr>
            <a:r>
              <a:rPr lang="de-DE" sz="1200" b="1">
                <a:solidFill>
                  <a:srgbClr val="000000"/>
                </a:solidFill>
              </a:rPr>
              <a:t>Potenziale in der modernen Mittelschicht</a:t>
            </a:r>
          </a:p>
          <a:p>
            <a:pPr marL="215900" indent="-215900">
              <a:buClr>
                <a:srgbClr val="006FB4"/>
              </a:buClr>
              <a:buSzPct val="100000"/>
              <a:buFont typeface="Arial" charset="0"/>
              <a:buChar char="►"/>
            </a:pPr>
            <a:endParaRPr lang="de-DE" sz="1200">
              <a:solidFill>
                <a:srgbClr val="000000"/>
              </a:solidFill>
            </a:endParaRPr>
          </a:p>
        </p:txBody>
      </p:sp>
      <p:cxnSp>
        <p:nvCxnSpPr>
          <p:cNvPr id="132" name="Gerade Verbindung 131"/>
          <p:cNvCxnSpPr/>
          <p:nvPr/>
        </p:nvCxnSpPr>
        <p:spPr>
          <a:xfrm>
            <a:off x="4581525" y="5157788"/>
            <a:ext cx="3878263" cy="0"/>
          </a:xfrm>
          <a:prstGeom prst="line">
            <a:avLst/>
          </a:prstGeom>
          <a:noFill/>
          <a:ln w="12700">
            <a:solidFill>
              <a:srgbClr val="006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4" name="Textplatzhalter 2"/>
          <p:cNvSpPr txBox="1">
            <a:spLocks/>
          </p:cNvSpPr>
          <p:nvPr/>
        </p:nvSpPr>
        <p:spPr bwMode="auto">
          <a:xfrm>
            <a:off x="539750" y="620713"/>
            <a:ext cx="79914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de-DE" sz="2400" b="1" dirty="0">
                <a:solidFill>
                  <a:schemeClr val="bg1">
                    <a:lumMod val="50000"/>
                  </a:schemeClr>
                </a:solidFill>
              </a:rPr>
              <a:t>Kontext Partizipation</a:t>
            </a:r>
            <a:endParaRPr lang="de-DE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Chancen: Milieus und 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lokales Engagement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e-DE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de-DE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de-DE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3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feld 2"/>
          <p:cNvSpPr txBox="1">
            <a:spLocks noChangeArrowheads="1"/>
          </p:cNvSpPr>
          <p:nvPr/>
        </p:nvSpPr>
        <p:spPr bwMode="auto">
          <a:xfrm>
            <a:off x="1571625" y="142875"/>
            <a:ext cx="728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chemeClr val="bg1"/>
                </a:solidFill>
              </a:rPr>
              <a:t>Überblick: Beteiligte Städte</a:t>
            </a:r>
          </a:p>
        </p:txBody>
      </p:sp>
      <p:sp>
        <p:nvSpPr>
          <p:cNvPr id="9" name="Rechteck 8"/>
          <p:cNvSpPr/>
          <p:nvPr/>
        </p:nvSpPr>
        <p:spPr>
          <a:xfrm>
            <a:off x="5580063" y="1773238"/>
            <a:ext cx="3384550" cy="3455987"/>
          </a:xfrm>
          <a:prstGeom prst="rect">
            <a:avLst/>
          </a:prstGeom>
          <a:solidFill>
            <a:srgbClr val="BBD1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de-DE" dirty="0">
                <a:solidFill>
                  <a:srgbClr val="004F8A"/>
                </a:solidFill>
                <a:cs typeface="Arial" pitchFamily="34" charset="0"/>
              </a:rPr>
              <a:t> </a:t>
            </a:r>
            <a:r>
              <a:rPr lang="de-DE" sz="1600" dirty="0">
                <a:solidFill>
                  <a:srgbClr val="004F8A"/>
                </a:solidFill>
                <a:cs typeface="Arial" pitchFamily="34" charset="0"/>
              </a:rPr>
              <a:t>Städte mit unterschiedlichen sozio-ökonomischen und </a:t>
            </a:r>
            <a:r>
              <a:rPr lang="de-DE" sz="1600" dirty="0">
                <a:solidFill>
                  <a:srgbClr val="004F8A"/>
                </a:solidFill>
                <a:cs typeface="Arial" pitchFamily="34" charset="0"/>
              </a:rPr>
              <a:t>-demografischen </a:t>
            </a:r>
            <a:r>
              <a:rPr lang="de-DE" sz="1600" dirty="0">
                <a:solidFill>
                  <a:srgbClr val="004F8A"/>
                </a:solidFill>
                <a:cs typeface="Arial" pitchFamily="34" charset="0"/>
              </a:rPr>
              <a:t>Strukturen und Entwicklungspfaden</a:t>
            </a:r>
          </a:p>
          <a:p>
            <a:pPr>
              <a:buFont typeface="Arial" pitchFamily="34" charset="0"/>
              <a:buChar char="•"/>
              <a:defRPr/>
            </a:pPr>
            <a:endParaRPr lang="de-DE" sz="1600" dirty="0">
              <a:solidFill>
                <a:srgbClr val="004F8A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600" dirty="0">
                <a:solidFill>
                  <a:srgbClr val="004F8A"/>
                </a:solidFill>
                <a:cs typeface="Arial" pitchFamily="34" charset="0"/>
              </a:rPr>
              <a:t> Städte mit unterschiedlichen raumstrukturellen Gegebenheiten </a:t>
            </a:r>
          </a:p>
          <a:p>
            <a:pPr>
              <a:defRPr/>
            </a:pPr>
            <a:endParaRPr lang="de-DE" sz="1600" dirty="0">
              <a:solidFill>
                <a:srgbClr val="004F8A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600" dirty="0">
                <a:solidFill>
                  <a:srgbClr val="004F8A"/>
                </a:solidFill>
                <a:cs typeface="Arial" pitchFamily="34" charset="0"/>
              </a:rPr>
              <a:t> Städte mit unterschiedlichen Herausforderungen und Handlungsschwerpunkten</a:t>
            </a:r>
          </a:p>
          <a:p>
            <a:pPr>
              <a:buFont typeface="Arial" pitchFamily="34" charset="0"/>
              <a:buChar char="•"/>
              <a:defRPr/>
            </a:pPr>
            <a:endParaRPr lang="de-DE" sz="1600" dirty="0">
              <a:solidFill>
                <a:srgbClr val="004F8A"/>
              </a:solidFill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600" dirty="0">
                <a:solidFill>
                  <a:srgbClr val="004F8A"/>
                </a:solidFill>
                <a:cs typeface="Arial" pitchFamily="34" charset="0"/>
              </a:rPr>
              <a:t> Städte verschiedener Größenklassen</a:t>
            </a: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719138"/>
          </a:xfrm>
          <a:prstGeom prst="rect">
            <a:avLst/>
          </a:prstGeom>
          <a:solidFill>
            <a:srgbClr val="006FB4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1600" b="1">
                <a:solidFill>
                  <a:srgbClr val="FFFFFF"/>
                </a:solidFill>
              </a:rPr>
              <a:t>	</a:t>
            </a:r>
            <a:endParaRPr lang="de-DE"/>
          </a:p>
        </p:txBody>
      </p:sp>
      <p:pic>
        <p:nvPicPr>
          <p:cNvPr id="56324" name="Grafik 0" descr="SNW Logo-CMYK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9375" y="88900"/>
            <a:ext cx="3124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3276600" y="115888"/>
            <a:ext cx="5256213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Teilnehmende Städte</a:t>
            </a:r>
          </a:p>
        </p:txBody>
      </p:sp>
      <p:pic>
        <p:nvPicPr>
          <p:cNvPr id="56326" name="Grafik 9" descr="4f0d3348c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836613"/>
            <a:ext cx="3816350" cy="571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788988" y="1844675"/>
            <a:ext cx="4486275" cy="23764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8196" name="Textplatzhalter 2"/>
          <p:cNvSpPr txBox="1">
            <a:spLocks/>
          </p:cNvSpPr>
          <p:nvPr/>
        </p:nvSpPr>
        <p:spPr bwMode="auto">
          <a:xfrm>
            <a:off x="468313" y="692150"/>
            <a:ext cx="61436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de-DE" sz="2400" b="1" dirty="0">
                <a:solidFill>
                  <a:schemeClr val="bg1">
                    <a:lumMod val="50000"/>
                  </a:schemeClr>
                </a:solidFill>
              </a:rPr>
              <a:t>Das Städtenetzwerk</a:t>
            </a:r>
            <a:endParaRPr lang="de-DE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Projekt-Portrait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71500" y="1700213"/>
            <a:ext cx="8175625" cy="4321175"/>
          </a:xfrm>
          <a:prstGeom prst="rect">
            <a:avLst/>
          </a:prstGeom>
          <a:noFill/>
          <a:ln w="12700">
            <a:solidFill>
              <a:srgbClr val="006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8372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955675" y="1931988"/>
            <a:ext cx="4175125" cy="790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de-DE" sz="1600" b="1" smtClean="0">
                <a:solidFill>
                  <a:srgbClr val="006FB4"/>
                </a:solidFill>
                <a:latin typeface="Arial" charset="0"/>
                <a:cs typeface="Arial" charset="0"/>
              </a:rPr>
              <a:t>Ziele des Städtenetzwerks:</a:t>
            </a:r>
          </a:p>
          <a:p>
            <a:pPr>
              <a:buFont typeface="Wingdings" pitchFamily="2" charset="2"/>
              <a:buChar char="Ø"/>
            </a:pPr>
            <a:r>
              <a:rPr lang="de-DE" sz="1600" b="1" smtClean="0">
                <a:solidFill>
                  <a:srgbClr val="006FB4"/>
                </a:solidFill>
                <a:latin typeface="Arial" charset="0"/>
                <a:cs typeface="Arial" charset="0"/>
              </a:rPr>
              <a:t>Mehr lokale Demokratie im Rahmen bürgerorientierter Integrierter Stadtentwicklung</a:t>
            </a:r>
          </a:p>
          <a:p>
            <a:pPr>
              <a:buFont typeface="Wingdings" pitchFamily="2" charset="2"/>
              <a:buChar char="Ø"/>
            </a:pPr>
            <a:r>
              <a:rPr lang="de-DE" sz="1600" b="1" smtClean="0">
                <a:solidFill>
                  <a:srgbClr val="006FB4"/>
                </a:solidFill>
                <a:latin typeface="Arial" charset="0"/>
                <a:cs typeface="Arial" charset="0"/>
              </a:rPr>
              <a:t>Entwicklung milieubasierter bürgergesellschaftlicher Strategien</a:t>
            </a:r>
            <a:br>
              <a:rPr lang="de-DE" sz="1600" b="1" smtClean="0">
                <a:solidFill>
                  <a:srgbClr val="006FB4"/>
                </a:solidFill>
                <a:latin typeface="Arial" charset="0"/>
                <a:cs typeface="Arial" charset="0"/>
              </a:rPr>
            </a:br>
            <a:r>
              <a:rPr lang="de-DE" sz="1600" b="1" smtClean="0">
                <a:solidFill>
                  <a:srgbClr val="006FB4"/>
                </a:solidFill>
                <a:latin typeface="Arial" charset="0"/>
                <a:cs typeface="Arial" charset="0"/>
              </a:rPr>
              <a:t>bei zukunftsrelevanten Themen der Integrierten Stadtentwicklung</a:t>
            </a:r>
          </a:p>
          <a:p>
            <a:endParaRPr lang="de-DE" b="1" smtClean="0">
              <a:latin typeface="Frutiger 45 Light"/>
              <a:cs typeface="Arial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87400" y="4421188"/>
            <a:ext cx="7529513" cy="14557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8374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955675" y="4545013"/>
            <a:ext cx="7200900" cy="790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de-DE" sz="1600" b="1" smtClean="0">
                <a:solidFill>
                  <a:srgbClr val="006FB4"/>
                </a:solidFill>
                <a:latin typeface="Arial" charset="0"/>
                <a:cs typeface="Arial" charset="0"/>
              </a:rPr>
              <a:t>Zentrale Elemente:</a:t>
            </a:r>
          </a:p>
          <a:p>
            <a:pPr>
              <a:buFont typeface="Wingdings" pitchFamily="2" charset="2"/>
              <a:buChar char="Ø"/>
            </a:pPr>
            <a:r>
              <a:rPr lang="de-DE" sz="1600" b="1" smtClean="0">
                <a:solidFill>
                  <a:srgbClr val="006FB4"/>
                </a:solidFill>
                <a:latin typeface="Arial" charset="0"/>
                <a:cs typeface="Arial" charset="0"/>
              </a:rPr>
              <a:t>Aufnahme in begleitende Forschungsprojekte</a:t>
            </a:r>
          </a:p>
          <a:p>
            <a:pPr>
              <a:buFont typeface="Wingdings" pitchFamily="2" charset="2"/>
              <a:buChar char="Ø"/>
            </a:pPr>
            <a:r>
              <a:rPr lang="de-DE" sz="1600" b="1" smtClean="0">
                <a:solidFill>
                  <a:srgbClr val="006FB4"/>
                </a:solidFill>
                <a:latin typeface="Arial" charset="0"/>
                <a:cs typeface="Arial" charset="0"/>
              </a:rPr>
              <a:t>Thematisch orientierte milieubasierte vhw-Beratung zur ISE</a:t>
            </a:r>
          </a:p>
          <a:p>
            <a:pPr>
              <a:buFont typeface="Wingdings" pitchFamily="2" charset="2"/>
              <a:buChar char="Ø"/>
            </a:pPr>
            <a:r>
              <a:rPr lang="de-DE" sz="1600" b="1" smtClean="0">
                <a:solidFill>
                  <a:srgbClr val="006FB4"/>
                </a:solidFill>
                <a:latin typeface="Arial" charset="0"/>
                <a:cs typeface="Arial" charset="0"/>
              </a:rPr>
              <a:t>Austausch in bundesweitem Netzwerk</a:t>
            </a:r>
          </a:p>
          <a:p>
            <a:endParaRPr lang="de-DE" b="1" smtClean="0">
              <a:latin typeface="Frutiger 45 Light"/>
              <a:cs typeface="Arial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564188" y="1847850"/>
            <a:ext cx="2735262" cy="23733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6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58376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5732463" y="1931988"/>
            <a:ext cx="2401887" cy="790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de-DE" sz="1600" b="1" smtClean="0">
                <a:solidFill>
                  <a:srgbClr val="006FB4"/>
                </a:solidFill>
                <a:latin typeface="Arial" charset="0"/>
                <a:cs typeface="Arial" charset="0"/>
              </a:rPr>
              <a:t>Basis:</a:t>
            </a:r>
          </a:p>
          <a:p>
            <a:pPr>
              <a:buFont typeface="Wingdings" pitchFamily="2" charset="2"/>
              <a:buChar char="Ø"/>
            </a:pPr>
            <a:r>
              <a:rPr lang="de-DE" sz="1600" b="1" smtClean="0">
                <a:solidFill>
                  <a:srgbClr val="006FB4"/>
                </a:solidFill>
                <a:latin typeface="Arial" charset="0"/>
                <a:cs typeface="Arial" charset="0"/>
              </a:rPr>
              <a:t>Bündniserklärung</a:t>
            </a:r>
            <a:endParaRPr lang="de-DE" b="1" smtClean="0">
              <a:latin typeface="Frutiger 45 Light"/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719138"/>
          </a:xfrm>
          <a:prstGeom prst="rect">
            <a:avLst/>
          </a:prstGeom>
          <a:solidFill>
            <a:srgbClr val="006FB4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1600" b="1">
                <a:solidFill>
                  <a:srgbClr val="FFFFFF"/>
                </a:solidFill>
              </a:rPr>
              <a:t>	</a:t>
            </a:r>
            <a:endParaRPr lang="de-DE"/>
          </a:p>
        </p:txBody>
      </p:sp>
      <p:pic>
        <p:nvPicPr>
          <p:cNvPr id="59394" name="Grafik 0" descr="SNW Logo-CMYK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9375" y="88900"/>
            <a:ext cx="3124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feld 64"/>
          <p:cNvSpPr txBox="1"/>
          <p:nvPr/>
        </p:nvSpPr>
        <p:spPr>
          <a:xfrm>
            <a:off x="3276600" y="115888"/>
            <a:ext cx="5256213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Institutionelle Rahmung</a:t>
            </a:r>
          </a:p>
        </p:txBody>
      </p:sp>
      <p:pic>
        <p:nvPicPr>
          <p:cNvPr id="59396" name="Grafik 65" descr="Rahmung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50" y="857250"/>
            <a:ext cx="895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/>
          <p:cNvSpPr txBox="1">
            <a:spLocks/>
          </p:cNvSpPr>
          <p:nvPr/>
        </p:nvSpPr>
        <p:spPr bwMode="auto">
          <a:xfrm>
            <a:off x="539750" y="620713"/>
            <a:ext cx="34559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de-DE" sz="2400" b="1" dirty="0">
                <a:solidFill>
                  <a:schemeClr val="bg1">
                    <a:lumMod val="50000"/>
                  </a:schemeClr>
                </a:solidFill>
              </a:rPr>
              <a:t>Das Städtenetzwerk</a:t>
            </a:r>
            <a:endParaRPr lang="de-DE" sz="2400" b="1" dirty="0">
              <a:solidFill>
                <a:schemeClr val="bg1">
                  <a:lumMod val="50000"/>
                </a:schemeClr>
              </a:solidFill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Arbeitskonzept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442" name="Picture 2" descr="P:\_Staedtenetzwerk\Grafiken_SNW\Stadtentwicklung_2_sw.jpg"/>
          <p:cNvPicPr>
            <a:picLocks noChangeAspect="1" noChangeArrowheads="1"/>
          </p:cNvPicPr>
          <p:nvPr/>
        </p:nvPicPr>
        <p:blipFill>
          <a:blip r:embed="rId2"/>
          <a:srcRect l="748" t="1450" r="887" b="1450"/>
          <a:stretch>
            <a:fillRect/>
          </a:stretch>
        </p:blipFill>
        <p:spPr bwMode="auto">
          <a:xfrm>
            <a:off x="2051050" y="1720850"/>
            <a:ext cx="481965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hteck 37"/>
          <p:cNvSpPr/>
          <p:nvPr/>
        </p:nvSpPr>
        <p:spPr>
          <a:xfrm>
            <a:off x="571500" y="1700213"/>
            <a:ext cx="8175625" cy="4321175"/>
          </a:xfrm>
          <a:prstGeom prst="rect">
            <a:avLst/>
          </a:prstGeom>
          <a:noFill/>
          <a:ln w="12700">
            <a:solidFill>
              <a:srgbClr val="006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platzhalter 2"/>
          <p:cNvSpPr txBox="1">
            <a:spLocks/>
          </p:cNvSpPr>
          <p:nvPr/>
        </p:nvSpPr>
        <p:spPr bwMode="auto">
          <a:xfrm>
            <a:off x="468313" y="549275"/>
            <a:ext cx="61436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tabLst>
                <a:tab pos="719138" algn="l"/>
              </a:tabLst>
              <a:defRPr/>
            </a:pPr>
            <a:r>
              <a:rPr lang="de-DE" sz="2400" b="1" dirty="0">
                <a:solidFill>
                  <a:schemeClr val="bg1">
                    <a:lumMod val="50000"/>
                  </a:schemeClr>
                </a:solidFill>
              </a:rPr>
              <a:t>Das Städtenetzwerk</a:t>
            </a:r>
            <a:endParaRPr lang="de-DE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tabLst>
                <a:tab pos="719138" algn="l"/>
              </a:tabLst>
              <a:defRPr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Projektphasen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71500" y="1700213"/>
            <a:ext cx="8175625" cy="4321175"/>
          </a:xfrm>
          <a:prstGeom prst="rect">
            <a:avLst/>
          </a:prstGeom>
          <a:noFill/>
          <a:ln w="12700">
            <a:solidFill>
              <a:srgbClr val="006F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40" name="Rechteck 39"/>
          <p:cNvSpPr/>
          <p:nvPr/>
        </p:nvSpPr>
        <p:spPr>
          <a:xfrm>
            <a:off x="684213" y="1809750"/>
            <a:ext cx="1571625" cy="395288"/>
          </a:xfrm>
          <a:prstGeom prst="rect">
            <a:avLst/>
          </a:prstGeom>
          <a:solidFill>
            <a:srgbClr val="0070C0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de-DE" sz="1200" dirty="0">
                <a:solidFill>
                  <a:srgbClr val="FFFFFF"/>
                </a:solidFill>
                <a:cs typeface="Arial" pitchFamily="34" charset="0"/>
              </a:rPr>
              <a:t>Phase I</a:t>
            </a:r>
          </a:p>
          <a:p>
            <a:pPr algn="ctr">
              <a:defRPr/>
            </a:pPr>
            <a:r>
              <a:rPr lang="de-DE" sz="1200" dirty="0">
                <a:solidFill>
                  <a:srgbClr val="FFFFFF"/>
                </a:solidFill>
                <a:cs typeface="Arial" pitchFamily="34" charset="0"/>
              </a:rPr>
              <a:t>Analyse</a:t>
            </a:r>
            <a:endParaRPr lang="de-DE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2428875" y="1809750"/>
            <a:ext cx="6103938" cy="898525"/>
          </a:xfrm>
          <a:prstGeom prst="rect">
            <a:avLst/>
          </a:prstGeom>
          <a:solidFill>
            <a:schemeClr val="tx1">
              <a:lumMod val="65000"/>
              <a:lumOff val="35000"/>
              <a:alpha val="2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marL="176213" indent="-176213">
              <a:lnSpc>
                <a:spcPts val="19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400" b="1" dirty="0">
                <a:solidFill>
                  <a:srgbClr val="000000"/>
                </a:solidFill>
                <a:cs typeface="Arial" pitchFamily="34" charset="0"/>
              </a:rPr>
              <a:t>Bearbeitung zentraler Handlungsfelder </a:t>
            </a:r>
            <a:r>
              <a:rPr lang="de-DE" sz="1400" dirty="0">
                <a:solidFill>
                  <a:srgbClr val="000000"/>
                </a:solidFill>
                <a:cs typeface="Arial" pitchFamily="34" charset="0"/>
              </a:rPr>
              <a:t>der Stadtentwicklung: </a:t>
            </a:r>
            <a:br>
              <a:rPr lang="de-DE" sz="1400" dirty="0">
                <a:solidFill>
                  <a:srgbClr val="000000"/>
                </a:solidFill>
                <a:cs typeface="Arial" pitchFamily="34" charset="0"/>
              </a:rPr>
            </a:br>
            <a:r>
              <a:rPr lang="de-DE" sz="1400" dirty="0">
                <a:solidFill>
                  <a:srgbClr val="000000"/>
                </a:solidFill>
                <a:cs typeface="Arial" pitchFamily="34" charset="0"/>
              </a:rPr>
              <a:t>Bildung, Integration, Nachhaltigkeit/ Klima, Ökonomie, Wohnen, Demografie durch Analysen mit Hilfe der Milieuforschung;</a:t>
            </a:r>
          </a:p>
        </p:txBody>
      </p:sp>
      <p:sp>
        <p:nvSpPr>
          <p:cNvPr id="43" name="Rechteck 42"/>
          <p:cNvSpPr/>
          <p:nvPr/>
        </p:nvSpPr>
        <p:spPr>
          <a:xfrm>
            <a:off x="684213" y="4273550"/>
            <a:ext cx="1571625" cy="395288"/>
          </a:xfrm>
          <a:prstGeom prst="rect">
            <a:avLst/>
          </a:prstGeom>
          <a:solidFill>
            <a:srgbClr val="0070C0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de-DE" sz="1200" dirty="0">
                <a:solidFill>
                  <a:srgbClr val="FFFFFF"/>
                </a:solidFill>
                <a:cs typeface="Arial" pitchFamily="34" charset="0"/>
              </a:rPr>
              <a:t>Phase II</a:t>
            </a:r>
          </a:p>
          <a:p>
            <a:pPr algn="ctr">
              <a:defRPr/>
            </a:pPr>
            <a:r>
              <a:rPr lang="de-DE" sz="1200" dirty="0">
                <a:solidFill>
                  <a:srgbClr val="FFFFFF"/>
                </a:solidFill>
                <a:cs typeface="Arial" pitchFamily="34" charset="0"/>
              </a:rPr>
              <a:t>Dialog</a:t>
            </a:r>
            <a:endParaRPr lang="de-DE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2428875" y="4273550"/>
            <a:ext cx="6103938" cy="719138"/>
          </a:xfrm>
          <a:prstGeom prst="rect">
            <a:avLst/>
          </a:prstGeom>
          <a:solidFill>
            <a:schemeClr val="tx1">
              <a:lumMod val="65000"/>
              <a:lumOff val="35000"/>
              <a:alpha val="2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marL="176213" indent="-176213">
              <a:lnSpc>
                <a:spcPts val="19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400" dirty="0">
                <a:solidFill>
                  <a:srgbClr val="000000"/>
                </a:solidFill>
                <a:cs typeface="Arial" pitchFamily="34" charset="0"/>
              </a:rPr>
              <a:t>Einleitung und Durchführung von </a:t>
            </a:r>
            <a:r>
              <a:rPr lang="de-DE" sz="1400" b="1" dirty="0">
                <a:solidFill>
                  <a:srgbClr val="000000"/>
                </a:solidFill>
                <a:cs typeface="Arial" pitchFamily="34" charset="0"/>
              </a:rPr>
              <a:t>Dialogverfahren</a:t>
            </a:r>
            <a:r>
              <a:rPr lang="de-DE" sz="1400" dirty="0">
                <a:solidFill>
                  <a:srgbClr val="000000"/>
                </a:solidFill>
                <a:cs typeface="Arial" pitchFamily="34" charset="0"/>
              </a:rPr>
              <a:t> zwischen Bürgern und beteiligten Akteuren in den Städten. </a:t>
            </a:r>
          </a:p>
        </p:txBody>
      </p:sp>
      <p:sp>
        <p:nvSpPr>
          <p:cNvPr id="45" name="Rechteck 44"/>
          <p:cNvSpPr/>
          <p:nvPr/>
        </p:nvSpPr>
        <p:spPr>
          <a:xfrm>
            <a:off x="684213" y="5157788"/>
            <a:ext cx="1571625" cy="395287"/>
          </a:xfrm>
          <a:prstGeom prst="rect">
            <a:avLst/>
          </a:prstGeom>
          <a:solidFill>
            <a:srgbClr val="0070C0"/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de-DE" sz="1200" dirty="0">
                <a:solidFill>
                  <a:srgbClr val="FFFFFF"/>
                </a:solidFill>
                <a:cs typeface="Arial" pitchFamily="34" charset="0"/>
              </a:rPr>
              <a:t>Phase III</a:t>
            </a:r>
          </a:p>
          <a:p>
            <a:pPr algn="ctr">
              <a:defRPr/>
            </a:pPr>
            <a:r>
              <a:rPr lang="de-DE" sz="1200" dirty="0">
                <a:solidFill>
                  <a:srgbClr val="FFFFFF"/>
                </a:solidFill>
                <a:cs typeface="Arial" pitchFamily="34" charset="0"/>
              </a:rPr>
              <a:t>Governance</a:t>
            </a:r>
            <a:endParaRPr lang="de-DE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2428875" y="5157788"/>
            <a:ext cx="6103938" cy="719137"/>
          </a:xfrm>
          <a:prstGeom prst="rect">
            <a:avLst/>
          </a:prstGeom>
          <a:solidFill>
            <a:schemeClr val="tx1">
              <a:lumMod val="65000"/>
              <a:lumOff val="35000"/>
              <a:alpha val="2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marL="176213" indent="-176213">
              <a:lnSpc>
                <a:spcPts val="19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400" dirty="0">
                <a:solidFill>
                  <a:srgbClr val="000000"/>
                </a:solidFill>
                <a:cs typeface="Arial" pitchFamily="34" charset="0"/>
              </a:rPr>
              <a:t>Bewertung der Ergebnisse, Gerüst für </a:t>
            </a:r>
            <a:r>
              <a:rPr lang="de-DE" sz="1400" b="1" dirty="0">
                <a:solidFill>
                  <a:srgbClr val="000000"/>
                </a:solidFill>
                <a:cs typeface="Arial" pitchFamily="34" charset="0"/>
              </a:rPr>
              <a:t>Regelungsstrukturen</a:t>
            </a:r>
            <a:r>
              <a:rPr lang="de-DE" sz="1400" dirty="0">
                <a:solidFill>
                  <a:srgbClr val="000000"/>
                </a:solidFill>
                <a:cs typeface="Arial" pitchFamily="34" charset="0"/>
              </a:rPr>
              <a:t> im Bereich Stadtentwicklung (Urban Governance).</a:t>
            </a:r>
          </a:p>
        </p:txBody>
      </p:sp>
      <p:sp>
        <p:nvSpPr>
          <p:cNvPr id="47" name="Rechteck 46"/>
          <p:cNvSpPr/>
          <p:nvPr/>
        </p:nvSpPr>
        <p:spPr>
          <a:xfrm>
            <a:off x="2411413" y="2833688"/>
            <a:ext cx="6103937" cy="523875"/>
          </a:xfrm>
          <a:prstGeom prst="rect">
            <a:avLst/>
          </a:prstGeom>
          <a:solidFill>
            <a:schemeClr val="tx1">
              <a:lumMod val="65000"/>
              <a:lumOff val="35000"/>
              <a:alpha val="2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marL="176213" indent="-176213">
              <a:lnSpc>
                <a:spcPts val="19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400" dirty="0">
                <a:solidFill>
                  <a:srgbClr val="000000"/>
                </a:solidFill>
                <a:cs typeface="Arial" pitchFamily="34" charset="0"/>
              </a:rPr>
              <a:t>Übergreifende, </a:t>
            </a:r>
            <a:r>
              <a:rPr lang="de-DE" sz="1400" b="1" dirty="0">
                <a:solidFill>
                  <a:srgbClr val="000000"/>
                </a:solidFill>
                <a:cs typeface="Arial" pitchFamily="34" charset="0"/>
              </a:rPr>
              <a:t>thematische Fallanalysen </a:t>
            </a:r>
            <a:r>
              <a:rPr lang="de-DE" sz="1400" dirty="0">
                <a:solidFill>
                  <a:srgbClr val="000000"/>
                </a:solidFill>
                <a:cs typeface="Arial" pitchFamily="34" charset="0"/>
              </a:rPr>
              <a:t>in den Teilnehmerstädten;</a:t>
            </a:r>
          </a:p>
        </p:txBody>
      </p:sp>
      <p:sp>
        <p:nvSpPr>
          <p:cNvPr id="48" name="Rechteck 47"/>
          <p:cNvSpPr/>
          <p:nvPr/>
        </p:nvSpPr>
        <p:spPr>
          <a:xfrm>
            <a:off x="2411413" y="3470275"/>
            <a:ext cx="6103937" cy="679450"/>
          </a:xfrm>
          <a:prstGeom prst="rect">
            <a:avLst/>
          </a:prstGeom>
          <a:solidFill>
            <a:schemeClr val="tx1">
              <a:lumMod val="65000"/>
              <a:lumOff val="35000"/>
              <a:alpha val="2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/>
          <a:lstStyle/>
          <a:p>
            <a:pPr marL="176213" indent="-176213">
              <a:lnSpc>
                <a:spcPts val="19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400" b="1" dirty="0">
                <a:solidFill>
                  <a:srgbClr val="000000"/>
                </a:solidFill>
                <a:cs typeface="Arial" pitchFamily="34" charset="0"/>
              </a:rPr>
              <a:t>Begleitimpulse</a:t>
            </a:r>
            <a:r>
              <a:rPr lang="de-DE" sz="1400" dirty="0">
                <a:solidFill>
                  <a:srgbClr val="000000"/>
                </a:solidFill>
                <a:cs typeface="Arial" pitchFamily="34" charset="0"/>
              </a:rPr>
              <a:t> durch thematische und </a:t>
            </a:r>
            <a:r>
              <a:rPr lang="de-DE" sz="1400" dirty="0" err="1">
                <a:solidFill>
                  <a:srgbClr val="000000"/>
                </a:solidFill>
                <a:cs typeface="Arial" pitchFamily="34" charset="0"/>
              </a:rPr>
              <a:t>querschnittsorientierte</a:t>
            </a:r>
            <a:r>
              <a:rPr lang="de-DE" sz="1400" dirty="0">
                <a:solidFill>
                  <a:srgbClr val="000000"/>
                </a:solidFill>
                <a:cs typeface="Arial" pitchFamily="34" charset="0"/>
              </a:rPr>
              <a:t> Arbeitskreise; beratende Steuerungsgruppe aus Wissenschaft und Praxis.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el 1"/>
          <p:cNvSpPr txBox="1">
            <a:spLocks/>
          </p:cNvSpPr>
          <p:nvPr/>
        </p:nvSpPr>
        <p:spPr bwMode="auto">
          <a:xfrm>
            <a:off x="685800" y="928688"/>
            <a:ext cx="7772400" cy="785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de-DE" sz="2400">
                <a:solidFill>
                  <a:srgbClr val="000000"/>
                </a:solidFill>
                <a:latin typeface="Calibri" pitchFamily="34" charset="0"/>
              </a:rPr>
              <a:t>Der lebensweltliche Ansatz im Sozialraum Stadt</a:t>
            </a:r>
          </a:p>
          <a:p>
            <a:pPr algn="ctr" eaLnBrk="0" hangingPunct="0"/>
            <a:r>
              <a:rPr lang="de-DE">
                <a:solidFill>
                  <a:srgbClr val="000000"/>
                </a:solidFill>
                <a:latin typeface="Calibri" pitchFamily="34" charset="0"/>
              </a:rPr>
              <a:t>Die vhw-Methode</a:t>
            </a:r>
          </a:p>
        </p:txBody>
      </p:sp>
      <p:sp>
        <p:nvSpPr>
          <p:cNvPr id="61" name="Pfeil nach links und rechts 60"/>
          <p:cNvSpPr/>
          <p:nvPr/>
        </p:nvSpPr>
        <p:spPr>
          <a:xfrm>
            <a:off x="4286250" y="2071688"/>
            <a:ext cx="500063" cy="285750"/>
          </a:xfrm>
          <a:prstGeom prst="leftRightArrow">
            <a:avLst/>
          </a:prstGeom>
          <a:solidFill>
            <a:srgbClr val="0070C0">
              <a:alpha val="20000"/>
            </a:srgb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4" name="Rechteck 63"/>
          <p:cNvSpPr/>
          <p:nvPr/>
        </p:nvSpPr>
        <p:spPr>
          <a:xfrm>
            <a:off x="142875" y="4786313"/>
            <a:ext cx="3929063" cy="1785937"/>
          </a:xfrm>
          <a:prstGeom prst="rect">
            <a:avLst/>
          </a:prstGeom>
          <a:solidFill>
            <a:srgbClr val="0070C0">
              <a:alpha val="2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5" name="Pfeil nach unten 64"/>
          <p:cNvSpPr/>
          <p:nvPr/>
        </p:nvSpPr>
        <p:spPr>
          <a:xfrm>
            <a:off x="1857375" y="3143250"/>
            <a:ext cx="285750" cy="179388"/>
          </a:xfrm>
          <a:prstGeom prst="downArrow">
            <a:avLst/>
          </a:prstGeom>
          <a:solidFill>
            <a:srgbClr val="0070C0">
              <a:alpha val="20000"/>
            </a:srgb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</a:endParaRPr>
          </a:p>
        </p:txBody>
      </p:sp>
      <p:grpSp>
        <p:nvGrpSpPr>
          <p:cNvPr id="63493" name="Gruppieren 54"/>
          <p:cNvGrpSpPr>
            <a:grpSpLocks/>
          </p:cNvGrpSpPr>
          <p:nvPr/>
        </p:nvGrpSpPr>
        <p:grpSpPr bwMode="auto">
          <a:xfrm>
            <a:off x="214313" y="1857375"/>
            <a:ext cx="1681162" cy="1108075"/>
            <a:chOff x="2001838" y="1249363"/>
            <a:chExt cx="5919787" cy="3902075"/>
          </a:xfrm>
        </p:grpSpPr>
        <p:sp>
          <p:nvSpPr>
            <p:cNvPr id="63522" name="Freeform 15"/>
            <p:cNvSpPr>
              <a:spLocks/>
            </p:cNvSpPr>
            <p:nvPr/>
          </p:nvSpPr>
          <p:spPr bwMode="auto">
            <a:xfrm>
              <a:off x="3768725" y="3700463"/>
              <a:ext cx="2357438" cy="1450975"/>
            </a:xfrm>
            <a:custGeom>
              <a:avLst/>
              <a:gdLst>
                <a:gd name="T0" fmla="*/ 2147483647 w 1485"/>
                <a:gd name="T1" fmla="*/ 2147483647 h 914"/>
                <a:gd name="T2" fmla="*/ 2147483647 w 1485"/>
                <a:gd name="T3" fmla="*/ 2147483647 h 914"/>
                <a:gd name="T4" fmla="*/ 2147483647 w 1485"/>
                <a:gd name="T5" fmla="*/ 2147483647 h 914"/>
                <a:gd name="T6" fmla="*/ 2147483647 w 1485"/>
                <a:gd name="T7" fmla="*/ 2147483647 h 914"/>
                <a:gd name="T8" fmla="*/ 2147483647 w 1485"/>
                <a:gd name="T9" fmla="*/ 2147483647 h 914"/>
                <a:gd name="T10" fmla="*/ 2147483647 w 1485"/>
                <a:gd name="T11" fmla="*/ 2147483647 h 9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5"/>
                <a:gd name="T19" fmla="*/ 0 h 914"/>
                <a:gd name="T20" fmla="*/ 1485 w 1485"/>
                <a:gd name="T21" fmla="*/ 914 h 9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5" h="914">
                  <a:moveTo>
                    <a:pt x="21" y="510"/>
                  </a:moveTo>
                  <a:cubicBezTo>
                    <a:pt x="0" y="711"/>
                    <a:pt x="153" y="868"/>
                    <a:pt x="426" y="891"/>
                  </a:cubicBezTo>
                  <a:cubicBezTo>
                    <a:pt x="699" y="914"/>
                    <a:pt x="1119" y="813"/>
                    <a:pt x="1248" y="723"/>
                  </a:cubicBezTo>
                  <a:cubicBezTo>
                    <a:pt x="1377" y="633"/>
                    <a:pt x="1485" y="495"/>
                    <a:pt x="1455" y="384"/>
                  </a:cubicBezTo>
                  <a:cubicBezTo>
                    <a:pt x="1412" y="201"/>
                    <a:pt x="1152" y="0"/>
                    <a:pt x="744" y="27"/>
                  </a:cubicBezTo>
                  <a:cubicBezTo>
                    <a:pt x="336" y="54"/>
                    <a:pt x="45" y="276"/>
                    <a:pt x="21" y="510"/>
                  </a:cubicBezTo>
                  <a:close/>
                </a:path>
              </a:pathLst>
            </a:custGeom>
            <a:solidFill>
              <a:srgbClr val="9BBEFF"/>
            </a:solidFill>
            <a:ln w="6350" cap="rnd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23" name="Freeform 18"/>
            <p:cNvSpPr>
              <a:spLocks/>
            </p:cNvSpPr>
            <p:nvPr/>
          </p:nvSpPr>
          <p:spPr bwMode="auto">
            <a:xfrm>
              <a:off x="4497388" y="1406525"/>
              <a:ext cx="2419350" cy="1589088"/>
            </a:xfrm>
            <a:custGeom>
              <a:avLst/>
              <a:gdLst>
                <a:gd name="T0" fmla="*/ 2147483647 w 1524"/>
                <a:gd name="T1" fmla="*/ 2147483647 h 1001"/>
                <a:gd name="T2" fmla="*/ 2147483647 w 1524"/>
                <a:gd name="T3" fmla="*/ 2147483647 h 1001"/>
                <a:gd name="T4" fmla="*/ 2147483647 w 1524"/>
                <a:gd name="T5" fmla="*/ 2147483647 h 1001"/>
                <a:gd name="T6" fmla="*/ 2147483647 w 1524"/>
                <a:gd name="T7" fmla="*/ 2147483647 h 1001"/>
                <a:gd name="T8" fmla="*/ 2147483647 w 1524"/>
                <a:gd name="T9" fmla="*/ 2147483647 h 1001"/>
                <a:gd name="T10" fmla="*/ 2147483647 w 1524"/>
                <a:gd name="T11" fmla="*/ 2147483647 h 1001"/>
                <a:gd name="T12" fmla="*/ 2147483647 w 1524"/>
                <a:gd name="T13" fmla="*/ 2147483647 h 1001"/>
                <a:gd name="T14" fmla="*/ 2147483647 w 1524"/>
                <a:gd name="T15" fmla="*/ 2147483647 h 10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4"/>
                <a:gd name="T25" fmla="*/ 0 h 1001"/>
                <a:gd name="T26" fmla="*/ 1524 w 1524"/>
                <a:gd name="T27" fmla="*/ 1001 h 10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4" h="1001">
                  <a:moveTo>
                    <a:pt x="290" y="608"/>
                  </a:moveTo>
                  <a:cubicBezTo>
                    <a:pt x="380" y="678"/>
                    <a:pt x="641" y="809"/>
                    <a:pt x="807" y="873"/>
                  </a:cubicBezTo>
                  <a:cubicBezTo>
                    <a:pt x="974" y="937"/>
                    <a:pt x="1192" y="1001"/>
                    <a:pt x="1299" y="998"/>
                  </a:cubicBezTo>
                  <a:cubicBezTo>
                    <a:pt x="1406" y="995"/>
                    <a:pt x="1524" y="927"/>
                    <a:pt x="1507" y="739"/>
                  </a:cubicBezTo>
                  <a:cubicBezTo>
                    <a:pt x="1492" y="576"/>
                    <a:pt x="1380" y="460"/>
                    <a:pt x="1264" y="374"/>
                  </a:cubicBezTo>
                  <a:cubicBezTo>
                    <a:pt x="1191" y="318"/>
                    <a:pt x="895" y="119"/>
                    <a:pt x="700" y="83"/>
                  </a:cubicBezTo>
                  <a:cubicBezTo>
                    <a:pt x="405" y="29"/>
                    <a:pt x="166" y="0"/>
                    <a:pt x="82" y="208"/>
                  </a:cubicBezTo>
                  <a:cubicBezTo>
                    <a:pt x="0" y="407"/>
                    <a:pt x="230" y="560"/>
                    <a:pt x="290" y="608"/>
                  </a:cubicBezTo>
                  <a:close/>
                </a:path>
              </a:pathLst>
            </a:custGeom>
            <a:solidFill>
              <a:srgbClr val="9BBEFF"/>
            </a:solidFill>
            <a:ln w="6350" cap="rnd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24" name="Freeform 19"/>
            <p:cNvSpPr>
              <a:spLocks/>
            </p:cNvSpPr>
            <p:nvPr/>
          </p:nvSpPr>
          <p:spPr bwMode="auto">
            <a:xfrm>
              <a:off x="5630863" y="3454400"/>
              <a:ext cx="1865312" cy="1685925"/>
            </a:xfrm>
            <a:custGeom>
              <a:avLst/>
              <a:gdLst>
                <a:gd name="T0" fmla="*/ 2147483647 w 1175"/>
                <a:gd name="T1" fmla="*/ 2147483647 h 1062"/>
                <a:gd name="T2" fmla="*/ 2147483647 w 1175"/>
                <a:gd name="T3" fmla="*/ 2147483647 h 1062"/>
                <a:gd name="T4" fmla="*/ 2147483647 w 1175"/>
                <a:gd name="T5" fmla="*/ 2147483647 h 1062"/>
                <a:gd name="T6" fmla="*/ 2147483647 w 1175"/>
                <a:gd name="T7" fmla="*/ 2147483647 h 1062"/>
                <a:gd name="T8" fmla="*/ 2147483647 w 1175"/>
                <a:gd name="T9" fmla="*/ 2147483647 h 1062"/>
                <a:gd name="T10" fmla="*/ 2147483647 w 1175"/>
                <a:gd name="T11" fmla="*/ 2147483647 h 1062"/>
                <a:gd name="T12" fmla="*/ 2147483647 w 1175"/>
                <a:gd name="T13" fmla="*/ 2147483647 h 10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5"/>
                <a:gd name="T22" fmla="*/ 0 h 1062"/>
                <a:gd name="T23" fmla="*/ 1175 w 1175"/>
                <a:gd name="T24" fmla="*/ 1062 h 10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5" h="1062">
                  <a:moveTo>
                    <a:pt x="27" y="575"/>
                  </a:moveTo>
                  <a:cubicBezTo>
                    <a:pt x="54" y="746"/>
                    <a:pt x="125" y="922"/>
                    <a:pt x="318" y="992"/>
                  </a:cubicBezTo>
                  <a:cubicBezTo>
                    <a:pt x="511" y="1062"/>
                    <a:pt x="660" y="1059"/>
                    <a:pt x="804" y="995"/>
                  </a:cubicBezTo>
                  <a:cubicBezTo>
                    <a:pt x="948" y="930"/>
                    <a:pt x="1141" y="776"/>
                    <a:pt x="1158" y="524"/>
                  </a:cubicBezTo>
                  <a:cubicBezTo>
                    <a:pt x="1175" y="272"/>
                    <a:pt x="1052" y="158"/>
                    <a:pt x="906" y="98"/>
                  </a:cubicBezTo>
                  <a:cubicBezTo>
                    <a:pt x="717" y="22"/>
                    <a:pt x="339" y="0"/>
                    <a:pt x="138" y="161"/>
                  </a:cubicBezTo>
                  <a:cubicBezTo>
                    <a:pt x="21" y="257"/>
                    <a:pt x="0" y="407"/>
                    <a:pt x="27" y="575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25" name="Freeform 14"/>
            <p:cNvSpPr>
              <a:spLocks/>
            </p:cNvSpPr>
            <p:nvPr/>
          </p:nvSpPr>
          <p:spPr bwMode="auto">
            <a:xfrm>
              <a:off x="6221413" y="2552700"/>
              <a:ext cx="1700212" cy="1309688"/>
            </a:xfrm>
            <a:custGeom>
              <a:avLst/>
              <a:gdLst>
                <a:gd name="T0" fmla="*/ 2147483647 w 1071"/>
                <a:gd name="T1" fmla="*/ 2147483647 h 855"/>
                <a:gd name="T2" fmla="*/ 2147483647 w 1071"/>
                <a:gd name="T3" fmla="*/ 2147483647 h 855"/>
                <a:gd name="T4" fmla="*/ 2147483647 w 1071"/>
                <a:gd name="T5" fmla="*/ 2147483647 h 855"/>
                <a:gd name="T6" fmla="*/ 2147483647 w 1071"/>
                <a:gd name="T7" fmla="*/ 2147483647 h 855"/>
                <a:gd name="T8" fmla="*/ 2147483647 w 1071"/>
                <a:gd name="T9" fmla="*/ 2147483647 h 8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1"/>
                <a:gd name="T16" fmla="*/ 0 h 855"/>
                <a:gd name="T17" fmla="*/ 1071 w 1071"/>
                <a:gd name="T18" fmla="*/ 855 h 8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1" h="855">
                  <a:moveTo>
                    <a:pt x="606" y="849"/>
                  </a:moveTo>
                  <a:cubicBezTo>
                    <a:pt x="822" y="855"/>
                    <a:pt x="1071" y="786"/>
                    <a:pt x="1026" y="558"/>
                  </a:cubicBezTo>
                  <a:cubicBezTo>
                    <a:pt x="981" y="330"/>
                    <a:pt x="480" y="0"/>
                    <a:pt x="219" y="132"/>
                  </a:cubicBezTo>
                  <a:cubicBezTo>
                    <a:pt x="80" y="201"/>
                    <a:pt x="0" y="351"/>
                    <a:pt x="42" y="525"/>
                  </a:cubicBezTo>
                  <a:cubicBezTo>
                    <a:pt x="84" y="699"/>
                    <a:pt x="390" y="843"/>
                    <a:pt x="606" y="849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26" name="Freeform 16"/>
            <p:cNvSpPr>
              <a:spLocks/>
            </p:cNvSpPr>
            <p:nvPr/>
          </p:nvSpPr>
          <p:spPr bwMode="auto">
            <a:xfrm>
              <a:off x="2906713" y="2424113"/>
              <a:ext cx="1479550" cy="1866900"/>
            </a:xfrm>
            <a:custGeom>
              <a:avLst/>
              <a:gdLst>
                <a:gd name="T0" fmla="*/ 2147483647 w 932"/>
                <a:gd name="T1" fmla="*/ 2147483647 h 1176"/>
                <a:gd name="T2" fmla="*/ 2147483647 w 932"/>
                <a:gd name="T3" fmla="*/ 2147483647 h 1176"/>
                <a:gd name="T4" fmla="*/ 2147483647 w 932"/>
                <a:gd name="T5" fmla="*/ 2147483647 h 1176"/>
                <a:gd name="T6" fmla="*/ 2147483647 w 932"/>
                <a:gd name="T7" fmla="*/ 2147483647 h 1176"/>
                <a:gd name="T8" fmla="*/ 2147483647 w 932"/>
                <a:gd name="T9" fmla="*/ 2147483647 h 1176"/>
                <a:gd name="T10" fmla="*/ 2147483647 w 932"/>
                <a:gd name="T11" fmla="*/ 0 h 1176"/>
                <a:gd name="T12" fmla="*/ 2147483647 w 932"/>
                <a:gd name="T13" fmla="*/ 2147483647 h 1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2"/>
                <a:gd name="T22" fmla="*/ 0 h 1176"/>
                <a:gd name="T23" fmla="*/ 932 w 932"/>
                <a:gd name="T24" fmla="*/ 1176 h 1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2" h="1176">
                  <a:moveTo>
                    <a:pt x="78" y="327"/>
                  </a:moveTo>
                  <a:cubicBezTo>
                    <a:pt x="181" y="601"/>
                    <a:pt x="367" y="937"/>
                    <a:pt x="519" y="1080"/>
                  </a:cubicBezTo>
                  <a:cubicBezTo>
                    <a:pt x="615" y="1176"/>
                    <a:pt x="891" y="1155"/>
                    <a:pt x="909" y="963"/>
                  </a:cubicBezTo>
                  <a:cubicBezTo>
                    <a:pt x="932" y="717"/>
                    <a:pt x="594" y="564"/>
                    <a:pt x="474" y="396"/>
                  </a:cubicBezTo>
                  <a:cubicBezTo>
                    <a:pt x="377" y="257"/>
                    <a:pt x="381" y="192"/>
                    <a:pt x="351" y="126"/>
                  </a:cubicBezTo>
                  <a:cubicBezTo>
                    <a:pt x="315" y="55"/>
                    <a:pt x="237" y="0"/>
                    <a:pt x="171" y="0"/>
                  </a:cubicBezTo>
                  <a:cubicBezTo>
                    <a:pt x="105" y="0"/>
                    <a:pt x="0" y="111"/>
                    <a:pt x="78" y="327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27" name="Freeform 21"/>
            <p:cNvSpPr>
              <a:spLocks/>
            </p:cNvSpPr>
            <p:nvPr/>
          </p:nvSpPr>
          <p:spPr bwMode="auto">
            <a:xfrm>
              <a:off x="2228850" y="1404938"/>
              <a:ext cx="1235075" cy="1717675"/>
            </a:xfrm>
            <a:custGeom>
              <a:avLst/>
              <a:gdLst>
                <a:gd name="T0" fmla="*/ 2147483647 w 778"/>
                <a:gd name="T1" fmla="*/ 2147483647 h 1082"/>
                <a:gd name="T2" fmla="*/ 2147483647 w 778"/>
                <a:gd name="T3" fmla="*/ 2147483647 h 1082"/>
                <a:gd name="T4" fmla="*/ 2147483647 w 778"/>
                <a:gd name="T5" fmla="*/ 2147483647 h 1082"/>
                <a:gd name="T6" fmla="*/ 2147483647 w 778"/>
                <a:gd name="T7" fmla="*/ 2147483647 h 1082"/>
                <a:gd name="T8" fmla="*/ 2147483647 w 778"/>
                <a:gd name="T9" fmla="*/ 2147483647 h 1082"/>
                <a:gd name="T10" fmla="*/ 2147483647 w 778"/>
                <a:gd name="T11" fmla="*/ 2147483647 h 10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1082"/>
                <a:gd name="T20" fmla="*/ 778 w 778"/>
                <a:gd name="T21" fmla="*/ 1082 h 10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1082">
                  <a:moveTo>
                    <a:pt x="727" y="365"/>
                  </a:moveTo>
                  <a:cubicBezTo>
                    <a:pt x="778" y="251"/>
                    <a:pt x="760" y="39"/>
                    <a:pt x="604" y="23"/>
                  </a:cubicBezTo>
                  <a:cubicBezTo>
                    <a:pt x="373" y="0"/>
                    <a:pt x="232" y="243"/>
                    <a:pt x="142" y="390"/>
                  </a:cubicBezTo>
                  <a:cubicBezTo>
                    <a:pt x="37" y="568"/>
                    <a:pt x="0" y="884"/>
                    <a:pt x="73" y="975"/>
                  </a:cubicBezTo>
                  <a:cubicBezTo>
                    <a:pt x="161" y="1082"/>
                    <a:pt x="294" y="960"/>
                    <a:pt x="375" y="873"/>
                  </a:cubicBezTo>
                  <a:cubicBezTo>
                    <a:pt x="456" y="786"/>
                    <a:pt x="672" y="489"/>
                    <a:pt x="727" y="365"/>
                  </a:cubicBezTo>
                  <a:close/>
                </a:path>
              </a:pathLst>
            </a:custGeom>
            <a:solidFill>
              <a:srgbClr val="9BBEFF"/>
            </a:solidFill>
            <a:ln w="6350" cap="rnd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28" name="Freeform 20"/>
            <p:cNvSpPr>
              <a:spLocks/>
            </p:cNvSpPr>
            <p:nvPr/>
          </p:nvSpPr>
          <p:spPr bwMode="auto">
            <a:xfrm>
              <a:off x="3397250" y="2005013"/>
              <a:ext cx="3060700" cy="1895475"/>
            </a:xfrm>
            <a:custGeom>
              <a:avLst/>
              <a:gdLst>
                <a:gd name="T0" fmla="*/ 2147483647 w 1928"/>
                <a:gd name="T1" fmla="*/ 2147483647 h 1194"/>
                <a:gd name="T2" fmla="*/ 2147483647 w 1928"/>
                <a:gd name="T3" fmla="*/ 2147483647 h 1194"/>
                <a:gd name="T4" fmla="*/ 2147483647 w 1928"/>
                <a:gd name="T5" fmla="*/ 2147483647 h 1194"/>
                <a:gd name="T6" fmla="*/ 2147483647 w 1928"/>
                <a:gd name="T7" fmla="*/ 2147483647 h 1194"/>
                <a:gd name="T8" fmla="*/ 2147483647 w 1928"/>
                <a:gd name="T9" fmla="*/ 2147483647 h 1194"/>
                <a:gd name="T10" fmla="*/ 2147483647 w 1928"/>
                <a:gd name="T11" fmla="*/ 2147483647 h 1194"/>
                <a:gd name="T12" fmla="*/ 2147483647 w 1928"/>
                <a:gd name="T13" fmla="*/ 2147483647 h 1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8"/>
                <a:gd name="T22" fmla="*/ 0 h 1194"/>
                <a:gd name="T23" fmla="*/ 1928 w 1928"/>
                <a:gd name="T24" fmla="*/ 1194 h 11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8" h="1194">
                  <a:moveTo>
                    <a:pt x="348" y="918"/>
                  </a:moveTo>
                  <a:cubicBezTo>
                    <a:pt x="499" y="1072"/>
                    <a:pt x="621" y="1170"/>
                    <a:pt x="924" y="1182"/>
                  </a:cubicBezTo>
                  <a:cubicBezTo>
                    <a:pt x="1227" y="1194"/>
                    <a:pt x="1666" y="1138"/>
                    <a:pt x="1797" y="1002"/>
                  </a:cubicBezTo>
                  <a:cubicBezTo>
                    <a:pt x="1928" y="866"/>
                    <a:pt x="1869" y="651"/>
                    <a:pt x="1659" y="525"/>
                  </a:cubicBezTo>
                  <a:cubicBezTo>
                    <a:pt x="1449" y="399"/>
                    <a:pt x="1095" y="231"/>
                    <a:pt x="840" y="141"/>
                  </a:cubicBezTo>
                  <a:cubicBezTo>
                    <a:pt x="435" y="0"/>
                    <a:pt x="204" y="111"/>
                    <a:pt x="102" y="279"/>
                  </a:cubicBezTo>
                  <a:cubicBezTo>
                    <a:pt x="0" y="447"/>
                    <a:pt x="159" y="723"/>
                    <a:pt x="348" y="918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29" name="Freeform 17"/>
            <p:cNvSpPr>
              <a:spLocks/>
            </p:cNvSpPr>
            <p:nvPr/>
          </p:nvSpPr>
          <p:spPr bwMode="auto">
            <a:xfrm>
              <a:off x="5786438" y="1323975"/>
              <a:ext cx="1835150" cy="1795463"/>
            </a:xfrm>
            <a:custGeom>
              <a:avLst/>
              <a:gdLst>
                <a:gd name="T0" fmla="*/ 2147483647 w 1156"/>
                <a:gd name="T1" fmla="*/ 2147483647 h 1131"/>
                <a:gd name="T2" fmla="*/ 2147483647 w 1156"/>
                <a:gd name="T3" fmla="*/ 2147483647 h 1131"/>
                <a:gd name="T4" fmla="*/ 2147483647 w 1156"/>
                <a:gd name="T5" fmla="*/ 2147483647 h 1131"/>
                <a:gd name="T6" fmla="*/ 2147483647 w 1156"/>
                <a:gd name="T7" fmla="*/ 2147483647 h 1131"/>
                <a:gd name="T8" fmla="*/ 2147483647 w 1156"/>
                <a:gd name="T9" fmla="*/ 2147483647 h 1131"/>
                <a:gd name="T10" fmla="*/ 2147483647 w 1156"/>
                <a:gd name="T11" fmla="*/ 2147483647 h 1131"/>
                <a:gd name="T12" fmla="*/ 2147483647 w 1156"/>
                <a:gd name="T13" fmla="*/ 2147483647 h 1131"/>
                <a:gd name="T14" fmla="*/ 2147483647 w 1156"/>
                <a:gd name="T15" fmla="*/ 2147483647 h 1131"/>
                <a:gd name="T16" fmla="*/ 2147483647 w 1156"/>
                <a:gd name="T17" fmla="*/ 2147483647 h 1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6"/>
                <a:gd name="T28" fmla="*/ 0 h 1131"/>
                <a:gd name="T29" fmla="*/ 1156 w 1156"/>
                <a:gd name="T30" fmla="*/ 1131 h 1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6" h="1131">
                  <a:moveTo>
                    <a:pt x="105" y="39"/>
                  </a:moveTo>
                  <a:cubicBezTo>
                    <a:pt x="0" y="87"/>
                    <a:pt x="31" y="249"/>
                    <a:pt x="139" y="303"/>
                  </a:cubicBezTo>
                  <a:cubicBezTo>
                    <a:pt x="247" y="357"/>
                    <a:pt x="369" y="421"/>
                    <a:pt x="517" y="555"/>
                  </a:cubicBezTo>
                  <a:cubicBezTo>
                    <a:pt x="626" y="651"/>
                    <a:pt x="718" y="786"/>
                    <a:pt x="772" y="918"/>
                  </a:cubicBezTo>
                  <a:cubicBezTo>
                    <a:pt x="826" y="1050"/>
                    <a:pt x="856" y="1113"/>
                    <a:pt x="985" y="1122"/>
                  </a:cubicBezTo>
                  <a:cubicBezTo>
                    <a:pt x="1114" y="1131"/>
                    <a:pt x="1144" y="1017"/>
                    <a:pt x="1150" y="921"/>
                  </a:cubicBezTo>
                  <a:cubicBezTo>
                    <a:pt x="1156" y="825"/>
                    <a:pt x="1078" y="493"/>
                    <a:pt x="888" y="299"/>
                  </a:cubicBezTo>
                  <a:cubicBezTo>
                    <a:pt x="753" y="159"/>
                    <a:pt x="570" y="74"/>
                    <a:pt x="435" y="38"/>
                  </a:cubicBezTo>
                  <a:cubicBezTo>
                    <a:pt x="300" y="2"/>
                    <a:pt x="192" y="0"/>
                    <a:pt x="105" y="39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30" name="Freeform 22"/>
            <p:cNvSpPr>
              <a:spLocks/>
            </p:cNvSpPr>
            <p:nvPr/>
          </p:nvSpPr>
          <p:spPr bwMode="auto">
            <a:xfrm>
              <a:off x="3154363" y="1249363"/>
              <a:ext cx="3014662" cy="1265237"/>
            </a:xfrm>
            <a:custGeom>
              <a:avLst/>
              <a:gdLst>
                <a:gd name="T0" fmla="*/ 2147483647 w 1899"/>
                <a:gd name="T1" fmla="*/ 2147483647 h 797"/>
                <a:gd name="T2" fmla="*/ 2147483647 w 1899"/>
                <a:gd name="T3" fmla="*/ 2147483647 h 797"/>
                <a:gd name="T4" fmla="*/ 2147483647 w 1899"/>
                <a:gd name="T5" fmla="*/ 2147483647 h 797"/>
                <a:gd name="T6" fmla="*/ 2147483647 w 1899"/>
                <a:gd name="T7" fmla="*/ 2147483647 h 797"/>
                <a:gd name="T8" fmla="*/ 2147483647 w 1899"/>
                <a:gd name="T9" fmla="*/ 2147483647 h 797"/>
                <a:gd name="T10" fmla="*/ 2147483647 w 1899"/>
                <a:gd name="T11" fmla="*/ 2147483647 h 797"/>
                <a:gd name="T12" fmla="*/ 2147483647 w 1899"/>
                <a:gd name="T13" fmla="*/ 2147483647 h 797"/>
                <a:gd name="T14" fmla="*/ 2147483647 w 1899"/>
                <a:gd name="T15" fmla="*/ 2147483647 h 797"/>
                <a:gd name="T16" fmla="*/ 2147483647 w 1899"/>
                <a:gd name="T17" fmla="*/ 2147483647 h 7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99"/>
                <a:gd name="T28" fmla="*/ 0 h 797"/>
                <a:gd name="T29" fmla="*/ 1899 w 1899"/>
                <a:gd name="T30" fmla="*/ 797 h 7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99" h="797">
                  <a:moveTo>
                    <a:pt x="57" y="680"/>
                  </a:moveTo>
                  <a:cubicBezTo>
                    <a:pt x="93" y="740"/>
                    <a:pt x="147" y="797"/>
                    <a:pt x="273" y="779"/>
                  </a:cubicBezTo>
                  <a:cubicBezTo>
                    <a:pt x="399" y="761"/>
                    <a:pt x="639" y="611"/>
                    <a:pt x="816" y="518"/>
                  </a:cubicBezTo>
                  <a:cubicBezTo>
                    <a:pt x="993" y="425"/>
                    <a:pt x="1167" y="314"/>
                    <a:pt x="1335" y="290"/>
                  </a:cubicBezTo>
                  <a:cubicBezTo>
                    <a:pt x="1503" y="266"/>
                    <a:pt x="1752" y="344"/>
                    <a:pt x="1800" y="323"/>
                  </a:cubicBezTo>
                  <a:cubicBezTo>
                    <a:pt x="1848" y="302"/>
                    <a:pt x="1899" y="198"/>
                    <a:pt x="1722" y="113"/>
                  </a:cubicBezTo>
                  <a:cubicBezTo>
                    <a:pt x="1545" y="28"/>
                    <a:pt x="1008" y="0"/>
                    <a:pt x="708" y="17"/>
                  </a:cubicBezTo>
                  <a:cubicBezTo>
                    <a:pt x="444" y="32"/>
                    <a:pt x="198" y="121"/>
                    <a:pt x="102" y="242"/>
                  </a:cubicBezTo>
                  <a:cubicBezTo>
                    <a:pt x="0" y="368"/>
                    <a:pt x="12" y="611"/>
                    <a:pt x="57" y="680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31" name="Freeform 23"/>
            <p:cNvSpPr>
              <a:spLocks/>
            </p:cNvSpPr>
            <p:nvPr/>
          </p:nvSpPr>
          <p:spPr bwMode="auto">
            <a:xfrm>
              <a:off x="2001838" y="2679700"/>
              <a:ext cx="2008187" cy="2471738"/>
            </a:xfrm>
            <a:custGeom>
              <a:avLst/>
              <a:gdLst>
                <a:gd name="T0" fmla="*/ 2147483647 w 1265"/>
                <a:gd name="T1" fmla="*/ 2147483647 h 1557"/>
                <a:gd name="T2" fmla="*/ 2147483647 w 1265"/>
                <a:gd name="T3" fmla="*/ 2147483647 h 1557"/>
                <a:gd name="T4" fmla="*/ 2147483647 w 1265"/>
                <a:gd name="T5" fmla="*/ 2147483647 h 1557"/>
                <a:gd name="T6" fmla="*/ 2147483647 w 1265"/>
                <a:gd name="T7" fmla="*/ 2147483647 h 1557"/>
                <a:gd name="T8" fmla="*/ 2147483647 w 1265"/>
                <a:gd name="T9" fmla="*/ 2147483647 h 1557"/>
                <a:gd name="T10" fmla="*/ 2147483647 w 1265"/>
                <a:gd name="T11" fmla="*/ 2147483647 h 1557"/>
                <a:gd name="T12" fmla="*/ 2147483647 w 1265"/>
                <a:gd name="T13" fmla="*/ 2147483647 h 1557"/>
                <a:gd name="T14" fmla="*/ 2147483647 w 1265"/>
                <a:gd name="T15" fmla="*/ 2147483647 h 15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65"/>
                <a:gd name="T25" fmla="*/ 0 h 1557"/>
                <a:gd name="T26" fmla="*/ 1265 w 1265"/>
                <a:gd name="T27" fmla="*/ 1557 h 15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65" h="1557">
                  <a:moveTo>
                    <a:pt x="41" y="537"/>
                  </a:moveTo>
                  <a:cubicBezTo>
                    <a:pt x="0" y="847"/>
                    <a:pt x="138" y="1110"/>
                    <a:pt x="231" y="1225"/>
                  </a:cubicBezTo>
                  <a:cubicBezTo>
                    <a:pt x="354" y="1375"/>
                    <a:pt x="636" y="1557"/>
                    <a:pt x="851" y="1513"/>
                  </a:cubicBezTo>
                  <a:cubicBezTo>
                    <a:pt x="1066" y="1469"/>
                    <a:pt x="1258" y="1325"/>
                    <a:pt x="1262" y="1162"/>
                  </a:cubicBezTo>
                  <a:cubicBezTo>
                    <a:pt x="1265" y="1014"/>
                    <a:pt x="1082" y="783"/>
                    <a:pt x="936" y="568"/>
                  </a:cubicBezTo>
                  <a:cubicBezTo>
                    <a:pt x="798" y="361"/>
                    <a:pt x="714" y="175"/>
                    <a:pt x="660" y="126"/>
                  </a:cubicBezTo>
                  <a:cubicBezTo>
                    <a:pt x="606" y="77"/>
                    <a:pt x="483" y="0"/>
                    <a:pt x="297" y="63"/>
                  </a:cubicBezTo>
                  <a:cubicBezTo>
                    <a:pt x="175" y="104"/>
                    <a:pt x="87" y="211"/>
                    <a:pt x="41" y="537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3494" name="Textfeld 32"/>
          <p:cNvSpPr txBox="1">
            <a:spLocks noChangeArrowheads="1"/>
          </p:cNvSpPr>
          <p:nvPr/>
        </p:nvSpPr>
        <p:spPr bwMode="auto">
          <a:xfrm>
            <a:off x="4929188" y="4786313"/>
            <a:ext cx="392906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600" b="1">
                <a:solidFill>
                  <a:srgbClr val="002060"/>
                </a:solidFill>
                <a:latin typeface="Calibri" pitchFamily="34" charset="0"/>
              </a:rPr>
              <a:t>Integriertes Modell:</a:t>
            </a:r>
            <a:br>
              <a:rPr lang="de-DE" sz="1600" b="1">
                <a:solidFill>
                  <a:srgbClr val="002060"/>
                </a:solidFill>
                <a:latin typeface="Calibri" pitchFamily="34" charset="0"/>
              </a:rPr>
            </a:br>
            <a:r>
              <a:rPr lang="de-DE" sz="1600">
                <a:solidFill>
                  <a:srgbClr val="002060"/>
                </a:solidFill>
                <a:latin typeface="Calibri" pitchFamily="34" charset="0"/>
              </a:rPr>
              <a:t>Verknüpfung mit sonstigen Informationen:</a:t>
            </a:r>
          </a:p>
          <a:p>
            <a:r>
              <a:rPr lang="de-DE" sz="1600">
                <a:solidFill>
                  <a:srgbClr val="002060"/>
                </a:solidFill>
                <a:latin typeface="Calibri" pitchFamily="34" charset="0"/>
              </a:rPr>
              <a:t>Ganzheitliches Bild der Stadtgesellschaft, </a:t>
            </a:r>
          </a:p>
          <a:p>
            <a:r>
              <a:rPr lang="de-DE" sz="1600">
                <a:solidFill>
                  <a:srgbClr val="002060"/>
                </a:solidFill>
                <a:latin typeface="Calibri" pitchFamily="34" charset="0"/>
              </a:rPr>
              <a:t>das der Dynamik der Vielfalt gerecht wird</a:t>
            </a:r>
          </a:p>
          <a:p>
            <a:r>
              <a:rPr lang="de-DE" sz="1600">
                <a:solidFill>
                  <a:srgbClr val="002060"/>
                </a:solidFill>
                <a:latin typeface="Calibri" pitchFamily="34" charset="0"/>
                <a:sym typeface="Wingdings" pitchFamily="2" charset="2"/>
              </a:rPr>
              <a:t> Lebensweltliche Perspektive</a:t>
            </a:r>
            <a:endParaRPr lang="de-DE" sz="1600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63495" name="Gruppieren 38"/>
          <p:cNvGrpSpPr>
            <a:grpSpLocks/>
          </p:cNvGrpSpPr>
          <p:nvPr/>
        </p:nvGrpSpPr>
        <p:grpSpPr bwMode="auto">
          <a:xfrm>
            <a:off x="2000250" y="1857375"/>
            <a:ext cx="1936750" cy="1027113"/>
            <a:chOff x="1831975" y="1487488"/>
            <a:chExt cx="6249988" cy="3313112"/>
          </a:xfrm>
        </p:grpSpPr>
        <p:sp>
          <p:nvSpPr>
            <p:cNvPr id="63513" name="Freeform 15"/>
            <p:cNvSpPr>
              <a:spLocks/>
            </p:cNvSpPr>
            <p:nvPr/>
          </p:nvSpPr>
          <p:spPr bwMode="auto">
            <a:xfrm>
              <a:off x="2432840" y="2920945"/>
              <a:ext cx="2669960" cy="1778335"/>
            </a:xfrm>
            <a:custGeom>
              <a:avLst/>
              <a:gdLst>
                <a:gd name="T0" fmla="*/ 2147483647 w 1436"/>
                <a:gd name="T1" fmla="*/ 2147483647 h 1492"/>
                <a:gd name="T2" fmla="*/ 2147483647 w 1436"/>
                <a:gd name="T3" fmla="*/ 2147483647 h 1492"/>
                <a:gd name="T4" fmla="*/ 2147483647 w 1436"/>
                <a:gd name="T5" fmla="*/ 2147483647 h 1492"/>
                <a:gd name="T6" fmla="*/ 2147483647 w 1436"/>
                <a:gd name="T7" fmla="*/ 2147483647 h 1492"/>
                <a:gd name="T8" fmla="*/ 2147483647 w 1436"/>
                <a:gd name="T9" fmla="*/ 2147483647 h 1492"/>
                <a:gd name="T10" fmla="*/ 2147483647 w 1436"/>
                <a:gd name="T11" fmla="*/ 2147483647 h 1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6"/>
                <a:gd name="T19" fmla="*/ 0 h 1492"/>
                <a:gd name="T20" fmla="*/ 1436 w 1436"/>
                <a:gd name="T21" fmla="*/ 1492 h 14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6" h="1492">
                  <a:moveTo>
                    <a:pt x="1235" y="195"/>
                  </a:moveTo>
                  <a:cubicBezTo>
                    <a:pt x="1034" y="0"/>
                    <a:pt x="581" y="167"/>
                    <a:pt x="384" y="306"/>
                  </a:cubicBezTo>
                  <a:cubicBezTo>
                    <a:pt x="187" y="445"/>
                    <a:pt x="0" y="661"/>
                    <a:pt x="52" y="1029"/>
                  </a:cubicBezTo>
                  <a:cubicBezTo>
                    <a:pt x="104" y="1397"/>
                    <a:pt x="346" y="1492"/>
                    <a:pt x="658" y="1438"/>
                  </a:cubicBezTo>
                  <a:cubicBezTo>
                    <a:pt x="970" y="1384"/>
                    <a:pt x="1173" y="1122"/>
                    <a:pt x="1269" y="915"/>
                  </a:cubicBezTo>
                  <a:cubicBezTo>
                    <a:pt x="1365" y="708"/>
                    <a:pt x="1436" y="390"/>
                    <a:pt x="1235" y="195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14" name="Freeform 16"/>
            <p:cNvSpPr>
              <a:spLocks/>
            </p:cNvSpPr>
            <p:nvPr/>
          </p:nvSpPr>
          <p:spPr bwMode="auto">
            <a:xfrm>
              <a:off x="3174282" y="1487488"/>
              <a:ext cx="1692250" cy="1807030"/>
            </a:xfrm>
            <a:custGeom>
              <a:avLst/>
              <a:gdLst>
                <a:gd name="T0" fmla="*/ 2147483647 w 1237"/>
                <a:gd name="T1" fmla="*/ 2147483647 h 1321"/>
                <a:gd name="T2" fmla="*/ 2147483647 w 1237"/>
                <a:gd name="T3" fmla="*/ 2147483647 h 1321"/>
                <a:gd name="T4" fmla="*/ 2147483647 w 1237"/>
                <a:gd name="T5" fmla="*/ 2147483647 h 1321"/>
                <a:gd name="T6" fmla="*/ 2147483647 w 1237"/>
                <a:gd name="T7" fmla="*/ 2147483647 h 1321"/>
                <a:gd name="T8" fmla="*/ 2147483647 w 1237"/>
                <a:gd name="T9" fmla="*/ 2147483647 h 1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7"/>
                <a:gd name="T16" fmla="*/ 0 h 1321"/>
                <a:gd name="T17" fmla="*/ 1237 w 1237"/>
                <a:gd name="T18" fmla="*/ 1321 h 1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7" h="1321">
                  <a:moveTo>
                    <a:pt x="628" y="2"/>
                  </a:moveTo>
                  <a:cubicBezTo>
                    <a:pt x="177" y="4"/>
                    <a:pt x="0" y="417"/>
                    <a:pt x="8" y="638"/>
                  </a:cubicBezTo>
                  <a:cubicBezTo>
                    <a:pt x="16" y="859"/>
                    <a:pt x="104" y="1243"/>
                    <a:pt x="545" y="1282"/>
                  </a:cubicBezTo>
                  <a:cubicBezTo>
                    <a:pt x="986" y="1321"/>
                    <a:pt x="1209" y="903"/>
                    <a:pt x="1223" y="690"/>
                  </a:cubicBezTo>
                  <a:cubicBezTo>
                    <a:pt x="1237" y="477"/>
                    <a:pt x="1079" y="0"/>
                    <a:pt x="628" y="2"/>
                  </a:cubicBezTo>
                  <a:close/>
                </a:path>
              </a:pathLst>
            </a:custGeom>
            <a:solidFill>
              <a:srgbClr val="9BBEFF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15" name="Freeform 17"/>
            <p:cNvSpPr>
              <a:spLocks/>
            </p:cNvSpPr>
            <p:nvPr/>
          </p:nvSpPr>
          <p:spPr bwMode="auto">
            <a:xfrm>
              <a:off x="4674574" y="1567999"/>
              <a:ext cx="2458348" cy="1006796"/>
            </a:xfrm>
            <a:custGeom>
              <a:avLst/>
              <a:gdLst>
                <a:gd name="T0" fmla="*/ 2147483647 w 1797"/>
                <a:gd name="T1" fmla="*/ 2147483647 h 736"/>
                <a:gd name="T2" fmla="*/ 2147483647 w 1797"/>
                <a:gd name="T3" fmla="*/ 2147483647 h 736"/>
                <a:gd name="T4" fmla="*/ 2147483647 w 1797"/>
                <a:gd name="T5" fmla="*/ 2147483647 h 736"/>
                <a:gd name="T6" fmla="*/ 2147483647 w 1797"/>
                <a:gd name="T7" fmla="*/ 2147483647 h 736"/>
                <a:gd name="T8" fmla="*/ 2147483647 w 1797"/>
                <a:gd name="T9" fmla="*/ 2147483647 h 7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97"/>
                <a:gd name="T16" fmla="*/ 0 h 736"/>
                <a:gd name="T17" fmla="*/ 1797 w 1797"/>
                <a:gd name="T18" fmla="*/ 736 h 7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97" h="736">
                  <a:moveTo>
                    <a:pt x="829" y="24"/>
                  </a:moveTo>
                  <a:cubicBezTo>
                    <a:pt x="545" y="48"/>
                    <a:pt x="0" y="118"/>
                    <a:pt x="36" y="427"/>
                  </a:cubicBezTo>
                  <a:cubicBezTo>
                    <a:pt x="72" y="736"/>
                    <a:pt x="567" y="711"/>
                    <a:pt x="851" y="687"/>
                  </a:cubicBezTo>
                  <a:cubicBezTo>
                    <a:pt x="1135" y="663"/>
                    <a:pt x="1797" y="482"/>
                    <a:pt x="1738" y="285"/>
                  </a:cubicBezTo>
                  <a:cubicBezTo>
                    <a:pt x="1679" y="88"/>
                    <a:pt x="1113" y="0"/>
                    <a:pt x="829" y="24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16" name="Freeform 20"/>
            <p:cNvSpPr>
              <a:spLocks/>
            </p:cNvSpPr>
            <p:nvPr/>
          </p:nvSpPr>
          <p:spPr bwMode="auto">
            <a:xfrm>
              <a:off x="4466302" y="2317519"/>
              <a:ext cx="2264803" cy="1943636"/>
            </a:xfrm>
            <a:custGeom>
              <a:avLst/>
              <a:gdLst>
                <a:gd name="T0" fmla="*/ 2147483647 w 1583"/>
                <a:gd name="T1" fmla="*/ 2147483647 h 1034"/>
                <a:gd name="T2" fmla="*/ 2147483647 w 1583"/>
                <a:gd name="T3" fmla="*/ 2147483647 h 1034"/>
                <a:gd name="T4" fmla="*/ 2147483647 w 1583"/>
                <a:gd name="T5" fmla="*/ 2147483647 h 1034"/>
                <a:gd name="T6" fmla="*/ 2147483647 w 1583"/>
                <a:gd name="T7" fmla="*/ 2147483647 h 1034"/>
                <a:gd name="T8" fmla="*/ 2147483647 w 1583"/>
                <a:gd name="T9" fmla="*/ 2147483647 h 1034"/>
                <a:gd name="T10" fmla="*/ 2147483647 w 1583"/>
                <a:gd name="T11" fmla="*/ 2147483647 h 10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3"/>
                <a:gd name="T19" fmla="*/ 0 h 1034"/>
                <a:gd name="T20" fmla="*/ 1583 w 1583"/>
                <a:gd name="T21" fmla="*/ 1034 h 10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3" h="1034">
                  <a:moveTo>
                    <a:pt x="1110" y="129"/>
                  </a:moveTo>
                  <a:cubicBezTo>
                    <a:pt x="882" y="35"/>
                    <a:pt x="382" y="0"/>
                    <a:pt x="191" y="125"/>
                  </a:cubicBezTo>
                  <a:cubicBezTo>
                    <a:pt x="0" y="250"/>
                    <a:pt x="12" y="611"/>
                    <a:pt x="200" y="781"/>
                  </a:cubicBezTo>
                  <a:cubicBezTo>
                    <a:pt x="388" y="951"/>
                    <a:pt x="762" y="1034"/>
                    <a:pt x="1060" y="1000"/>
                  </a:cubicBezTo>
                  <a:cubicBezTo>
                    <a:pt x="1358" y="966"/>
                    <a:pt x="1531" y="913"/>
                    <a:pt x="1557" y="690"/>
                  </a:cubicBezTo>
                  <a:cubicBezTo>
                    <a:pt x="1583" y="467"/>
                    <a:pt x="1338" y="223"/>
                    <a:pt x="1110" y="129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17" name="Freeform 21"/>
            <p:cNvSpPr>
              <a:spLocks/>
            </p:cNvSpPr>
            <p:nvPr/>
          </p:nvSpPr>
          <p:spPr bwMode="auto">
            <a:xfrm>
              <a:off x="5239850" y="3110440"/>
              <a:ext cx="2617038" cy="1645615"/>
            </a:xfrm>
            <a:custGeom>
              <a:avLst/>
              <a:gdLst>
                <a:gd name="T0" fmla="*/ 2147483647 w 1913"/>
                <a:gd name="T1" fmla="*/ 2147483647 h 1203"/>
                <a:gd name="T2" fmla="*/ 2147483647 w 1913"/>
                <a:gd name="T3" fmla="*/ 2147483647 h 1203"/>
                <a:gd name="T4" fmla="*/ 2147483647 w 1913"/>
                <a:gd name="T5" fmla="*/ 2147483647 h 1203"/>
                <a:gd name="T6" fmla="*/ 2147483647 w 1913"/>
                <a:gd name="T7" fmla="*/ 2147483647 h 1203"/>
                <a:gd name="T8" fmla="*/ 2147483647 w 1913"/>
                <a:gd name="T9" fmla="*/ 2147483647 h 1203"/>
                <a:gd name="T10" fmla="*/ 2147483647 w 1913"/>
                <a:gd name="T11" fmla="*/ 2147483647 h 1203"/>
                <a:gd name="T12" fmla="*/ 2147483647 w 1913"/>
                <a:gd name="T13" fmla="*/ 2147483647 h 1203"/>
                <a:gd name="T14" fmla="*/ 2147483647 w 1913"/>
                <a:gd name="T15" fmla="*/ 2147483647 h 1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13"/>
                <a:gd name="T25" fmla="*/ 0 h 1203"/>
                <a:gd name="T26" fmla="*/ 1913 w 1913"/>
                <a:gd name="T27" fmla="*/ 1203 h 12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13" h="1203">
                  <a:moveTo>
                    <a:pt x="1117" y="277"/>
                  </a:moveTo>
                  <a:cubicBezTo>
                    <a:pt x="993" y="402"/>
                    <a:pt x="904" y="590"/>
                    <a:pt x="751" y="697"/>
                  </a:cubicBezTo>
                  <a:cubicBezTo>
                    <a:pt x="598" y="804"/>
                    <a:pt x="323" y="872"/>
                    <a:pt x="198" y="920"/>
                  </a:cubicBezTo>
                  <a:cubicBezTo>
                    <a:pt x="73" y="968"/>
                    <a:pt x="0" y="1055"/>
                    <a:pt x="156" y="1129"/>
                  </a:cubicBezTo>
                  <a:cubicBezTo>
                    <a:pt x="312" y="1203"/>
                    <a:pt x="965" y="1139"/>
                    <a:pt x="1269" y="1087"/>
                  </a:cubicBezTo>
                  <a:cubicBezTo>
                    <a:pt x="1573" y="1035"/>
                    <a:pt x="1785" y="887"/>
                    <a:pt x="1849" y="658"/>
                  </a:cubicBezTo>
                  <a:cubicBezTo>
                    <a:pt x="1913" y="429"/>
                    <a:pt x="1801" y="58"/>
                    <a:pt x="1593" y="29"/>
                  </a:cubicBezTo>
                  <a:cubicBezTo>
                    <a:pt x="1385" y="0"/>
                    <a:pt x="1241" y="152"/>
                    <a:pt x="1117" y="277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18" name="Freeform 22"/>
            <p:cNvSpPr>
              <a:spLocks/>
            </p:cNvSpPr>
            <p:nvPr/>
          </p:nvSpPr>
          <p:spPr bwMode="auto">
            <a:xfrm>
              <a:off x="1831975" y="3545363"/>
              <a:ext cx="992284" cy="1255237"/>
            </a:xfrm>
            <a:custGeom>
              <a:avLst/>
              <a:gdLst>
                <a:gd name="T0" fmla="*/ 2147483647 w 608"/>
                <a:gd name="T1" fmla="*/ 2147483647 h 812"/>
                <a:gd name="T2" fmla="*/ 2147483647 w 608"/>
                <a:gd name="T3" fmla="*/ 2147483647 h 812"/>
                <a:gd name="T4" fmla="*/ 2147483647 w 608"/>
                <a:gd name="T5" fmla="*/ 2147483647 h 812"/>
                <a:gd name="T6" fmla="*/ 2147483647 w 608"/>
                <a:gd name="T7" fmla="*/ 2147483647 h 812"/>
                <a:gd name="T8" fmla="*/ 2147483647 w 608"/>
                <a:gd name="T9" fmla="*/ 2147483647 h 8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8"/>
                <a:gd name="T16" fmla="*/ 0 h 812"/>
                <a:gd name="T17" fmla="*/ 608 w 608"/>
                <a:gd name="T18" fmla="*/ 812 h 8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8" h="812">
                  <a:moveTo>
                    <a:pt x="305" y="30"/>
                  </a:moveTo>
                  <a:cubicBezTo>
                    <a:pt x="86" y="60"/>
                    <a:pt x="27" y="321"/>
                    <a:pt x="14" y="456"/>
                  </a:cubicBezTo>
                  <a:cubicBezTo>
                    <a:pt x="0" y="591"/>
                    <a:pt x="5" y="796"/>
                    <a:pt x="267" y="804"/>
                  </a:cubicBezTo>
                  <a:cubicBezTo>
                    <a:pt x="530" y="812"/>
                    <a:pt x="608" y="539"/>
                    <a:pt x="604" y="442"/>
                  </a:cubicBezTo>
                  <a:cubicBezTo>
                    <a:pt x="600" y="345"/>
                    <a:pt x="524" y="0"/>
                    <a:pt x="305" y="30"/>
                  </a:cubicBezTo>
                  <a:close/>
                </a:path>
              </a:pathLst>
            </a:custGeom>
            <a:solidFill>
              <a:srgbClr val="9BBEFF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19" name="Freeform 19"/>
            <p:cNvSpPr>
              <a:spLocks/>
            </p:cNvSpPr>
            <p:nvPr/>
          </p:nvSpPr>
          <p:spPr bwMode="auto">
            <a:xfrm>
              <a:off x="3665545" y="4100818"/>
              <a:ext cx="2223299" cy="695474"/>
            </a:xfrm>
            <a:custGeom>
              <a:avLst/>
              <a:gdLst>
                <a:gd name="T0" fmla="*/ 2147483647 w 1132"/>
                <a:gd name="T1" fmla="*/ 2147483647 h 875"/>
                <a:gd name="T2" fmla="*/ 2147483647 w 1132"/>
                <a:gd name="T3" fmla="*/ 2147483647 h 875"/>
                <a:gd name="T4" fmla="*/ 2147483647 w 1132"/>
                <a:gd name="T5" fmla="*/ 2147483647 h 875"/>
                <a:gd name="T6" fmla="*/ 2147483647 w 1132"/>
                <a:gd name="T7" fmla="*/ 2147483647 h 875"/>
                <a:gd name="T8" fmla="*/ 2147483647 w 1132"/>
                <a:gd name="T9" fmla="*/ 2147483647 h 875"/>
                <a:gd name="T10" fmla="*/ 2147483647 w 1132"/>
                <a:gd name="T11" fmla="*/ 2147483647 h 8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2"/>
                <a:gd name="T19" fmla="*/ 0 h 875"/>
                <a:gd name="T20" fmla="*/ 1132 w 1132"/>
                <a:gd name="T21" fmla="*/ 875 h 8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2" h="875">
                  <a:moveTo>
                    <a:pt x="1106" y="507"/>
                  </a:moveTo>
                  <a:cubicBezTo>
                    <a:pt x="1132" y="290"/>
                    <a:pt x="1040" y="205"/>
                    <a:pt x="935" y="120"/>
                  </a:cubicBezTo>
                  <a:cubicBezTo>
                    <a:pt x="830" y="35"/>
                    <a:pt x="718" y="0"/>
                    <a:pt x="611" y="5"/>
                  </a:cubicBezTo>
                  <a:cubicBezTo>
                    <a:pt x="504" y="10"/>
                    <a:pt x="36" y="109"/>
                    <a:pt x="18" y="457"/>
                  </a:cubicBezTo>
                  <a:cubicBezTo>
                    <a:pt x="0" y="805"/>
                    <a:pt x="386" y="859"/>
                    <a:pt x="567" y="867"/>
                  </a:cubicBezTo>
                  <a:cubicBezTo>
                    <a:pt x="748" y="875"/>
                    <a:pt x="1080" y="724"/>
                    <a:pt x="1106" y="507"/>
                  </a:cubicBezTo>
                  <a:close/>
                </a:path>
              </a:pathLst>
            </a:custGeom>
            <a:solidFill>
              <a:schemeClr val="bg1">
                <a:alpha val="76077"/>
              </a:schemeClr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3520" name="Freeform 17"/>
            <p:cNvSpPr>
              <a:spLocks/>
            </p:cNvSpPr>
            <p:nvPr/>
          </p:nvSpPr>
          <p:spPr bwMode="auto">
            <a:xfrm>
              <a:off x="5972802" y="1918219"/>
              <a:ext cx="2109161" cy="1700659"/>
            </a:xfrm>
            <a:custGeom>
              <a:avLst/>
              <a:gdLst>
                <a:gd name="T0" fmla="*/ 2147483647 w 1892"/>
                <a:gd name="T1" fmla="*/ 2147483647 h 721"/>
                <a:gd name="T2" fmla="*/ 2147483647 w 1892"/>
                <a:gd name="T3" fmla="*/ 2147483647 h 721"/>
                <a:gd name="T4" fmla="*/ 2147483647 w 1892"/>
                <a:gd name="T5" fmla="*/ 2147483647 h 721"/>
                <a:gd name="T6" fmla="*/ 2147483647 w 1892"/>
                <a:gd name="T7" fmla="*/ 2147483647 h 721"/>
                <a:gd name="T8" fmla="*/ 2147483647 w 1892"/>
                <a:gd name="T9" fmla="*/ 2147483647 h 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2"/>
                <a:gd name="T16" fmla="*/ 0 h 721"/>
                <a:gd name="T17" fmla="*/ 1892 w 1892"/>
                <a:gd name="T18" fmla="*/ 721 h 7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2" h="721">
                  <a:moveTo>
                    <a:pt x="1054" y="3"/>
                  </a:moveTo>
                  <a:cubicBezTo>
                    <a:pt x="793" y="0"/>
                    <a:pt x="82" y="197"/>
                    <a:pt x="41" y="369"/>
                  </a:cubicBezTo>
                  <a:cubicBezTo>
                    <a:pt x="0" y="541"/>
                    <a:pt x="325" y="713"/>
                    <a:pt x="901" y="717"/>
                  </a:cubicBezTo>
                  <a:cubicBezTo>
                    <a:pt x="1477" y="721"/>
                    <a:pt x="1892" y="414"/>
                    <a:pt x="1721" y="242"/>
                  </a:cubicBezTo>
                  <a:cubicBezTo>
                    <a:pt x="1550" y="70"/>
                    <a:pt x="1315" y="6"/>
                    <a:pt x="1054" y="3"/>
                  </a:cubicBezTo>
                  <a:close/>
                </a:path>
              </a:pathLst>
            </a:custGeom>
            <a:solidFill>
              <a:srgbClr val="9BBEFF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4" name="Gruppieren 99"/>
            <p:cNvGrpSpPr/>
            <p:nvPr/>
          </p:nvGrpSpPr>
          <p:grpSpPr bwMode="auto">
            <a:xfrm>
              <a:off x="2408034" y="1938124"/>
              <a:ext cx="5242353" cy="2743624"/>
              <a:chOff x="2060576" y="1878013"/>
              <a:chExt cx="6083377" cy="3184023"/>
            </a:xfrm>
            <a:solidFill>
              <a:srgbClr val="FF7C80"/>
            </a:solidFill>
          </p:grpSpPr>
          <p:sp>
            <p:nvSpPr>
              <p:cNvPr id="88" name="Freeform 25"/>
              <p:cNvSpPr>
                <a:spLocks/>
              </p:cNvSpPr>
              <p:nvPr/>
            </p:nvSpPr>
            <p:spPr bwMode="auto">
              <a:xfrm>
                <a:off x="2060576" y="3914774"/>
                <a:ext cx="608400" cy="9288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81"/>
                  <a:gd name="connsiteY0" fmla="*/ 0 h 485"/>
                  <a:gd name="connsiteX1" fmla="*/ 254 w 381"/>
                  <a:gd name="connsiteY1" fmla="*/ 485 h 485"/>
                  <a:gd name="connsiteX2" fmla="*/ 149 w 381"/>
                  <a:gd name="connsiteY2" fmla="*/ 0 h 485"/>
                  <a:gd name="connsiteX0" fmla="*/ 149 w 387"/>
                  <a:gd name="connsiteY0" fmla="*/ 0 h 485"/>
                  <a:gd name="connsiteX1" fmla="*/ 254 w 387"/>
                  <a:gd name="connsiteY1" fmla="*/ 485 h 485"/>
                  <a:gd name="connsiteX2" fmla="*/ 149 w 387"/>
                  <a:gd name="connsiteY2" fmla="*/ 0 h 485"/>
                  <a:gd name="connsiteX0" fmla="*/ 149 w 387"/>
                  <a:gd name="connsiteY0" fmla="*/ 0 h 485"/>
                  <a:gd name="connsiteX1" fmla="*/ 254 w 387"/>
                  <a:gd name="connsiteY1" fmla="*/ 485 h 485"/>
                  <a:gd name="connsiteX2" fmla="*/ 149 w 387"/>
                  <a:gd name="connsiteY2" fmla="*/ 0 h 485"/>
                  <a:gd name="connsiteX0" fmla="*/ 149 w 387"/>
                  <a:gd name="connsiteY0" fmla="*/ 0 h 485"/>
                  <a:gd name="connsiteX1" fmla="*/ 254 w 387"/>
                  <a:gd name="connsiteY1" fmla="*/ 485 h 485"/>
                  <a:gd name="connsiteX2" fmla="*/ 149 w 387"/>
                  <a:gd name="connsiteY2" fmla="*/ 0 h 485"/>
                  <a:gd name="connsiteX0" fmla="*/ 140 w 378"/>
                  <a:gd name="connsiteY0" fmla="*/ 0 h 485"/>
                  <a:gd name="connsiteX1" fmla="*/ 245 w 378"/>
                  <a:gd name="connsiteY1" fmla="*/ 485 h 485"/>
                  <a:gd name="connsiteX2" fmla="*/ 140 w 378"/>
                  <a:gd name="connsiteY2" fmla="*/ 0 h 485"/>
                  <a:gd name="connsiteX0" fmla="*/ 143 w 381"/>
                  <a:gd name="connsiteY0" fmla="*/ 0 h 485"/>
                  <a:gd name="connsiteX1" fmla="*/ 248 w 381"/>
                  <a:gd name="connsiteY1" fmla="*/ 485 h 485"/>
                  <a:gd name="connsiteX2" fmla="*/ 143 w 381"/>
                  <a:gd name="connsiteY2" fmla="*/ 0 h 485"/>
                  <a:gd name="connsiteX0" fmla="*/ 143 w 381"/>
                  <a:gd name="connsiteY0" fmla="*/ 0 h 485"/>
                  <a:gd name="connsiteX1" fmla="*/ 248 w 381"/>
                  <a:gd name="connsiteY1" fmla="*/ 485 h 485"/>
                  <a:gd name="connsiteX2" fmla="*/ 143 w 381"/>
                  <a:gd name="connsiteY2" fmla="*/ 0 h 485"/>
                  <a:gd name="connsiteX0" fmla="*/ 143 w 381"/>
                  <a:gd name="connsiteY0" fmla="*/ 0 h 485"/>
                  <a:gd name="connsiteX1" fmla="*/ 248 w 381"/>
                  <a:gd name="connsiteY1" fmla="*/ 485 h 485"/>
                  <a:gd name="connsiteX2" fmla="*/ 143 w 381"/>
                  <a:gd name="connsiteY2" fmla="*/ 0 h 485"/>
                  <a:gd name="connsiteX0" fmla="*/ 143 w 381"/>
                  <a:gd name="connsiteY0" fmla="*/ 0 h 485"/>
                  <a:gd name="connsiteX1" fmla="*/ 248 w 381"/>
                  <a:gd name="connsiteY1" fmla="*/ 485 h 485"/>
                  <a:gd name="connsiteX2" fmla="*/ 143 w 381"/>
                  <a:gd name="connsiteY2" fmla="*/ 0 h 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" h="485">
                    <a:moveTo>
                      <a:pt x="143" y="0"/>
                    </a:moveTo>
                    <a:cubicBezTo>
                      <a:pt x="0" y="187"/>
                      <a:pt x="110" y="414"/>
                      <a:pt x="248" y="485"/>
                    </a:cubicBezTo>
                    <a:cubicBezTo>
                      <a:pt x="381" y="294"/>
                      <a:pt x="205" y="48"/>
                      <a:pt x="143" y="0"/>
                    </a:cubicBezTo>
                    <a:close/>
                  </a:path>
                </a:pathLst>
              </a:custGeom>
              <a:solidFill>
                <a:schemeClr val="bg1">
                  <a:alpha val="76077"/>
                </a:schemeClr>
              </a:solidFill>
              <a:ln w="63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solidFill>
                    <a:srgbClr val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89" name="Freeform 25"/>
              <p:cNvSpPr>
                <a:spLocks/>
              </p:cNvSpPr>
              <p:nvPr/>
            </p:nvSpPr>
            <p:spPr bwMode="auto">
              <a:xfrm>
                <a:off x="4526070" y="3205432"/>
                <a:ext cx="735014" cy="9468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512"/>
                  <a:gd name="connsiteY0" fmla="*/ 0 h 485"/>
                  <a:gd name="connsiteX1" fmla="*/ 368 w 512"/>
                  <a:gd name="connsiteY1" fmla="*/ 485 h 485"/>
                  <a:gd name="connsiteX2" fmla="*/ 149 w 512"/>
                  <a:gd name="connsiteY2" fmla="*/ 0 h 485"/>
                  <a:gd name="connsiteX0" fmla="*/ 149 w 530"/>
                  <a:gd name="connsiteY0" fmla="*/ 0 h 500"/>
                  <a:gd name="connsiteX1" fmla="*/ 386 w 530"/>
                  <a:gd name="connsiteY1" fmla="*/ 500 h 500"/>
                  <a:gd name="connsiteX2" fmla="*/ 149 w 530"/>
                  <a:gd name="connsiteY2" fmla="*/ 0 h 500"/>
                  <a:gd name="connsiteX0" fmla="*/ 149 w 530"/>
                  <a:gd name="connsiteY0" fmla="*/ 0 h 577"/>
                  <a:gd name="connsiteX1" fmla="*/ 386 w 530"/>
                  <a:gd name="connsiteY1" fmla="*/ 577 h 577"/>
                  <a:gd name="connsiteX2" fmla="*/ 149 w 530"/>
                  <a:gd name="connsiteY2" fmla="*/ 0 h 577"/>
                  <a:gd name="connsiteX0" fmla="*/ 149 w 530"/>
                  <a:gd name="connsiteY0" fmla="*/ 0 h 497"/>
                  <a:gd name="connsiteX1" fmla="*/ 386 w 530"/>
                  <a:gd name="connsiteY1" fmla="*/ 497 h 497"/>
                  <a:gd name="connsiteX2" fmla="*/ 149 w 530"/>
                  <a:gd name="connsiteY2" fmla="*/ 0 h 497"/>
                  <a:gd name="connsiteX0" fmla="*/ 149 w 481"/>
                  <a:gd name="connsiteY0" fmla="*/ 0 h 497"/>
                  <a:gd name="connsiteX1" fmla="*/ 337 w 481"/>
                  <a:gd name="connsiteY1" fmla="*/ 497 h 497"/>
                  <a:gd name="connsiteX2" fmla="*/ 149 w 481"/>
                  <a:gd name="connsiteY2" fmla="*/ 0 h 497"/>
                  <a:gd name="connsiteX0" fmla="*/ 149 w 530"/>
                  <a:gd name="connsiteY0" fmla="*/ 0 h 497"/>
                  <a:gd name="connsiteX1" fmla="*/ 386 w 530"/>
                  <a:gd name="connsiteY1" fmla="*/ 497 h 497"/>
                  <a:gd name="connsiteX2" fmla="*/ 149 w 530"/>
                  <a:gd name="connsiteY2" fmla="*/ 0 h 497"/>
                  <a:gd name="connsiteX0" fmla="*/ 149 w 530"/>
                  <a:gd name="connsiteY0" fmla="*/ 0 h 455"/>
                  <a:gd name="connsiteX1" fmla="*/ 386 w 530"/>
                  <a:gd name="connsiteY1" fmla="*/ 455 h 455"/>
                  <a:gd name="connsiteX2" fmla="*/ 149 w 530"/>
                  <a:gd name="connsiteY2" fmla="*/ 0 h 455"/>
                  <a:gd name="connsiteX0" fmla="*/ 149 w 530"/>
                  <a:gd name="connsiteY0" fmla="*/ 0 h 493"/>
                  <a:gd name="connsiteX1" fmla="*/ 386 w 530"/>
                  <a:gd name="connsiteY1" fmla="*/ 493 h 493"/>
                  <a:gd name="connsiteX2" fmla="*/ 149 w 530"/>
                  <a:gd name="connsiteY2" fmla="*/ 0 h 493"/>
                  <a:gd name="connsiteX0" fmla="*/ 149 w 607"/>
                  <a:gd name="connsiteY0" fmla="*/ 0 h 493"/>
                  <a:gd name="connsiteX1" fmla="*/ 386 w 607"/>
                  <a:gd name="connsiteY1" fmla="*/ 493 h 493"/>
                  <a:gd name="connsiteX2" fmla="*/ 149 w 607"/>
                  <a:gd name="connsiteY2" fmla="*/ 0 h 493"/>
                  <a:gd name="connsiteX0" fmla="*/ 149 w 607"/>
                  <a:gd name="connsiteY0" fmla="*/ 0 h 493"/>
                  <a:gd name="connsiteX1" fmla="*/ 386 w 607"/>
                  <a:gd name="connsiteY1" fmla="*/ 493 h 493"/>
                  <a:gd name="connsiteX2" fmla="*/ 149 w 607"/>
                  <a:gd name="connsiteY2" fmla="*/ 0 h 493"/>
                  <a:gd name="connsiteX0" fmla="*/ 19 w 477"/>
                  <a:gd name="connsiteY0" fmla="*/ 0 h 493"/>
                  <a:gd name="connsiteX1" fmla="*/ 256 w 477"/>
                  <a:gd name="connsiteY1" fmla="*/ 493 h 493"/>
                  <a:gd name="connsiteX2" fmla="*/ 19 w 477"/>
                  <a:gd name="connsiteY2" fmla="*/ 0 h 493"/>
                  <a:gd name="connsiteX0" fmla="*/ 14 w 472"/>
                  <a:gd name="connsiteY0" fmla="*/ 0 h 493"/>
                  <a:gd name="connsiteX1" fmla="*/ 251 w 472"/>
                  <a:gd name="connsiteY1" fmla="*/ 493 h 493"/>
                  <a:gd name="connsiteX2" fmla="*/ 14 w 472"/>
                  <a:gd name="connsiteY2" fmla="*/ 0 h 493"/>
                  <a:gd name="connsiteX0" fmla="*/ 14 w 472"/>
                  <a:gd name="connsiteY0" fmla="*/ 0 h 493"/>
                  <a:gd name="connsiteX1" fmla="*/ 251 w 472"/>
                  <a:gd name="connsiteY1" fmla="*/ 493 h 493"/>
                  <a:gd name="connsiteX2" fmla="*/ 14 w 472"/>
                  <a:gd name="connsiteY2" fmla="*/ 0 h 493"/>
                  <a:gd name="connsiteX0" fmla="*/ 14 w 472"/>
                  <a:gd name="connsiteY0" fmla="*/ 0 h 493"/>
                  <a:gd name="connsiteX1" fmla="*/ 251 w 472"/>
                  <a:gd name="connsiteY1" fmla="*/ 493 h 493"/>
                  <a:gd name="connsiteX2" fmla="*/ 14 w 472"/>
                  <a:gd name="connsiteY2" fmla="*/ 0 h 493"/>
                  <a:gd name="connsiteX0" fmla="*/ 14 w 472"/>
                  <a:gd name="connsiteY0" fmla="*/ 0 h 493"/>
                  <a:gd name="connsiteX1" fmla="*/ 251 w 472"/>
                  <a:gd name="connsiteY1" fmla="*/ 493 h 493"/>
                  <a:gd name="connsiteX2" fmla="*/ 14 w 472"/>
                  <a:gd name="connsiteY2" fmla="*/ 0 h 493"/>
                  <a:gd name="connsiteX0" fmla="*/ 14 w 465"/>
                  <a:gd name="connsiteY0" fmla="*/ 0 h 493"/>
                  <a:gd name="connsiteX1" fmla="*/ 251 w 465"/>
                  <a:gd name="connsiteY1" fmla="*/ 493 h 493"/>
                  <a:gd name="connsiteX2" fmla="*/ 14 w 465"/>
                  <a:gd name="connsiteY2" fmla="*/ 0 h 493"/>
                  <a:gd name="connsiteX0" fmla="*/ 14 w 468"/>
                  <a:gd name="connsiteY0" fmla="*/ 0 h 493"/>
                  <a:gd name="connsiteX1" fmla="*/ 251 w 468"/>
                  <a:gd name="connsiteY1" fmla="*/ 493 h 493"/>
                  <a:gd name="connsiteX2" fmla="*/ 14 w 468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14 w 469"/>
                  <a:gd name="connsiteY0" fmla="*/ 0 h 493"/>
                  <a:gd name="connsiteX1" fmla="*/ 251 w 469"/>
                  <a:gd name="connsiteY1" fmla="*/ 493 h 493"/>
                  <a:gd name="connsiteX2" fmla="*/ 14 w 469"/>
                  <a:gd name="connsiteY2" fmla="*/ 0 h 493"/>
                  <a:gd name="connsiteX0" fmla="*/ 8 w 463"/>
                  <a:gd name="connsiteY0" fmla="*/ 0 h 493"/>
                  <a:gd name="connsiteX1" fmla="*/ 245 w 463"/>
                  <a:gd name="connsiteY1" fmla="*/ 493 h 493"/>
                  <a:gd name="connsiteX2" fmla="*/ 8 w 463"/>
                  <a:gd name="connsiteY2" fmla="*/ 0 h 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3" h="493">
                    <a:moveTo>
                      <a:pt x="8" y="0"/>
                    </a:moveTo>
                    <a:cubicBezTo>
                      <a:pt x="0" y="220"/>
                      <a:pt x="99" y="404"/>
                      <a:pt x="245" y="493"/>
                    </a:cubicBezTo>
                    <a:cubicBezTo>
                      <a:pt x="463" y="168"/>
                      <a:pt x="152" y="21"/>
                      <a:pt x="8" y="0"/>
                    </a:cubicBezTo>
                    <a:close/>
                  </a:path>
                </a:pathLst>
              </a:custGeom>
              <a:solidFill>
                <a:schemeClr val="bg1">
                  <a:alpha val="76077"/>
                </a:schemeClr>
              </a:solidFill>
              <a:ln w="63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solidFill>
                    <a:srgbClr val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0" name="Freeform 25"/>
              <p:cNvSpPr>
                <a:spLocks/>
              </p:cNvSpPr>
              <p:nvPr/>
            </p:nvSpPr>
            <p:spPr bwMode="auto">
              <a:xfrm>
                <a:off x="4700708" y="1928019"/>
                <a:ext cx="190800" cy="4572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458"/>
                  <a:gd name="connsiteY0" fmla="*/ 0 h 485"/>
                  <a:gd name="connsiteX1" fmla="*/ 314 w 458"/>
                  <a:gd name="connsiteY1" fmla="*/ 485 h 485"/>
                  <a:gd name="connsiteX2" fmla="*/ 149 w 458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38"/>
                  <a:gd name="connsiteY0" fmla="*/ 0 h 550"/>
                  <a:gd name="connsiteX1" fmla="*/ 222 w 238"/>
                  <a:gd name="connsiteY1" fmla="*/ 550 h 550"/>
                  <a:gd name="connsiteX2" fmla="*/ 149 w 238"/>
                  <a:gd name="connsiteY2" fmla="*/ 0 h 550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318"/>
                  <a:gd name="connsiteY0" fmla="*/ 0 h 536"/>
                  <a:gd name="connsiteX1" fmla="*/ 306 w 318"/>
                  <a:gd name="connsiteY1" fmla="*/ 536 h 536"/>
                  <a:gd name="connsiteX2" fmla="*/ 149 w 318"/>
                  <a:gd name="connsiteY2" fmla="*/ 0 h 536"/>
                  <a:gd name="connsiteX0" fmla="*/ 149 w 318"/>
                  <a:gd name="connsiteY0" fmla="*/ 0 h 489"/>
                  <a:gd name="connsiteX1" fmla="*/ 306 w 318"/>
                  <a:gd name="connsiteY1" fmla="*/ 489 h 489"/>
                  <a:gd name="connsiteX2" fmla="*/ 149 w 318"/>
                  <a:gd name="connsiteY2" fmla="*/ 0 h 489"/>
                  <a:gd name="connsiteX0" fmla="*/ 115 w 284"/>
                  <a:gd name="connsiteY0" fmla="*/ 0 h 489"/>
                  <a:gd name="connsiteX1" fmla="*/ 272 w 284"/>
                  <a:gd name="connsiteY1" fmla="*/ 489 h 489"/>
                  <a:gd name="connsiteX2" fmla="*/ 115 w 284"/>
                  <a:gd name="connsiteY2" fmla="*/ 0 h 489"/>
                  <a:gd name="connsiteX0" fmla="*/ 115 w 272"/>
                  <a:gd name="connsiteY0" fmla="*/ 0 h 489"/>
                  <a:gd name="connsiteX1" fmla="*/ 272 w 272"/>
                  <a:gd name="connsiteY1" fmla="*/ 489 h 489"/>
                  <a:gd name="connsiteX2" fmla="*/ 115 w 272"/>
                  <a:gd name="connsiteY2" fmla="*/ 0 h 489"/>
                  <a:gd name="connsiteX0" fmla="*/ 115 w 272"/>
                  <a:gd name="connsiteY0" fmla="*/ 0 h 489"/>
                  <a:gd name="connsiteX1" fmla="*/ 272 w 272"/>
                  <a:gd name="connsiteY1" fmla="*/ 489 h 489"/>
                  <a:gd name="connsiteX2" fmla="*/ 115 w 272"/>
                  <a:gd name="connsiteY2" fmla="*/ 0 h 489"/>
                  <a:gd name="connsiteX0" fmla="*/ 115 w 272"/>
                  <a:gd name="connsiteY0" fmla="*/ 0 h 489"/>
                  <a:gd name="connsiteX1" fmla="*/ 272 w 272"/>
                  <a:gd name="connsiteY1" fmla="*/ 489 h 489"/>
                  <a:gd name="connsiteX2" fmla="*/ 115 w 272"/>
                  <a:gd name="connsiteY2" fmla="*/ 0 h 489"/>
                  <a:gd name="connsiteX0" fmla="*/ 115 w 272"/>
                  <a:gd name="connsiteY0" fmla="*/ 0 h 489"/>
                  <a:gd name="connsiteX1" fmla="*/ 272 w 272"/>
                  <a:gd name="connsiteY1" fmla="*/ 489 h 489"/>
                  <a:gd name="connsiteX2" fmla="*/ 115 w 272"/>
                  <a:gd name="connsiteY2" fmla="*/ 0 h 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2" h="489">
                    <a:moveTo>
                      <a:pt x="115" y="0"/>
                    </a:moveTo>
                    <a:cubicBezTo>
                      <a:pt x="0" y="178"/>
                      <a:pt x="106" y="406"/>
                      <a:pt x="272" y="489"/>
                    </a:cubicBezTo>
                    <a:cubicBezTo>
                      <a:pt x="271" y="295"/>
                      <a:pt x="161" y="75"/>
                      <a:pt x="115" y="0"/>
                    </a:cubicBezTo>
                    <a:close/>
                  </a:path>
                </a:pathLst>
              </a:custGeom>
              <a:solidFill>
                <a:schemeClr val="bg1">
                  <a:alpha val="76077"/>
                </a:schemeClr>
              </a:solidFill>
              <a:ln w="63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solidFill>
                    <a:srgbClr val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3383021" y="4402342"/>
                <a:ext cx="1350000" cy="5868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234 w 282"/>
                  <a:gd name="connsiteY0" fmla="*/ 0 h 457"/>
                  <a:gd name="connsiteX1" fmla="*/ 137 w 282"/>
                  <a:gd name="connsiteY1" fmla="*/ 457 h 457"/>
                  <a:gd name="connsiteX2" fmla="*/ 234 w 282"/>
                  <a:gd name="connsiteY2" fmla="*/ 0 h 457"/>
                  <a:gd name="connsiteX0" fmla="*/ 390 w 438"/>
                  <a:gd name="connsiteY0" fmla="*/ 0 h 457"/>
                  <a:gd name="connsiteX1" fmla="*/ 137 w 438"/>
                  <a:gd name="connsiteY1" fmla="*/ 457 h 457"/>
                  <a:gd name="connsiteX2" fmla="*/ 390 w 438"/>
                  <a:gd name="connsiteY2" fmla="*/ 0 h 457"/>
                  <a:gd name="connsiteX0" fmla="*/ 390 w 438"/>
                  <a:gd name="connsiteY0" fmla="*/ 0 h 457"/>
                  <a:gd name="connsiteX1" fmla="*/ 137 w 438"/>
                  <a:gd name="connsiteY1" fmla="*/ 457 h 457"/>
                  <a:gd name="connsiteX2" fmla="*/ 390 w 438"/>
                  <a:gd name="connsiteY2" fmla="*/ 0 h 457"/>
                  <a:gd name="connsiteX0" fmla="*/ 340 w 388"/>
                  <a:gd name="connsiteY0" fmla="*/ 0 h 457"/>
                  <a:gd name="connsiteX1" fmla="*/ 87 w 388"/>
                  <a:gd name="connsiteY1" fmla="*/ 457 h 457"/>
                  <a:gd name="connsiteX2" fmla="*/ 340 w 388"/>
                  <a:gd name="connsiteY2" fmla="*/ 0 h 457"/>
                  <a:gd name="connsiteX0" fmla="*/ 340 w 388"/>
                  <a:gd name="connsiteY0" fmla="*/ 0 h 457"/>
                  <a:gd name="connsiteX1" fmla="*/ 87 w 388"/>
                  <a:gd name="connsiteY1" fmla="*/ 457 h 457"/>
                  <a:gd name="connsiteX2" fmla="*/ 340 w 388"/>
                  <a:gd name="connsiteY2" fmla="*/ 0 h 457"/>
                  <a:gd name="connsiteX0" fmla="*/ 337 w 385"/>
                  <a:gd name="connsiteY0" fmla="*/ 0 h 457"/>
                  <a:gd name="connsiteX1" fmla="*/ 84 w 385"/>
                  <a:gd name="connsiteY1" fmla="*/ 457 h 457"/>
                  <a:gd name="connsiteX2" fmla="*/ 337 w 385"/>
                  <a:gd name="connsiteY2" fmla="*/ 0 h 457"/>
                  <a:gd name="connsiteX0" fmla="*/ 337 w 385"/>
                  <a:gd name="connsiteY0" fmla="*/ 0 h 457"/>
                  <a:gd name="connsiteX1" fmla="*/ 84 w 385"/>
                  <a:gd name="connsiteY1" fmla="*/ 457 h 457"/>
                  <a:gd name="connsiteX2" fmla="*/ 337 w 385"/>
                  <a:gd name="connsiteY2" fmla="*/ 0 h 457"/>
                  <a:gd name="connsiteX0" fmla="*/ 329 w 377"/>
                  <a:gd name="connsiteY0" fmla="*/ 0 h 457"/>
                  <a:gd name="connsiteX1" fmla="*/ 76 w 377"/>
                  <a:gd name="connsiteY1" fmla="*/ 457 h 457"/>
                  <a:gd name="connsiteX2" fmla="*/ 329 w 377"/>
                  <a:gd name="connsiteY2" fmla="*/ 0 h 457"/>
                  <a:gd name="connsiteX0" fmla="*/ 329 w 377"/>
                  <a:gd name="connsiteY0" fmla="*/ 0 h 457"/>
                  <a:gd name="connsiteX1" fmla="*/ 76 w 377"/>
                  <a:gd name="connsiteY1" fmla="*/ 457 h 457"/>
                  <a:gd name="connsiteX2" fmla="*/ 329 w 377"/>
                  <a:gd name="connsiteY2" fmla="*/ 0 h 457"/>
                  <a:gd name="connsiteX0" fmla="*/ 325 w 373"/>
                  <a:gd name="connsiteY0" fmla="*/ 0 h 457"/>
                  <a:gd name="connsiteX1" fmla="*/ 72 w 373"/>
                  <a:gd name="connsiteY1" fmla="*/ 457 h 457"/>
                  <a:gd name="connsiteX2" fmla="*/ 325 w 373"/>
                  <a:gd name="connsiteY2" fmla="*/ 0 h 457"/>
                  <a:gd name="connsiteX0" fmla="*/ 325 w 373"/>
                  <a:gd name="connsiteY0" fmla="*/ 0 h 457"/>
                  <a:gd name="connsiteX1" fmla="*/ 72 w 373"/>
                  <a:gd name="connsiteY1" fmla="*/ 457 h 457"/>
                  <a:gd name="connsiteX2" fmla="*/ 325 w 373"/>
                  <a:gd name="connsiteY2" fmla="*/ 0 h 457"/>
                  <a:gd name="connsiteX0" fmla="*/ 323 w 371"/>
                  <a:gd name="connsiteY0" fmla="*/ 0 h 457"/>
                  <a:gd name="connsiteX1" fmla="*/ 70 w 371"/>
                  <a:gd name="connsiteY1" fmla="*/ 457 h 457"/>
                  <a:gd name="connsiteX2" fmla="*/ 323 w 371"/>
                  <a:gd name="connsiteY2" fmla="*/ 0 h 457"/>
                  <a:gd name="connsiteX0" fmla="*/ 324 w 372"/>
                  <a:gd name="connsiteY0" fmla="*/ 0 h 457"/>
                  <a:gd name="connsiteX1" fmla="*/ 71 w 372"/>
                  <a:gd name="connsiteY1" fmla="*/ 457 h 457"/>
                  <a:gd name="connsiteX2" fmla="*/ 324 w 372"/>
                  <a:gd name="connsiteY2" fmla="*/ 0 h 457"/>
                  <a:gd name="connsiteX0" fmla="*/ 324 w 372"/>
                  <a:gd name="connsiteY0" fmla="*/ 0 h 457"/>
                  <a:gd name="connsiteX1" fmla="*/ 71 w 372"/>
                  <a:gd name="connsiteY1" fmla="*/ 457 h 457"/>
                  <a:gd name="connsiteX2" fmla="*/ 324 w 372"/>
                  <a:gd name="connsiteY2" fmla="*/ 0 h 457"/>
                  <a:gd name="connsiteX0" fmla="*/ 324 w 324"/>
                  <a:gd name="connsiteY0" fmla="*/ 0 h 457"/>
                  <a:gd name="connsiteX1" fmla="*/ 71 w 324"/>
                  <a:gd name="connsiteY1" fmla="*/ 457 h 457"/>
                  <a:gd name="connsiteX2" fmla="*/ 324 w 324"/>
                  <a:gd name="connsiteY2" fmla="*/ 0 h 457"/>
                  <a:gd name="connsiteX0" fmla="*/ 324 w 324"/>
                  <a:gd name="connsiteY0" fmla="*/ 0 h 457"/>
                  <a:gd name="connsiteX1" fmla="*/ 71 w 324"/>
                  <a:gd name="connsiteY1" fmla="*/ 457 h 457"/>
                  <a:gd name="connsiteX2" fmla="*/ 324 w 324"/>
                  <a:gd name="connsiteY2" fmla="*/ 0 h 457"/>
                  <a:gd name="connsiteX0" fmla="*/ 324 w 324"/>
                  <a:gd name="connsiteY0" fmla="*/ 0 h 457"/>
                  <a:gd name="connsiteX1" fmla="*/ 71 w 324"/>
                  <a:gd name="connsiteY1" fmla="*/ 457 h 457"/>
                  <a:gd name="connsiteX2" fmla="*/ 324 w 324"/>
                  <a:gd name="connsiteY2" fmla="*/ 0 h 457"/>
                  <a:gd name="connsiteX0" fmla="*/ 323 w 323"/>
                  <a:gd name="connsiteY0" fmla="*/ 0 h 457"/>
                  <a:gd name="connsiteX1" fmla="*/ 70 w 323"/>
                  <a:gd name="connsiteY1" fmla="*/ 457 h 457"/>
                  <a:gd name="connsiteX2" fmla="*/ 323 w 323"/>
                  <a:gd name="connsiteY2" fmla="*/ 0 h 457"/>
                  <a:gd name="connsiteX0" fmla="*/ 323 w 323"/>
                  <a:gd name="connsiteY0" fmla="*/ 0 h 457"/>
                  <a:gd name="connsiteX1" fmla="*/ 70 w 323"/>
                  <a:gd name="connsiteY1" fmla="*/ 457 h 457"/>
                  <a:gd name="connsiteX2" fmla="*/ 323 w 323"/>
                  <a:gd name="connsiteY2" fmla="*/ 0 h 457"/>
                  <a:gd name="connsiteX0" fmla="*/ 323 w 323"/>
                  <a:gd name="connsiteY0" fmla="*/ 0 h 457"/>
                  <a:gd name="connsiteX1" fmla="*/ 70 w 323"/>
                  <a:gd name="connsiteY1" fmla="*/ 457 h 457"/>
                  <a:gd name="connsiteX2" fmla="*/ 323 w 323"/>
                  <a:gd name="connsiteY2" fmla="*/ 0 h 457"/>
                  <a:gd name="connsiteX0" fmla="*/ 323 w 323"/>
                  <a:gd name="connsiteY0" fmla="*/ 0 h 457"/>
                  <a:gd name="connsiteX1" fmla="*/ 70 w 323"/>
                  <a:gd name="connsiteY1" fmla="*/ 457 h 457"/>
                  <a:gd name="connsiteX2" fmla="*/ 323 w 323"/>
                  <a:gd name="connsiteY2" fmla="*/ 0 h 457"/>
                  <a:gd name="connsiteX0" fmla="*/ 321 w 321"/>
                  <a:gd name="connsiteY0" fmla="*/ 0 h 457"/>
                  <a:gd name="connsiteX1" fmla="*/ 68 w 321"/>
                  <a:gd name="connsiteY1" fmla="*/ 457 h 457"/>
                  <a:gd name="connsiteX2" fmla="*/ 321 w 321"/>
                  <a:gd name="connsiteY2" fmla="*/ 0 h 457"/>
                  <a:gd name="connsiteX0" fmla="*/ 321 w 321"/>
                  <a:gd name="connsiteY0" fmla="*/ 0 h 457"/>
                  <a:gd name="connsiteX1" fmla="*/ 68 w 321"/>
                  <a:gd name="connsiteY1" fmla="*/ 457 h 457"/>
                  <a:gd name="connsiteX2" fmla="*/ 321 w 321"/>
                  <a:gd name="connsiteY2" fmla="*/ 0 h 457"/>
                  <a:gd name="connsiteX0" fmla="*/ 321 w 321"/>
                  <a:gd name="connsiteY0" fmla="*/ 0 h 457"/>
                  <a:gd name="connsiteX1" fmla="*/ 68 w 321"/>
                  <a:gd name="connsiteY1" fmla="*/ 457 h 457"/>
                  <a:gd name="connsiteX2" fmla="*/ 321 w 321"/>
                  <a:gd name="connsiteY2" fmla="*/ 0 h 457"/>
                  <a:gd name="connsiteX0" fmla="*/ 321 w 321"/>
                  <a:gd name="connsiteY0" fmla="*/ 0 h 457"/>
                  <a:gd name="connsiteX1" fmla="*/ 68 w 321"/>
                  <a:gd name="connsiteY1" fmla="*/ 457 h 457"/>
                  <a:gd name="connsiteX2" fmla="*/ 321 w 321"/>
                  <a:gd name="connsiteY2" fmla="*/ 0 h 457"/>
                  <a:gd name="connsiteX0" fmla="*/ 321 w 321"/>
                  <a:gd name="connsiteY0" fmla="*/ 0 h 457"/>
                  <a:gd name="connsiteX1" fmla="*/ 68 w 321"/>
                  <a:gd name="connsiteY1" fmla="*/ 457 h 457"/>
                  <a:gd name="connsiteX2" fmla="*/ 321 w 321"/>
                  <a:gd name="connsiteY2" fmla="*/ 0 h 457"/>
                  <a:gd name="connsiteX0" fmla="*/ 318 w 318"/>
                  <a:gd name="connsiteY0" fmla="*/ 0 h 457"/>
                  <a:gd name="connsiteX1" fmla="*/ 65 w 318"/>
                  <a:gd name="connsiteY1" fmla="*/ 457 h 457"/>
                  <a:gd name="connsiteX2" fmla="*/ 318 w 318"/>
                  <a:gd name="connsiteY2" fmla="*/ 0 h 457"/>
                  <a:gd name="connsiteX0" fmla="*/ 316 w 316"/>
                  <a:gd name="connsiteY0" fmla="*/ 0 h 457"/>
                  <a:gd name="connsiteX1" fmla="*/ 63 w 316"/>
                  <a:gd name="connsiteY1" fmla="*/ 457 h 457"/>
                  <a:gd name="connsiteX2" fmla="*/ 316 w 316"/>
                  <a:gd name="connsiteY2" fmla="*/ 0 h 457"/>
                  <a:gd name="connsiteX0" fmla="*/ 316 w 316"/>
                  <a:gd name="connsiteY0" fmla="*/ 0 h 457"/>
                  <a:gd name="connsiteX1" fmla="*/ 63 w 316"/>
                  <a:gd name="connsiteY1" fmla="*/ 457 h 457"/>
                  <a:gd name="connsiteX2" fmla="*/ 316 w 316"/>
                  <a:gd name="connsiteY2" fmla="*/ 0 h 457"/>
                  <a:gd name="connsiteX0" fmla="*/ 316 w 316"/>
                  <a:gd name="connsiteY0" fmla="*/ 0 h 457"/>
                  <a:gd name="connsiteX1" fmla="*/ 63 w 316"/>
                  <a:gd name="connsiteY1" fmla="*/ 457 h 457"/>
                  <a:gd name="connsiteX2" fmla="*/ 316 w 316"/>
                  <a:gd name="connsiteY2" fmla="*/ 0 h 457"/>
                  <a:gd name="connsiteX0" fmla="*/ 317 w 317"/>
                  <a:gd name="connsiteY0" fmla="*/ 0 h 457"/>
                  <a:gd name="connsiteX1" fmla="*/ 64 w 317"/>
                  <a:gd name="connsiteY1" fmla="*/ 457 h 457"/>
                  <a:gd name="connsiteX2" fmla="*/ 317 w 317"/>
                  <a:gd name="connsiteY2" fmla="*/ 0 h 457"/>
                  <a:gd name="connsiteX0" fmla="*/ 317 w 317"/>
                  <a:gd name="connsiteY0" fmla="*/ 0 h 457"/>
                  <a:gd name="connsiteX1" fmla="*/ 64 w 317"/>
                  <a:gd name="connsiteY1" fmla="*/ 457 h 457"/>
                  <a:gd name="connsiteX2" fmla="*/ 317 w 317"/>
                  <a:gd name="connsiteY2" fmla="*/ 0 h 457"/>
                  <a:gd name="connsiteX0" fmla="*/ 317 w 317"/>
                  <a:gd name="connsiteY0" fmla="*/ 0 h 457"/>
                  <a:gd name="connsiteX1" fmla="*/ 64 w 317"/>
                  <a:gd name="connsiteY1" fmla="*/ 457 h 457"/>
                  <a:gd name="connsiteX2" fmla="*/ 317 w 317"/>
                  <a:gd name="connsiteY2" fmla="*/ 0 h 457"/>
                  <a:gd name="connsiteX0" fmla="*/ 317 w 317"/>
                  <a:gd name="connsiteY0" fmla="*/ 0 h 457"/>
                  <a:gd name="connsiteX1" fmla="*/ 64 w 317"/>
                  <a:gd name="connsiteY1" fmla="*/ 457 h 457"/>
                  <a:gd name="connsiteX2" fmla="*/ 317 w 317"/>
                  <a:gd name="connsiteY2" fmla="*/ 0 h 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" h="457">
                    <a:moveTo>
                      <a:pt x="317" y="0"/>
                    </a:moveTo>
                    <a:cubicBezTo>
                      <a:pt x="66" y="70"/>
                      <a:pt x="0" y="286"/>
                      <a:pt x="64" y="457"/>
                    </a:cubicBezTo>
                    <a:cubicBezTo>
                      <a:pt x="184" y="374"/>
                      <a:pt x="265" y="193"/>
                      <a:pt x="317" y="0"/>
                    </a:cubicBezTo>
                    <a:close/>
                  </a:path>
                </a:pathLst>
              </a:custGeom>
              <a:solidFill>
                <a:schemeClr val="bg1">
                  <a:alpha val="76077"/>
                </a:schemeClr>
              </a:solidFill>
              <a:ln w="63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solidFill>
                    <a:srgbClr val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2" name="Freeform 25"/>
              <p:cNvSpPr>
                <a:spLocks/>
              </p:cNvSpPr>
              <p:nvPr/>
            </p:nvSpPr>
            <p:spPr bwMode="auto">
              <a:xfrm>
                <a:off x="6087282" y="2630486"/>
                <a:ext cx="963683" cy="11484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484"/>
                  <a:gd name="connsiteY0" fmla="*/ 0 h 485"/>
                  <a:gd name="connsiteX1" fmla="*/ 340 w 484"/>
                  <a:gd name="connsiteY1" fmla="*/ 485 h 485"/>
                  <a:gd name="connsiteX2" fmla="*/ 149 w 484"/>
                  <a:gd name="connsiteY2" fmla="*/ 0 h 485"/>
                  <a:gd name="connsiteX0" fmla="*/ 149 w 549"/>
                  <a:gd name="connsiteY0" fmla="*/ 0 h 471"/>
                  <a:gd name="connsiteX1" fmla="*/ 405 w 549"/>
                  <a:gd name="connsiteY1" fmla="*/ 471 h 471"/>
                  <a:gd name="connsiteX2" fmla="*/ 149 w 549"/>
                  <a:gd name="connsiteY2" fmla="*/ 0 h 471"/>
                  <a:gd name="connsiteX0" fmla="*/ 149 w 549"/>
                  <a:gd name="connsiteY0" fmla="*/ 0 h 471"/>
                  <a:gd name="connsiteX1" fmla="*/ 405 w 549"/>
                  <a:gd name="connsiteY1" fmla="*/ 471 h 471"/>
                  <a:gd name="connsiteX2" fmla="*/ 149 w 549"/>
                  <a:gd name="connsiteY2" fmla="*/ 0 h 471"/>
                  <a:gd name="connsiteX0" fmla="*/ 149 w 425"/>
                  <a:gd name="connsiteY0" fmla="*/ 0 h 471"/>
                  <a:gd name="connsiteX1" fmla="*/ 405 w 425"/>
                  <a:gd name="connsiteY1" fmla="*/ 471 h 471"/>
                  <a:gd name="connsiteX2" fmla="*/ 149 w 425"/>
                  <a:gd name="connsiteY2" fmla="*/ 0 h 471"/>
                  <a:gd name="connsiteX0" fmla="*/ 149 w 425"/>
                  <a:gd name="connsiteY0" fmla="*/ 0 h 471"/>
                  <a:gd name="connsiteX1" fmla="*/ 405 w 425"/>
                  <a:gd name="connsiteY1" fmla="*/ 471 h 471"/>
                  <a:gd name="connsiteX2" fmla="*/ 149 w 425"/>
                  <a:gd name="connsiteY2" fmla="*/ 0 h 471"/>
                  <a:gd name="connsiteX0" fmla="*/ 130 w 406"/>
                  <a:gd name="connsiteY0" fmla="*/ 0 h 471"/>
                  <a:gd name="connsiteX1" fmla="*/ 386 w 406"/>
                  <a:gd name="connsiteY1" fmla="*/ 471 h 471"/>
                  <a:gd name="connsiteX2" fmla="*/ 130 w 406"/>
                  <a:gd name="connsiteY2" fmla="*/ 0 h 471"/>
                  <a:gd name="connsiteX0" fmla="*/ 130 w 406"/>
                  <a:gd name="connsiteY0" fmla="*/ 0 h 471"/>
                  <a:gd name="connsiteX1" fmla="*/ 386 w 406"/>
                  <a:gd name="connsiteY1" fmla="*/ 471 h 471"/>
                  <a:gd name="connsiteX2" fmla="*/ 130 w 406"/>
                  <a:gd name="connsiteY2" fmla="*/ 0 h 471"/>
                  <a:gd name="connsiteX0" fmla="*/ 130 w 394"/>
                  <a:gd name="connsiteY0" fmla="*/ 0 h 471"/>
                  <a:gd name="connsiteX1" fmla="*/ 386 w 394"/>
                  <a:gd name="connsiteY1" fmla="*/ 471 h 471"/>
                  <a:gd name="connsiteX2" fmla="*/ 130 w 394"/>
                  <a:gd name="connsiteY2" fmla="*/ 0 h 471"/>
                  <a:gd name="connsiteX0" fmla="*/ 126 w 390"/>
                  <a:gd name="connsiteY0" fmla="*/ 0 h 471"/>
                  <a:gd name="connsiteX1" fmla="*/ 382 w 390"/>
                  <a:gd name="connsiteY1" fmla="*/ 471 h 471"/>
                  <a:gd name="connsiteX2" fmla="*/ 126 w 390"/>
                  <a:gd name="connsiteY2" fmla="*/ 0 h 471"/>
                  <a:gd name="connsiteX0" fmla="*/ 126 w 387"/>
                  <a:gd name="connsiteY0" fmla="*/ 0 h 471"/>
                  <a:gd name="connsiteX1" fmla="*/ 382 w 387"/>
                  <a:gd name="connsiteY1" fmla="*/ 471 h 471"/>
                  <a:gd name="connsiteX2" fmla="*/ 126 w 387"/>
                  <a:gd name="connsiteY2" fmla="*/ 0 h 471"/>
                  <a:gd name="connsiteX0" fmla="*/ 126 w 387"/>
                  <a:gd name="connsiteY0" fmla="*/ 0 h 471"/>
                  <a:gd name="connsiteX1" fmla="*/ 382 w 387"/>
                  <a:gd name="connsiteY1" fmla="*/ 471 h 471"/>
                  <a:gd name="connsiteX2" fmla="*/ 126 w 387"/>
                  <a:gd name="connsiteY2" fmla="*/ 0 h 471"/>
                  <a:gd name="connsiteX0" fmla="*/ 126 w 382"/>
                  <a:gd name="connsiteY0" fmla="*/ 0 h 471"/>
                  <a:gd name="connsiteX1" fmla="*/ 382 w 382"/>
                  <a:gd name="connsiteY1" fmla="*/ 471 h 471"/>
                  <a:gd name="connsiteX2" fmla="*/ 126 w 382"/>
                  <a:gd name="connsiteY2" fmla="*/ 0 h 471"/>
                  <a:gd name="connsiteX0" fmla="*/ 126 w 383"/>
                  <a:gd name="connsiteY0" fmla="*/ 0 h 471"/>
                  <a:gd name="connsiteX1" fmla="*/ 382 w 383"/>
                  <a:gd name="connsiteY1" fmla="*/ 471 h 471"/>
                  <a:gd name="connsiteX2" fmla="*/ 126 w 383"/>
                  <a:gd name="connsiteY2" fmla="*/ 0 h 471"/>
                  <a:gd name="connsiteX0" fmla="*/ 126 w 384"/>
                  <a:gd name="connsiteY0" fmla="*/ 0 h 471"/>
                  <a:gd name="connsiteX1" fmla="*/ 382 w 384"/>
                  <a:gd name="connsiteY1" fmla="*/ 471 h 471"/>
                  <a:gd name="connsiteX2" fmla="*/ 126 w 384"/>
                  <a:gd name="connsiteY2" fmla="*/ 0 h 471"/>
                  <a:gd name="connsiteX0" fmla="*/ 126 w 386"/>
                  <a:gd name="connsiteY0" fmla="*/ 0 h 471"/>
                  <a:gd name="connsiteX1" fmla="*/ 382 w 386"/>
                  <a:gd name="connsiteY1" fmla="*/ 471 h 471"/>
                  <a:gd name="connsiteX2" fmla="*/ 126 w 386"/>
                  <a:gd name="connsiteY2" fmla="*/ 0 h 471"/>
                  <a:gd name="connsiteX0" fmla="*/ 126 w 387"/>
                  <a:gd name="connsiteY0" fmla="*/ 0 h 471"/>
                  <a:gd name="connsiteX1" fmla="*/ 382 w 387"/>
                  <a:gd name="connsiteY1" fmla="*/ 471 h 471"/>
                  <a:gd name="connsiteX2" fmla="*/ 126 w 387"/>
                  <a:gd name="connsiteY2" fmla="*/ 0 h 471"/>
                  <a:gd name="connsiteX0" fmla="*/ 126 w 387"/>
                  <a:gd name="connsiteY0" fmla="*/ 0 h 471"/>
                  <a:gd name="connsiteX1" fmla="*/ 382 w 387"/>
                  <a:gd name="connsiteY1" fmla="*/ 471 h 471"/>
                  <a:gd name="connsiteX2" fmla="*/ 126 w 387"/>
                  <a:gd name="connsiteY2" fmla="*/ 0 h 471"/>
                  <a:gd name="connsiteX0" fmla="*/ 115 w 376"/>
                  <a:gd name="connsiteY0" fmla="*/ 0 h 471"/>
                  <a:gd name="connsiteX1" fmla="*/ 371 w 376"/>
                  <a:gd name="connsiteY1" fmla="*/ 471 h 471"/>
                  <a:gd name="connsiteX2" fmla="*/ 115 w 376"/>
                  <a:gd name="connsiteY2" fmla="*/ 0 h 471"/>
                  <a:gd name="connsiteX0" fmla="*/ 115 w 376"/>
                  <a:gd name="connsiteY0" fmla="*/ 0 h 471"/>
                  <a:gd name="connsiteX1" fmla="*/ 371 w 376"/>
                  <a:gd name="connsiteY1" fmla="*/ 471 h 471"/>
                  <a:gd name="connsiteX2" fmla="*/ 115 w 376"/>
                  <a:gd name="connsiteY2" fmla="*/ 0 h 471"/>
                  <a:gd name="connsiteX0" fmla="*/ 111 w 372"/>
                  <a:gd name="connsiteY0" fmla="*/ 0 h 471"/>
                  <a:gd name="connsiteX1" fmla="*/ 367 w 372"/>
                  <a:gd name="connsiteY1" fmla="*/ 471 h 471"/>
                  <a:gd name="connsiteX2" fmla="*/ 111 w 372"/>
                  <a:gd name="connsiteY2" fmla="*/ 0 h 471"/>
                  <a:gd name="connsiteX0" fmla="*/ 109 w 370"/>
                  <a:gd name="connsiteY0" fmla="*/ 0 h 471"/>
                  <a:gd name="connsiteX1" fmla="*/ 365 w 370"/>
                  <a:gd name="connsiteY1" fmla="*/ 471 h 471"/>
                  <a:gd name="connsiteX2" fmla="*/ 109 w 370"/>
                  <a:gd name="connsiteY2" fmla="*/ 0 h 471"/>
                  <a:gd name="connsiteX0" fmla="*/ 109 w 370"/>
                  <a:gd name="connsiteY0" fmla="*/ 0 h 471"/>
                  <a:gd name="connsiteX1" fmla="*/ 365 w 370"/>
                  <a:gd name="connsiteY1" fmla="*/ 471 h 471"/>
                  <a:gd name="connsiteX2" fmla="*/ 109 w 370"/>
                  <a:gd name="connsiteY2" fmla="*/ 0 h 471"/>
                  <a:gd name="connsiteX0" fmla="*/ 102 w 363"/>
                  <a:gd name="connsiteY0" fmla="*/ 0 h 471"/>
                  <a:gd name="connsiteX1" fmla="*/ 358 w 363"/>
                  <a:gd name="connsiteY1" fmla="*/ 471 h 471"/>
                  <a:gd name="connsiteX2" fmla="*/ 102 w 363"/>
                  <a:gd name="connsiteY2" fmla="*/ 0 h 471"/>
                  <a:gd name="connsiteX0" fmla="*/ 102 w 363"/>
                  <a:gd name="connsiteY0" fmla="*/ 0 h 471"/>
                  <a:gd name="connsiteX1" fmla="*/ 358 w 363"/>
                  <a:gd name="connsiteY1" fmla="*/ 471 h 471"/>
                  <a:gd name="connsiteX2" fmla="*/ 102 w 363"/>
                  <a:gd name="connsiteY2" fmla="*/ 0 h 471"/>
                  <a:gd name="connsiteX0" fmla="*/ 102 w 363"/>
                  <a:gd name="connsiteY0" fmla="*/ 0 h 471"/>
                  <a:gd name="connsiteX1" fmla="*/ 358 w 363"/>
                  <a:gd name="connsiteY1" fmla="*/ 471 h 471"/>
                  <a:gd name="connsiteX2" fmla="*/ 102 w 363"/>
                  <a:gd name="connsiteY2" fmla="*/ 0 h 471"/>
                  <a:gd name="connsiteX0" fmla="*/ 99 w 360"/>
                  <a:gd name="connsiteY0" fmla="*/ 0 h 471"/>
                  <a:gd name="connsiteX1" fmla="*/ 355 w 360"/>
                  <a:gd name="connsiteY1" fmla="*/ 471 h 471"/>
                  <a:gd name="connsiteX2" fmla="*/ 99 w 360"/>
                  <a:gd name="connsiteY2" fmla="*/ 0 h 471"/>
                  <a:gd name="connsiteX0" fmla="*/ 99 w 360"/>
                  <a:gd name="connsiteY0" fmla="*/ 0 h 471"/>
                  <a:gd name="connsiteX1" fmla="*/ 355 w 360"/>
                  <a:gd name="connsiteY1" fmla="*/ 471 h 471"/>
                  <a:gd name="connsiteX2" fmla="*/ 99 w 360"/>
                  <a:gd name="connsiteY2" fmla="*/ 0 h 471"/>
                  <a:gd name="connsiteX0" fmla="*/ 97 w 358"/>
                  <a:gd name="connsiteY0" fmla="*/ 0 h 471"/>
                  <a:gd name="connsiteX1" fmla="*/ 353 w 358"/>
                  <a:gd name="connsiteY1" fmla="*/ 471 h 471"/>
                  <a:gd name="connsiteX2" fmla="*/ 97 w 358"/>
                  <a:gd name="connsiteY2" fmla="*/ 0 h 471"/>
                  <a:gd name="connsiteX0" fmla="*/ 97 w 358"/>
                  <a:gd name="connsiteY0" fmla="*/ 0 h 471"/>
                  <a:gd name="connsiteX1" fmla="*/ 353 w 358"/>
                  <a:gd name="connsiteY1" fmla="*/ 471 h 471"/>
                  <a:gd name="connsiteX2" fmla="*/ 97 w 358"/>
                  <a:gd name="connsiteY2" fmla="*/ 0 h 471"/>
                  <a:gd name="connsiteX0" fmla="*/ 97 w 358"/>
                  <a:gd name="connsiteY0" fmla="*/ 0 h 471"/>
                  <a:gd name="connsiteX1" fmla="*/ 353 w 358"/>
                  <a:gd name="connsiteY1" fmla="*/ 471 h 471"/>
                  <a:gd name="connsiteX2" fmla="*/ 97 w 358"/>
                  <a:gd name="connsiteY2" fmla="*/ 0 h 471"/>
                  <a:gd name="connsiteX0" fmla="*/ 93 w 354"/>
                  <a:gd name="connsiteY0" fmla="*/ 0 h 471"/>
                  <a:gd name="connsiteX1" fmla="*/ 349 w 354"/>
                  <a:gd name="connsiteY1" fmla="*/ 471 h 471"/>
                  <a:gd name="connsiteX2" fmla="*/ 93 w 354"/>
                  <a:gd name="connsiteY2" fmla="*/ 0 h 471"/>
                  <a:gd name="connsiteX0" fmla="*/ 96 w 357"/>
                  <a:gd name="connsiteY0" fmla="*/ 0 h 471"/>
                  <a:gd name="connsiteX1" fmla="*/ 352 w 357"/>
                  <a:gd name="connsiteY1" fmla="*/ 471 h 471"/>
                  <a:gd name="connsiteX2" fmla="*/ 96 w 357"/>
                  <a:gd name="connsiteY2" fmla="*/ 0 h 471"/>
                  <a:gd name="connsiteX0" fmla="*/ 95 w 356"/>
                  <a:gd name="connsiteY0" fmla="*/ 0 h 471"/>
                  <a:gd name="connsiteX1" fmla="*/ 351 w 356"/>
                  <a:gd name="connsiteY1" fmla="*/ 471 h 471"/>
                  <a:gd name="connsiteX2" fmla="*/ 95 w 356"/>
                  <a:gd name="connsiteY2" fmla="*/ 0 h 471"/>
                  <a:gd name="connsiteX0" fmla="*/ 95 w 356"/>
                  <a:gd name="connsiteY0" fmla="*/ 0 h 471"/>
                  <a:gd name="connsiteX1" fmla="*/ 351 w 356"/>
                  <a:gd name="connsiteY1" fmla="*/ 471 h 471"/>
                  <a:gd name="connsiteX2" fmla="*/ 95 w 356"/>
                  <a:gd name="connsiteY2" fmla="*/ 0 h 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6" h="471">
                    <a:moveTo>
                      <a:pt x="95" y="0"/>
                    </a:moveTo>
                    <a:cubicBezTo>
                      <a:pt x="0" y="150"/>
                      <a:pt x="95" y="412"/>
                      <a:pt x="351" y="471"/>
                    </a:cubicBezTo>
                    <a:cubicBezTo>
                      <a:pt x="356" y="255"/>
                      <a:pt x="187" y="59"/>
                      <a:pt x="95" y="0"/>
                    </a:cubicBezTo>
                    <a:close/>
                  </a:path>
                </a:pathLst>
              </a:custGeom>
              <a:solidFill>
                <a:schemeClr val="bg1">
                  <a:alpha val="76077"/>
                </a:schemeClr>
              </a:solidFill>
              <a:ln w="63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solidFill>
                    <a:srgbClr val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3" name="Freeform 25"/>
              <p:cNvSpPr>
                <a:spLocks/>
              </p:cNvSpPr>
              <p:nvPr/>
            </p:nvSpPr>
            <p:spPr bwMode="auto">
              <a:xfrm>
                <a:off x="5447024" y="4612036"/>
                <a:ext cx="622800" cy="4500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88 w 281"/>
                  <a:gd name="connsiteY0" fmla="*/ 0 h 448"/>
                  <a:gd name="connsiteX1" fmla="*/ 137 w 281"/>
                  <a:gd name="connsiteY1" fmla="*/ 448 h 448"/>
                  <a:gd name="connsiteX2" fmla="*/ 188 w 281"/>
                  <a:gd name="connsiteY2" fmla="*/ 0 h 448"/>
                  <a:gd name="connsiteX0" fmla="*/ 221 w 281"/>
                  <a:gd name="connsiteY0" fmla="*/ 0 h 448"/>
                  <a:gd name="connsiteX1" fmla="*/ 137 w 281"/>
                  <a:gd name="connsiteY1" fmla="*/ 448 h 448"/>
                  <a:gd name="connsiteX2" fmla="*/ 221 w 281"/>
                  <a:gd name="connsiteY2" fmla="*/ 0 h 448"/>
                  <a:gd name="connsiteX0" fmla="*/ 221 w 281"/>
                  <a:gd name="connsiteY0" fmla="*/ 0 h 545"/>
                  <a:gd name="connsiteX1" fmla="*/ 137 w 281"/>
                  <a:gd name="connsiteY1" fmla="*/ 545 h 545"/>
                  <a:gd name="connsiteX2" fmla="*/ 221 w 281"/>
                  <a:gd name="connsiteY2" fmla="*/ 0 h 545"/>
                  <a:gd name="connsiteX0" fmla="*/ 221 w 281"/>
                  <a:gd name="connsiteY0" fmla="*/ 0 h 469"/>
                  <a:gd name="connsiteX1" fmla="*/ 137 w 281"/>
                  <a:gd name="connsiteY1" fmla="*/ 469 h 469"/>
                  <a:gd name="connsiteX2" fmla="*/ 221 w 281"/>
                  <a:gd name="connsiteY2" fmla="*/ 0 h 469"/>
                  <a:gd name="connsiteX0" fmla="*/ 221 w 322"/>
                  <a:gd name="connsiteY0" fmla="*/ 0 h 469"/>
                  <a:gd name="connsiteX1" fmla="*/ 137 w 322"/>
                  <a:gd name="connsiteY1" fmla="*/ 469 h 469"/>
                  <a:gd name="connsiteX2" fmla="*/ 221 w 322"/>
                  <a:gd name="connsiteY2" fmla="*/ 0 h 469"/>
                  <a:gd name="connsiteX0" fmla="*/ 221 w 331"/>
                  <a:gd name="connsiteY0" fmla="*/ 0 h 469"/>
                  <a:gd name="connsiteX1" fmla="*/ 137 w 331"/>
                  <a:gd name="connsiteY1" fmla="*/ 469 h 469"/>
                  <a:gd name="connsiteX2" fmla="*/ 221 w 331"/>
                  <a:gd name="connsiteY2" fmla="*/ 0 h 469"/>
                  <a:gd name="connsiteX0" fmla="*/ 221 w 331"/>
                  <a:gd name="connsiteY0" fmla="*/ 0 h 469"/>
                  <a:gd name="connsiteX1" fmla="*/ 137 w 331"/>
                  <a:gd name="connsiteY1" fmla="*/ 469 h 469"/>
                  <a:gd name="connsiteX2" fmla="*/ 221 w 331"/>
                  <a:gd name="connsiteY2" fmla="*/ 0 h 469"/>
                  <a:gd name="connsiteX0" fmla="*/ 221 w 336"/>
                  <a:gd name="connsiteY0" fmla="*/ 0 h 469"/>
                  <a:gd name="connsiteX1" fmla="*/ 137 w 336"/>
                  <a:gd name="connsiteY1" fmla="*/ 469 h 469"/>
                  <a:gd name="connsiteX2" fmla="*/ 221 w 336"/>
                  <a:gd name="connsiteY2" fmla="*/ 0 h 469"/>
                  <a:gd name="connsiteX0" fmla="*/ 251 w 366"/>
                  <a:gd name="connsiteY0" fmla="*/ 0 h 469"/>
                  <a:gd name="connsiteX1" fmla="*/ 167 w 366"/>
                  <a:gd name="connsiteY1" fmla="*/ 469 h 469"/>
                  <a:gd name="connsiteX2" fmla="*/ 251 w 366"/>
                  <a:gd name="connsiteY2" fmla="*/ 0 h 469"/>
                  <a:gd name="connsiteX0" fmla="*/ 251 w 366"/>
                  <a:gd name="connsiteY0" fmla="*/ 0 h 469"/>
                  <a:gd name="connsiteX1" fmla="*/ 167 w 366"/>
                  <a:gd name="connsiteY1" fmla="*/ 469 h 469"/>
                  <a:gd name="connsiteX2" fmla="*/ 251 w 366"/>
                  <a:gd name="connsiteY2" fmla="*/ 0 h 469"/>
                  <a:gd name="connsiteX0" fmla="*/ 256 w 371"/>
                  <a:gd name="connsiteY0" fmla="*/ 0 h 469"/>
                  <a:gd name="connsiteX1" fmla="*/ 172 w 371"/>
                  <a:gd name="connsiteY1" fmla="*/ 469 h 469"/>
                  <a:gd name="connsiteX2" fmla="*/ 256 w 371"/>
                  <a:gd name="connsiteY2" fmla="*/ 0 h 469"/>
                  <a:gd name="connsiteX0" fmla="*/ 281 w 337"/>
                  <a:gd name="connsiteY0" fmla="*/ 0 h 469"/>
                  <a:gd name="connsiteX1" fmla="*/ 131 w 337"/>
                  <a:gd name="connsiteY1" fmla="*/ 469 h 469"/>
                  <a:gd name="connsiteX2" fmla="*/ 281 w 337"/>
                  <a:gd name="connsiteY2" fmla="*/ 0 h 469"/>
                  <a:gd name="connsiteX0" fmla="*/ 256 w 369"/>
                  <a:gd name="connsiteY0" fmla="*/ 0 h 469"/>
                  <a:gd name="connsiteX1" fmla="*/ 170 w 369"/>
                  <a:gd name="connsiteY1" fmla="*/ 469 h 469"/>
                  <a:gd name="connsiteX2" fmla="*/ 256 w 369"/>
                  <a:gd name="connsiteY2" fmla="*/ 0 h 469"/>
                  <a:gd name="connsiteX0" fmla="*/ 259 w 372"/>
                  <a:gd name="connsiteY0" fmla="*/ 0 h 469"/>
                  <a:gd name="connsiteX1" fmla="*/ 173 w 372"/>
                  <a:gd name="connsiteY1" fmla="*/ 469 h 469"/>
                  <a:gd name="connsiteX2" fmla="*/ 259 w 372"/>
                  <a:gd name="connsiteY2" fmla="*/ 0 h 469"/>
                  <a:gd name="connsiteX0" fmla="*/ 261 w 374"/>
                  <a:gd name="connsiteY0" fmla="*/ 0 h 469"/>
                  <a:gd name="connsiteX1" fmla="*/ 175 w 374"/>
                  <a:gd name="connsiteY1" fmla="*/ 469 h 469"/>
                  <a:gd name="connsiteX2" fmla="*/ 261 w 374"/>
                  <a:gd name="connsiteY2" fmla="*/ 0 h 469"/>
                  <a:gd name="connsiteX0" fmla="*/ 262 w 375"/>
                  <a:gd name="connsiteY0" fmla="*/ 0 h 469"/>
                  <a:gd name="connsiteX1" fmla="*/ 176 w 375"/>
                  <a:gd name="connsiteY1" fmla="*/ 469 h 469"/>
                  <a:gd name="connsiteX2" fmla="*/ 262 w 375"/>
                  <a:gd name="connsiteY2" fmla="*/ 0 h 469"/>
                  <a:gd name="connsiteX0" fmla="*/ 217 w 330"/>
                  <a:gd name="connsiteY0" fmla="*/ 0 h 469"/>
                  <a:gd name="connsiteX1" fmla="*/ 131 w 330"/>
                  <a:gd name="connsiteY1" fmla="*/ 469 h 469"/>
                  <a:gd name="connsiteX2" fmla="*/ 217 w 330"/>
                  <a:gd name="connsiteY2" fmla="*/ 0 h 469"/>
                  <a:gd name="connsiteX0" fmla="*/ 261 w 374"/>
                  <a:gd name="connsiteY0" fmla="*/ 0 h 469"/>
                  <a:gd name="connsiteX1" fmla="*/ 175 w 374"/>
                  <a:gd name="connsiteY1" fmla="*/ 469 h 469"/>
                  <a:gd name="connsiteX2" fmla="*/ 261 w 374"/>
                  <a:gd name="connsiteY2" fmla="*/ 0 h 469"/>
                  <a:gd name="connsiteX0" fmla="*/ 261 w 318"/>
                  <a:gd name="connsiteY0" fmla="*/ 0 h 469"/>
                  <a:gd name="connsiteX1" fmla="*/ 175 w 318"/>
                  <a:gd name="connsiteY1" fmla="*/ 469 h 469"/>
                  <a:gd name="connsiteX2" fmla="*/ 261 w 318"/>
                  <a:gd name="connsiteY2" fmla="*/ 0 h 469"/>
                  <a:gd name="connsiteX0" fmla="*/ 261 w 351"/>
                  <a:gd name="connsiteY0" fmla="*/ 0 h 469"/>
                  <a:gd name="connsiteX1" fmla="*/ 175 w 351"/>
                  <a:gd name="connsiteY1" fmla="*/ 469 h 469"/>
                  <a:gd name="connsiteX2" fmla="*/ 261 w 351"/>
                  <a:gd name="connsiteY2" fmla="*/ 0 h 469"/>
                  <a:gd name="connsiteX0" fmla="*/ 261 w 324"/>
                  <a:gd name="connsiteY0" fmla="*/ 30 h 547"/>
                  <a:gd name="connsiteX1" fmla="*/ 175 w 324"/>
                  <a:gd name="connsiteY1" fmla="*/ 499 h 547"/>
                  <a:gd name="connsiteX2" fmla="*/ 310 w 324"/>
                  <a:gd name="connsiteY2" fmla="*/ 268 h 547"/>
                  <a:gd name="connsiteX3" fmla="*/ 261 w 324"/>
                  <a:gd name="connsiteY3" fmla="*/ 30 h 547"/>
                  <a:gd name="connsiteX0" fmla="*/ 261 w 319"/>
                  <a:gd name="connsiteY0" fmla="*/ 30 h 547"/>
                  <a:gd name="connsiteX1" fmla="*/ 175 w 319"/>
                  <a:gd name="connsiteY1" fmla="*/ 499 h 547"/>
                  <a:gd name="connsiteX2" fmla="*/ 310 w 319"/>
                  <a:gd name="connsiteY2" fmla="*/ 268 h 547"/>
                  <a:gd name="connsiteX3" fmla="*/ 261 w 319"/>
                  <a:gd name="connsiteY3" fmla="*/ 30 h 547"/>
                  <a:gd name="connsiteX0" fmla="*/ 261 w 319"/>
                  <a:gd name="connsiteY0" fmla="*/ 0 h 517"/>
                  <a:gd name="connsiteX1" fmla="*/ 175 w 319"/>
                  <a:gd name="connsiteY1" fmla="*/ 469 h 517"/>
                  <a:gd name="connsiteX2" fmla="*/ 310 w 319"/>
                  <a:gd name="connsiteY2" fmla="*/ 238 h 517"/>
                  <a:gd name="connsiteX3" fmla="*/ 261 w 319"/>
                  <a:gd name="connsiteY3" fmla="*/ 0 h 517"/>
                  <a:gd name="connsiteX0" fmla="*/ 261 w 319"/>
                  <a:gd name="connsiteY0" fmla="*/ 0 h 517"/>
                  <a:gd name="connsiteX1" fmla="*/ 175 w 319"/>
                  <a:gd name="connsiteY1" fmla="*/ 469 h 517"/>
                  <a:gd name="connsiteX2" fmla="*/ 310 w 319"/>
                  <a:gd name="connsiteY2" fmla="*/ 238 h 517"/>
                  <a:gd name="connsiteX3" fmla="*/ 261 w 319"/>
                  <a:gd name="connsiteY3" fmla="*/ 0 h 517"/>
                  <a:gd name="connsiteX0" fmla="*/ 261 w 319"/>
                  <a:gd name="connsiteY0" fmla="*/ 0 h 469"/>
                  <a:gd name="connsiteX1" fmla="*/ 175 w 319"/>
                  <a:gd name="connsiteY1" fmla="*/ 469 h 469"/>
                  <a:gd name="connsiteX2" fmla="*/ 310 w 319"/>
                  <a:gd name="connsiteY2" fmla="*/ 238 h 469"/>
                  <a:gd name="connsiteX3" fmla="*/ 261 w 319"/>
                  <a:gd name="connsiteY3" fmla="*/ 0 h 469"/>
                  <a:gd name="connsiteX0" fmla="*/ 206 w 264"/>
                  <a:gd name="connsiteY0" fmla="*/ 3 h 472"/>
                  <a:gd name="connsiteX1" fmla="*/ 14 w 264"/>
                  <a:gd name="connsiteY1" fmla="*/ 222 h 472"/>
                  <a:gd name="connsiteX2" fmla="*/ 120 w 264"/>
                  <a:gd name="connsiteY2" fmla="*/ 472 h 472"/>
                  <a:gd name="connsiteX3" fmla="*/ 255 w 264"/>
                  <a:gd name="connsiteY3" fmla="*/ 241 h 472"/>
                  <a:gd name="connsiteX4" fmla="*/ 206 w 264"/>
                  <a:gd name="connsiteY4" fmla="*/ 3 h 472"/>
                  <a:gd name="connsiteX0" fmla="*/ 206 w 264"/>
                  <a:gd name="connsiteY0" fmla="*/ 9 h 478"/>
                  <a:gd name="connsiteX1" fmla="*/ 14 w 264"/>
                  <a:gd name="connsiteY1" fmla="*/ 302 h 478"/>
                  <a:gd name="connsiteX2" fmla="*/ 120 w 264"/>
                  <a:gd name="connsiteY2" fmla="*/ 478 h 478"/>
                  <a:gd name="connsiteX3" fmla="*/ 255 w 264"/>
                  <a:gd name="connsiteY3" fmla="*/ 247 h 478"/>
                  <a:gd name="connsiteX4" fmla="*/ 206 w 264"/>
                  <a:gd name="connsiteY4" fmla="*/ 9 h 478"/>
                  <a:gd name="connsiteX0" fmla="*/ 206 w 264"/>
                  <a:gd name="connsiteY0" fmla="*/ 9 h 478"/>
                  <a:gd name="connsiteX1" fmla="*/ 14 w 264"/>
                  <a:gd name="connsiteY1" fmla="*/ 302 h 478"/>
                  <a:gd name="connsiteX2" fmla="*/ 120 w 264"/>
                  <a:gd name="connsiteY2" fmla="*/ 478 h 478"/>
                  <a:gd name="connsiteX3" fmla="*/ 255 w 264"/>
                  <a:gd name="connsiteY3" fmla="*/ 247 h 478"/>
                  <a:gd name="connsiteX4" fmla="*/ 206 w 264"/>
                  <a:gd name="connsiteY4" fmla="*/ 9 h 478"/>
                  <a:gd name="connsiteX0" fmla="*/ 267 w 325"/>
                  <a:gd name="connsiteY0" fmla="*/ 0 h 469"/>
                  <a:gd name="connsiteX1" fmla="*/ 14 w 325"/>
                  <a:gd name="connsiteY1" fmla="*/ 239 h 469"/>
                  <a:gd name="connsiteX2" fmla="*/ 181 w 325"/>
                  <a:gd name="connsiteY2" fmla="*/ 469 h 469"/>
                  <a:gd name="connsiteX3" fmla="*/ 316 w 325"/>
                  <a:gd name="connsiteY3" fmla="*/ 238 h 469"/>
                  <a:gd name="connsiteX4" fmla="*/ 267 w 325"/>
                  <a:gd name="connsiteY4" fmla="*/ 0 h 469"/>
                  <a:gd name="connsiteX0" fmla="*/ 255 w 313"/>
                  <a:gd name="connsiteY0" fmla="*/ 0 h 469"/>
                  <a:gd name="connsiteX1" fmla="*/ 2 w 313"/>
                  <a:gd name="connsiteY1" fmla="*/ 239 h 469"/>
                  <a:gd name="connsiteX2" fmla="*/ 169 w 313"/>
                  <a:gd name="connsiteY2" fmla="*/ 469 h 469"/>
                  <a:gd name="connsiteX3" fmla="*/ 304 w 313"/>
                  <a:gd name="connsiteY3" fmla="*/ 238 h 469"/>
                  <a:gd name="connsiteX4" fmla="*/ 255 w 313"/>
                  <a:gd name="connsiteY4" fmla="*/ 0 h 469"/>
                  <a:gd name="connsiteX0" fmla="*/ 192 w 250"/>
                  <a:gd name="connsiteY0" fmla="*/ 7 h 476"/>
                  <a:gd name="connsiteX1" fmla="*/ 2 w 250"/>
                  <a:gd name="connsiteY1" fmla="*/ 288 h 476"/>
                  <a:gd name="connsiteX2" fmla="*/ 106 w 250"/>
                  <a:gd name="connsiteY2" fmla="*/ 476 h 476"/>
                  <a:gd name="connsiteX3" fmla="*/ 241 w 250"/>
                  <a:gd name="connsiteY3" fmla="*/ 245 h 476"/>
                  <a:gd name="connsiteX4" fmla="*/ 192 w 250"/>
                  <a:gd name="connsiteY4" fmla="*/ 7 h 476"/>
                  <a:gd name="connsiteX0" fmla="*/ 192 w 250"/>
                  <a:gd name="connsiteY0" fmla="*/ 7 h 476"/>
                  <a:gd name="connsiteX1" fmla="*/ 2 w 250"/>
                  <a:gd name="connsiteY1" fmla="*/ 288 h 476"/>
                  <a:gd name="connsiteX2" fmla="*/ 106 w 250"/>
                  <a:gd name="connsiteY2" fmla="*/ 476 h 476"/>
                  <a:gd name="connsiteX3" fmla="*/ 241 w 250"/>
                  <a:gd name="connsiteY3" fmla="*/ 245 h 476"/>
                  <a:gd name="connsiteX4" fmla="*/ 192 w 250"/>
                  <a:gd name="connsiteY4" fmla="*/ 7 h 476"/>
                  <a:gd name="connsiteX0" fmla="*/ 194 w 252"/>
                  <a:gd name="connsiteY0" fmla="*/ 7 h 476"/>
                  <a:gd name="connsiteX1" fmla="*/ 4 w 252"/>
                  <a:gd name="connsiteY1" fmla="*/ 288 h 476"/>
                  <a:gd name="connsiteX2" fmla="*/ 108 w 252"/>
                  <a:gd name="connsiteY2" fmla="*/ 476 h 476"/>
                  <a:gd name="connsiteX3" fmla="*/ 243 w 252"/>
                  <a:gd name="connsiteY3" fmla="*/ 245 h 476"/>
                  <a:gd name="connsiteX4" fmla="*/ 194 w 252"/>
                  <a:gd name="connsiteY4" fmla="*/ 7 h 476"/>
                  <a:gd name="connsiteX0" fmla="*/ 194 w 252"/>
                  <a:gd name="connsiteY0" fmla="*/ 7 h 476"/>
                  <a:gd name="connsiteX1" fmla="*/ 4 w 252"/>
                  <a:gd name="connsiteY1" fmla="*/ 288 h 476"/>
                  <a:gd name="connsiteX2" fmla="*/ 108 w 252"/>
                  <a:gd name="connsiteY2" fmla="*/ 476 h 476"/>
                  <a:gd name="connsiteX3" fmla="*/ 243 w 252"/>
                  <a:gd name="connsiteY3" fmla="*/ 245 h 476"/>
                  <a:gd name="connsiteX4" fmla="*/ 194 w 252"/>
                  <a:gd name="connsiteY4" fmla="*/ 7 h 476"/>
                  <a:gd name="connsiteX0" fmla="*/ 193 w 251"/>
                  <a:gd name="connsiteY0" fmla="*/ 7 h 476"/>
                  <a:gd name="connsiteX1" fmla="*/ 3 w 251"/>
                  <a:gd name="connsiteY1" fmla="*/ 288 h 476"/>
                  <a:gd name="connsiteX2" fmla="*/ 107 w 251"/>
                  <a:gd name="connsiteY2" fmla="*/ 476 h 476"/>
                  <a:gd name="connsiteX3" fmla="*/ 242 w 251"/>
                  <a:gd name="connsiteY3" fmla="*/ 245 h 476"/>
                  <a:gd name="connsiteX4" fmla="*/ 193 w 251"/>
                  <a:gd name="connsiteY4" fmla="*/ 7 h 476"/>
                  <a:gd name="connsiteX0" fmla="*/ 193 w 251"/>
                  <a:gd name="connsiteY0" fmla="*/ 7 h 476"/>
                  <a:gd name="connsiteX1" fmla="*/ 3 w 251"/>
                  <a:gd name="connsiteY1" fmla="*/ 288 h 476"/>
                  <a:gd name="connsiteX2" fmla="*/ 107 w 251"/>
                  <a:gd name="connsiteY2" fmla="*/ 476 h 476"/>
                  <a:gd name="connsiteX3" fmla="*/ 242 w 251"/>
                  <a:gd name="connsiteY3" fmla="*/ 245 h 476"/>
                  <a:gd name="connsiteX4" fmla="*/ 193 w 251"/>
                  <a:gd name="connsiteY4" fmla="*/ 7 h 476"/>
                  <a:gd name="connsiteX0" fmla="*/ 193 w 251"/>
                  <a:gd name="connsiteY0" fmla="*/ 7 h 476"/>
                  <a:gd name="connsiteX1" fmla="*/ 3 w 251"/>
                  <a:gd name="connsiteY1" fmla="*/ 288 h 476"/>
                  <a:gd name="connsiteX2" fmla="*/ 107 w 251"/>
                  <a:gd name="connsiteY2" fmla="*/ 476 h 476"/>
                  <a:gd name="connsiteX3" fmla="*/ 242 w 251"/>
                  <a:gd name="connsiteY3" fmla="*/ 245 h 476"/>
                  <a:gd name="connsiteX4" fmla="*/ 193 w 251"/>
                  <a:gd name="connsiteY4" fmla="*/ 7 h 476"/>
                  <a:gd name="connsiteX0" fmla="*/ 193 w 251"/>
                  <a:gd name="connsiteY0" fmla="*/ 7 h 476"/>
                  <a:gd name="connsiteX1" fmla="*/ 3 w 251"/>
                  <a:gd name="connsiteY1" fmla="*/ 288 h 476"/>
                  <a:gd name="connsiteX2" fmla="*/ 107 w 251"/>
                  <a:gd name="connsiteY2" fmla="*/ 476 h 476"/>
                  <a:gd name="connsiteX3" fmla="*/ 242 w 251"/>
                  <a:gd name="connsiteY3" fmla="*/ 245 h 476"/>
                  <a:gd name="connsiteX4" fmla="*/ 193 w 251"/>
                  <a:gd name="connsiteY4" fmla="*/ 7 h 476"/>
                  <a:gd name="connsiteX0" fmla="*/ 193 w 251"/>
                  <a:gd name="connsiteY0" fmla="*/ 0 h 469"/>
                  <a:gd name="connsiteX1" fmla="*/ 3 w 251"/>
                  <a:gd name="connsiteY1" fmla="*/ 281 h 469"/>
                  <a:gd name="connsiteX2" fmla="*/ 107 w 251"/>
                  <a:gd name="connsiteY2" fmla="*/ 469 h 469"/>
                  <a:gd name="connsiteX3" fmla="*/ 242 w 251"/>
                  <a:gd name="connsiteY3" fmla="*/ 238 h 469"/>
                  <a:gd name="connsiteX4" fmla="*/ 193 w 251"/>
                  <a:gd name="connsiteY4" fmla="*/ 0 h 469"/>
                  <a:gd name="connsiteX0" fmla="*/ 205 w 277"/>
                  <a:gd name="connsiteY0" fmla="*/ 0 h 469"/>
                  <a:gd name="connsiteX1" fmla="*/ 15 w 277"/>
                  <a:gd name="connsiteY1" fmla="*/ 281 h 469"/>
                  <a:gd name="connsiteX2" fmla="*/ 64 w 277"/>
                  <a:gd name="connsiteY2" fmla="*/ 469 h 469"/>
                  <a:gd name="connsiteX3" fmla="*/ 254 w 277"/>
                  <a:gd name="connsiteY3" fmla="*/ 238 h 469"/>
                  <a:gd name="connsiteX4" fmla="*/ 205 w 277"/>
                  <a:gd name="connsiteY4" fmla="*/ 0 h 469"/>
                  <a:gd name="connsiteX0" fmla="*/ 193 w 257"/>
                  <a:gd name="connsiteY0" fmla="*/ 0 h 469"/>
                  <a:gd name="connsiteX1" fmla="*/ 3 w 257"/>
                  <a:gd name="connsiteY1" fmla="*/ 281 h 469"/>
                  <a:gd name="connsiteX2" fmla="*/ 103 w 257"/>
                  <a:gd name="connsiteY2" fmla="*/ 469 h 469"/>
                  <a:gd name="connsiteX3" fmla="*/ 242 w 257"/>
                  <a:gd name="connsiteY3" fmla="*/ 238 h 469"/>
                  <a:gd name="connsiteX4" fmla="*/ 193 w 257"/>
                  <a:gd name="connsiteY4" fmla="*/ 0 h 469"/>
                  <a:gd name="connsiteX0" fmla="*/ 193 w 257"/>
                  <a:gd name="connsiteY0" fmla="*/ 0 h 469"/>
                  <a:gd name="connsiteX1" fmla="*/ 3 w 257"/>
                  <a:gd name="connsiteY1" fmla="*/ 281 h 469"/>
                  <a:gd name="connsiteX2" fmla="*/ 103 w 257"/>
                  <a:gd name="connsiteY2" fmla="*/ 469 h 469"/>
                  <a:gd name="connsiteX3" fmla="*/ 242 w 257"/>
                  <a:gd name="connsiteY3" fmla="*/ 238 h 469"/>
                  <a:gd name="connsiteX4" fmla="*/ 193 w 257"/>
                  <a:gd name="connsiteY4" fmla="*/ 0 h 469"/>
                  <a:gd name="connsiteX0" fmla="*/ 193 w 251"/>
                  <a:gd name="connsiteY0" fmla="*/ 0 h 469"/>
                  <a:gd name="connsiteX1" fmla="*/ 3 w 251"/>
                  <a:gd name="connsiteY1" fmla="*/ 281 h 469"/>
                  <a:gd name="connsiteX2" fmla="*/ 103 w 251"/>
                  <a:gd name="connsiteY2" fmla="*/ 469 h 469"/>
                  <a:gd name="connsiteX3" fmla="*/ 242 w 251"/>
                  <a:gd name="connsiteY3" fmla="*/ 238 h 469"/>
                  <a:gd name="connsiteX4" fmla="*/ 193 w 251"/>
                  <a:gd name="connsiteY4" fmla="*/ 0 h 469"/>
                  <a:gd name="connsiteX0" fmla="*/ 193 w 251"/>
                  <a:gd name="connsiteY0" fmla="*/ 0 h 469"/>
                  <a:gd name="connsiteX1" fmla="*/ 3 w 251"/>
                  <a:gd name="connsiteY1" fmla="*/ 281 h 469"/>
                  <a:gd name="connsiteX2" fmla="*/ 103 w 251"/>
                  <a:gd name="connsiteY2" fmla="*/ 469 h 469"/>
                  <a:gd name="connsiteX3" fmla="*/ 242 w 251"/>
                  <a:gd name="connsiteY3" fmla="*/ 238 h 469"/>
                  <a:gd name="connsiteX4" fmla="*/ 193 w 251"/>
                  <a:gd name="connsiteY4" fmla="*/ 0 h 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" h="469">
                    <a:moveTo>
                      <a:pt x="193" y="0"/>
                    </a:moveTo>
                    <a:cubicBezTo>
                      <a:pt x="92" y="78"/>
                      <a:pt x="7" y="148"/>
                      <a:pt x="3" y="281"/>
                    </a:cubicBezTo>
                    <a:cubicBezTo>
                      <a:pt x="0" y="347"/>
                      <a:pt x="39" y="429"/>
                      <a:pt x="103" y="469"/>
                    </a:cubicBezTo>
                    <a:cubicBezTo>
                      <a:pt x="188" y="394"/>
                      <a:pt x="231" y="341"/>
                      <a:pt x="242" y="238"/>
                    </a:cubicBezTo>
                    <a:cubicBezTo>
                      <a:pt x="251" y="150"/>
                      <a:pt x="232" y="50"/>
                      <a:pt x="193" y="0"/>
                    </a:cubicBezTo>
                    <a:close/>
                  </a:path>
                </a:pathLst>
              </a:custGeom>
              <a:solidFill>
                <a:schemeClr val="bg1">
                  <a:alpha val="76077"/>
                </a:schemeClr>
              </a:solidFill>
              <a:ln w="63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solidFill>
                    <a:srgbClr val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4" name="Freeform 25"/>
              <p:cNvSpPr>
                <a:spLocks/>
              </p:cNvSpPr>
              <p:nvPr/>
            </p:nvSpPr>
            <p:spPr bwMode="auto">
              <a:xfrm>
                <a:off x="6250080" y="3770983"/>
                <a:ext cx="785812" cy="7236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308 w 356"/>
                  <a:gd name="connsiteY0" fmla="*/ 0 h 416"/>
                  <a:gd name="connsiteX1" fmla="*/ 137 w 356"/>
                  <a:gd name="connsiteY1" fmla="*/ 416 h 416"/>
                  <a:gd name="connsiteX2" fmla="*/ 308 w 356"/>
                  <a:gd name="connsiteY2" fmla="*/ 0 h 416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62"/>
                  <a:gd name="connsiteY0" fmla="*/ 0 h 471"/>
                  <a:gd name="connsiteX1" fmla="*/ 137 w 662"/>
                  <a:gd name="connsiteY1" fmla="*/ 471 h 471"/>
                  <a:gd name="connsiteX2" fmla="*/ 632 w 662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531 w 597"/>
                  <a:gd name="connsiteY0" fmla="*/ 33 h 549"/>
                  <a:gd name="connsiteX1" fmla="*/ 290 w 597"/>
                  <a:gd name="connsiteY1" fmla="*/ 346 h 549"/>
                  <a:gd name="connsiteX2" fmla="*/ 36 w 597"/>
                  <a:gd name="connsiteY2" fmla="*/ 504 h 549"/>
                  <a:gd name="connsiteX3" fmla="*/ 531 w 597"/>
                  <a:gd name="connsiteY3" fmla="*/ 33 h 549"/>
                  <a:gd name="connsiteX0" fmla="*/ 531 w 597"/>
                  <a:gd name="connsiteY0" fmla="*/ 0 h 516"/>
                  <a:gd name="connsiteX1" fmla="*/ 290 w 597"/>
                  <a:gd name="connsiteY1" fmla="*/ 313 h 516"/>
                  <a:gd name="connsiteX2" fmla="*/ 36 w 597"/>
                  <a:gd name="connsiteY2" fmla="*/ 471 h 516"/>
                  <a:gd name="connsiteX3" fmla="*/ 531 w 597"/>
                  <a:gd name="connsiteY3" fmla="*/ 0 h 516"/>
                  <a:gd name="connsiteX0" fmla="*/ 495 w 561"/>
                  <a:gd name="connsiteY0" fmla="*/ 0 h 471"/>
                  <a:gd name="connsiteX1" fmla="*/ 254 w 561"/>
                  <a:gd name="connsiteY1" fmla="*/ 313 h 471"/>
                  <a:gd name="connsiteX2" fmla="*/ 0 w 561"/>
                  <a:gd name="connsiteY2" fmla="*/ 471 h 471"/>
                  <a:gd name="connsiteX3" fmla="*/ 495 w 561"/>
                  <a:gd name="connsiteY3" fmla="*/ 0 h 471"/>
                  <a:gd name="connsiteX0" fmla="*/ 495 w 561"/>
                  <a:gd name="connsiteY0" fmla="*/ 0 h 471"/>
                  <a:gd name="connsiteX1" fmla="*/ 254 w 561"/>
                  <a:gd name="connsiteY1" fmla="*/ 313 h 471"/>
                  <a:gd name="connsiteX2" fmla="*/ 0 w 561"/>
                  <a:gd name="connsiteY2" fmla="*/ 471 h 471"/>
                  <a:gd name="connsiteX3" fmla="*/ 495 w 561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495 w 495"/>
                  <a:gd name="connsiteY3" fmla="*/ 0 h 471"/>
                  <a:gd name="connsiteX0" fmla="*/ 516 w 527"/>
                  <a:gd name="connsiteY0" fmla="*/ 3 h 475"/>
                  <a:gd name="connsiteX1" fmla="*/ 275 w 527"/>
                  <a:gd name="connsiteY1" fmla="*/ 316 h 475"/>
                  <a:gd name="connsiteX2" fmla="*/ 21 w 527"/>
                  <a:gd name="connsiteY2" fmla="*/ 474 h 475"/>
                  <a:gd name="connsiteX3" fmla="*/ 404 w 527"/>
                  <a:gd name="connsiteY3" fmla="*/ 325 h 475"/>
                  <a:gd name="connsiteX4" fmla="*/ 516 w 527"/>
                  <a:gd name="connsiteY4" fmla="*/ 3 h 475"/>
                  <a:gd name="connsiteX0" fmla="*/ 516 w 527"/>
                  <a:gd name="connsiteY0" fmla="*/ 3 h 475"/>
                  <a:gd name="connsiteX1" fmla="*/ 275 w 527"/>
                  <a:gd name="connsiteY1" fmla="*/ 316 h 475"/>
                  <a:gd name="connsiteX2" fmla="*/ 21 w 527"/>
                  <a:gd name="connsiteY2" fmla="*/ 474 h 475"/>
                  <a:gd name="connsiteX3" fmla="*/ 404 w 527"/>
                  <a:gd name="connsiteY3" fmla="*/ 325 h 475"/>
                  <a:gd name="connsiteX4" fmla="*/ 516 w 527"/>
                  <a:gd name="connsiteY4" fmla="*/ 3 h 475"/>
                  <a:gd name="connsiteX0" fmla="*/ 495 w 506"/>
                  <a:gd name="connsiteY0" fmla="*/ 3 h 475"/>
                  <a:gd name="connsiteX1" fmla="*/ 254 w 506"/>
                  <a:gd name="connsiteY1" fmla="*/ 316 h 475"/>
                  <a:gd name="connsiteX2" fmla="*/ 0 w 506"/>
                  <a:gd name="connsiteY2" fmla="*/ 474 h 475"/>
                  <a:gd name="connsiteX3" fmla="*/ 383 w 506"/>
                  <a:gd name="connsiteY3" fmla="*/ 325 h 475"/>
                  <a:gd name="connsiteX4" fmla="*/ 495 w 506"/>
                  <a:gd name="connsiteY4" fmla="*/ 3 h 475"/>
                  <a:gd name="connsiteX0" fmla="*/ 495 w 506"/>
                  <a:gd name="connsiteY0" fmla="*/ 3 h 474"/>
                  <a:gd name="connsiteX1" fmla="*/ 254 w 506"/>
                  <a:gd name="connsiteY1" fmla="*/ 316 h 474"/>
                  <a:gd name="connsiteX2" fmla="*/ 0 w 506"/>
                  <a:gd name="connsiteY2" fmla="*/ 474 h 474"/>
                  <a:gd name="connsiteX3" fmla="*/ 383 w 506"/>
                  <a:gd name="connsiteY3" fmla="*/ 325 h 474"/>
                  <a:gd name="connsiteX4" fmla="*/ 495 w 506"/>
                  <a:gd name="connsiteY4" fmla="*/ 3 h 474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3 w 495"/>
                  <a:gd name="connsiteY3" fmla="*/ 322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37 w 495"/>
                  <a:gd name="connsiteY3" fmla="*/ 276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2 w 495"/>
                  <a:gd name="connsiteY3" fmla="*/ 319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2 w 495"/>
                  <a:gd name="connsiteY3" fmla="*/ 319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2 w 495"/>
                  <a:gd name="connsiteY3" fmla="*/ 319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2 w 495"/>
                  <a:gd name="connsiteY3" fmla="*/ 319 h 471"/>
                  <a:gd name="connsiteX4" fmla="*/ 495 w 495"/>
                  <a:gd name="connsiteY4" fmla="*/ 0 h 471"/>
                  <a:gd name="connsiteX0" fmla="*/ 495 w 495"/>
                  <a:gd name="connsiteY0" fmla="*/ 0 h 471"/>
                  <a:gd name="connsiteX1" fmla="*/ 254 w 495"/>
                  <a:gd name="connsiteY1" fmla="*/ 313 h 471"/>
                  <a:gd name="connsiteX2" fmla="*/ 0 w 495"/>
                  <a:gd name="connsiteY2" fmla="*/ 471 h 471"/>
                  <a:gd name="connsiteX3" fmla="*/ 382 w 495"/>
                  <a:gd name="connsiteY3" fmla="*/ 319 h 471"/>
                  <a:gd name="connsiteX4" fmla="*/ 495 w 495"/>
                  <a:gd name="connsiteY4" fmla="*/ 0 h 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" h="471">
                    <a:moveTo>
                      <a:pt x="495" y="0"/>
                    </a:moveTo>
                    <a:cubicBezTo>
                      <a:pt x="431" y="79"/>
                      <a:pt x="336" y="235"/>
                      <a:pt x="254" y="313"/>
                    </a:cubicBezTo>
                    <a:cubicBezTo>
                      <a:pt x="172" y="391"/>
                      <a:pt x="52" y="453"/>
                      <a:pt x="0" y="471"/>
                    </a:cubicBezTo>
                    <a:cubicBezTo>
                      <a:pt x="188" y="439"/>
                      <a:pt x="287" y="405"/>
                      <a:pt x="382" y="319"/>
                    </a:cubicBezTo>
                    <a:cubicBezTo>
                      <a:pt x="477" y="233"/>
                      <a:pt x="492" y="71"/>
                      <a:pt x="495" y="0"/>
                    </a:cubicBezTo>
                    <a:close/>
                  </a:path>
                </a:pathLst>
              </a:custGeom>
              <a:solidFill>
                <a:schemeClr val="bg1">
                  <a:alpha val="76077"/>
                </a:schemeClr>
              </a:solidFill>
              <a:ln w="63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solidFill>
                    <a:srgbClr val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5" name="Freeform 25"/>
              <p:cNvSpPr>
                <a:spLocks/>
              </p:cNvSpPr>
              <p:nvPr/>
            </p:nvSpPr>
            <p:spPr bwMode="auto">
              <a:xfrm>
                <a:off x="3419474" y="3128122"/>
                <a:ext cx="1057276" cy="381238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308 w 356"/>
                  <a:gd name="connsiteY0" fmla="*/ 0 h 416"/>
                  <a:gd name="connsiteX1" fmla="*/ 137 w 356"/>
                  <a:gd name="connsiteY1" fmla="*/ 416 h 416"/>
                  <a:gd name="connsiteX2" fmla="*/ 308 w 356"/>
                  <a:gd name="connsiteY2" fmla="*/ 0 h 416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62"/>
                  <a:gd name="connsiteY0" fmla="*/ 0 h 471"/>
                  <a:gd name="connsiteX1" fmla="*/ 137 w 662"/>
                  <a:gd name="connsiteY1" fmla="*/ 471 h 471"/>
                  <a:gd name="connsiteX2" fmla="*/ 632 w 662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231"/>
                  <a:gd name="connsiteX1" fmla="*/ 0 w 561"/>
                  <a:gd name="connsiteY1" fmla="*/ 231 h 231"/>
                  <a:gd name="connsiteX2" fmla="*/ 495 w 561"/>
                  <a:gd name="connsiteY2" fmla="*/ 0 h 231"/>
                  <a:gd name="connsiteX0" fmla="*/ 495 w 561"/>
                  <a:gd name="connsiteY0" fmla="*/ 115 h 346"/>
                  <a:gd name="connsiteX1" fmla="*/ 0 w 561"/>
                  <a:gd name="connsiteY1" fmla="*/ 346 h 346"/>
                  <a:gd name="connsiteX2" fmla="*/ 495 w 561"/>
                  <a:gd name="connsiteY2" fmla="*/ 115 h 346"/>
                  <a:gd name="connsiteX0" fmla="*/ 495 w 495"/>
                  <a:gd name="connsiteY0" fmla="*/ 115 h 817"/>
                  <a:gd name="connsiteX1" fmla="*/ 0 w 495"/>
                  <a:gd name="connsiteY1" fmla="*/ 346 h 817"/>
                  <a:gd name="connsiteX2" fmla="*/ 495 w 495"/>
                  <a:gd name="connsiteY2" fmla="*/ 115 h 817"/>
                  <a:gd name="connsiteX0" fmla="*/ 495 w 495"/>
                  <a:gd name="connsiteY0" fmla="*/ 191 h 893"/>
                  <a:gd name="connsiteX1" fmla="*/ 0 w 495"/>
                  <a:gd name="connsiteY1" fmla="*/ 422 h 893"/>
                  <a:gd name="connsiteX2" fmla="*/ 495 w 495"/>
                  <a:gd name="connsiteY2" fmla="*/ 191 h 893"/>
                  <a:gd name="connsiteX0" fmla="*/ 495 w 495"/>
                  <a:gd name="connsiteY0" fmla="*/ 191 h 893"/>
                  <a:gd name="connsiteX1" fmla="*/ 0 w 495"/>
                  <a:gd name="connsiteY1" fmla="*/ 422 h 893"/>
                  <a:gd name="connsiteX2" fmla="*/ 495 w 495"/>
                  <a:gd name="connsiteY2" fmla="*/ 191 h 893"/>
                  <a:gd name="connsiteX0" fmla="*/ 495 w 495"/>
                  <a:gd name="connsiteY0" fmla="*/ 198 h 817"/>
                  <a:gd name="connsiteX1" fmla="*/ 0 w 495"/>
                  <a:gd name="connsiteY1" fmla="*/ 346 h 817"/>
                  <a:gd name="connsiteX2" fmla="*/ 495 w 495"/>
                  <a:gd name="connsiteY2" fmla="*/ 198 h 817"/>
                  <a:gd name="connsiteX0" fmla="*/ 495 w 495"/>
                  <a:gd name="connsiteY0" fmla="*/ 198 h 817"/>
                  <a:gd name="connsiteX1" fmla="*/ 0 w 495"/>
                  <a:gd name="connsiteY1" fmla="*/ 346 h 817"/>
                  <a:gd name="connsiteX2" fmla="*/ 495 w 495"/>
                  <a:gd name="connsiteY2" fmla="*/ 198 h 817"/>
                  <a:gd name="connsiteX0" fmla="*/ 495 w 495"/>
                  <a:gd name="connsiteY0" fmla="*/ 79 h 698"/>
                  <a:gd name="connsiteX1" fmla="*/ 0 w 495"/>
                  <a:gd name="connsiteY1" fmla="*/ 227 h 698"/>
                  <a:gd name="connsiteX2" fmla="*/ 495 w 495"/>
                  <a:gd name="connsiteY2" fmla="*/ 79 h 698"/>
                  <a:gd name="connsiteX0" fmla="*/ 495 w 495"/>
                  <a:gd name="connsiteY0" fmla="*/ 79 h 698"/>
                  <a:gd name="connsiteX1" fmla="*/ 0 w 495"/>
                  <a:gd name="connsiteY1" fmla="*/ 227 h 698"/>
                  <a:gd name="connsiteX2" fmla="*/ 495 w 495"/>
                  <a:gd name="connsiteY2" fmla="*/ 79 h 698"/>
                  <a:gd name="connsiteX0" fmla="*/ 495 w 495"/>
                  <a:gd name="connsiteY0" fmla="*/ 96 h 715"/>
                  <a:gd name="connsiteX1" fmla="*/ 0 w 495"/>
                  <a:gd name="connsiteY1" fmla="*/ 244 h 715"/>
                  <a:gd name="connsiteX2" fmla="*/ 495 w 495"/>
                  <a:gd name="connsiteY2" fmla="*/ 96 h 715"/>
                  <a:gd name="connsiteX0" fmla="*/ 495 w 495"/>
                  <a:gd name="connsiteY0" fmla="*/ 96 h 715"/>
                  <a:gd name="connsiteX1" fmla="*/ 0 w 495"/>
                  <a:gd name="connsiteY1" fmla="*/ 244 h 715"/>
                  <a:gd name="connsiteX2" fmla="*/ 495 w 495"/>
                  <a:gd name="connsiteY2" fmla="*/ 96 h 715"/>
                  <a:gd name="connsiteX0" fmla="*/ 495 w 495"/>
                  <a:gd name="connsiteY0" fmla="*/ 96 h 657"/>
                  <a:gd name="connsiteX1" fmla="*/ 0 w 495"/>
                  <a:gd name="connsiteY1" fmla="*/ 244 h 657"/>
                  <a:gd name="connsiteX2" fmla="*/ 495 w 495"/>
                  <a:gd name="connsiteY2" fmla="*/ 96 h 657"/>
                  <a:gd name="connsiteX0" fmla="*/ 495 w 495"/>
                  <a:gd name="connsiteY0" fmla="*/ 96 h 657"/>
                  <a:gd name="connsiteX1" fmla="*/ 0 w 495"/>
                  <a:gd name="connsiteY1" fmla="*/ 244 h 657"/>
                  <a:gd name="connsiteX2" fmla="*/ 495 w 495"/>
                  <a:gd name="connsiteY2" fmla="*/ 96 h 657"/>
                  <a:gd name="connsiteX0" fmla="*/ 495 w 495"/>
                  <a:gd name="connsiteY0" fmla="*/ 96 h 657"/>
                  <a:gd name="connsiteX1" fmla="*/ 0 w 495"/>
                  <a:gd name="connsiteY1" fmla="*/ 244 h 657"/>
                  <a:gd name="connsiteX2" fmla="*/ 495 w 495"/>
                  <a:gd name="connsiteY2" fmla="*/ 96 h 657"/>
                  <a:gd name="connsiteX0" fmla="*/ 495 w 495"/>
                  <a:gd name="connsiteY0" fmla="*/ 100 h 661"/>
                  <a:gd name="connsiteX1" fmla="*/ 0 w 495"/>
                  <a:gd name="connsiteY1" fmla="*/ 248 h 661"/>
                  <a:gd name="connsiteX2" fmla="*/ 495 w 495"/>
                  <a:gd name="connsiteY2" fmla="*/ 100 h 661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04 h 665"/>
                  <a:gd name="connsiteX1" fmla="*/ 0 w 495"/>
                  <a:gd name="connsiteY1" fmla="*/ 252 h 665"/>
                  <a:gd name="connsiteX2" fmla="*/ 495 w 495"/>
                  <a:gd name="connsiteY2" fmla="*/ 104 h 665"/>
                  <a:gd name="connsiteX0" fmla="*/ 495 w 495"/>
                  <a:gd name="connsiteY0" fmla="*/ 112 h 673"/>
                  <a:gd name="connsiteX1" fmla="*/ 0 w 495"/>
                  <a:gd name="connsiteY1" fmla="*/ 260 h 673"/>
                  <a:gd name="connsiteX2" fmla="*/ 495 w 495"/>
                  <a:gd name="connsiteY2" fmla="*/ 112 h 673"/>
                  <a:gd name="connsiteX0" fmla="*/ 495 w 495"/>
                  <a:gd name="connsiteY0" fmla="*/ 112 h 673"/>
                  <a:gd name="connsiteX1" fmla="*/ 0 w 495"/>
                  <a:gd name="connsiteY1" fmla="*/ 260 h 673"/>
                  <a:gd name="connsiteX2" fmla="*/ 495 w 495"/>
                  <a:gd name="connsiteY2" fmla="*/ 112 h 673"/>
                  <a:gd name="connsiteX0" fmla="*/ 495 w 495"/>
                  <a:gd name="connsiteY0" fmla="*/ 114 h 558"/>
                  <a:gd name="connsiteX1" fmla="*/ 0 w 495"/>
                  <a:gd name="connsiteY1" fmla="*/ 145 h 558"/>
                  <a:gd name="connsiteX2" fmla="*/ 495 w 495"/>
                  <a:gd name="connsiteY2" fmla="*/ 114 h 558"/>
                  <a:gd name="connsiteX0" fmla="*/ 495 w 495"/>
                  <a:gd name="connsiteY0" fmla="*/ 112 h 669"/>
                  <a:gd name="connsiteX1" fmla="*/ 0 w 495"/>
                  <a:gd name="connsiteY1" fmla="*/ 256 h 669"/>
                  <a:gd name="connsiteX2" fmla="*/ 495 w 495"/>
                  <a:gd name="connsiteY2" fmla="*/ 112 h 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" h="669">
                    <a:moveTo>
                      <a:pt x="495" y="112"/>
                    </a:moveTo>
                    <a:cubicBezTo>
                      <a:pt x="359" y="0"/>
                      <a:pt x="131" y="111"/>
                      <a:pt x="0" y="256"/>
                    </a:cubicBezTo>
                    <a:cubicBezTo>
                      <a:pt x="217" y="669"/>
                      <a:pt x="406" y="402"/>
                      <a:pt x="495" y="112"/>
                    </a:cubicBezTo>
                    <a:close/>
                  </a:path>
                </a:pathLst>
              </a:custGeom>
              <a:solidFill>
                <a:schemeClr val="bg1">
                  <a:alpha val="76077"/>
                </a:schemeClr>
              </a:solidFill>
              <a:ln w="63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solidFill>
                    <a:srgbClr val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6" name="Freeform 25"/>
              <p:cNvSpPr>
                <a:spLocks/>
              </p:cNvSpPr>
              <p:nvPr/>
            </p:nvSpPr>
            <p:spPr bwMode="auto">
              <a:xfrm>
                <a:off x="4543630" y="2518325"/>
                <a:ext cx="334800" cy="6156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458"/>
                  <a:gd name="connsiteY0" fmla="*/ 0 h 485"/>
                  <a:gd name="connsiteX1" fmla="*/ 314 w 458"/>
                  <a:gd name="connsiteY1" fmla="*/ 485 h 485"/>
                  <a:gd name="connsiteX2" fmla="*/ 149 w 458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38"/>
                  <a:gd name="connsiteY0" fmla="*/ 0 h 550"/>
                  <a:gd name="connsiteX1" fmla="*/ 222 w 238"/>
                  <a:gd name="connsiteY1" fmla="*/ 550 h 550"/>
                  <a:gd name="connsiteX2" fmla="*/ 149 w 238"/>
                  <a:gd name="connsiteY2" fmla="*/ 0 h 550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195"/>
                  <a:gd name="connsiteY0" fmla="*/ 0 h 489"/>
                  <a:gd name="connsiteX1" fmla="*/ 178 w 195"/>
                  <a:gd name="connsiteY1" fmla="*/ 489 h 489"/>
                  <a:gd name="connsiteX2" fmla="*/ 149 w 195"/>
                  <a:gd name="connsiteY2" fmla="*/ 0 h 489"/>
                  <a:gd name="connsiteX0" fmla="*/ 176 w 222"/>
                  <a:gd name="connsiteY0" fmla="*/ 0 h 489"/>
                  <a:gd name="connsiteX1" fmla="*/ 205 w 222"/>
                  <a:gd name="connsiteY1" fmla="*/ 489 h 489"/>
                  <a:gd name="connsiteX2" fmla="*/ 176 w 222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176 w 222"/>
                  <a:gd name="connsiteY0" fmla="*/ 0 h 489"/>
                  <a:gd name="connsiteX1" fmla="*/ 15 w 222"/>
                  <a:gd name="connsiteY1" fmla="*/ 489 h 489"/>
                  <a:gd name="connsiteX2" fmla="*/ 176 w 222"/>
                  <a:gd name="connsiteY2" fmla="*/ 0 h 489"/>
                  <a:gd name="connsiteX0" fmla="*/ 161 w 207"/>
                  <a:gd name="connsiteY0" fmla="*/ 0 h 489"/>
                  <a:gd name="connsiteX1" fmla="*/ 0 w 207"/>
                  <a:gd name="connsiteY1" fmla="*/ 489 h 489"/>
                  <a:gd name="connsiteX2" fmla="*/ 161 w 207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" h="489">
                    <a:moveTo>
                      <a:pt x="161" y="0"/>
                    </a:moveTo>
                    <a:cubicBezTo>
                      <a:pt x="46" y="88"/>
                      <a:pt x="8" y="307"/>
                      <a:pt x="0" y="489"/>
                    </a:cubicBezTo>
                    <a:cubicBezTo>
                      <a:pt x="76" y="388"/>
                      <a:pt x="158" y="126"/>
                      <a:pt x="161" y="0"/>
                    </a:cubicBezTo>
                    <a:close/>
                  </a:path>
                </a:pathLst>
              </a:custGeom>
              <a:solidFill>
                <a:schemeClr val="bg1">
                  <a:alpha val="76077"/>
                </a:schemeClr>
              </a:solidFill>
              <a:ln w="63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solidFill>
                    <a:srgbClr val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7" name="Freeform 25"/>
              <p:cNvSpPr>
                <a:spLocks/>
              </p:cNvSpPr>
              <p:nvPr/>
            </p:nvSpPr>
            <p:spPr bwMode="auto">
              <a:xfrm>
                <a:off x="5019552" y="2363208"/>
                <a:ext cx="1112400" cy="215901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308 w 356"/>
                  <a:gd name="connsiteY0" fmla="*/ 0 h 416"/>
                  <a:gd name="connsiteX1" fmla="*/ 137 w 356"/>
                  <a:gd name="connsiteY1" fmla="*/ 416 h 416"/>
                  <a:gd name="connsiteX2" fmla="*/ 308 w 356"/>
                  <a:gd name="connsiteY2" fmla="*/ 0 h 416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326 w 374"/>
                  <a:gd name="connsiteY0" fmla="*/ 0 h 471"/>
                  <a:gd name="connsiteX1" fmla="*/ 137 w 374"/>
                  <a:gd name="connsiteY1" fmla="*/ 471 h 471"/>
                  <a:gd name="connsiteX2" fmla="*/ 326 w 374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80"/>
                  <a:gd name="connsiteY0" fmla="*/ 0 h 471"/>
                  <a:gd name="connsiteX1" fmla="*/ 137 w 680"/>
                  <a:gd name="connsiteY1" fmla="*/ 471 h 471"/>
                  <a:gd name="connsiteX2" fmla="*/ 632 w 680"/>
                  <a:gd name="connsiteY2" fmla="*/ 0 h 471"/>
                  <a:gd name="connsiteX0" fmla="*/ 632 w 662"/>
                  <a:gd name="connsiteY0" fmla="*/ 0 h 471"/>
                  <a:gd name="connsiteX1" fmla="*/ 137 w 662"/>
                  <a:gd name="connsiteY1" fmla="*/ 471 h 471"/>
                  <a:gd name="connsiteX2" fmla="*/ 632 w 662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632 w 698"/>
                  <a:gd name="connsiteY0" fmla="*/ 0 h 471"/>
                  <a:gd name="connsiteX1" fmla="*/ 137 w 698"/>
                  <a:gd name="connsiteY1" fmla="*/ 471 h 471"/>
                  <a:gd name="connsiteX2" fmla="*/ 632 w 698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471"/>
                  <a:gd name="connsiteX1" fmla="*/ 0 w 561"/>
                  <a:gd name="connsiteY1" fmla="*/ 471 h 471"/>
                  <a:gd name="connsiteX2" fmla="*/ 495 w 561"/>
                  <a:gd name="connsiteY2" fmla="*/ 0 h 471"/>
                  <a:gd name="connsiteX0" fmla="*/ 495 w 561"/>
                  <a:gd name="connsiteY0" fmla="*/ 0 h 231"/>
                  <a:gd name="connsiteX1" fmla="*/ 0 w 561"/>
                  <a:gd name="connsiteY1" fmla="*/ 231 h 231"/>
                  <a:gd name="connsiteX2" fmla="*/ 495 w 561"/>
                  <a:gd name="connsiteY2" fmla="*/ 0 h 231"/>
                  <a:gd name="connsiteX0" fmla="*/ 495 w 561"/>
                  <a:gd name="connsiteY0" fmla="*/ 115 h 346"/>
                  <a:gd name="connsiteX1" fmla="*/ 0 w 561"/>
                  <a:gd name="connsiteY1" fmla="*/ 346 h 346"/>
                  <a:gd name="connsiteX2" fmla="*/ 495 w 561"/>
                  <a:gd name="connsiteY2" fmla="*/ 115 h 346"/>
                  <a:gd name="connsiteX0" fmla="*/ 495 w 495"/>
                  <a:gd name="connsiteY0" fmla="*/ 115 h 817"/>
                  <a:gd name="connsiteX1" fmla="*/ 0 w 495"/>
                  <a:gd name="connsiteY1" fmla="*/ 346 h 817"/>
                  <a:gd name="connsiteX2" fmla="*/ 495 w 495"/>
                  <a:gd name="connsiteY2" fmla="*/ 115 h 817"/>
                  <a:gd name="connsiteX0" fmla="*/ 495 w 495"/>
                  <a:gd name="connsiteY0" fmla="*/ 191 h 893"/>
                  <a:gd name="connsiteX1" fmla="*/ 0 w 495"/>
                  <a:gd name="connsiteY1" fmla="*/ 422 h 893"/>
                  <a:gd name="connsiteX2" fmla="*/ 495 w 495"/>
                  <a:gd name="connsiteY2" fmla="*/ 191 h 893"/>
                  <a:gd name="connsiteX0" fmla="*/ 495 w 495"/>
                  <a:gd name="connsiteY0" fmla="*/ 191 h 893"/>
                  <a:gd name="connsiteX1" fmla="*/ 0 w 495"/>
                  <a:gd name="connsiteY1" fmla="*/ 422 h 893"/>
                  <a:gd name="connsiteX2" fmla="*/ 495 w 495"/>
                  <a:gd name="connsiteY2" fmla="*/ 191 h 893"/>
                  <a:gd name="connsiteX0" fmla="*/ 495 w 495"/>
                  <a:gd name="connsiteY0" fmla="*/ 198 h 817"/>
                  <a:gd name="connsiteX1" fmla="*/ 0 w 495"/>
                  <a:gd name="connsiteY1" fmla="*/ 346 h 817"/>
                  <a:gd name="connsiteX2" fmla="*/ 495 w 495"/>
                  <a:gd name="connsiteY2" fmla="*/ 198 h 817"/>
                  <a:gd name="connsiteX0" fmla="*/ 495 w 495"/>
                  <a:gd name="connsiteY0" fmla="*/ 198 h 817"/>
                  <a:gd name="connsiteX1" fmla="*/ 0 w 495"/>
                  <a:gd name="connsiteY1" fmla="*/ 346 h 817"/>
                  <a:gd name="connsiteX2" fmla="*/ 495 w 495"/>
                  <a:gd name="connsiteY2" fmla="*/ 198 h 817"/>
                  <a:gd name="connsiteX0" fmla="*/ 495 w 495"/>
                  <a:gd name="connsiteY0" fmla="*/ 79 h 698"/>
                  <a:gd name="connsiteX1" fmla="*/ 0 w 495"/>
                  <a:gd name="connsiteY1" fmla="*/ 227 h 698"/>
                  <a:gd name="connsiteX2" fmla="*/ 495 w 495"/>
                  <a:gd name="connsiteY2" fmla="*/ 79 h 698"/>
                  <a:gd name="connsiteX0" fmla="*/ 495 w 495"/>
                  <a:gd name="connsiteY0" fmla="*/ 79 h 698"/>
                  <a:gd name="connsiteX1" fmla="*/ 0 w 495"/>
                  <a:gd name="connsiteY1" fmla="*/ 227 h 698"/>
                  <a:gd name="connsiteX2" fmla="*/ 495 w 495"/>
                  <a:gd name="connsiteY2" fmla="*/ 79 h 698"/>
                  <a:gd name="connsiteX0" fmla="*/ 495 w 495"/>
                  <a:gd name="connsiteY0" fmla="*/ 96 h 715"/>
                  <a:gd name="connsiteX1" fmla="*/ 0 w 495"/>
                  <a:gd name="connsiteY1" fmla="*/ 244 h 715"/>
                  <a:gd name="connsiteX2" fmla="*/ 495 w 495"/>
                  <a:gd name="connsiteY2" fmla="*/ 96 h 715"/>
                  <a:gd name="connsiteX0" fmla="*/ 495 w 495"/>
                  <a:gd name="connsiteY0" fmla="*/ 96 h 715"/>
                  <a:gd name="connsiteX1" fmla="*/ 0 w 495"/>
                  <a:gd name="connsiteY1" fmla="*/ 244 h 715"/>
                  <a:gd name="connsiteX2" fmla="*/ 495 w 495"/>
                  <a:gd name="connsiteY2" fmla="*/ 96 h 715"/>
                  <a:gd name="connsiteX0" fmla="*/ 495 w 495"/>
                  <a:gd name="connsiteY0" fmla="*/ 96 h 657"/>
                  <a:gd name="connsiteX1" fmla="*/ 0 w 495"/>
                  <a:gd name="connsiteY1" fmla="*/ 244 h 657"/>
                  <a:gd name="connsiteX2" fmla="*/ 495 w 495"/>
                  <a:gd name="connsiteY2" fmla="*/ 96 h 657"/>
                  <a:gd name="connsiteX0" fmla="*/ 495 w 495"/>
                  <a:gd name="connsiteY0" fmla="*/ 96 h 657"/>
                  <a:gd name="connsiteX1" fmla="*/ 0 w 495"/>
                  <a:gd name="connsiteY1" fmla="*/ 244 h 657"/>
                  <a:gd name="connsiteX2" fmla="*/ 495 w 495"/>
                  <a:gd name="connsiteY2" fmla="*/ 96 h 657"/>
                  <a:gd name="connsiteX0" fmla="*/ 495 w 495"/>
                  <a:gd name="connsiteY0" fmla="*/ 213 h 574"/>
                  <a:gd name="connsiteX1" fmla="*/ 0 w 495"/>
                  <a:gd name="connsiteY1" fmla="*/ 161 h 574"/>
                  <a:gd name="connsiteX2" fmla="*/ 495 w 495"/>
                  <a:gd name="connsiteY2" fmla="*/ 213 h 574"/>
                  <a:gd name="connsiteX0" fmla="*/ 495 w 495"/>
                  <a:gd name="connsiteY0" fmla="*/ 213 h 574"/>
                  <a:gd name="connsiteX1" fmla="*/ 0 w 495"/>
                  <a:gd name="connsiteY1" fmla="*/ 161 h 574"/>
                  <a:gd name="connsiteX2" fmla="*/ 495 w 495"/>
                  <a:gd name="connsiteY2" fmla="*/ 213 h 574"/>
                  <a:gd name="connsiteX0" fmla="*/ 495 w 495"/>
                  <a:gd name="connsiteY0" fmla="*/ 213 h 574"/>
                  <a:gd name="connsiteX1" fmla="*/ 0 w 495"/>
                  <a:gd name="connsiteY1" fmla="*/ 161 h 574"/>
                  <a:gd name="connsiteX2" fmla="*/ 495 w 495"/>
                  <a:gd name="connsiteY2" fmla="*/ 213 h 574"/>
                  <a:gd name="connsiteX0" fmla="*/ 382 w 382"/>
                  <a:gd name="connsiteY0" fmla="*/ 213 h 574"/>
                  <a:gd name="connsiteX1" fmla="*/ 0 w 382"/>
                  <a:gd name="connsiteY1" fmla="*/ 161 h 574"/>
                  <a:gd name="connsiteX2" fmla="*/ 382 w 382"/>
                  <a:gd name="connsiteY2" fmla="*/ 213 h 574"/>
                  <a:gd name="connsiteX0" fmla="*/ 481 w 481"/>
                  <a:gd name="connsiteY0" fmla="*/ 274 h 574"/>
                  <a:gd name="connsiteX1" fmla="*/ 0 w 481"/>
                  <a:gd name="connsiteY1" fmla="*/ 161 h 574"/>
                  <a:gd name="connsiteX2" fmla="*/ 481 w 481"/>
                  <a:gd name="connsiteY2" fmla="*/ 274 h 574"/>
                  <a:gd name="connsiteX0" fmla="*/ 481 w 481"/>
                  <a:gd name="connsiteY0" fmla="*/ 274 h 574"/>
                  <a:gd name="connsiteX1" fmla="*/ 0 w 481"/>
                  <a:gd name="connsiteY1" fmla="*/ 161 h 574"/>
                  <a:gd name="connsiteX2" fmla="*/ 481 w 481"/>
                  <a:gd name="connsiteY2" fmla="*/ 274 h 574"/>
                  <a:gd name="connsiteX0" fmla="*/ 293 w 293"/>
                  <a:gd name="connsiteY0" fmla="*/ 187 h 574"/>
                  <a:gd name="connsiteX1" fmla="*/ 0 w 293"/>
                  <a:gd name="connsiteY1" fmla="*/ 161 h 574"/>
                  <a:gd name="connsiteX2" fmla="*/ 293 w 293"/>
                  <a:gd name="connsiteY2" fmla="*/ 187 h 574"/>
                  <a:gd name="connsiteX0" fmla="*/ 293 w 293"/>
                  <a:gd name="connsiteY0" fmla="*/ 187 h 481"/>
                  <a:gd name="connsiteX1" fmla="*/ 0 w 293"/>
                  <a:gd name="connsiteY1" fmla="*/ 161 h 481"/>
                  <a:gd name="connsiteX2" fmla="*/ 293 w 293"/>
                  <a:gd name="connsiteY2" fmla="*/ 187 h 481"/>
                  <a:gd name="connsiteX0" fmla="*/ 489 w 489"/>
                  <a:gd name="connsiteY0" fmla="*/ 252 h 546"/>
                  <a:gd name="connsiteX1" fmla="*/ 0 w 489"/>
                  <a:gd name="connsiteY1" fmla="*/ 161 h 546"/>
                  <a:gd name="connsiteX2" fmla="*/ 489 w 489"/>
                  <a:gd name="connsiteY2" fmla="*/ 252 h 546"/>
                  <a:gd name="connsiteX0" fmla="*/ 430 w 430"/>
                  <a:gd name="connsiteY0" fmla="*/ 96 h 435"/>
                  <a:gd name="connsiteX1" fmla="*/ 0 w 430"/>
                  <a:gd name="connsiteY1" fmla="*/ 253 h 435"/>
                  <a:gd name="connsiteX2" fmla="*/ 430 w 430"/>
                  <a:gd name="connsiteY2" fmla="*/ 96 h 435"/>
                  <a:gd name="connsiteX0" fmla="*/ 478 w 478"/>
                  <a:gd name="connsiteY0" fmla="*/ 222 h 516"/>
                  <a:gd name="connsiteX1" fmla="*/ 0 w 478"/>
                  <a:gd name="connsiteY1" fmla="*/ 161 h 516"/>
                  <a:gd name="connsiteX2" fmla="*/ 478 w 478"/>
                  <a:gd name="connsiteY2" fmla="*/ 222 h 516"/>
                  <a:gd name="connsiteX0" fmla="*/ 478 w 478"/>
                  <a:gd name="connsiteY0" fmla="*/ 270 h 564"/>
                  <a:gd name="connsiteX1" fmla="*/ 0 w 478"/>
                  <a:gd name="connsiteY1" fmla="*/ 209 h 564"/>
                  <a:gd name="connsiteX2" fmla="*/ 478 w 478"/>
                  <a:gd name="connsiteY2" fmla="*/ 270 h 564"/>
                  <a:gd name="connsiteX0" fmla="*/ 478 w 478"/>
                  <a:gd name="connsiteY0" fmla="*/ 270 h 564"/>
                  <a:gd name="connsiteX1" fmla="*/ 0 w 478"/>
                  <a:gd name="connsiteY1" fmla="*/ 209 h 564"/>
                  <a:gd name="connsiteX2" fmla="*/ 478 w 478"/>
                  <a:gd name="connsiteY2" fmla="*/ 270 h 564"/>
                  <a:gd name="connsiteX0" fmla="*/ 478 w 478"/>
                  <a:gd name="connsiteY0" fmla="*/ 270 h 564"/>
                  <a:gd name="connsiteX1" fmla="*/ 0 w 478"/>
                  <a:gd name="connsiteY1" fmla="*/ 209 h 564"/>
                  <a:gd name="connsiteX2" fmla="*/ 478 w 478"/>
                  <a:gd name="connsiteY2" fmla="*/ 270 h 564"/>
                  <a:gd name="connsiteX0" fmla="*/ 478 w 478"/>
                  <a:gd name="connsiteY0" fmla="*/ 253 h 547"/>
                  <a:gd name="connsiteX1" fmla="*/ 0 w 478"/>
                  <a:gd name="connsiteY1" fmla="*/ 192 h 547"/>
                  <a:gd name="connsiteX2" fmla="*/ 478 w 478"/>
                  <a:gd name="connsiteY2" fmla="*/ 253 h 547"/>
                  <a:gd name="connsiteX0" fmla="*/ 478 w 478"/>
                  <a:gd name="connsiteY0" fmla="*/ 253 h 547"/>
                  <a:gd name="connsiteX1" fmla="*/ 0 w 478"/>
                  <a:gd name="connsiteY1" fmla="*/ 192 h 547"/>
                  <a:gd name="connsiteX2" fmla="*/ 478 w 478"/>
                  <a:gd name="connsiteY2" fmla="*/ 253 h 547"/>
                  <a:gd name="connsiteX0" fmla="*/ 478 w 478"/>
                  <a:gd name="connsiteY0" fmla="*/ 253 h 374"/>
                  <a:gd name="connsiteX1" fmla="*/ 0 w 478"/>
                  <a:gd name="connsiteY1" fmla="*/ 192 h 374"/>
                  <a:gd name="connsiteX2" fmla="*/ 478 w 478"/>
                  <a:gd name="connsiteY2" fmla="*/ 253 h 374"/>
                  <a:gd name="connsiteX0" fmla="*/ 478 w 478"/>
                  <a:gd name="connsiteY0" fmla="*/ 249 h 370"/>
                  <a:gd name="connsiteX1" fmla="*/ 0 w 478"/>
                  <a:gd name="connsiteY1" fmla="*/ 188 h 370"/>
                  <a:gd name="connsiteX2" fmla="*/ 478 w 478"/>
                  <a:gd name="connsiteY2" fmla="*/ 249 h 370"/>
                  <a:gd name="connsiteX0" fmla="*/ 478 w 478"/>
                  <a:gd name="connsiteY0" fmla="*/ 249 h 370"/>
                  <a:gd name="connsiteX1" fmla="*/ 0 w 478"/>
                  <a:gd name="connsiteY1" fmla="*/ 188 h 370"/>
                  <a:gd name="connsiteX2" fmla="*/ 478 w 478"/>
                  <a:gd name="connsiteY2" fmla="*/ 249 h 370"/>
                  <a:gd name="connsiteX0" fmla="*/ 478 w 478"/>
                  <a:gd name="connsiteY0" fmla="*/ 249 h 370"/>
                  <a:gd name="connsiteX1" fmla="*/ 0 w 478"/>
                  <a:gd name="connsiteY1" fmla="*/ 188 h 370"/>
                  <a:gd name="connsiteX2" fmla="*/ 478 w 478"/>
                  <a:gd name="connsiteY2" fmla="*/ 249 h 370"/>
                  <a:gd name="connsiteX0" fmla="*/ 478 w 478"/>
                  <a:gd name="connsiteY0" fmla="*/ 249 h 370"/>
                  <a:gd name="connsiteX1" fmla="*/ 0 w 478"/>
                  <a:gd name="connsiteY1" fmla="*/ 188 h 370"/>
                  <a:gd name="connsiteX2" fmla="*/ 478 w 478"/>
                  <a:gd name="connsiteY2" fmla="*/ 249 h 370"/>
                  <a:gd name="connsiteX0" fmla="*/ 478 w 478"/>
                  <a:gd name="connsiteY0" fmla="*/ 249 h 365"/>
                  <a:gd name="connsiteX1" fmla="*/ 0 w 478"/>
                  <a:gd name="connsiteY1" fmla="*/ 188 h 365"/>
                  <a:gd name="connsiteX2" fmla="*/ 478 w 478"/>
                  <a:gd name="connsiteY2" fmla="*/ 249 h 365"/>
                  <a:gd name="connsiteX0" fmla="*/ 478 w 478"/>
                  <a:gd name="connsiteY0" fmla="*/ 249 h 365"/>
                  <a:gd name="connsiteX1" fmla="*/ 0 w 478"/>
                  <a:gd name="connsiteY1" fmla="*/ 188 h 365"/>
                  <a:gd name="connsiteX2" fmla="*/ 478 w 478"/>
                  <a:gd name="connsiteY2" fmla="*/ 249 h 365"/>
                  <a:gd name="connsiteX0" fmla="*/ 478 w 478"/>
                  <a:gd name="connsiteY0" fmla="*/ 159 h 275"/>
                  <a:gd name="connsiteX1" fmla="*/ 0 w 478"/>
                  <a:gd name="connsiteY1" fmla="*/ 98 h 275"/>
                  <a:gd name="connsiteX2" fmla="*/ 478 w 478"/>
                  <a:gd name="connsiteY2" fmla="*/ 159 h 275"/>
                  <a:gd name="connsiteX0" fmla="*/ 478 w 478"/>
                  <a:gd name="connsiteY0" fmla="*/ 159 h 259"/>
                  <a:gd name="connsiteX1" fmla="*/ 0 w 478"/>
                  <a:gd name="connsiteY1" fmla="*/ 98 h 259"/>
                  <a:gd name="connsiteX2" fmla="*/ 478 w 478"/>
                  <a:gd name="connsiteY2" fmla="*/ 159 h 259"/>
                  <a:gd name="connsiteX0" fmla="*/ 478 w 478"/>
                  <a:gd name="connsiteY0" fmla="*/ 159 h 203"/>
                  <a:gd name="connsiteX1" fmla="*/ 0 w 478"/>
                  <a:gd name="connsiteY1" fmla="*/ 98 h 203"/>
                  <a:gd name="connsiteX2" fmla="*/ 478 w 478"/>
                  <a:gd name="connsiteY2" fmla="*/ 159 h 203"/>
                  <a:gd name="connsiteX0" fmla="*/ 478 w 478"/>
                  <a:gd name="connsiteY0" fmla="*/ 155 h 199"/>
                  <a:gd name="connsiteX1" fmla="*/ 0 w 478"/>
                  <a:gd name="connsiteY1" fmla="*/ 94 h 199"/>
                  <a:gd name="connsiteX2" fmla="*/ 478 w 478"/>
                  <a:gd name="connsiteY2" fmla="*/ 155 h 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8" h="199">
                    <a:moveTo>
                      <a:pt x="478" y="155"/>
                    </a:moveTo>
                    <a:cubicBezTo>
                      <a:pt x="278" y="0"/>
                      <a:pt x="70" y="46"/>
                      <a:pt x="0" y="94"/>
                    </a:cubicBezTo>
                    <a:cubicBezTo>
                      <a:pt x="100" y="196"/>
                      <a:pt x="308" y="199"/>
                      <a:pt x="478" y="155"/>
                    </a:cubicBezTo>
                    <a:close/>
                  </a:path>
                </a:pathLst>
              </a:custGeom>
              <a:solidFill>
                <a:schemeClr val="bg1">
                  <a:alpha val="76077"/>
                </a:schemeClr>
              </a:solidFill>
              <a:ln w="63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solidFill>
                    <a:srgbClr val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8" name="Freeform 25"/>
              <p:cNvSpPr>
                <a:spLocks/>
              </p:cNvSpPr>
              <p:nvPr/>
            </p:nvSpPr>
            <p:spPr bwMode="auto">
              <a:xfrm>
                <a:off x="6467476" y="1878013"/>
                <a:ext cx="1094400" cy="590549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458"/>
                  <a:gd name="connsiteY0" fmla="*/ 0 h 485"/>
                  <a:gd name="connsiteX1" fmla="*/ 314 w 458"/>
                  <a:gd name="connsiteY1" fmla="*/ 485 h 485"/>
                  <a:gd name="connsiteX2" fmla="*/ 149 w 458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38"/>
                  <a:gd name="connsiteY0" fmla="*/ 0 h 550"/>
                  <a:gd name="connsiteX1" fmla="*/ 222 w 238"/>
                  <a:gd name="connsiteY1" fmla="*/ 550 h 550"/>
                  <a:gd name="connsiteX2" fmla="*/ 149 w 238"/>
                  <a:gd name="connsiteY2" fmla="*/ 0 h 550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195"/>
                  <a:gd name="connsiteY0" fmla="*/ 0 h 489"/>
                  <a:gd name="connsiteX1" fmla="*/ 178 w 195"/>
                  <a:gd name="connsiteY1" fmla="*/ 489 h 489"/>
                  <a:gd name="connsiteX2" fmla="*/ 149 w 195"/>
                  <a:gd name="connsiteY2" fmla="*/ 0 h 489"/>
                  <a:gd name="connsiteX0" fmla="*/ 176 w 222"/>
                  <a:gd name="connsiteY0" fmla="*/ 0 h 489"/>
                  <a:gd name="connsiteX1" fmla="*/ 205 w 222"/>
                  <a:gd name="connsiteY1" fmla="*/ 489 h 489"/>
                  <a:gd name="connsiteX2" fmla="*/ 176 w 222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176 w 222"/>
                  <a:gd name="connsiteY0" fmla="*/ 0 h 489"/>
                  <a:gd name="connsiteX1" fmla="*/ 15 w 222"/>
                  <a:gd name="connsiteY1" fmla="*/ 489 h 489"/>
                  <a:gd name="connsiteX2" fmla="*/ 176 w 222"/>
                  <a:gd name="connsiteY2" fmla="*/ 0 h 489"/>
                  <a:gd name="connsiteX0" fmla="*/ 161 w 207"/>
                  <a:gd name="connsiteY0" fmla="*/ 0 h 489"/>
                  <a:gd name="connsiteX1" fmla="*/ 0 w 207"/>
                  <a:gd name="connsiteY1" fmla="*/ 489 h 489"/>
                  <a:gd name="connsiteX2" fmla="*/ 161 w 207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71"/>
                  <a:gd name="connsiteY0" fmla="*/ 0 h 489"/>
                  <a:gd name="connsiteX1" fmla="*/ 0 w 171"/>
                  <a:gd name="connsiteY1" fmla="*/ 489 h 489"/>
                  <a:gd name="connsiteX2" fmla="*/ 161 w 171"/>
                  <a:gd name="connsiteY2" fmla="*/ 0 h 489"/>
                  <a:gd name="connsiteX0" fmla="*/ 161 w 176"/>
                  <a:gd name="connsiteY0" fmla="*/ 0 h 489"/>
                  <a:gd name="connsiteX1" fmla="*/ 0 w 176"/>
                  <a:gd name="connsiteY1" fmla="*/ 489 h 489"/>
                  <a:gd name="connsiteX2" fmla="*/ 161 w 176"/>
                  <a:gd name="connsiteY2" fmla="*/ 0 h 489"/>
                  <a:gd name="connsiteX0" fmla="*/ 161 w 176"/>
                  <a:gd name="connsiteY0" fmla="*/ 0 h 489"/>
                  <a:gd name="connsiteX1" fmla="*/ 0 w 176"/>
                  <a:gd name="connsiteY1" fmla="*/ 489 h 489"/>
                  <a:gd name="connsiteX2" fmla="*/ 161 w 176"/>
                  <a:gd name="connsiteY2" fmla="*/ 0 h 489"/>
                  <a:gd name="connsiteX0" fmla="*/ 161 w 178"/>
                  <a:gd name="connsiteY0" fmla="*/ 0 h 489"/>
                  <a:gd name="connsiteX1" fmla="*/ 0 w 178"/>
                  <a:gd name="connsiteY1" fmla="*/ 489 h 489"/>
                  <a:gd name="connsiteX2" fmla="*/ 161 w 178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0"/>
                  <a:gd name="connsiteY0" fmla="*/ 0 h 489"/>
                  <a:gd name="connsiteX1" fmla="*/ 0 w 180"/>
                  <a:gd name="connsiteY1" fmla="*/ 489 h 489"/>
                  <a:gd name="connsiteX2" fmla="*/ 161 w 180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  <a:gd name="connsiteX0" fmla="*/ 161 w 181"/>
                  <a:gd name="connsiteY0" fmla="*/ 0 h 489"/>
                  <a:gd name="connsiteX1" fmla="*/ 0 w 181"/>
                  <a:gd name="connsiteY1" fmla="*/ 489 h 489"/>
                  <a:gd name="connsiteX2" fmla="*/ 161 w 181"/>
                  <a:gd name="connsiteY2" fmla="*/ 0 h 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1" h="489">
                    <a:moveTo>
                      <a:pt x="161" y="0"/>
                    </a:moveTo>
                    <a:cubicBezTo>
                      <a:pt x="119" y="40"/>
                      <a:pt x="43" y="254"/>
                      <a:pt x="0" y="489"/>
                    </a:cubicBezTo>
                    <a:cubicBezTo>
                      <a:pt x="72" y="408"/>
                      <a:pt x="181" y="212"/>
                      <a:pt x="161" y="0"/>
                    </a:cubicBezTo>
                    <a:close/>
                  </a:path>
                </a:pathLst>
              </a:custGeom>
              <a:solidFill>
                <a:schemeClr val="bg1">
                  <a:alpha val="76077"/>
                </a:schemeClr>
              </a:solidFill>
              <a:ln w="63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solidFill>
                    <a:srgbClr val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99" name="Freeform 25"/>
              <p:cNvSpPr>
                <a:spLocks/>
              </p:cNvSpPr>
              <p:nvPr/>
            </p:nvSpPr>
            <p:spPr bwMode="auto">
              <a:xfrm>
                <a:off x="7035153" y="3265501"/>
                <a:ext cx="1108800" cy="619200"/>
              </a:xfrm>
              <a:custGeom>
                <a:avLst/>
                <a:gdLst>
                  <a:gd name="T0" fmla="*/ 119 w 259"/>
                  <a:gd name="T1" fmla="*/ 0 h 501"/>
                  <a:gd name="T2" fmla="*/ 104 w 259"/>
                  <a:gd name="T3" fmla="*/ 501 h 501"/>
                  <a:gd name="T4" fmla="*/ 119 w 259"/>
                  <a:gd name="T5" fmla="*/ 0 h 501"/>
                  <a:gd name="T6" fmla="*/ 0 60000 65536"/>
                  <a:gd name="T7" fmla="*/ 0 60000 65536"/>
                  <a:gd name="T8" fmla="*/ 0 60000 65536"/>
                  <a:gd name="T9" fmla="*/ 0 w 259"/>
                  <a:gd name="T10" fmla="*/ 0 h 501"/>
                  <a:gd name="T11" fmla="*/ 259 w 259"/>
                  <a:gd name="T12" fmla="*/ 501 h 501"/>
                  <a:gd name="connsiteX0" fmla="*/ 119 w 405"/>
                  <a:gd name="connsiteY0" fmla="*/ 0 h 485"/>
                  <a:gd name="connsiteX1" fmla="*/ 250 w 405"/>
                  <a:gd name="connsiteY1" fmla="*/ 485 h 485"/>
                  <a:gd name="connsiteX2" fmla="*/ 119 w 405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19 w 379"/>
                  <a:gd name="connsiteY0" fmla="*/ 0 h 485"/>
                  <a:gd name="connsiteX1" fmla="*/ 224 w 379"/>
                  <a:gd name="connsiteY1" fmla="*/ 485 h 485"/>
                  <a:gd name="connsiteX2" fmla="*/ 119 w 379"/>
                  <a:gd name="connsiteY2" fmla="*/ 0 h 485"/>
                  <a:gd name="connsiteX0" fmla="*/ 149 w 409"/>
                  <a:gd name="connsiteY0" fmla="*/ 0 h 485"/>
                  <a:gd name="connsiteX1" fmla="*/ 254 w 409"/>
                  <a:gd name="connsiteY1" fmla="*/ 485 h 485"/>
                  <a:gd name="connsiteX2" fmla="*/ 149 w 409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398"/>
                  <a:gd name="connsiteY0" fmla="*/ 0 h 485"/>
                  <a:gd name="connsiteX1" fmla="*/ 254 w 398"/>
                  <a:gd name="connsiteY1" fmla="*/ 485 h 485"/>
                  <a:gd name="connsiteX2" fmla="*/ 149 w 398"/>
                  <a:gd name="connsiteY2" fmla="*/ 0 h 485"/>
                  <a:gd name="connsiteX0" fmla="*/ 149 w 458"/>
                  <a:gd name="connsiteY0" fmla="*/ 0 h 485"/>
                  <a:gd name="connsiteX1" fmla="*/ 314 w 458"/>
                  <a:gd name="connsiteY1" fmla="*/ 485 h 485"/>
                  <a:gd name="connsiteX2" fmla="*/ 149 w 458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412"/>
                  <a:gd name="connsiteY0" fmla="*/ 0 h 485"/>
                  <a:gd name="connsiteX1" fmla="*/ 268 w 412"/>
                  <a:gd name="connsiteY1" fmla="*/ 485 h 485"/>
                  <a:gd name="connsiteX2" fmla="*/ 149 w 412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84"/>
                  <a:gd name="connsiteY0" fmla="*/ 0 h 485"/>
                  <a:gd name="connsiteX1" fmla="*/ 268 w 284"/>
                  <a:gd name="connsiteY1" fmla="*/ 485 h 485"/>
                  <a:gd name="connsiteX2" fmla="*/ 149 w 284"/>
                  <a:gd name="connsiteY2" fmla="*/ 0 h 485"/>
                  <a:gd name="connsiteX0" fmla="*/ 149 w 238"/>
                  <a:gd name="connsiteY0" fmla="*/ 0 h 550"/>
                  <a:gd name="connsiteX1" fmla="*/ 222 w 238"/>
                  <a:gd name="connsiteY1" fmla="*/ 550 h 550"/>
                  <a:gd name="connsiteX2" fmla="*/ 149 w 238"/>
                  <a:gd name="connsiteY2" fmla="*/ 0 h 550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4"/>
                  <a:gd name="connsiteY0" fmla="*/ 0 h 489"/>
                  <a:gd name="connsiteX1" fmla="*/ 268 w 284"/>
                  <a:gd name="connsiteY1" fmla="*/ 489 h 489"/>
                  <a:gd name="connsiteX2" fmla="*/ 149 w 284"/>
                  <a:gd name="connsiteY2" fmla="*/ 0 h 489"/>
                  <a:gd name="connsiteX0" fmla="*/ 149 w 280"/>
                  <a:gd name="connsiteY0" fmla="*/ 0 h 489"/>
                  <a:gd name="connsiteX1" fmla="*/ 268 w 280"/>
                  <a:gd name="connsiteY1" fmla="*/ 489 h 489"/>
                  <a:gd name="connsiteX2" fmla="*/ 149 w 280"/>
                  <a:gd name="connsiteY2" fmla="*/ 0 h 489"/>
                  <a:gd name="connsiteX0" fmla="*/ 149 w 195"/>
                  <a:gd name="connsiteY0" fmla="*/ 0 h 489"/>
                  <a:gd name="connsiteX1" fmla="*/ 178 w 195"/>
                  <a:gd name="connsiteY1" fmla="*/ 489 h 489"/>
                  <a:gd name="connsiteX2" fmla="*/ 149 w 195"/>
                  <a:gd name="connsiteY2" fmla="*/ 0 h 489"/>
                  <a:gd name="connsiteX0" fmla="*/ 176 w 222"/>
                  <a:gd name="connsiteY0" fmla="*/ 0 h 489"/>
                  <a:gd name="connsiteX1" fmla="*/ 205 w 222"/>
                  <a:gd name="connsiteY1" fmla="*/ 489 h 489"/>
                  <a:gd name="connsiteX2" fmla="*/ 176 w 222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328 w 374"/>
                  <a:gd name="connsiteY0" fmla="*/ 0 h 489"/>
                  <a:gd name="connsiteX1" fmla="*/ 167 w 374"/>
                  <a:gd name="connsiteY1" fmla="*/ 489 h 489"/>
                  <a:gd name="connsiteX2" fmla="*/ 328 w 374"/>
                  <a:gd name="connsiteY2" fmla="*/ 0 h 489"/>
                  <a:gd name="connsiteX0" fmla="*/ 176 w 222"/>
                  <a:gd name="connsiteY0" fmla="*/ 0 h 489"/>
                  <a:gd name="connsiteX1" fmla="*/ 15 w 222"/>
                  <a:gd name="connsiteY1" fmla="*/ 489 h 489"/>
                  <a:gd name="connsiteX2" fmla="*/ 176 w 222"/>
                  <a:gd name="connsiteY2" fmla="*/ 0 h 489"/>
                  <a:gd name="connsiteX0" fmla="*/ 161 w 207"/>
                  <a:gd name="connsiteY0" fmla="*/ 0 h 489"/>
                  <a:gd name="connsiteX1" fmla="*/ 0 w 207"/>
                  <a:gd name="connsiteY1" fmla="*/ 489 h 489"/>
                  <a:gd name="connsiteX2" fmla="*/ 161 w 207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61 w 161"/>
                  <a:gd name="connsiteY0" fmla="*/ 0 h 489"/>
                  <a:gd name="connsiteX1" fmla="*/ 0 w 161"/>
                  <a:gd name="connsiteY1" fmla="*/ 489 h 489"/>
                  <a:gd name="connsiteX2" fmla="*/ 161 w 161"/>
                  <a:gd name="connsiteY2" fmla="*/ 0 h 489"/>
                  <a:gd name="connsiteX0" fmla="*/ 157 w 157"/>
                  <a:gd name="connsiteY0" fmla="*/ 0 h 297"/>
                  <a:gd name="connsiteX1" fmla="*/ 0 w 157"/>
                  <a:gd name="connsiteY1" fmla="*/ 297 h 297"/>
                  <a:gd name="connsiteX2" fmla="*/ 157 w 157"/>
                  <a:gd name="connsiteY2" fmla="*/ 0 h 297"/>
                  <a:gd name="connsiteX0" fmla="*/ 157 w 157"/>
                  <a:gd name="connsiteY0" fmla="*/ 297 h 594"/>
                  <a:gd name="connsiteX1" fmla="*/ 0 w 157"/>
                  <a:gd name="connsiteY1" fmla="*/ 594 h 594"/>
                  <a:gd name="connsiteX2" fmla="*/ 157 w 157"/>
                  <a:gd name="connsiteY2" fmla="*/ 297 h 594"/>
                  <a:gd name="connsiteX0" fmla="*/ 157 w 157"/>
                  <a:gd name="connsiteY0" fmla="*/ 297 h 594"/>
                  <a:gd name="connsiteX1" fmla="*/ 0 w 157"/>
                  <a:gd name="connsiteY1" fmla="*/ 594 h 594"/>
                  <a:gd name="connsiteX2" fmla="*/ 157 w 157"/>
                  <a:gd name="connsiteY2" fmla="*/ 297 h 594"/>
                  <a:gd name="connsiteX0" fmla="*/ 157 w 157"/>
                  <a:gd name="connsiteY0" fmla="*/ 297 h 511"/>
                  <a:gd name="connsiteX1" fmla="*/ 0 w 157"/>
                  <a:gd name="connsiteY1" fmla="*/ 506 h 511"/>
                  <a:gd name="connsiteX2" fmla="*/ 157 w 157"/>
                  <a:gd name="connsiteY2" fmla="*/ 297 h 511"/>
                  <a:gd name="connsiteX0" fmla="*/ 157 w 157"/>
                  <a:gd name="connsiteY0" fmla="*/ 297 h 545"/>
                  <a:gd name="connsiteX1" fmla="*/ 0 w 157"/>
                  <a:gd name="connsiteY1" fmla="*/ 506 h 545"/>
                  <a:gd name="connsiteX2" fmla="*/ 157 w 157"/>
                  <a:gd name="connsiteY2" fmla="*/ 297 h 545"/>
                  <a:gd name="connsiteX0" fmla="*/ 157 w 157"/>
                  <a:gd name="connsiteY0" fmla="*/ 297 h 583"/>
                  <a:gd name="connsiteX1" fmla="*/ 0 w 157"/>
                  <a:gd name="connsiteY1" fmla="*/ 506 h 583"/>
                  <a:gd name="connsiteX2" fmla="*/ 157 w 157"/>
                  <a:gd name="connsiteY2" fmla="*/ 297 h 583"/>
                  <a:gd name="connsiteX0" fmla="*/ 157 w 157"/>
                  <a:gd name="connsiteY0" fmla="*/ 297 h 583"/>
                  <a:gd name="connsiteX1" fmla="*/ 0 w 157"/>
                  <a:gd name="connsiteY1" fmla="*/ 506 h 583"/>
                  <a:gd name="connsiteX2" fmla="*/ 157 w 157"/>
                  <a:gd name="connsiteY2" fmla="*/ 297 h 583"/>
                  <a:gd name="connsiteX0" fmla="*/ 157 w 157"/>
                  <a:gd name="connsiteY0" fmla="*/ 312 h 598"/>
                  <a:gd name="connsiteX1" fmla="*/ 0 w 157"/>
                  <a:gd name="connsiteY1" fmla="*/ 521 h 598"/>
                  <a:gd name="connsiteX2" fmla="*/ 157 w 157"/>
                  <a:gd name="connsiteY2" fmla="*/ 312 h 598"/>
                  <a:gd name="connsiteX0" fmla="*/ 157 w 157"/>
                  <a:gd name="connsiteY0" fmla="*/ 312 h 598"/>
                  <a:gd name="connsiteX1" fmla="*/ 0 w 157"/>
                  <a:gd name="connsiteY1" fmla="*/ 521 h 598"/>
                  <a:gd name="connsiteX2" fmla="*/ 157 w 157"/>
                  <a:gd name="connsiteY2" fmla="*/ 312 h 598"/>
                  <a:gd name="connsiteX0" fmla="*/ 157 w 157"/>
                  <a:gd name="connsiteY0" fmla="*/ 312 h 598"/>
                  <a:gd name="connsiteX1" fmla="*/ 0 w 157"/>
                  <a:gd name="connsiteY1" fmla="*/ 521 h 598"/>
                  <a:gd name="connsiteX2" fmla="*/ 157 w 157"/>
                  <a:gd name="connsiteY2" fmla="*/ 312 h 598"/>
                  <a:gd name="connsiteX0" fmla="*/ 157 w 157"/>
                  <a:gd name="connsiteY0" fmla="*/ 312 h 598"/>
                  <a:gd name="connsiteX1" fmla="*/ 0 w 157"/>
                  <a:gd name="connsiteY1" fmla="*/ 521 h 598"/>
                  <a:gd name="connsiteX2" fmla="*/ 157 w 157"/>
                  <a:gd name="connsiteY2" fmla="*/ 312 h 598"/>
                  <a:gd name="connsiteX0" fmla="*/ 157 w 157"/>
                  <a:gd name="connsiteY0" fmla="*/ 296 h 582"/>
                  <a:gd name="connsiteX1" fmla="*/ 0 w 157"/>
                  <a:gd name="connsiteY1" fmla="*/ 505 h 582"/>
                  <a:gd name="connsiteX2" fmla="*/ 157 w 157"/>
                  <a:gd name="connsiteY2" fmla="*/ 296 h 582"/>
                  <a:gd name="connsiteX0" fmla="*/ 157 w 157"/>
                  <a:gd name="connsiteY0" fmla="*/ 289 h 575"/>
                  <a:gd name="connsiteX1" fmla="*/ 0 w 157"/>
                  <a:gd name="connsiteY1" fmla="*/ 498 h 575"/>
                  <a:gd name="connsiteX2" fmla="*/ 157 w 157"/>
                  <a:gd name="connsiteY2" fmla="*/ 289 h 575"/>
                  <a:gd name="connsiteX0" fmla="*/ 157 w 157"/>
                  <a:gd name="connsiteY0" fmla="*/ 281 h 567"/>
                  <a:gd name="connsiteX1" fmla="*/ 0 w 157"/>
                  <a:gd name="connsiteY1" fmla="*/ 490 h 567"/>
                  <a:gd name="connsiteX2" fmla="*/ 157 w 157"/>
                  <a:gd name="connsiteY2" fmla="*/ 281 h 567"/>
                  <a:gd name="connsiteX0" fmla="*/ 157 w 157"/>
                  <a:gd name="connsiteY0" fmla="*/ 281 h 567"/>
                  <a:gd name="connsiteX1" fmla="*/ 0 w 157"/>
                  <a:gd name="connsiteY1" fmla="*/ 490 h 567"/>
                  <a:gd name="connsiteX2" fmla="*/ 157 w 157"/>
                  <a:gd name="connsiteY2" fmla="*/ 281 h 567"/>
                  <a:gd name="connsiteX0" fmla="*/ 157 w 157"/>
                  <a:gd name="connsiteY0" fmla="*/ 281 h 567"/>
                  <a:gd name="connsiteX1" fmla="*/ 0 w 157"/>
                  <a:gd name="connsiteY1" fmla="*/ 490 h 567"/>
                  <a:gd name="connsiteX2" fmla="*/ 157 w 157"/>
                  <a:gd name="connsiteY2" fmla="*/ 281 h 567"/>
                  <a:gd name="connsiteX0" fmla="*/ 169 w 183"/>
                  <a:gd name="connsiteY0" fmla="*/ 171 h 457"/>
                  <a:gd name="connsiteX1" fmla="*/ 111 w 183"/>
                  <a:gd name="connsiteY1" fmla="*/ 35 h 457"/>
                  <a:gd name="connsiteX2" fmla="*/ 12 w 183"/>
                  <a:gd name="connsiteY2" fmla="*/ 380 h 457"/>
                  <a:gd name="connsiteX3" fmla="*/ 169 w 183"/>
                  <a:gd name="connsiteY3" fmla="*/ 171 h 457"/>
                  <a:gd name="connsiteX0" fmla="*/ 169 w 183"/>
                  <a:gd name="connsiteY0" fmla="*/ 145 h 431"/>
                  <a:gd name="connsiteX1" fmla="*/ 111 w 183"/>
                  <a:gd name="connsiteY1" fmla="*/ 9 h 431"/>
                  <a:gd name="connsiteX2" fmla="*/ 12 w 183"/>
                  <a:gd name="connsiteY2" fmla="*/ 354 h 431"/>
                  <a:gd name="connsiteX3" fmla="*/ 169 w 183"/>
                  <a:gd name="connsiteY3" fmla="*/ 145 h 431"/>
                  <a:gd name="connsiteX0" fmla="*/ 169 w 169"/>
                  <a:gd name="connsiteY0" fmla="*/ 145 h 431"/>
                  <a:gd name="connsiteX1" fmla="*/ 111 w 169"/>
                  <a:gd name="connsiteY1" fmla="*/ 9 h 431"/>
                  <a:gd name="connsiteX2" fmla="*/ 12 w 169"/>
                  <a:gd name="connsiteY2" fmla="*/ 354 h 431"/>
                  <a:gd name="connsiteX3" fmla="*/ 169 w 169"/>
                  <a:gd name="connsiteY3" fmla="*/ 145 h 431"/>
                  <a:gd name="connsiteX0" fmla="*/ 157 w 157"/>
                  <a:gd name="connsiteY0" fmla="*/ 145 h 431"/>
                  <a:gd name="connsiteX1" fmla="*/ 99 w 157"/>
                  <a:gd name="connsiteY1" fmla="*/ 9 h 431"/>
                  <a:gd name="connsiteX2" fmla="*/ 0 w 157"/>
                  <a:gd name="connsiteY2" fmla="*/ 354 h 431"/>
                  <a:gd name="connsiteX3" fmla="*/ 157 w 157"/>
                  <a:gd name="connsiteY3" fmla="*/ 145 h 431"/>
                  <a:gd name="connsiteX0" fmla="*/ 157 w 157"/>
                  <a:gd name="connsiteY0" fmla="*/ 145 h 431"/>
                  <a:gd name="connsiteX1" fmla="*/ 99 w 157"/>
                  <a:gd name="connsiteY1" fmla="*/ 9 h 431"/>
                  <a:gd name="connsiteX2" fmla="*/ 0 w 157"/>
                  <a:gd name="connsiteY2" fmla="*/ 354 h 431"/>
                  <a:gd name="connsiteX3" fmla="*/ 157 w 157"/>
                  <a:gd name="connsiteY3" fmla="*/ 145 h 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7" h="431">
                    <a:moveTo>
                      <a:pt x="157" y="145"/>
                    </a:moveTo>
                    <a:cubicBezTo>
                      <a:pt x="142" y="41"/>
                      <a:pt x="129" y="0"/>
                      <a:pt x="99" y="9"/>
                    </a:cubicBezTo>
                    <a:cubicBezTo>
                      <a:pt x="65" y="21"/>
                      <a:pt x="26" y="202"/>
                      <a:pt x="0" y="354"/>
                    </a:cubicBezTo>
                    <a:cubicBezTo>
                      <a:pt x="61" y="431"/>
                      <a:pt x="114" y="359"/>
                      <a:pt x="157" y="145"/>
                    </a:cubicBezTo>
                    <a:close/>
                  </a:path>
                </a:pathLst>
              </a:custGeom>
              <a:solidFill>
                <a:schemeClr val="bg1">
                  <a:alpha val="76077"/>
                </a:schemeClr>
              </a:solidFill>
              <a:ln w="635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solidFill>
                    <a:srgbClr val="000000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00" name="Rechteck 99"/>
          <p:cNvSpPr/>
          <p:nvPr/>
        </p:nvSpPr>
        <p:spPr>
          <a:xfrm>
            <a:off x="142875" y="1785938"/>
            <a:ext cx="3929063" cy="1285875"/>
          </a:xfrm>
          <a:prstGeom prst="rect">
            <a:avLst/>
          </a:prstGeom>
          <a:solidFill>
            <a:srgbClr val="0070C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2" name="Rechteck 101"/>
          <p:cNvSpPr/>
          <p:nvPr/>
        </p:nvSpPr>
        <p:spPr bwMode="auto">
          <a:xfrm>
            <a:off x="142875" y="3429000"/>
            <a:ext cx="3929063" cy="1071563"/>
          </a:xfrm>
          <a:prstGeom prst="rect">
            <a:avLst/>
          </a:prstGeom>
          <a:solidFill>
            <a:srgbClr val="0070C0">
              <a:alpha val="2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6" name="Pfeil nach unten 105"/>
          <p:cNvSpPr/>
          <p:nvPr/>
        </p:nvSpPr>
        <p:spPr>
          <a:xfrm>
            <a:off x="1857375" y="4572000"/>
            <a:ext cx="285750" cy="142875"/>
          </a:xfrm>
          <a:prstGeom prst="downArrow">
            <a:avLst/>
          </a:prstGeom>
          <a:solidFill>
            <a:srgbClr val="0070C0">
              <a:alpha val="20000"/>
            </a:srgb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7" name="Pfeil nach links und rechts 106"/>
          <p:cNvSpPr/>
          <p:nvPr/>
        </p:nvSpPr>
        <p:spPr>
          <a:xfrm>
            <a:off x="4286250" y="3786188"/>
            <a:ext cx="500063" cy="285750"/>
          </a:xfrm>
          <a:prstGeom prst="leftRightArrow">
            <a:avLst/>
          </a:prstGeom>
          <a:solidFill>
            <a:srgbClr val="0070C0">
              <a:alpha val="20000"/>
            </a:srgb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8" name="Pfeil nach links und rechts 107"/>
          <p:cNvSpPr/>
          <p:nvPr/>
        </p:nvSpPr>
        <p:spPr>
          <a:xfrm>
            <a:off x="4286250" y="5024438"/>
            <a:ext cx="500063" cy="285750"/>
          </a:xfrm>
          <a:prstGeom prst="leftRightArrow">
            <a:avLst/>
          </a:prstGeom>
          <a:solidFill>
            <a:srgbClr val="0070C0">
              <a:alpha val="20000"/>
            </a:srgb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9" name="Ellipse 108"/>
          <p:cNvSpPr/>
          <p:nvPr/>
        </p:nvSpPr>
        <p:spPr>
          <a:xfrm>
            <a:off x="1714500" y="5357813"/>
            <a:ext cx="714375" cy="71437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0" name="Pfeil nach rechts 109"/>
          <p:cNvSpPr/>
          <p:nvPr/>
        </p:nvSpPr>
        <p:spPr>
          <a:xfrm>
            <a:off x="142875" y="5143500"/>
            <a:ext cx="1428750" cy="107156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bg1"/>
                </a:solidFill>
                <a:latin typeface="Calibri" pitchFamily="34" charset="0"/>
              </a:rPr>
              <a:t>Objektive Bevölkerungs-</a:t>
            </a:r>
            <a:r>
              <a:rPr lang="de-DE" sz="1200" dirty="0" err="1">
                <a:solidFill>
                  <a:schemeClr val="bg1"/>
                </a:solidFill>
                <a:latin typeface="Calibri" pitchFamily="34" charset="0"/>
              </a:rPr>
              <a:t>daten</a:t>
            </a:r>
            <a:endParaRPr lang="de-DE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1" name="Pfeil nach links 110"/>
          <p:cNvSpPr/>
          <p:nvPr/>
        </p:nvSpPr>
        <p:spPr>
          <a:xfrm>
            <a:off x="2571750" y="5143500"/>
            <a:ext cx="1500188" cy="928688"/>
          </a:xfrm>
          <a:prstGeom prst="lef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latin typeface="Calibri" pitchFamily="34" charset="0"/>
              </a:rPr>
              <a:t>Wohnungs-</a:t>
            </a:r>
            <a:r>
              <a:rPr lang="de-DE" sz="1200" dirty="0" err="1">
                <a:latin typeface="Calibri" pitchFamily="34" charset="0"/>
              </a:rPr>
              <a:t>angebot</a:t>
            </a:r>
            <a:endParaRPr lang="de-DE" sz="1200" dirty="0">
              <a:latin typeface="Calibri" pitchFamily="34" charset="0"/>
            </a:endParaRPr>
          </a:p>
        </p:txBody>
      </p:sp>
      <p:sp>
        <p:nvSpPr>
          <p:cNvPr id="112" name="Pfeil nach unten 111"/>
          <p:cNvSpPr/>
          <p:nvPr/>
        </p:nvSpPr>
        <p:spPr>
          <a:xfrm>
            <a:off x="1357313" y="4786313"/>
            <a:ext cx="1500187" cy="571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latin typeface="Calibri" pitchFamily="34" charset="0"/>
              </a:rPr>
              <a:t>Milieus</a:t>
            </a:r>
          </a:p>
        </p:txBody>
      </p:sp>
      <p:sp>
        <p:nvSpPr>
          <p:cNvPr id="113" name="Pfeil nach oben 112"/>
          <p:cNvSpPr/>
          <p:nvPr/>
        </p:nvSpPr>
        <p:spPr>
          <a:xfrm>
            <a:off x="1214438" y="6072188"/>
            <a:ext cx="1643062" cy="500062"/>
          </a:xfrm>
          <a:prstGeom prst="upArrow">
            <a:avLst>
              <a:gd name="adj1" fmla="val 50000"/>
              <a:gd name="adj2" fmla="val 5266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latin typeface="Calibri" pitchFamily="34" charset="0"/>
              </a:rPr>
              <a:t>Sonst. </a:t>
            </a:r>
            <a:r>
              <a:rPr lang="de-DE" sz="1200" dirty="0" err="1">
                <a:latin typeface="Calibri" pitchFamily="34" charset="0"/>
              </a:rPr>
              <a:t>Informat</a:t>
            </a:r>
            <a:r>
              <a:rPr lang="de-DE" sz="1200" dirty="0">
                <a:latin typeface="Calibri" pitchFamily="34" charset="0"/>
              </a:rPr>
              <a:t>.</a:t>
            </a:r>
          </a:p>
        </p:txBody>
      </p:sp>
      <p:sp>
        <p:nvSpPr>
          <p:cNvPr id="63506" name="Textfeld 32"/>
          <p:cNvSpPr txBox="1">
            <a:spLocks noChangeArrowheads="1"/>
          </p:cNvSpPr>
          <p:nvPr/>
        </p:nvSpPr>
        <p:spPr bwMode="auto">
          <a:xfrm>
            <a:off x="4929188" y="1785938"/>
            <a:ext cx="3929062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600" b="1">
                <a:solidFill>
                  <a:srgbClr val="002060"/>
                </a:solidFill>
                <a:latin typeface="Calibri" pitchFamily="34" charset="0"/>
              </a:rPr>
              <a:t>Milieus:</a:t>
            </a:r>
          </a:p>
          <a:p>
            <a:r>
              <a:rPr lang="de-DE" sz="1600">
                <a:solidFill>
                  <a:srgbClr val="002060"/>
                </a:solidFill>
                <a:latin typeface="Calibri" pitchFamily="34" charset="0"/>
              </a:rPr>
              <a:t>Systematische Berücksichtigung von allgemeinen </a:t>
            </a:r>
            <a:r>
              <a:rPr lang="de-DE" sz="1600" i="1">
                <a:solidFill>
                  <a:srgbClr val="002060"/>
                </a:solidFill>
                <a:latin typeface="Calibri" pitchFamily="34" charset="0"/>
              </a:rPr>
              <a:t>und</a:t>
            </a:r>
            <a:r>
              <a:rPr lang="de-DE" sz="1600">
                <a:solidFill>
                  <a:srgbClr val="002060"/>
                </a:solidFill>
                <a:latin typeface="Calibri" pitchFamily="34" charset="0"/>
              </a:rPr>
              <a:t> themenspezifischen Werten, Einstellungen, Verhaltensmustern über Milieu-Typologie</a:t>
            </a:r>
          </a:p>
        </p:txBody>
      </p:sp>
      <p:sp>
        <p:nvSpPr>
          <p:cNvPr id="63507" name="Textfeld 32"/>
          <p:cNvSpPr txBox="1">
            <a:spLocks noChangeArrowheads="1"/>
          </p:cNvSpPr>
          <p:nvPr/>
        </p:nvSpPr>
        <p:spPr bwMode="auto">
          <a:xfrm>
            <a:off x="4929188" y="3429000"/>
            <a:ext cx="3929062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600" b="1">
                <a:solidFill>
                  <a:srgbClr val="002060"/>
                </a:solidFill>
                <a:latin typeface="Calibri" pitchFamily="34" charset="0"/>
              </a:rPr>
              <a:t>Mikrogeografie:</a:t>
            </a:r>
          </a:p>
          <a:p>
            <a:r>
              <a:rPr lang="de-DE" sz="1600">
                <a:solidFill>
                  <a:srgbClr val="002060"/>
                </a:solidFill>
                <a:latin typeface="Calibri" pitchFamily="34" charset="0"/>
              </a:rPr>
              <a:t>Verortung der Milieus im Raum – und damit ihrer (themen-) spezifischen Einstellungs- und Verhaltensmuster</a:t>
            </a:r>
          </a:p>
        </p:txBody>
      </p:sp>
      <p:pic>
        <p:nvPicPr>
          <p:cNvPr id="63508" name="Picture 4" descr="MMI_Haus_München_Lehel"/>
          <p:cNvPicPr>
            <a:picLocks noChangeAspect="1" noChangeArrowheads="1"/>
          </p:cNvPicPr>
          <p:nvPr/>
        </p:nvPicPr>
        <p:blipFill>
          <a:blip r:embed="rId2"/>
          <a:srcRect l="-1897" t="56023" r="59718" b="24763"/>
          <a:stretch>
            <a:fillRect/>
          </a:stretch>
        </p:blipFill>
        <p:spPr bwMode="auto">
          <a:xfrm>
            <a:off x="214313" y="3475038"/>
            <a:ext cx="3786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9" name="Textfeld 53"/>
          <p:cNvSpPr txBox="1">
            <a:spLocks noChangeArrowheads="1"/>
          </p:cNvSpPr>
          <p:nvPr/>
        </p:nvSpPr>
        <p:spPr bwMode="auto">
          <a:xfrm>
            <a:off x="1547813" y="115888"/>
            <a:ext cx="7286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solidFill>
                  <a:schemeClr val="bg1"/>
                </a:solidFill>
                <a:latin typeface="Calibri" pitchFamily="34" charset="0"/>
              </a:rPr>
              <a:t>Methodik -  Milieuforschung und Raumanalyse</a:t>
            </a:r>
          </a:p>
        </p:txBody>
      </p:sp>
      <p:sp>
        <p:nvSpPr>
          <p:cNvPr id="63510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719138"/>
          </a:xfrm>
          <a:prstGeom prst="rect">
            <a:avLst/>
          </a:prstGeom>
          <a:solidFill>
            <a:srgbClr val="006FB4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1600" b="1">
                <a:solidFill>
                  <a:srgbClr val="FFFFFF"/>
                </a:solidFill>
              </a:rPr>
              <a:t>	</a:t>
            </a:r>
            <a:endParaRPr lang="de-DE"/>
          </a:p>
        </p:txBody>
      </p:sp>
      <p:pic>
        <p:nvPicPr>
          <p:cNvPr id="63511" name="Grafik 0" descr="SNW Logo-CMYK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9375" y="88900"/>
            <a:ext cx="3124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feld 56"/>
          <p:cNvSpPr txBox="1"/>
          <p:nvPr/>
        </p:nvSpPr>
        <p:spPr>
          <a:xfrm>
            <a:off x="3276600" y="115888"/>
            <a:ext cx="5256213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Phase I: Analysen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platzhalter 2"/>
          <p:cNvSpPr txBox="1">
            <a:spLocks/>
          </p:cNvSpPr>
          <p:nvPr/>
        </p:nvSpPr>
        <p:spPr bwMode="auto">
          <a:xfrm>
            <a:off x="468313" y="1052513"/>
            <a:ext cx="799147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64514" name="Textfeld 4"/>
          <p:cNvSpPr txBox="1">
            <a:spLocks noChangeArrowheads="1"/>
          </p:cNvSpPr>
          <p:nvPr/>
        </p:nvSpPr>
        <p:spPr bwMode="auto">
          <a:xfrm>
            <a:off x="1571625" y="647700"/>
            <a:ext cx="7286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>
                <a:solidFill>
                  <a:schemeClr val="bg1"/>
                </a:solidFill>
              </a:rPr>
              <a:t>Eckpunkte der vhw-Dialogprozesse</a:t>
            </a:r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719138"/>
          </a:xfrm>
          <a:prstGeom prst="rect">
            <a:avLst/>
          </a:prstGeom>
          <a:solidFill>
            <a:srgbClr val="006FB4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1600" b="1">
                <a:solidFill>
                  <a:srgbClr val="FFFFFF"/>
                </a:solidFill>
              </a:rPr>
              <a:t>	</a:t>
            </a:r>
            <a:endParaRPr lang="de-DE"/>
          </a:p>
        </p:txBody>
      </p:sp>
      <p:pic>
        <p:nvPicPr>
          <p:cNvPr id="64516" name="Grafik 0" descr="SNW Logo-CMYK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9375" y="88900"/>
            <a:ext cx="3124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feld 32"/>
          <p:cNvSpPr txBox="1"/>
          <p:nvPr/>
        </p:nvSpPr>
        <p:spPr>
          <a:xfrm>
            <a:off x="3276600" y="115888"/>
            <a:ext cx="5256213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Grundverständnis</a:t>
            </a: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395288" y="1114425"/>
            <a:ext cx="80645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itchFamily="34" charset="0"/>
                <a:cs typeface="Arial" pitchFamily="34" charset="0"/>
              </a:rPr>
              <a:t> Oberstes Ziel der Dialogprozesse im Rahmen des Städtenetzwerkes ist die Schaffung und Verstetigung einer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itchFamily="34" charset="0"/>
                <a:cs typeface="Arial" pitchFamily="34" charset="0"/>
              </a:rPr>
              <a:t>neuen Dialogkultur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itchFamily="34" charset="0"/>
                <a:cs typeface="Arial" pitchFamily="34" charset="0"/>
              </a:rPr>
              <a:t>in den Städten, u.a. durch innovative Dialoge. Diese beruhen auf einem </a:t>
            </a:r>
            <a:r>
              <a:rPr lang="de-DE" b="1" dirty="0" err="1">
                <a:solidFill>
                  <a:schemeClr val="bg1">
                    <a:lumMod val="50000"/>
                  </a:schemeClr>
                </a:solidFill>
                <a:latin typeface="+mj-lt"/>
                <a:ea typeface="Calibri" pitchFamily="34" charset="0"/>
                <a:cs typeface="Arial" pitchFamily="34" charset="0"/>
              </a:rPr>
              <a:t>deliberativen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itchFamily="34" charset="0"/>
                <a:cs typeface="Arial" pitchFamily="34" charset="0"/>
              </a:rPr>
              <a:t> Verständnis von Demokratie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itchFamily="34" charset="0"/>
                <a:cs typeface="Arial" pitchFamily="34" charset="0"/>
              </a:rPr>
              <a:t>. </a:t>
            </a:r>
          </a:p>
          <a:p>
            <a:pPr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de-DE" dirty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itchFamily="34" charset="0"/>
                <a:cs typeface="Arial" pitchFamily="34" charset="0"/>
              </a:rPr>
              <a:t> Bei diesem Verständnis sind alle Beteiligten im Dialog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itchFamily="34" charset="0"/>
                <a:cs typeface="Arial" pitchFamily="34" charset="0"/>
              </a:rPr>
              <a:t>gleichberechtigt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itchFamily="34" charset="0"/>
                <a:cs typeface="Arial" pitchFamily="34" charset="0"/>
              </a:rPr>
              <a:t>. Der Dialog orientiert sich nicht an (sektoralen) Verwaltungsverfahren (wie z.B. bei der Bürgerbeteiligung), sondern ist auf die fachübergreifende Lösung eines aktuellen Sachproblems ausgerichtet. </a:t>
            </a:r>
          </a:p>
          <a:p>
            <a:pPr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endParaRPr lang="de-DE" dirty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  <a:p>
            <a:pPr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itchFamily="34" charset="0"/>
                <a:cs typeface="Arial" pitchFamily="34" charset="0"/>
              </a:rPr>
              <a:t> Ziel des Dialoges ist es, mit der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itchFamily="34" charset="0"/>
                <a:cs typeface="Arial" pitchFamily="34" charset="0"/>
              </a:rPr>
              <a:t>Kraft der „guten Argumente“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itchFamily="34" charset="0"/>
                <a:cs typeface="Arial" pitchFamily="34" charset="0"/>
              </a:rPr>
              <a:t> eine „vernünftige“, auf das Gemeinwohl ausgerichtete (ggf. Einzelinteressen überwindende) Problemlösung zu finden, die im Einvernehmen (nicht in einem Kompromiss) von allen Beteiligten getragen wird. Ein solcher Dialog zwischen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itchFamily="34" charset="0"/>
                <a:cs typeface="Arial" pitchFamily="34" charset="0"/>
              </a:rPr>
              <a:t>Politik, Verwaltung, Wirtschaft und Bürgerschaft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itchFamily="34" charset="0"/>
                <a:cs typeface="Arial" pitchFamily="34" charset="0"/>
              </a:rPr>
              <a:t>kann einen wichtigen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itchFamily="34" charset="0"/>
                <a:cs typeface="Arial" pitchFamily="34" charset="0"/>
              </a:rPr>
              <a:t>Beitrag zur Stärkung der lokalen Demokratie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itchFamily="34" charset="0"/>
                <a:cs typeface="Arial" pitchFamily="34" charset="0"/>
              </a:rPr>
              <a:t>leisten.</a:t>
            </a:r>
            <a:endParaRPr lang="de-DE" dirty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692275" y="1196975"/>
            <a:ext cx="64087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 i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„Wie kann ich mit den Bürgern etwas vereinbaren, wenn ich nachher hausintern wieder ‚zurückgepfiffen‘ werde?“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692275" y="2420938"/>
            <a:ext cx="64087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 i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„Ich werde da raus geschickt und muss mich beschimpfen lassen, es sei ja doch alles schon entschieden. Und das Schlimme ist: die Menschen haben ja Recht.“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692275" y="4005263"/>
            <a:ext cx="6408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 i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„Das kostet viel Kraft und Zeit. Und was habe ich davon? Nur Ärger.“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403350" y="1268413"/>
            <a:ext cx="215900" cy="7905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1403350" y="2492375"/>
            <a:ext cx="215900" cy="11509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1403350" y="4005263"/>
            <a:ext cx="215900" cy="6461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1403350" y="4941888"/>
            <a:ext cx="215900" cy="7905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1763713" y="4941888"/>
            <a:ext cx="64087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 i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„Wir müssten hier im Hause zusammen arbeiten. Aber es gelingt nicht einmal, alle an einen Tisch zu </a:t>
            </a:r>
            <a:r>
              <a:rPr lang="de-DE" sz="2000" b="1" i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bekommen</a:t>
            </a:r>
            <a:r>
              <a:rPr lang="de-DE" sz="2000" b="1" i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.“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/>
      <p:bldP spid="40964" grpId="0"/>
      <p:bldP spid="40965" grpId="0" animBg="1"/>
      <p:bldP spid="40966" grpId="0" animBg="1"/>
      <p:bldP spid="40967" grpId="0" animBg="1"/>
      <p:bldP spid="40968" grpId="0" animBg="1"/>
      <p:bldP spid="4096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platzhalter 2"/>
          <p:cNvSpPr txBox="1">
            <a:spLocks/>
          </p:cNvSpPr>
          <p:nvPr/>
        </p:nvSpPr>
        <p:spPr bwMode="auto">
          <a:xfrm>
            <a:off x="468313" y="1052513"/>
            <a:ext cx="799147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258888" y="1844675"/>
            <a:ext cx="1800225" cy="288925"/>
          </a:xfrm>
          <a:prstGeom prst="rect">
            <a:avLst/>
          </a:prstGeom>
          <a:solidFill>
            <a:srgbClr val="004F8A"/>
          </a:solidFill>
          <a:ln>
            <a:solidFill>
              <a:srgbClr val="578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8" name="Rechteck 7"/>
          <p:cNvSpPr/>
          <p:nvPr/>
        </p:nvSpPr>
        <p:spPr>
          <a:xfrm>
            <a:off x="3203575" y="1844675"/>
            <a:ext cx="1800225" cy="287338"/>
          </a:xfrm>
          <a:prstGeom prst="rect">
            <a:avLst/>
          </a:prstGeom>
          <a:solidFill>
            <a:srgbClr val="004F8A"/>
          </a:solidFill>
          <a:ln>
            <a:solidFill>
              <a:srgbClr val="578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Kommunikation</a:t>
            </a:r>
          </a:p>
        </p:txBody>
      </p:sp>
      <p:sp>
        <p:nvSpPr>
          <p:cNvPr id="9" name="Rechteck 8"/>
          <p:cNvSpPr/>
          <p:nvPr/>
        </p:nvSpPr>
        <p:spPr>
          <a:xfrm>
            <a:off x="5148263" y="1844675"/>
            <a:ext cx="1800225" cy="288925"/>
          </a:xfrm>
          <a:prstGeom prst="rect">
            <a:avLst/>
          </a:prstGeom>
          <a:solidFill>
            <a:srgbClr val="004F8A"/>
          </a:solidFill>
          <a:ln>
            <a:solidFill>
              <a:srgbClr val="578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Repräsentanz</a:t>
            </a:r>
          </a:p>
        </p:txBody>
      </p:sp>
      <p:sp>
        <p:nvSpPr>
          <p:cNvPr id="10" name="Rechteck 9"/>
          <p:cNvSpPr/>
          <p:nvPr/>
        </p:nvSpPr>
        <p:spPr>
          <a:xfrm>
            <a:off x="7092950" y="1854200"/>
            <a:ext cx="1800225" cy="287338"/>
          </a:xfrm>
          <a:prstGeom prst="rect">
            <a:avLst/>
          </a:prstGeom>
          <a:solidFill>
            <a:srgbClr val="004F8A"/>
          </a:solidFill>
          <a:ln>
            <a:solidFill>
              <a:srgbClr val="578C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Durchführung</a:t>
            </a:r>
          </a:p>
        </p:txBody>
      </p:sp>
      <p:cxnSp>
        <p:nvCxnSpPr>
          <p:cNvPr id="16" name="Gerade Verbindung mit Pfeil 15"/>
          <p:cNvCxnSpPr>
            <a:stCxn id="21" idx="0"/>
            <a:endCxn id="8" idx="2"/>
          </p:cNvCxnSpPr>
          <p:nvPr/>
        </p:nvCxnSpPr>
        <p:spPr>
          <a:xfrm rot="16200000" flipV="1">
            <a:off x="3837782" y="2397919"/>
            <a:ext cx="533400" cy="1587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71438" y="2665413"/>
            <a:ext cx="971550" cy="1008062"/>
          </a:xfrm>
          <a:prstGeom prst="rect">
            <a:avLst/>
          </a:prstGeom>
          <a:solidFill>
            <a:srgbClr val="7EA7D8"/>
          </a:solidFill>
          <a:ln w="28575">
            <a:solidFill>
              <a:srgbClr val="578CD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rgbClr val="002060"/>
                </a:solidFill>
              </a:rPr>
              <a:t>Defizite heutiger Dialog-</a:t>
            </a:r>
            <a:r>
              <a:rPr lang="de-DE" sz="1400" dirty="0" err="1">
                <a:solidFill>
                  <a:srgbClr val="002060"/>
                </a:solidFill>
              </a:rPr>
              <a:t>praxis</a:t>
            </a:r>
            <a:r>
              <a:rPr lang="de-DE" sz="1400" dirty="0"/>
              <a:t> </a:t>
            </a:r>
          </a:p>
        </p:txBody>
      </p:sp>
      <p:sp>
        <p:nvSpPr>
          <p:cNvPr id="20" name="Rechteck 19"/>
          <p:cNvSpPr/>
          <p:nvPr/>
        </p:nvSpPr>
        <p:spPr>
          <a:xfrm>
            <a:off x="1260475" y="2665413"/>
            <a:ext cx="1798638" cy="1008062"/>
          </a:xfrm>
          <a:prstGeom prst="rect">
            <a:avLst/>
          </a:prstGeom>
          <a:solidFill>
            <a:srgbClr val="7EA7D8"/>
          </a:solidFill>
          <a:ln w="28575">
            <a:solidFill>
              <a:srgbClr val="578CD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 sz="1200" dirty="0">
              <a:solidFill>
                <a:srgbClr val="002060"/>
              </a:solidFill>
            </a:endParaRPr>
          </a:p>
          <a:p>
            <a:pPr>
              <a:defRPr/>
            </a:pPr>
            <a:endParaRPr lang="de-DE" sz="12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de-DE" sz="1200" dirty="0">
                <a:solidFill>
                  <a:srgbClr val="002060"/>
                </a:solidFill>
              </a:rPr>
              <a:t>Intransparent, top-down, entspricht nicht den Herausforderungen / Bedürfnissen vor Ort</a:t>
            </a:r>
          </a:p>
          <a:p>
            <a:pPr>
              <a:defRPr/>
            </a:pPr>
            <a:endParaRPr lang="de-DE" sz="1200" dirty="0">
              <a:solidFill>
                <a:srgbClr val="002060"/>
              </a:solidFill>
            </a:endParaRPr>
          </a:p>
          <a:p>
            <a:pPr>
              <a:defRPr/>
            </a:pP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205163" y="2665413"/>
            <a:ext cx="1800225" cy="1008062"/>
          </a:xfrm>
          <a:prstGeom prst="rect">
            <a:avLst/>
          </a:prstGeom>
          <a:solidFill>
            <a:srgbClr val="7EA7D8"/>
          </a:solidFill>
          <a:ln w="28575">
            <a:solidFill>
              <a:srgbClr val="578CD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1200" dirty="0">
                <a:solidFill>
                  <a:srgbClr val="002060"/>
                </a:solidFill>
              </a:rPr>
              <a:t>Mangelnde / keine zielgruppengerechte Kommunikation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5148263" y="2665413"/>
            <a:ext cx="1800225" cy="1008062"/>
          </a:xfrm>
          <a:prstGeom prst="rect">
            <a:avLst/>
          </a:prstGeom>
          <a:solidFill>
            <a:srgbClr val="7EA7D8"/>
          </a:solidFill>
          <a:ln w="28575">
            <a:solidFill>
              <a:srgbClr val="578CD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1200" dirty="0">
                <a:solidFill>
                  <a:srgbClr val="002060"/>
                </a:solidFill>
              </a:rPr>
              <a:t>disproportionale </a:t>
            </a:r>
            <a:r>
              <a:rPr lang="de-DE" sz="1200" dirty="0">
                <a:solidFill>
                  <a:srgbClr val="002060"/>
                </a:solidFill>
              </a:rPr>
              <a:t>Repräsentativität; einseitiger </a:t>
            </a:r>
            <a:r>
              <a:rPr lang="de-DE" sz="1200" dirty="0">
                <a:solidFill>
                  <a:srgbClr val="002060"/>
                </a:solidFill>
              </a:rPr>
              <a:t>Interessen-Input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7092950" y="2665413"/>
            <a:ext cx="1800225" cy="1008062"/>
          </a:xfrm>
          <a:prstGeom prst="rect">
            <a:avLst/>
          </a:prstGeom>
          <a:solidFill>
            <a:srgbClr val="7EA7D8"/>
          </a:solidFill>
          <a:ln w="28575">
            <a:solidFill>
              <a:srgbClr val="578CD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1200" dirty="0">
                <a:solidFill>
                  <a:srgbClr val="002060"/>
                </a:solidFill>
              </a:rPr>
              <a:t>Keine zielgruppengerechte Formen; </a:t>
            </a:r>
            <a:r>
              <a:rPr lang="de-DE" sz="1200" dirty="0">
                <a:solidFill>
                  <a:srgbClr val="002060"/>
                </a:solidFill>
              </a:rPr>
              <a:t>Moderationsdefizite</a:t>
            </a:r>
          </a:p>
        </p:txBody>
      </p:sp>
      <p:sp>
        <p:nvSpPr>
          <p:cNvPr id="24" name="Rechteck 23"/>
          <p:cNvSpPr/>
          <p:nvPr/>
        </p:nvSpPr>
        <p:spPr>
          <a:xfrm>
            <a:off x="71438" y="3889375"/>
            <a:ext cx="971550" cy="1079500"/>
          </a:xfrm>
          <a:prstGeom prst="rect">
            <a:avLst/>
          </a:prstGeom>
          <a:solidFill>
            <a:srgbClr val="0070C0"/>
          </a:solidFill>
          <a:ln w="28575">
            <a:solidFill>
              <a:srgbClr val="578CD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>
                <a:solidFill>
                  <a:schemeClr val="bg1"/>
                </a:solidFill>
              </a:rPr>
              <a:t>v</a:t>
            </a:r>
            <a:r>
              <a:rPr lang="de-DE" sz="1400" dirty="0">
                <a:solidFill>
                  <a:schemeClr val="bg1"/>
                </a:solidFill>
              </a:rPr>
              <a:t>hw-Potenzial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1260475" y="3889375"/>
            <a:ext cx="1798638" cy="1079500"/>
          </a:xfrm>
          <a:prstGeom prst="rect">
            <a:avLst/>
          </a:prstGeom>
          <a:solidFill>
            <a:srgbClr val="0070C0"/>
          </a:solidFill>
          <a:ln w="28575">
            <a:solidFill>
              <a:srgbClr val="578CD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1200" b="1" dirty="0">
                <a:solidFill>
                  <a:schemeClr val="bg1"/>
                </a:solidFill>
              </a:rPr>
              <a:t>Mehrwert Analysen (Transparenz), offenes Agenda-Setting im Dialog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3205163" y="3889375"/>
            <a:ext cx="1800225" cy="1079500"/>
          </a:xfrm>
          <a:prstGeom prst="rect">
            <a:avLst/>
          </a:prstGeom>
          <a:solidFill>
            <a:srgbClr val="0070C0"/>
          </a:solidFill>
          <a:ln w="28575">
            <a:solidFill>
              <a:srgbClr val="578CD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1200" b="1" dirty="0">
                <a:solidFill>
                  <a:schemeClr val="bg1"/>
                </a:solidFill>
              </a:rPr>
              <a:t>Zielgruppengerechte </a:t>
            </a:r>
            <a:r>
              <a:rPr lang="de-DE" sz="1200" b="1" dirty="0">
                <a:solidFill>
                  <a:schemeClr val="bg1"/>
                </a:solidFill>
              </a:rPr>
              <a:t>Kommunikations-formen/ Ansprache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5148263" y="3889375"/>
            <a:ext cx="1800225" cy="1081088"/>
          </a:xfrm>
          <a:prstGeom prst="rect">
            <a:avLst/>
          </a:prstGeom>
          <a:solidFill>
            <a:srgbClr val="0070C0"/>
          </a:solidFill>
          <a:ln w="28575">
            <a:solidFill>
              <a:srgbClr val="578CD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1200" b="1" dirty="0">
                <a:solidFill>
                  <a:schemeClr val="bg1"/>
                </a:solidFill>
              </a:rPr>
              <a:t>Inklusion bisher unterrepräsentierter Milieus/ Gruppen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7092950" y="3889375"/>
            <a:ext cx="1727200" cy="1081088"/>
          </a:xfrm>
          <a:prstGeom prst="rect">
            <a:avLst/>
          </a:prstGeom>
          <a:solidFill>
            <a:srgbClr val="0070C0"/>
          </a:solidFill>
          <a:ln w="28575">
            <a:solidFill>
              <a:srgbClr val="578CD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1200" b="1" dirty="0">
                <a:solidFill>
                  <a:schemeClr val="bg1"/>
                </a:solidFill>
              </a:rPr>
              <a:t>Milieugerechte </a:t>
            </a:r>
            <a:r>
              <a:rPr lang="de-DE" sz="1200" b="1" dirty="0">
                <a:solidFill>
                  <a:schemeClr val="bg1"/>
                </a:solidFill>
              </a:rPr>
              <a:t>Dialogformen, interessensaus-gleichende Moderation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34" name="Pfeil nach oben 33"/>
          <p:cNvSpPr/>
          <p:nvPr/>
        </p:nvSpPr>
        <p:spPr>
          <a:xfrm>
            <a:off x="2051050" y="3673475"/>
            <a:ext cx="217488" cy="215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5" name="Pfeil nach oben 34"/>
          <p:cNvSpPr/>
          <p:nvPr/>
        </p:nvSpPr>
        <p:spPr>
          <a:xfrm>
            <a:off x="3995738" y="3673475"/>
            <a:ext cx="217487" cy="215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6" name="Pfeil nach oben 35"/>
          <p:cNvSpPr/>
          <p:nvPr/>
        </p:nvSpPr>
        <p:spPr>
          <a:xfrm>
            <a:off x="5867400" y="3673475"/>
            <a:ext cx="217488" cy="215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7" name="Pfeil nach oben 36"/>
          <p:cNvSpPr/>
          <p:nvPr/>
        </p:nvSpPr>
        <p:spPr>
          <a:xfrm>
            <a:off x="7883525" y="3673475"/>
            <a:ext cx="217488" cy="215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9" name="Pfeil nach oben 38"/>
          <p:cNvSpPr/>
          <p:nvPr/>
        </p:nvSpPr>
        <p:spPr>
          <a:xfrm>
            <a:off x="468313" y="3673475"/>
            <a:ext cx="215900" cy="215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91" name="Gerade Verbindung mit Pfeil 90"/>
          <p:cNvCxnSpPr>
            <a:stCxn id="22" idx="0"/>
            <a:endCxn id="9" idx="2"/>
          </p:cNvCxnSpPr>
          <p:nvPr/>
        </p:nvCxnSpPr>
        <p:spPr>
          <a:xfrm rot="16200000" flipV="1">
            <a:off x="5782468" y="2399507"/>
            <a:ext cx="531813" cy="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91"/>
          <p:cNvCxnSpPr>
            <a:stCxn id="23" idx="0"/>
            <a:endCxn id="10" idx="2"/>
          </p:cNvCxnSpPr>
          <p:nvPr/>
        </p:nvCxnSpPr>
        <p:spPr>
          <a:xfrm rot="16200000" flipV="1">
            <a:off x="7731125" y="2403476"/>
            <a:ext cx="523875" cy="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/>
          <p:cNvCxnSpPr>
            <a:stCxn id="20" idx="0"/>
            <a:endCxn id="7" idx="2"/>
          </p:cNvCxnSpPr>
          <p:nvPr/>
        </p:nvCxnSpPr>
        <p:spPr>
          <a:xfrm rot="16200000" flipV="1">
            <a:off x="1893887" y="2398713"/>
            <a:ext cx="531813" cy="1588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85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719138"/>
          </a:xfrm>
          <a:prstGeom prst="rect">
            <a:avLst/>
          </a:prstGeom>
          <a:solidFill>
            <a:srgbClr val="006FB4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1600" b="1">
                <a:solidFill>
                  <a:srgbClr val="FFFFFF"/>
                </a:solidFill>
              </a:rPr>
              <a:t>	</a:t>
            </a:r>
            <a:endParaRPr lang="de-DE"/>
          </a:p>
        </p:txBody>
      </p:sp>
      <p:pic>
        <p:nvPicPr>
          <p:cNvPr id="66586" name="Grafik 0" descr="SNW Logo-CMYK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9375" y="88900"/>
            <a:ext cx="3124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feld 32"/>
          <p:cNvSpPr txBox="1"/>
          <p:nvPr/>
        </p:nvSpPr>
        <p:spPr>
          <a:xfrm>
            <a:off x="3276600" y="115888"/>
            <a:ext cx="5256213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Dialog-Innovationen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feld 2"/>
          <p:cNvSpPr txBox="1">
            <a:spLocks noChangeArrowheads="1"/>
          </p:cNvSpPr>
          <p:nvPr/>
        </p:nvSpPr>
        <p:spPr bwMode="auto">
          <a:xfrm>
            <a:off x="285750" y="1071563"/>
            <a:ext cx="84296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de-DE" b="1" dirty="0">
                <a:solidFill>
                  <a:srgbClr val="0070C0"/>
                </a:solidFill>
                <a:cs typeface="+mn-cs"/>
              </a:rPr>
              <a:t> 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Die innovative Analyse unter Einschluss der Milieuforschung bildet die Basis für eine realitätsnahe Bestandsaufnahme und für die Einleitung von Diskurs-verfahren mit den jeweils betroffenen Akteuren, d.h. Bürgern, (Wohnungs-) Unternehmen, Bildungsträger etc. </a:t>
            </a:r>
          </a:p>
          <a:p>
            <a:pPr>
              <a:buFont typeface="Arial" charset="0"/>
              <a:buChar char="•"/>
              <a:defRPr/>
            </a:pPr>
            <a:endParaRPr lang="de-DE" b="1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>
              <a:buFont typeface="Arial" charset="0"/>
              <a:buChar char="•"/>
              <a:defRPr/>
            </a:pPr>
            <a:r>
              <a:rPr lang="de-DE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 Die themenspezifischen Ergebnisse sowie die Folgerungen für eine voll integrierte Stadtentwicklung werden begleitend in den von den Städten besetzten Arbeitskreisen bewertet</a:t>
            </a:r>
          </a:p>
          <a:p>
            <a:pPr>
              <a:buFont typeface="Arial" charset="0"/>
              <a:buChar char="•"/>
              <a:defRPr/>
            </a:pPr>
            <a:endParaRPr lang="de-DE" b="1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>
              <a:buFont typeface="Arial" charset="0"/>
              <a:buChar char="•"/>
              <a:defRPr/>
            </a:pPr>
            <a:r>
              <a:rPr lang="de-DE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 Auf dieser Basis wird das Konzept von Dialogverfahren entwickelt, in denen die Akteure kooperativ zu </a:t>
            </a:r>
            <a:r>
              <a:rPr lang="de-DE" b="1" dirty="0" err="1">
                <a:solidFill>
                  <a:schemeClr val="bg1">
                    <a:lumMod val="50000"/>
                  </a:schemeClr>
                </a:solidFill>
                <a:cs typeface="+mn-cs"/>
              </a:rPr>
              <a:t>problem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- bzw. bedürfnisgerechten Planungsansätzen kommen sollen. </a:t>
            </a:r>
          </a:p>
          <a:p>
            <a:pPr>
              <a:buFont typeface="Arial" charset="0"/>
              <a:buChar char="•"/>
              <a:defRPr/>
            </a:pPr>
            <a:endParaRPr lang="de-DE" b="1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>
              <a:buFont typeface="Arial" charset="0"/>
              <a:buChar char="•"/>
              <a:defRPr/>
            </a:pPr>
            <a:r>
              <a:rPr lang="de-DE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 Die Ergebnisse der dialogischen Verfahren werden daraufhin geprüft, ob und in welcher Form sie die Grundlage für entsprechende Regelungsstrukturen bilden können („urban </a:t>
            </a:r>
            <a:r>
              <a:rPr lang="de-DE" b="1" dirty="0" err="1">
                <a:solidFill>
                  <a:schemeClr val="bg1">
                    <a:lumMod val="50000"/>
                  </a:schemeClr>
                </a:solidFill>
                <a:cs typeface="+mn-cs"/>
              </a:rPr>
              <a:t>governance</a:t>
            </a:r>
            <a:r>
              <a:rPr lang="de-DE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“)</a:t>
            </a:r>
          </a:p>
        </p:txBody>
      </p:sp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1285875" y="-190500"/>
            <a:ext cx="8112125" cy="104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de-DE" sz="2000" b="1">
                <a:solidFill>
                  <a:schemeClr val="bg1"/>
                </a:solidFill>
                <a:latin typeface="Calibri" pitchFamily="34" charset="0"/>
                <a:ea typeface="Dotum" pitchFamily="34" charset="-127"/>
              </a:rPr>
              <a:t>Fazit und weiteres Vorgehen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08175" y="3068638"/>
            <a:ext cx="56880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b="1" i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Vielen Dank für Ihre Aufmerksamkeit</a:t>
            </a:r>
            <a:endParaRPr lang="de-DE" sz="2400" b="1" i="1" dirty="0">
              <a:solidFill>
                <a:schemeClr val="bg1">
                  <a:lumMod val="50000"/>
                </a:schemeClr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57" name="Diagram 2"/>
          <p:cNvGraphicFramePr>
            <a:graphicFrameLocks/>
          </p:cNvGraphicFramePr>
          <p:nvPr>
            <p:ph idx="1"/>
          </p:nvPr>
        </p:nvGraphicFramePr>
        <p:xfrm>
          <a:off x="395288" y="620713"/>
          <a:ext cx="9072562" cy="5902325"/>
        </p:xfrm>
        <a:graphic>
          <a:graphicData uri="http://schemas.openxmlformats.org/drawingml/2006/compatibility">
            <com:legacyDrawing xmlns:com="http://schemas.openxmlformats.org/drawingml/2006/compatibility" spid="_x0000_s35842"/>
          </a:graphicData>
        </a:graphic>
      </p:graphicFrame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059113" y="2708275"/>
            <a:ext cx="2520950" cy="20891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3635375" y="3644900"/>
            <a:ext cx="15843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/>
              <a:t>Quartiers- und Stadt-entwicklung</a:t>
            </a:r>
          </a:p>
        </p:txBody>
      </p:sp>
      <p:sp>
        <p:nvSpPr>
          <p:cNvPr id="35883" name="_s1030"/>
          <p:cNvSpPr>
            <a:spLocks noChangeArrowheads="1" noTextEdit="1"/>
          </p:cNvSpPr>
          <p:nvPr/>
        </p:nvSpPr>
        <p:spPr bwMode="auto">
          <a:xfrm>
            <a:off x="4067175" y="3429000"/>
            <a:ext cx="2305050" cy="2290763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35893" name="Oval 53"/>
          <p:cNvSpPr>
            <a:spLocks noChangeArrowheads="1"/>
          </p:cNvSpPr>
          <p:nvPr/>
        </p:nvSpPr>
        <p:spPr bwMode="auto">
          <a:xfrm>
            <a:off x="4067175" y="3429000"/>
            <a:ext cx="2303463" cy="23050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5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35857" grpId="0"/>
      <p:bldP spid="35871" grpId="0" animBg="1"/>
      <p:bldP spid="35872" grpId="0"/>
      <p:bldP spid="35883" grpId="0" animBg="1"/>
      <p:bldP spid="358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2170112" cy="3600450"/>
          </a:xfrm>
        </p:spPr>
        <p:txBody>
          <a:bodyPr/>
          <a:lstStyle/>
          <a:p>
            <a:pPr algn="l">
              <a:defRPr/>
            </a:pPr>
            <a:r>
              <a:rPr lang="de-DE" sz="2000" b="1" dirty="0">
                <a:solidFill>
                  <a:schemeClr val="bg1">
                    <a:lumMod val="50000"/>
                  </a:schemeClr>
                </a:solidFill>
              </a:rPr>
              <a:t>Bürger sind selbst aktiv und erhalten von den Kommunen Angebote zur Beteiligung und Kooperation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7763" y="1268413"/>
            <a:ext cx="2374900" cy="32416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de-DE" sz="2000" b="1" dirty="0" smtClean="0"/>
          </a:p>
          <a:p>
            <a:pPr marL="0" indent="0">
              <a:buFontTx/>
              <a:buNone/>
              <a:defRPr/>
            </a:pP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</a:rPr>
              <a:t>Kommunen </a:t>
            </a:r>
            <a:r>
              <a:rPr lang="de-DE" sz="2000" b="1" dirty="0">
                <a:solidFill>
                  <a:schemeClr val="bg1">
                    <a:lumMod val="50000"/>
                  </a:schemeClr>
                </a:solidFill>
              </a:rPr>
              <a:t>beteiligen Bürger an der Meinungsbildung, fördern Eigenaktivitäten und kooperieren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203575" y="2205038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i="1">
                <a:solidFill>
                  <a:srgbClr val="4D4D4D"/>
                </a:solidFill>
              </a:rPr>
              <a:t>Bürgerengagement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635375" y="3644900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 i="1">
                <a:solidFill>
                  <a:srgbClr val="4D4D4D"/>
                </a:solidFill>
              </a:rPr>
              <a:t>Bürgerorientierung</a:t>
            </a:r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3203575" y="1773238"/>
            <a:ext cx="2879725" cy="1296987"/>
          </a:xfrm>
          <a:prstGeom prst="rightArrow">
            <a:avLst>
              <a:gd name="adj1" fmla="val 50000"/>
              <a:gd name="adj2" fmla="val 55508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3132138" y="3141663"/>
            <a:ext cx="2808287" cy="1368425"/>
          </a:xfrm>
          <a:prstGeom prst="leftArrow">
            <a:avLst>
              <a:gd name="adj1" fmla="val 50000"/>
              <a:gd name="adj2" fmla="val 51305"/>
            </a:avLst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6156325" y="1341438"/>
            <a:ext cx="2663825" cy="3095625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323850" y="1341438"/>
            <a:ext cx="2735263" cy="3097212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  <p:bldP spid="33796" grpId="0"/>
      <p:bldP spid="33797" grpId="0"/>
      <p:bldP spid="33798" grpId="0" animBg="1"/>
      <p:bldP spid="33799" grpId="0" animBg="1"/>
      <p:bldP spid="33800" grpId="0" animBg="1"/>
      <p:bldP spid="338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241675" y="1628775"/>
            <a:ext cx="262572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>
                <a:solidFill>
                  <a:srgbClr val="4D4D4D"/>
                </a:solidFill>
              </a:rPr>
              <a:t>Was?</a:t>
            </a:r>
          </a:p>
          <a:p>
            <a:pPr algn="ctr">
              <a:spcBef>
                <a:spcPct val="50000"/>
              </a:spcBef>
            </a:pPr>
            <a:r>
              <a:rPr lang="de-DE" sz="1200" b="1">
                <a:solidFill>
                  <a:srgbClr val="4D4D4D"/>
                </a:solidFill>
              </a:rPr>
              <a:t>Aufgabe / Teilhabegegenstand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71550" y="4221163"/>
            <a:ext cx="2809875" cy="915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>
                <a:solidFill>
                  <a:srgbClr val="4D4D4D"/>
                </a:solidFill>
              </a:rPr>
              <a:t>Wie?</a:t>
            </a:r>
          </a:p>
          <a:p>
            <a:pPr algn="ctr">
              <a:spcBef>
                <a:spcPct val="50000"/>
              </a:spcBef>
            </a:pPr>
            <a:r>
              <a:rPr lang="de-DE" sz="1200" b="1">
                <a:solidFill>
                  <a:srgbClr val="4D4D4D"/>
                </a:solidFill>
              </a:rPr>
              <a:t>Methode / Beteiligungsverfahren</a:t>
            </a:r>
          </a:p>
          <a:p>
            <a:pPr algn="ctr">
              <a:spcBef>
                <a:spcPct val="50000"/>
              </a:spcBef>
            </a:pPr>
            <a:endParaRPr lang="de-DE" sz="1200" b="1">
              <a:solidFill>
                <a:srgbClr val="4D4D4D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651500" y="4221163"/>
            <a:ext cx="2736850" cy="915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>
                <a:solidFill>
                  <a:srgbClr val="4D4D4D"/>
                </a:solidFill>
              </a:rPr>
              <a:t>Wer?</a:t>
            </a:r>
          </a:p>
          <a:p>
            <a:pPr algn="ctr">
              <a:spcBef>
                <a:spcPct val="50000"/>
              </a:spcBef>
            </a:pPr>
            <a:r>
              <a:rPr lang="de-DE" sz="1200" b="1">
                <a:solidFill>
                  <a:srgbClr val="4D4D4D"/>
                </a:solidFill>
              </a:rPr>
              <a:t>Bürger / Milieu</a:t>
            </a:r>
          </a:p>
          <a:p>
            <a:pPr algn="ctr">
              <a:spcBef>
                <a:spcPct val="50000"/>
              </a:spcBef>
            </a:pPr>
            <a:endParaRPr lang="de-DE" sz="1200" b="1">
              <a:solidFill>
                <a:srgbClr val="4D4D4D"/>
              </a:solidFill>
            </a:endParaRP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3241675" y="1628775"/>
            <a:ext cx="2663825" cy="792163"/>
          </a:xfrm>
          <a:prstGeom prst="rect">
            <a:avLst/>
          </a:prstGeom>
          <a:noFill/>
          <a:ln w="3810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936625" y="4149725"/>
            <a:ext cx="2881313" cy="914400"/>
          </a:xfrm>
          <a:prstGeom prst="rect">
            <a:avLst/>
          </a:prstGeom>
          <a:noFill/>
          <a:ln w="3810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5618163" y="4149725"/>
            <a:ext cx="2809875" cy="935038"/>
          </a:xfrm>
          <a:prstGeom prst="rect">
            <a:avLst/>
          </a:prstGeom>
          <a:noFill/>
          <a:ln w="3810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7895" name="AutoShape 8"/>
          <p:cNvSpPr>
            <a:spLocks noChangeArrowheads="1"/>
          </p:cNvSpPr>
          <p:nvPr/>
        </p:nvSpPr>
        <p:spPr bwMode="auto">
          <a:xfrm rot="-3303206">
            <a:off x="2519362" y="3143251"/>
            <a:ext cx="1554163" cy="398462"/>
          </a:xfrm>
          <a:prstGeom prst="leftRightArrow">
            <a:avLst>
              <a:gd name="adj1" fmla="val 50000"/>
              <a:gd name="adj2" fmla="val 78008"/>
            </a:avLst>
          </a:prstGeom>
          <a:solidFill>
            <a:srgbClr val="FF6600"/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de-DE"/>
          </a:p>
        </p:txBody>
      </p:sp>
      <p:sp>
        <p:nvSpPr>
          <p:cNvPr id="37896" name="AutoShape 9"/>
          <p:cNvSpPr>
            <a:spLocks noChangeArrowheads="1"/>
          </p:cNvSpPr>
          <p:nvPr/>
        </p:nvSpPr>
        <p:spPr bwMode="auto">
          <a:xfrm rot="-7762518">
            <a:off x="5257006" y="3144044"/>
            <a:ext cx="1554163" cy="396875"/>
          </a:xfrm>
          <a:prstGeom prst="leftRightArrow">
            <a:avLst>
              <a:gd name="adj1" fmla="val 50000"/>
              <a:gd name="adj2" fmla="val 78320"/>
            </a:avLst>
          </a:prstGeom>
          <a:solidFill>
            <a:srgbClr val="FF6600"/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de-DE"/>
          </a:p>
        </p:txBody>
      </p:sp>
      <p:sp>
        <p:nvSpPr>
          <p:cNvPr id="37897" name="AutoShape 10"/>
          <p:cNvSpPr>
            <a:spLocks noChangeArrowheads="1"/>
          </p:cNvSpPr>
          <p:nvPr/>
        </p:nvSpPr>
        <p:spPr bwMode="auto">
          <a:xfrm>
            <a:off x="3889375" y="4437063"/>
            <a:ext cx="1700213" cy="398462"/>
          </a:xfrm>
          <a:prstGeom prst="leftRightArrow">
            <a:avLst>
              <a:gd name="adj1" fmla="val 50000"/>
              <a:gd name="adj2" fmla="val 85339"/>
            </a:avLst>
          </a:prstGeom>
          <a:solidFill>
            <a:srgbClr val="FF6600"/>
          </a:solidFill>
          <a:ln w="9525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51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5956300" y="2359025"/>
            <a:ext cx="2286000" cy="1131888"/>
          </a:xfrm>
          <a:prstGeom prst="rect">
            <a:avLst/>
          </a:prstGeom>
          <a:solidFill>
            <a:srgbClr val="0070C0">
              <a:alpha val="20000"/>
            </a:srgb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571750" y="2359025"/>
            <a:ext cx="2357438" cy="1131888"/>
          </a:xfrm>
          <a:prstGeom prst="rect">
            <a:avLst/>
          </a:prstGeom>
          <a:solidFill>
            <a:srgbClr val="0070C0">
              <a:alpha val="20000"/>
            </a:srgb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8915" name="Titel 1"/>
          <p:cNvSpPr txBox="1">
            <a:spLocks/>
          </p:cNvSpPr>
          <p:nvPr/>
        </p:nvSpPr>
        <p:spPr bwMode="auto">
          <a:xfrm>
            <a:off x="685800" y="561975"/>
            <a:ext cx="7772400" cy="785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de-DE" sz="2400" b="1">
                <a:solidFill>
                  <a:srgbClr val="0070C0"/>
                </a:solidFill>
                <a:latin typeface="Calibri" pitchFamily="34" charset="0"/>
              </a:rPr>
              <a:t>Warum Milieus? - Der lebensweltliche Ansatz</a:t>
            </a:r>
          </a:p>
          <a:p>
            <a:pPr algn="ctr" eaLnBrk="0" hangingPunct="0"/>
            <a:r>
              <a:rPr lang="de-DE" b="1">
                <a:solidFill>
                  <a:srgbClr val="0070C0"/>
                </a:solidFill>
                <a:latin typeface="Calibri" pitchFamily="34" charset="0"/>
              </a:rPr>
              <a:t>Mehr als Lebensphase, Haushaltstyp &amp; Schicht!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5750" y="1820863"/>
            <a:ext cx="7405688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332038" algn="l"/>
                <a:tab pos="5741988" algn="l"/>
              </a:tabLst>
            </a:pPr>
            <a:r>
              <a:rPr lang="de-DE" sz="1400" b="1">
                <a:solidFill>
                  <a:srgbClr val="0070C0"/>
                </a:solidFill>
                <a:latin typeface="Calibri" pitchFamily="34" charset="0"/>
              </a:rPr>
              <a:t>Lebensphase, </a:t>
            </a:r>
          </a:p>
          <a:p>
            <a:pPr>
              <a:tabLst>
                <a:tab pos="2332038" algn="l"/>
                <a:tab pos="5741988" algn="l"/>
              </a:tabLst>
            </a:pPr>
            <a:r>
              <a:rPr lang="de-DE" sz="1400" b="1">
                <a:solidFill>
                  <a:srgbClr val="0070C0"/>
                </a:solidFill>
                <a:latin typeface="Calibri" pitchFamily="34" charset="0"/>
              </a:rPr>
              <a:t>HH-Typ, Schicht</a:t>
            </a:r>
          </a:p>
          <a:p>
            <a:pPr>
              <a:tabLst>
                <a:tab pos="2332038" algn="l"/>
                <a:tab pos="5741988" algn="l"/>
              </a:tabLst>
            </a:pPr>
            <a:endParaRPr lang="de-DE" sz="600" b="1">
              <a:solidFill>
                <a:srgbClr val="0070C0"/>
              </a:solidFill>
              <a:latin typeface="Calibri" pitchFamily="34" charset="0"/>
            </a:endParaRPr>
          </a:p>
          <a:p>
            <a:pPr>
              <a:tabLst>
                <a:tab pos="2332038" algn="l"/>
                <a:tab pos="5741988" algn="l"/>
              </a:tabLst>
            </a:pPr>
            <a:r>
              <a:rPr lang="de-DE" sz="1400">
                <a:solidFill>
                  <a:srgbClr val="0070C0"/>
                </a:solidFill>
                <a:latin typeface="Calibri" pitchFamily="34" charset="0"/>
              </a:rPr>
              <a:t>Alter Haushaltsvorstand	36	36  </a:t>
            </a:r>
          </a:p>
          <a:p>
            <a:pPr>
              <a:tabLst>
                <a:tab pos="2332038" algn="l"/>
                <a:tab pos="5741988" algn="l"/>
              </a:tabLst>
            </a:pPr>
            <a:r>
              <a:rPr lang="de-DE" sz="1400">
                <a:solidFill>
                  <a:srgbClr val="0070C0"/>
                </a:solidFill>
                <a:latin typeface="Calibri" pitchFamily="34" charset="0"/>
              </a:rPr>
              <a:t>Haushaltstyp	3-Pers.HH	3-Pers.HH</a:t>
            </a:r>
          </a:p>
          <a:p>
            <a:pPr>
              <a:tabLst>
                <a:tab pos="2332038" algn="l"/>
                <a:tab pos="5741988" algn="l"/>
              </a:tabLst>
            </a:pPr>
            <a:r>
              <a:rPr lang="de-DE" sz="1400">
                <a:solidFill>
                  <a:srgbClr val="0070C0"/>
                </a:solidFill>
                <a:latin typeface="Calibri" pitchFamily="34" charset="0"/>
              </a:rPr>
              <a:t>Haushaltseinkommen	2-3.000 Euro	2-3.000 Euro</a:t>
            </a:r>
          </a:p>
          <a:p>
            <a:pPr>
              <a:tabLst>
                <a:tab pos="2332038" algn="l"/>
                <a:tab pos="5741988" algn="l"/>
              </a:tabLst>
            </a:pPr>
            <a:r>
              <a:rPr lang="de-DE" sz="1400">
                <a:solidFill>
                  <a:srgbClr val="0070C0"/>
                </a:solidFill>
                <a:latin typeface="Calibri" pitchFamily="34" charset="0"/>
              </a:rPr>
              <a:t>Wohngeld	nein	nein</a:t>
            </a:r>
          </a:p>
          <a:p>
            <a:pPr>
              <a:tabLst>
                <a:tab pos="2332038" algn="l"/>
                <a:tab pos="5741988" algn="l"/>
              </a:tabLst>
            </a:pPr>
            <a:r>
              <a:rPr lang="de-DE" sz="1400">
                <a:solidFill>
                  <a:srgbClr val="0070C0"/>
                </a:solidFill>
                <a:latin typeface="Calibri" pitchFamily="34" charset="0"/>
              </a:rPr>
              <a:t>Wohnung	4 Zi, 110 qm	4 Zi, 110qm</a:t>
            </a:r>
          </a:p>
        </p:txBody>
      </p:sp>
      <p:pic>
        <p:nvPicPr>
          <p:cNvPr id="38917" name="Picture 11" descr="Image:Team sketch erich schube 01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0975" y="1249363"/>
            <a:ext cx="4302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11" descr="Image:Team sketch erich schube 01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050" y="1249363"/>
            <a:ext cx="43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85750" y="1557338"/>
            <a:ext cx="7929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332038" algn="l"/>
                <a:tab pos="5741988" algn="l"/>
              </a:tabLst>
            </a:pPr>
            <a:r>
              <a:rPr lang="de-DE">
                <a:latin typeface="Calibri" pitchFamily="34" charset="0"/>
              </a:rPr>
              <a:t> 	            Familie A	            Familie B</a:t>
            </a:r>
          </a:p>
        </p:txBody>
      </p:sp>
      <p:sp>
        <p:nvSpPr>
          <p:cNvPr id="19" name="Rechteck 18"/>
          <p:cNvSpPr/>
          <p:nvPr/>
        </p:nvSpPr>
        <p:spPr>
          <a:xfrm>
            <a:off x="5956300" y="1535113"/>
            <a:ext cx="2286000" cy="428625"/>
          </a:xfrm>
          <a:prstGeom prst="rect">
            <a:avLst/>
          </a:prstGeom>
          <a:solidFill>
            <a:srgbClr val="0070C0">
              <a:alpha val="20000"/>
            </a:srgb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2571750" y="1535113"/>
            <a:ext cx="2357438" cy="428625"/>
          </a:xfrm>
          <a:prstGeom prst="rect">
            <a:avLst/>
          </a:prstGeom>
          <a:solidFill>
            <a:srgbClr val="0070C0">
              <a:alpha val="20000"/>
            </a:srgb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85750" y="3727450"/>
            <a:ext cx="740568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332038" algn="l"/>
                <a:tab pos="5741988" algn="l"/>
              </a:tabLst>
            </a:pPr>
            <a:r>
              <a:rPr lang="de-DE" sz="1400" b="1">
                <a:solidFill>
                  <a:srgbClr val="0070C0"/>
                </a:solidFill>
                <a:latin typeface="Calibri" pitchFamily="34" charset="0"/>
              </a:rPr>
              <a:t>Milieu</a:t>
            </a:r>
          </a:p>
          <a:p>
            <a:pPr>
              <a:tabLst>
                <a:tab pos="2332038" algn="l"/>
                <a:tab pos="5741988" algn="l"/>
              </a:tabLst>
            </a:pPr>
            <a:endParaRPr lang="de-DE" sz="600" b="1">
              <a:solidFill>
                <a:srgbClr val="0070C0"/>
              </a:solidFill>
              <a:latin typeface="Calibri" pitchFamily="34" charset="0"/>
            </a:endParaRPr>
          </a:p>
          <a:p>
            <a:pPr>
              <a:tabLst>
                <a:tab pos="2332038" algn="l"/>
                <a:tab pos="5741988" algn="l"/>
              </a:tabLst>
            </a:pPr>
            <a:r>
              <a:rPr lang="de-DE" sz="1400">
                <a:solidFill>
                  <a:srgbClr val="0070C0"/>
                </a:solidFill>
                <a:latin typeface="Calibri" pitchFamily="34" charset="0"/>
              </a:rPr>
              <a:t>Mobilität 	</a:t>
            </a:r>
            <a:r>
              <a:rPr lang="de-DE" sz="1400" b="1">
                <a:solidFill>
                  <a:srgbClr val="0070C0"/>
                </a:solidFill>
                <a:latin typeface="Calibri" pitchFamily="34" charset="0"/>
              </a:rPr>
              <a:t>Gering</a:t>
            </a:r>
            <a:r>
              <a:rPr lang="de-DE" sz="1400">
                <a:solidFill>
                  <a:srgbClr val="0070C0"/>
                </a:solidFill>
                <a:latin typeface="Calibri" pitchFamily="34" charset="0"/>
              </a:rPr>
              <a:t> 	</a:t>
            </a:r>
            <a:r>
              <a:rPr lang="de-DE" sz="1400" b="1">
                <a:solidFill>
                  <a:srgbClr val="0070C0"/>
                </a:solidFill>
                <a:latin typeface="Calibri" pitchFamily="34" charset="0"/>
              </a:rPr>
              <a:t>Hoch</a:t>
            </a:r>
          </a:p>
          <a:p>
            <a:pPr>
              <a:tabLst>
                <a:tab pos="2332038" algn="l"/>
                <a:tab pos="5741988" algn="l"/>
              </a:tabLst>
            </a:pPr>
            <a:r>
              <a:rPr lang="de-DE" sz="1400">
                <a:solidFill>
                  <a:srgbClr val="0070C0"/>
                </a:solidFill>
                <a:latin typeface="Calibri" pitchFamily="34" charset="0"/>
              </a:rPr>
              <a:t>Bedeutung Wohnen 	</a:t>
            </a:r>
            <a:r>
              <a:rPr lang="de-DE" sz="1400" b="1">
                <a:solidFill>
                  <a:srgbClr val="0070C0"/>
                </a:solidFill>
                <a:latin typeface="Calibri" pitchFamily="34" charset="0"/>
              </a:rPr>
              <a:t>Hoch</a:t>
            </a:r>
            <a:r>
              <a:rPr lang="de-DE" sz="1400">
                <a:solidFill>
                  <a:srgbClr val="0070C0"/>
                </a:solidFill>
                <a:latin typeface="Calibri" pitchFamily="34" charset="0"/>
              </a:rPr>
              <a:t>	Normal</a:t>
            </a:r>
          </a:p>
          <a:p>
            <a:pPr>
              <a:tabLst>
                <a:tab pos="2332038" algn="l"/>
                <a:tab pos="5741988" algn="l"/>
              </a:tabLst>
            </a:pPr>
            <a:r>
              <a:rPr lang="de-DE" sz="1400">
                <a:solidFill>
                  <a:srgbClr val="0070C0"/>
                </a:solidFill>
                <a:latin typeface="Calibri" pitchFamily="34" charset="0"/>
              </a:rPr>
              <a:t>Ortspräferenz	</a:t>
            </a:r>
            <a:r>
              <a:rPr lang="de-DE" sz="1400" b="1">
                <a:solidFill>
                  <a:srgbClr val="0070C0"/>
                </a:solidFill>
                <a:latin typeface="Calibri" pitchFamily="34" charset="0"/>
              </a:rPr>
              <a:t>Offen</a:t>
            </a:r>
            <a:r>
              <a:rPr lang="de-DE" sz="1400">
                <a:solidFill>
                  <a:srgbClr val="0070C0"/>
                </a:solidFill>
                <a:latin typeface="Calibri" pitchFamily="34" charset="0"/>
              </a:rPr>
              <a:t>	</a:t>
            </a:r>
            <a:r>
              <a:rPr lang="de-DE" sz="1400" b="1">
                <a:solidFill>
                  <a:srgbClr val="0070C0"/>
                </a:solidFill>
                <a:latin typeface="Calibri" pitchFamily="34" charset="0"/>
              </a:rPr>
              <a:t>Stadt</a:t>
            </a:r>
          </a:p>
          <a:p>
            <a:pPr>
              <a:tabLst>
                <a:tab pos="2332038" algn="l"/>
                <a:tab pos="5741988" algn="l"/>
              </a:tabLst>
            </a:pPr>
            <a:r>
              <a:rPr lang="de-DE" sz="1400">
                <a:solidFill>
                  <a:srgbClr val="0070C0"/>
                </a:solidFill>
                <a:latin typeface="Calibri" pitchFamily="34" charset="0"/>
              </a:rPr>
              <a:t>Entscheidung</a:t>
            </a:r>
            <a:r>
              <a:rPr lang="de-DE" sz="1400" b="1">
                <a:solidFill>
                  <a:srgbClr val="0070C0"/>
                </a:solidFill>
                <a:latin typeface="Calibri" pitchFamily="34" charset="0"/>
              </a:rPr>
              <a:t>	Preis-Leistung</a:t>
            </a:r>
            <a:r>
              <a:rPr lang="de-DE" sz="1400">
                <a:solidFill>
                  <a:srgbClr val="0070C0"/>
                </a:solidFill>
                <a:latin typeface="Calibri" pitchFamily="34" charset="0"/>
              </a:rPr>
              <a:t>	</a:t>
            </a:r>
            <a:r>
              <a:rPr lang="de-DE" sz="1400" b="1">
                <a:solidFill>
                  <a:srgbClr val="0070C0"/>
                </a:solidFill>
                <a:latin typeface="Calibri" pitchFamily="34" charset="0"/>
              </a:rPr>
              <a:t>Lage</a:t>
            </a:r>
          </a:p>
          <a:p>
            <a:pPr>
              <a:tabLst>
                <a:tab pos="2332038" algn="l"/>
                <a:tab pos="5741988" algn="l"/>
              </a:tabLst>
            </a:pPr>
            <a:r>
              <a:rPr lang="de-DE" sz="1400">
                <a:solidFill>
                  <a:srgbClr val="0070C0"/>
                </a:solidFill>
                <a:latin typeface="Calibri" pitchFamily="34" charset="0"/>
              </a:rPr>
              <a:t>Soziales Umfeld</a:t>
            </a:r>
            <a:r>
              <a:rPr lang="de-DE" sz="1400" b="1">
                <a:solidFill>
                  <a:srgbClr val="0070C0"/>
                </a:solidFill>
                <a:latin typeface="Calibri" pitchFamily="34" charset="0"/>
              </a:rPr>
              <a:t>	</a:t>
            </a:r>
            <a:r>
              <a:rPr lang="de-DE" sz="1400">
                <a:solidFill>
                  <a:srgbClr val="0070C0"/>
                </a:solidFill>
                <a:latin typeface="Calibri" pitchFamily="34" charset="0"/>
              </a:rPr>
              <a:t>Homogen,</a:t>
            </a:r>
            <a:r>
              <a:rPr lang="de-DE" sz="1400" b="1">
                <a:solidFill>
                  <a:srgbClr val="0070C0"/>
                </a:solidFill>
                <a:latin typeface="Calibri" pitchFamily="34" charset="0"/>
              </a:rPr>
              <a:t>	</a:t>
            </a:r>
            <a:r>
              <a:rPr lang="de-DE" sz="1400">
                <a:solidFill>
                  <a:srgbClr val="0070C0"/>
                </a:solidFill>
                <a:latin typeface="Calibri" pitchFamily="34" charset="0"/>
              </a:rPr>
              <a:t>Heterogen, </a:t>
            </a:r>
          </a:p>
          <a:p>
            <a:pPr>
              <a:tabLst>
                <a:tab pos="2332038" algn="l"/>
                <a:tab pos="5741988" algn="l"/>
              </a:tabLst>
            </a:pPr>
            <a:r>
              <a:rPr lang="de-DE" sz="1400">
                <a:solidFill>
                  <a:srgbClr val="0070C0"/>
                </a:solidFill>
                <a:latin typeface="Calibri" pitchFamily="34" charset="0"/>
              </a:rPr>
              <a:t>	 Gleichgesinnte	 Vielfalt</a:t>
            </a:r>
          </a:p>
        </p:txBody>
      </p:sp>
      <p:cxnSp>
        <p:nvCxnSpPr>
          <p:cNvPr id="18" name="Gerade Verbindung 17"/>
          <p:cNvCxnSpPr/>
          <p:nvPr/>
        </p:nvCxnSpPr>
        <p:spPr>
          <a:xfrm>
            <a:off x="376238" y="2305050"/>
            <a:ext cx="78581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5929313" y="4032250"/>
            <a:ext cx="2286000" cy="1387475"/>
          </a:xfrm>
          <a:prstGeom prst="rect">
            <a:avLst/>
          </a:prstGeom>
          <a:solidFill>
            <a:srgbClr val="0070C0">
              <a:alpha val="20000"/>
            </a:srgb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571750" y="4041775"/>
            <a:ext cx="2357438" cy="1387475"/>
          </a:xfrm>
          <a:prstGeom prst="rect">
            <a:avLst/>
          </a:prstGeom>
          <a:solidFill>
            <a:srgbClr val="0070C0">
              <a:alpha val="20000"/>
            </a:srgb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FFFF"/>
              </a:solidFill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84175" y="4000500"/>
            <a:ext cx="78581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27" name="Picture 2" descr="zwv2002_büm_wohnzimmer1_j"/>
          <p:cNvPicPr>
            <a:picLocks noChangeAspect="1" noChangeArrowheads="1"/>
          </p:cNvPicPr>
          <p:nvPr/>
        </p:nvPicPr>
        <p:blipFill>
          <a:blip r:embed="rId4">
            <a:lum bright="18000" contrast="12000"/>
          </a:blip>
          <a:srcRect/>
          <a:stretch>
            <a:fillRect/>
          </a:stretch>
        </p:blipFill>
        <p:spPr bwMode="auto">
          <a:xfrm>
            <a:off x="4286250" y="4133850"/>
            <a:ext cx="142875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4" descr="wohnzimmer exp"/>
          <p:cNvPicPr>
            <a:picLocks noChangeAspect="1" noChangeArrowheads="1"/>
          </p:cNvPicPr>
          <p:nvPr/>
        </p:nvPicPr>
        <p:blipFill>
          <a:blip r:embed="rId5">
            <a:lum bright="6000" contrast="12000"/>
          </a:blip>
          <a:srcRect/>
          <a:stretch>
            <a:fillRect/>
          </a:stretch>
        </p:blipFill>
        <p:spPr bwMode="auto">
          <a:xfrm>
            <a:off x="7278688" y="4133850"/>
            <a:ext cx="15795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Gerade Verbindung 24"/>
          <p:cNvCxnSpPr/>
          <p:nvPr/>
        </p:nvCxnSpPr>
        <p:spPr>
          <a:xfrm>
            <a:off x="357188" y="5643563"/>
            <a:ext cx="78581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0" name="Textfeld 26"/>
          <p:cNvSpPr txBox="1">
            <a:spLocks noChangeArrowheads="1"/>
          </p:cNvSpPr>
          <p:nvPr/>
        </p:nvSpPr>
        <p:spPr bwMode="auto">
          <a:xfrm>
            <a:off x="285750" y="5357813"/>
            <a:ext cx="817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rgbClr val="0070C0"/>
                </a:solidFill>
                <a:latin typeface="Calibri" pitchFamily="34" charset="0"/>
              </a:rPr>
              <a:t>Ergebnis</a:t>
            </a:r>
          </a:p>
        </p:txBody>
      </p:sp>
      <p:sp>
        <p:nvSpPr>
          <p:cNvPr id="38931" name="Textfeld 27"/>
          <p:cNvSpPr txBox="1">
            <a:spLocks noChangeArrowheads="1"/>
          </p:cNvSpPr>
          <p:nvPr/>
        </p:nvSpPr>
        <p:spPr bwMode="auto">
          <a:xfrm>
            <a:off x="2571750" y="5715000"/>
            <a:ext cx="21574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rgbClr val="0070C0"/>
                </a:solidFill>
                <a:latin typeface="Calibri" pitchFamily="34" charset="0"/>
              </a:rPr>
              <a:t>Eigentum – Reihenhaus im</a:t>
            </a:r>
          </a:p>
          <a:p>
            <a:r>
              <a:rPr lang="de-DE" sz="1400" b="1">
                <a:solidFill>
                  <a:srgbClr val="0070C0"/>
                </a:solidFill>
                <a:latin typeface="Calibri" pitchFamily="34" charset="0"/>
              </a:rPr>
              <a:t>Stadtumland</a:t>
            </a:r>
          </a:p>
          <a:p>
            <a:r>
              <a:rPr lang="de-DE" sz="1400" b="1" i="1">
                <a:solidFill>
                  <a:srgbClr val="0070C0"/>
                </a:solidFill>
                <a:latin typeface="Calibri" pitchFamily="34" charset="0"/>
              </a:rPr>
              <a:t>Bürgerliche Mitte</a:t>
            </a:r>
          </a:p>
        </p:txBody>
      </p:sp>
      <p:sp>
        <p:nvSpPr>
          <p:cNvPr id="38932" name="Textfeld 28"/>
          <p:cNvSpPr txBox="1">
            <a:spLocks noChangeArrowheads="1"/>
          </p:cNvSpPr>
          <p:nvPr/>
        </p:nvSpPr>
        <p:spPr bwMode="auto">
          <a:xfrm>
            <a:off x="5929313" y="5715000"/>
            <a:ext cx="22193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rgbClr val="0070C0"/>
                </a:solidFill>
                <a:latin typeface="Calibri" pitchFamily="34" charset="0"/>
              </a:rPr>
              <a:t>Miete  – Stadtwohnung mit</a:t>
            </a:r>
          </a:p>
          <a:p>
            <a:r>
              <a:rPr lang="de-DE" sz="1400" b="1">
                <a:solidFill>
                  <a:srgbClr val="0070C0"/>
                </a:solidFill>
                <a:latin typeface="Calibri" pitchFamily="34" charset="0"/>
              </a:rPr>
              <a:t>„Urbanem Flair“</a:t>
            </a:r>
          </a:p>
          <a:p>
            <a:r>
              <a:rPr lang="de-DE" sz="1400" b="1" i="1">
                <a:solidFill>
                  <a:srgbClr val="0070C0"/>
                </a:solidFill>
                <a:latin typeface="Calibri" pitchFamily="34" charset="0"/>
              </a:rPr>
              <a:t>Moderne Performer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1562100" y="-71438"/>
            <a:ext cx="8582025" cy="642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de-DE" b="1">
                <a:solidFill>
                  <a:schemeClr val="bg1"/>
                </a:solidFill>
                <a:ea typeface="Dotum" pitchFamily="34" charset="-127"/>
              </a:rPr>
              <a:t>Die Sinus-Milieus</a:t>
            </a:r>
            <a:r>
              <a:rPr lang="de-DE" b="1" baseline="30000">
                <a:solidFill>
                  <a:schemeClr val="bg1"/>
                </a:solidFill>
                <a:ea typeface="Dotum" pitchFamily="34" charset="-127"/>
              </a:rPr>
              <a:t>®</a:t>
            </a:r>
            <a:r>
              <a:rPr lang="de-DE" b="1">
                <a:solidFill>
                  <a:schemeClr val="bg1"/>
                </a:solidFill>
                <a:ea typeface="Dotum" pitchFamily="34" charset="-127"/>
              </a:rPr>
              <a:t> in Gesamtdeutschland</a:t>
            </a:r>
            <a:r>
              <a:rPr lang="de-DE" sz="3200" b="1">
                <a:solidFill>
                  <a:schemeClr val="bg1"/>
                </a:solidFill>
                <a:ea typeface="Dotum" pitchFamily="34" charset="-127"/>
              </a:rPr>
              <a:t/>
            </a:r>
            <a:br>
              <a:rPr lang="de-DE" sz="3200" b="1">
                <a:solidFill>
                  <a:schemeClr val="bg1"/>
                </a:solidFill>
                <a:ea typeface="Dotum" pitchFamily="34" charset="-127"/>
              </a:rPr>
            </a:br>
            <a:r>
              <a:rPr lang="de-DE" b="1">
                <a:solidFill>
                  <a:schemeClr val="bg1"/>
                </a:solidFill>
                <a:ea typeface="Dotum" pitchFamily="34" charset="-127"/>
              </a:rPr>
              <a:t>Soziale Lage und Grund- bzw. Wertorientierung</a:t>
            </a:r>
          </a:p>
        </p:txBody>
      </p:sp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1182688" y="1481138"/>
            <a:ext cx="7042150" cy="4473575"/>
          </a:xfrm>
          <a:prstGeom prst="rect">
            <a:avLst/>
          </a:prstGeom>
          <a:solidFill>
            <a:srgbClr val="D0DFD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1182688" y="5178425"/>
            <a:ext cx="1009650" cy="773113"/>
          </a:xfrm>
          <a:prstGeom prst="rect">
            <a:avLst/>
          </a:prstGeom>
          <a:solidFill>
            <a:srgbClr val="B9CECE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1182688" y="1498600"/>
            <a:ext cx="1009650" cy="3679825"/>
          </a:xfrm>
          <a:prstGeom prst="rect">
            <a:avLst/>
          </a:prstGeom>
          <a:solidFill>
            <a:srgbClr val="B9CECE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2192338" y="5178425"/>
            <a:ext cx="5978525" cy="773113"/>
          </a:xfrm>
          <a:prstGeom prst="rect">
            <a:avLst/>
          </a:prstGeom>
          <a:solidFill>
            <a:srgbClr val="B9CECE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9942" name="Line 7"/>
          <p:cNvSpPr>
            <a:spLocks noChangeShapeType="1"/>
          </p:cNvSpPr>
          <p:nvPr/>
        </p:nvSpPr>
        <p:spPr bwMode="auto">
          <a:xfrm flipH="1">
            <a:off x="1189038" y="5181600"/>
            <a:ext cx="1001712" cy="76676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>
            <a:off x="1181100" y="3811588"/>
            <a:ext cx="6992938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9944" name="Line 9"/>
          <p:cNvSpPr>
            <a:spLocks noChangeShapeType="1"/>
          </p:cNvSpPr>
          <p:nvPr/>
        </p:nvSpPr>
        <p:spPr bwMode="auto">
          <a:xfrm flipV="1">
            <a:off x="6688138" y="1498600"/>
            <a:ext cx="0" cy="44545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9945" name="Line 10"/>
          <p:cNvSpPr>
            <a:spLocks noChangeShapeType="1"/>
          </p:cNvSpPr>
          <p:nvPr/>
        </p:nvSpPr>
        <p:spPr bwMode="auto">
          <a:xfrm flipV="1">
            <a:off x="3735388" y="1498600"/>
            <a:ext cx="0" cy="44545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9946" name="Line 11"/>
          <p:cNvSpPr>
            <a:spLocks noChangeShapeType="1"/>
          </p:cNvSpPr>
          <p:nvPr/>
        </p:nvSpPr>
        <p:spPr bwMode="auto">
          <a:xfrm>
            <a:off x="1189038" y="2476500"/>
            <a:ext cx="6980237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54412" name="Freeform 12"/>
          <p:cNvSpPr>
            <a:spLocks/>
          </p:cNvSpPr>
          <p:nvPr/>
        </p:nvSpPr>
        <p:spPr bwMode="auto">
          <a:xfrm>
            <a:off x="6291263" y="2728913"/>
            <a:ext cx="1625600" cy="1236662"/>
          </a:xfrm>
          <a:custGeom>
            <a:avLst/>
            <a:gdLst>
              <a:gd name="T0" fmla="*/ 2147483647 w 1071"/>
              <a:gd name="T1" fmla="*/ 2147483647 h 855"/>
              <a:gd name="T2" fmla="*/ 2147483647 w 1071"/>
              <a:gd name="T3" fmla="*/ 2147483647 h 855"/>
              <a:gd name="T4" fmla="*/ 2147483647 w 1071"/>
              <a:gd name="T5" fmla="*/ 2147483647 h 855"/>
              <a:gd name="T6" fmla="*/ 2147483647 w 1071"/>
              <a:gd name="T7" fmla="*/ 2147483647 h 855"/>
              <a:gd name="T8" fmla="*/ 2147483647 w 1071"/>
              <a:gd name="T9" fmla="*/ 2147483647 h 8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1"/>
              <a:gd name="T16" fmla="*/ 0 h 855"/>
              <a:gd name="T17" fmla="*/ 1071 w 1071"/>
              <a:gd name="T18" fmla="*/ 855 h 8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1" h="855">
                <a:moveTo>
                  <a:pt x="606" y="849"/>
                </a:moveTo>
                <a:cubicBezTo>
                  <a:pt x="822" y="855"/>
                  <a:pt x="1071" y="786"/>
                  <a:pt x="1026" y="558"/>
                </a:cubicBezTo>
                <a:cubicBezTo>
                  <a:pt x="981" y="330"/>
                  <a:pt x="480" y="0"/>
                  <a:pt x="219" y="132"/>
                </a:cubicBezTo>
                <a:cubicBezTo>
                  <a:pt x="80" y="201"/>
                  <a:pt x="0" y="351"/>
                  <a:pt x="42" y="525"/>
                </a:cubicBezTo>
                <a:cubicBezTo>
                  <a:pt x="84" y="699"/>
                  <a:pt x="390" y="843"/>
                  <a:pt x="606" y="849"/>
                </a:cubicBezTo>
                <a:close/>
              </a:path>
            </a:pathLst>
          </a:custGeom>
          <a:solidFill>
            <a:schemeClr val="accent1"/>
          </a:solidFill>
          <a:ln w="12700" cap="rnd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54413" name="Freeform 13"/>
          <p:cNvSpPr>
            <a:spLocks/>
          </p:cNvSpPr>
          <p:nvPr/>
        </p:nvSpPr>
        <p:spPr bwMode="auto">
          <a:xfrm>
            <a:off x="3943350" y="3811588"/>
            <a:ext cx="2257425" cy="1370012"/>
          </a:xfrm>
          <a:custGeom>
            <a:avLst/>
            <a:gdLst>
              <a:gd name="T0" fmla="*/ 2147483647 w 1485"/>
              <a:gd name="T1" fmla="*/ 2147483647 h 914"/>
              <a:gd name="T2" fmla="*/ 2147483647 w 1485"/>
              <a:gd name="T3" fmla="*/ 2147483647 h 914"/>
              <a:gd name="T4" fmla="*/ 2147483647 w 1485"/>
              <a:gd name="T5" fmla="*/ 2147483647 h 914"/>
              <a:gd name="T6" fmla="*/ 2147483647 w 1485"/>
              <a:gd name="T7" fmla="*/ 2147483647 h 914"/>
              <a:gd name="T8" fmla="*/ 2147483647 w 1485"/>
              <a:gd name="T9" fmla="*/ 2147483647 h 914"/>
              <a:gd name="T10" fmla="*/ 2147483647 w 1485"/>
              <a:gd name="T11" fmla="*/ 2147483647 h 9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5"/>
              <a:gd name="T19" fmla="*/ 0 h 914"/>
              <a:gd name="T20" fmla="*/ 1485 w 1485"/>
              <a:gd name="T21" fmla="*/ 914 h 91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5" h="914">
                <a:moveTo>
                  <a:pt x="21" y="510"/>
                </a:moveTo>
                <a:cubicBezTo>
                  <a:pt x="0" y="711"/>
                  <a:pt x="153" y="868"/>
                  <a:pt x="426" y="891"/>
                </a:cubicBezTo>
                <a:cubicBezTo>
                  <a:pt x="699" y="914"/>
                  <a:pt x="1119" y="813"/>
                  <a:pt x="1248" y="723"/>
                </a:cubicBezTo>
                <a:cubicBezTo>
                  <a:pt x="1377" y="633"/>
                  <a:pt x="1485" y="495"/>
                  <a:pt x="1455" y="384"/>
                </a:cubicBezTo>
                <a:cubicBezTo>
                  <a:pt x="1412" y="201"/>
                  <a:pt x="1152" y="0"/>
                  <a:pt x="744" y="27"/>
                </a:cubicBezTo>
                <a:cubicBezTo>
                  <a:pt x="336" y="54"/>
                  <a:pt x="45" y="276"/>
                  <a:pt x="21" y="510"/>
                </a:cubicBezTo>
                <a:close/>
              </a:path>
            </a:pathLst>
          </a:custGeom>
          <a:solidFill>
            <a:srgbClr val="FFFF66"/>
          </a:solidFill>
          <a:ln w="12700" cap="rnd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54414" name="Freeform 14"/>
          <p:cNvSpPr>
            <a:spLocks/>
          </p:cNvSpPr>
          <p:nvPr/>
        </p:nvSpPr>
        <p:spPr bwMode="auto">
          <a:xfrm>
            <a:off x="3119438" y="2608263"/>
            <a:ext cx="1414462" cy="1760537"/>
          </a:xfrm>
          <a:custGeom>
            <a:avLst/>
            <a:gdLst>
              <a:gd name="T0" fmla="*/ 2147483647 w 932"/>
              <a:gd name="T1" fmla="*/ 2147483647 h 1176"/>
              <a:gd name="T2" fmla="*/ 2147483647 w 932"/>
              <a:gd name="T3" fmla="*/ 2147483647 h 1176"/>
              <a:gd name="T4" fmla="*/ 2147483647 w 932"/>
              <a:gd name="T5" fmla="*/ 2147483647 h 1176"/>
              <a:gd name="T6" fmla="*/ 2147483647 w 932"/>
              <a:gd name="T7" fmla="*/ 2147483647 h 1176"/>
              <a:gd name="T8" fmla="*/ 2147483647 w 932"/>
              <a:gd name="T9" fmla="*/ 2147483647 h 1176"/>
              <a:gd name="T10" fmla="*/ 2147483647 w 932"/>
              <a:gd name="T11" fmla="*/ 0 h 1176"/>
              <a:gd name="T12" fmla="*/ 2147483647 w 932"/>
              <a:gd name="T13" fmla="*/ 2147483647 h 1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2"/>
              <a:gd name="T22" fmla="*/ 0 h 1176"/>
              <a:gd name="T23" fmla="*/ 932 w 932"/>
              <a:gd name="T24" fmla="*/ 1176 h 1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2" h="1176">
                <a:moveTo>
                  <a:pt x="78" y="327"/>
                </a:moveTo>
                <a:cubicBezTo>
                  <a:pt x="181" y="601"/>
                  <a:pt x="367" y="937"/>
                  <a:pt x="519" y="1080"/>
                </a:cubicBezTo>
                <a:cubicBezTo>
                  <a:pt x="615" y="1176"/>
                  <a:pt x="891" y="1155"/>
                  <a:pt x="909" y="963"/>
                </a:cubicBezTo>
                <a:cubicBezTo>
                  <a:pt x="932" y="717"/>
                  <a:pt x="594" y="564"/>
                  <a:pt x="474" y="396"/>
                </a:cubicBezTo>
                <a:cubicBezTo>
                  <a:pt x="377" y="257"/>
                  <a:pt x="381" y="192"/>
                  <a:pt x="351" y="126"/>
                </a:cubicBezTo>
                <a:cubicBezTo>
                  <a:pt x="315" y="55"/>
                  <a:pt x="237" y="0"/>
                  <a:pt x="171" y="0"/>
                </a:cubicBezTo>
                <a:cubicBezTo>
                  <a:pt x="105" y="0"/>
                  <a:pt x="0" y="111"/>
                  <a:pt x="78" y="327"/>
                </a:cubicBezTo>
                <a:close/>
              </a:path>
            </a:pathLst>
          </a:custGeom>
          <a:solidFill>
            <a:srgbClr val="9BBEFF"/>
          </a:solidFill>
          <a:ln w="12700" cap="rnd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54415" name="Freeform 15"/>
          <p:cNvSpPr>
            <a:spLocks/>
          </p:cNvSpPr>
          <p:nvPr/>
        </p:nvSpPr>
        <p:spPr bwMode="auto">
          <a:xfrm>
            <a:off x="5875338" y="1570038"/>
            <a:ext cx="1754187" cy="1693862"/>
          </a:xfrm>
          <a:custGeom>
            <a:avLst/>
            <a:gdLst>
              <a:gd name="T0" fmla="*/ 2147483647 w 1156"/>
              <a:gd name="T1" fmla="*/ 2147483647 h 1131"/>
              <a:gd name="T2" fmla="*/ 2147483647 w 1156"/>
              <a:gd name="T3" fmla="*/ 2147483647 h 1131"/>
              <a:gd name="T4" fmla="*/ 2147483647 w 1156"/>
              <a:gd name="T5" fmla="*/ 2147483647 h 1131"/>
              <a:gd name="T6" fmla="*/ 2147483647 w 1156"/>
              <a:gd name="T7" fmla="*/ 2147483647 h 1131"/>
              <a:gd name="T8" fmla="*/ 2147483647 w 1156"/>
              <a:gd name="T9" fmla="*/ 2147483647 h 1131"/>
              <a:gd name="T10" fmla="*/ 2147483647 w 1156"/>
              <a:gd name="T11" fmla="*/ 2147483647 h 1131"/>
              <a:gd name="T12" fmla="*/ 2147483647 w 1156"/>
              <a:gd name="T13" fmla="*/ 2147483647 h 1131"/>
              <a:gd name="T14" fmla="*/ 2147483647 w 1156"/>
              <a:gd name="T15" fmla="*/ 2147483647 h 1131"/>
              <a:gd name="T16" fmla="*/ 2147483647 w 1156"/>
              <a:gd name="T17" fmla="*/ 2147483647 h 11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56"/>
              <a:gd name="T28" fmla="*/ 0 h 1131"/>
              <a:gd name="T29" fmla="*/ 1156 w 1156"/>
              <a:gd name="T30" fmla="*/ 1131 h 11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56" h="1131">
                <a:moveTo>
                  <a:pt x="105" y="39"/>
                </a:moveTo>
                <a:cubicBezTo>
                  <a:pt x="0" y="87"/>
                  <a:pt x="31" y="249"/>
                  <a:pt x="139" y="303"/>
                </a:cubicBezTo>
                <a:cubicBezTo>
                  <a:pt x="247" y="357"/>
                  <a:pt x="369" y="421"/>
                  <a:pt x="517" y="555"/>
                </a:cubicBezTo>
                <a:cubicBezTo>
                  <a:pt x="626" y="651"/>
                  <a:pt x="718" y="786"/>
                  <a:pt x="772" y="918"/>
                </a:cubicBezTo>
                <a:cubicBezTo>
                  <a:pt x="826" y="1050"/>
                  <a:pt x="856" y="1113"/>
                  <a:pt x="985" y="1122"/>
                </a:cubicBezTo>
                <a:cubicBezTo>
                  <a:pt x="1114" y="1131"/>
                  <a:pt x="1144" y="1017"/>
                  <a:pt x="1150" y="921"/>
                </a:cubicBezTo>
                <a:cubicBezTo>
                  <a:pt x="1156" y="825"/>
                  <a:pt x="1078" y="493"/>
                  <a:pt x="888" y="299"/>
                </a:cubicBezTo>
                <a:cubicBezTo>
                  <a:pt x="753" y="159"/>
                  <a:pt x="570" y="74"/>
                  <a:pt x="435" y="38"/>
                </a:cubicBezTo>
                <a:cubicBezTo>
                  <a:pt x="300" y="2"/>
                  <a:pt x="192" y="0"/>
                  <a:pt x="105" y="39"/>
                </a:cubicBezTo>
                <a:close/>
              </a:path>
            </a:pathLst>
          </a:custGeom>
          <a:solidFill>
            <a:srgbClr val="FF6699"/>
          </a:solidFill>
          <a:ln w="12700" cap="rnd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54416" name="Freeform 16"/>
          <p:cNvSpPr>
            <a:spLocks/>
          </p:cNvSpPr>
          <p:nvPr/>
        </p:nvSpPr>
        <p:spPr bwMode="auto">
          <a:xfrm>
            <a:off x="4640263" y="1647825"/>
            <a:ext cx="2316162" cy="1500188"/>
          </a:xfrm>
          <a:custGeom>
            <a:avLst/>
            <a:gdLst>
              <a:gd name="T0" fmla="*/ 2147483647 w 1524"/>
              <a:gd name="T1" fmla="*/ 2147483647 h 1001"/>
              <a:gd name="T2" fmla="*/ 2147483647 w 1524"/>
              <a:gd name="T3" fmla="*/ 2147483647 h 1001"/>
              <a:gd name="T4" fmla="*/ 2147483647 w 1524"/>
              <a:gd name="T5" fmla="*/ 2147483647 h 1001"/>
              <a:gd name="T6" fmla="*/ 2147483647 w 1524"/>
              <a:gd name="T7" fmla="*/ 2147483647 h 1001"/>
              <a:gd name="T8" fmla="*/ 2147483647 w 1524"/>
              <a:gd name="T9" fmla="*/ 2147483647 h 1001"/>
              <a:gd name="T10" fmla="*/ 2147483647 w 1524"/>
              <a:gd name="T11" fmla="*/ 2147483647 h 1001"/>
              <a:gd name="T12" fmla="*/ 2147483647 w 1524"/>
              <a:gd name="T13" fmla="*/ 2147483647 h 1001"/>
              <a:gd name="T14" fmla="*/ 2147483647 w 1524"/>
              <a:gd name="T15" fmla="*/ 2147483647 h 10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24"/>
              <a:gd name="T25" fmla="*/ 0 h 1001"/>
              <a:gd name="T26" fmla="*/ 1524 w 1524"/>
              <a:gd name="T27" fmla="*/ 1001 h 10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24" h="1001">
                <a:moveTo>
                  <a:pt x="290" y="608"/>
                </a:moveTo>
                <a:cubicBezTo>
                  <a:pt x="380" y="678"/>
                  <a:pt x="641" y="809"/>
                  <a:pt x="807" y="873"/>
                </a:cubicBezTo>
                <a:cubicBezTo>
                  <a:pt x="974" y="937"/>
                  <a:pt x="1192" y="1001"/>
                  <a:pt x="1299" y="998"/>
                </a:cubicBezTo>
                <a:cubicBezTo>
                  <a:pt x="1406" y="995"/>
                  <a:pt x="1524" y="927"/>
                  <a:pt x="1507" y="739"/>
                </a:cubicBezTo>
                <a:cubicBezTo>
                  <a:pt x="1492" y="576"/>
                  <a:pt x="1380" y="460"/>
                  <a:pt x="1264" y="374"/>
                </a:cubicBezTo>
                <a:cubicBezTo>
                  <a:pt x="1191" y="318"/>
                  <a:pt x="895" y="119"/>
                  <a:pt x="700" y="83"/>
                </a:cubicBezTo>
                <a:cubicBezTo>
                  <a:pt x="405" y="29"/>
                  <a:pt x="166" y="0"/>
                  <a:pt x="82" y="208"/>
                </a:cubicBezTo>
                <a:cubicBezTo>
                  <a:pt x="0" y="407"/>
                  <a:pt x="230" y="560"/>
                  <a:pt x="290" y="608"/>
                </a:cubicBezTo>
                <a:close/>
              </a:path>
            </a:pathLst>
          </a:custGeom>
          <a:solidFill>
            <a:srgbClr val="FF6699"/>
          </a:solidFill>
          <a:ln w="12700" cap="rnd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54417" name="Freeform 17"/>
          <p:cNvSpPr>
            <a:spLocks/>
          </p:cNvSpPr>
          <p:nvPr/>
        </p:nvSpPr>
        <p:spPr bwMode="auto">
          <a:xfrm>
            <a:off x="5724525" y="3579813"/>
            <a:ext cx="1787525" cy="1590675"/>
          </a:xfrm>
          <a:custGeom>
            <a:avLst/>
            <a:gdLst>
              <a:gd name="T0" fmla="*/ 2147483647 w 1175"/>
              <a:gd name="T1" fmla="*/ 2147483647 h 1062"/>
              <a:gd name="T2" fmla="*/ 2147483647 w 1175"/>
              <a:gd name="T3" fmla="*/ 2147483647 h 1062"/>
              <a:gd name="T4" fmla="*/ 2147483647 w 1175"/>
              <a:gd name="T5" fmla="*/ 2147483647 h 1062"/>
              <a:gd name="T6" fmla="*/ 2147483647 w 1175"/>
              <a:gd name="T7" fmla="*/ 2147483647 h 1062"/>
              <a:gd name="T8" fmla="*/ 2147483647 w 1175"/>
              <a:gd name="T9" fmla="*/ 2147483647 h 1062"/>
              <a:gd name="T10" fmla="*/ 2147483647 w 1175"/>
              <a:gd name="T11" fmla="*/ 2147483647 h 1062"/>
              <a:gd name="T12" fmla="*/ 2147483647 w 1175"/>
              <a:gd name="T13" fmla="*/ 2147483647 h 10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5"/>
              <a:gd name="T22" fmla="*/ 0 h 1062"/>
              <a:gd name="T23" fmla="*/ 1175 w 1175"/>
              <a:gd name="T24" fmla="*/ 1062 h 10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5" h="1062">
                <a:moveTo>
                  <a:pt x="27" y="575"/>
                </a:moveTo>
                <a:cubicBezTo>
                  <a:pt x="54" y="746"/>
                  <a:pt x="125" y="922"/>
                  <a:pt x="318" y="992"/>
                </a:cubicBezTo>
                <a:cubicBezTo>
                  <a:pt x="511" y="1062"/>
                  <a:pt x="660" y="1059"/>
                  <a:pt x="804" y="995"/>
                </a:cubicBezTo>
                <a:cubicBezTo>
                  <a:pt x="948" y="930"/>
                  <a:pt x="1141" y="776"/>
                  <a:pt x="1158" y="524"/>
                </a:cubicBezTo>
                <a:cubicBezTo>
                  <a:pt x="1175" y="272"/>
                  <a:pt x="1052" y="158"/>
                  <a:pt x="906" y="98"/>
                </a:cubicBezTo>
                <a:cubicBezTo>
                  <a:pt x="717" y="22"/>
                  <a:pt x="339" y="0"/>
                  <a:pt x="138" y="161"/>
                </a:cubicBezTo>
                <a:cubicBezTo>
                  <a:pt x="21" y="257"/>
                  <a:pt x="0" y="407"/>
                  <a:pt x="27" y="575"/>
                </a:cubicBezTo>
                <a:close/>
              </a:path>
            </a:pathLst>
          </a:custGeom>
          <a:solidFill>
            <a:schemeClr val="accent1"/>
          </a:solidFill>
          <a:ln w="12700" cap="rnd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54418" name="Freeform 18"/>
          <p:cNvSpPr>
            <a:spLocks/>
          </p:cNvSpPr>
          <p:nvPr/>
        </p:nvSpPr>
        <p:spPr bwMode="auto">
          <a:xfrm>
            <a:off x="3587750" y="2212975"/>
            <a:ext cx="2928938" cy="1787525"/>
          </a:xfrm>
          <a:custGeom>
            <a:avLst/>
            <a:gdLst>
              <a:gd name="T0" fmla="*/ 2147483647 w 1928"/>
              <a:gd name="T1" fmla="*/ 2147483647 h 1194"/>
              <a:gd name="T2" fmla="*/ 2147483647 w 1928"/>
              <a:gd name="T3" fmla="*/ 2147483647 h 1194"/>
              <a:gd name="T4" fmla="*/ 2147483647 w 1928"/>
              <a:gd name="T5" fmla="*/ 2147483647 h 1194"/>
              <a:gd name="T6" fmla="*/ 2147483647 w 1928"/>
              <a:gd name="T7" fmla="*/ 2147483647 h 1194"/>
              <a:gd name="T8" fmla="*/ 2147483647 w 1928"/>
              <a:gd name="T9" fmla="*/ 2147483647 h 1194"/>
              <a:gd name="T10" fmla="*/ 2147483647 w 1928"/>
              <a:gd name="T11" fmla="*/ 2147483647 h 1194"/>
              <a:gd name="T12" fmla="*/ 2147483647 w 1928"/>
              <a:gd name="T13" fmla="*/ 2147483647 h 11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28"/>
              <a:gd name="T22" fmla="*/ 0 h 1194"/>
              <a:gd name="T23" fmla="*/ 1928 w 1928"/>
              <a:gd name="T24" fmla="*/ 1194 h 11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28" h="1194">
                <a:moveTo>
                  <a:pt x="348" y="918"/>
                </a:moveTo>
                <a:cubicBezTo>
                  <a:pt x="499" y="1072"/>
                  <a:pt x="621" y="1170"/>
                  <a:pt x="924" y="1182"/>
                </a:cubicBezTo>
                <a:cubicBezTo>
                  <a:pt x="1227" y="1194"/>
                  <a:pt x="1666" y="1138"/>
                  <a:pt x="1797" y="1002"/>
                </a:cubicBezTo>
                <a:cubicBezTo>
                  <a:pt x="1928" y="866"/>
                  <a:pt x="1869" y="651"/>
                  <a:pt x="1659" y="525"/>
                </a:cubicBezTo>
                <a:cubicBezTo>
                  <a:pt x="1449" y="399"/>
                  <a:pt x="1095" y="231"/>
                  <a:pt x="840" y="141"/>
                </a:cubicBezTo>
                <a:cubicBezTo>
                  <a:pt x="435" y="0"/>
                  <a:pt x="204" y="111"/>
                  <a:pt x="102" y="279"/>
                </a:cubicBezTo>
                <a:cubicBezTo>
                  <a:pt x="0" y="447"/>
                  <a:pt x="159" y="723"/>
                  <a:pt x="348" y="918"/>
                </a:cubicBezTo>
                <a:close/>
              </a:path>
            </a:pathLst>
          </a:custGeom>
          <a:solidFill>
            <a:srgbClr val="FFFF66"/>
          </a:solidFill>
          <a:ln w="12700" cap="rnd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54419" name="Freeform 19"/>
          <p:cNvSpPr>
            <a:spLocks/>
          </p:cNvSpPr>
          <p:nvPr/>
        </p:nvSpPr>
        <p:spPr bwMode="auto">
          <a:xfrm>
            <a:off x="2470150" y="1646238"/>
            <a:ext cx="1181100" cy="1620837"/>
          </a:xfrm>
          <a:custGeom>
            <a:avLst/>
            <a:gdLst>
              <a:gd name="T0" fmla="*/ 2147483647 w 778"/>
              <a:gd name="T1" fmla="*/ 2147483647 h 1082"/>
              <a:gd name="T2" fmla="*/ 2147483647 w 778"/>
              <a:gd name="T3" fmla="*/ 2147483647 h 1082"/>
              <a:gd name="T4" fmla="*/ 2147483647 w 778"/>
              <a:gd name="T5" fmla="*/ 2147483647 h 1082"/>
              <a:gd name="T6" fmla="*/ 2147483647 w 778"/>
              <a:gd name="T7" fmla="*/ 2147483647 h 1082"/>
              <a:gd name="T8" fmla="*/ 2147483647 w 778"/>
              <a:gd name="T9" fmla="*/ 2147483647 h 1082"/>
              <a:gd name="T10" fmla="*/ 2147483647 w 778"/>
              <a:gd name="T11" fmla="*/ 2147483647 h 10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78"/>
              <a:gd name="T19" fmla="*/ 0 h 1082"/>
              <a:gd name="T20" fmla="*/ 778 w 778"/>
              <a:gd name="T21" fmla="*/ 1082 h 108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78" h="1082">
                <a:moveTo>
                  <a:pt x="727" y="365"/>
                </a:moveTo>
                <a:cubicBezTo>
                  <a:pt x="778" y="251"/>
                  <a:pt x="760" y="39"/>
                  <a:pt x="604" y="23"/>
                </a:cubicBezTo>
                <a:cubicBezTo>
                  <a:pt x="373" y="0"/>
                  <a:pt x="232" y="243"/>
                  <a:pt x="142" y="390"/>
                </a:cubicBezTo>
                <a:cubicBezTo>
                  <a:pt x="37" y="568"/>
                  <a:pt x="0" y="884"/>
                  <a:pt x="73" y="975"/>
                </a:cubicBezTo>
                <a:cubicBezTo>
                  <a:pt x="161" y="1082"/>
                  <a:pt x="294" y="960"/>
                  <a:pt x="375" y="873"/>
                </a:cubicBezTo>
                <a:cubicBezTo>
                  <a:pt x="456" y="786"/>
                  <a:pt x="672" y="489"/>
                  <a:pt x="727" y="365"/>
                </a:cubicBezTo>
                <a:close/>
              </a:path>
            </a:pathLst>
          </a:custGeom>
          <a:solidFill>
            <a:srgbClr val="9BBEFF"/>
          </a:solidFill>
          <a:ln w="12700" cap="rnd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54420" name="Freeform 20"/>
          <p:cNvSpPr>
            <a:spLocks/>
          </p:cNvSpPr>
          <p:nvPr/>
        </p:nvSpPr>
        <p:spPr bwMode="auto">
          <a:xfrm>
            <a:off x="3355975" y="1500188"/>
            <a:ext cx="2884488" cy="1193800"/>
          </a:xfrm>
          <a:custGeom>
            <a:avLst/>
            <a:gdLst>
              <a:gd name="T0" fmla="*/ 2147483647 w 1899"/>
              <a:gd name="T1" fmla="*/ 2147483647 h 797"/>
              <a:gd name="T2" fmla="*/ 2147483647 w 1899"/>
              <a:gd name="T3" fmla="*/ 2147483647 h 797"/>
              <a:gd name="T4" fmla="*/ 2147483647 w 1899"/>
              <a:gd name="T5" fmla="*/ 2147483647 h 797"/>
              <a:gd name="T6" fmla="*/ 2147483647 w 1899"/>
              <a:gd name="T7" fmla="*/ 2147483647 h 797"/>
              <a:gd name="T8" fmla="*/ 2147483647 w 1899"/>
              <a:gd name="T9" fmla="*/ 2147483647 h 797"/>
              <a:gd name="T10" fmla="*/ 2147483647 w 1899"/>
              <a:gd name="T11" fmla="*/ 2147483647 h 797"/>
              <a:gd name="T12" fmla="*/ 2147483647 w 1899"/>
              <a:gd name="T13" fmla="*/ 2147483647 h 797"/>
              <a:gd name="T14" fmla="*/ 2147483647 w 1899"/>
              <a:gd name="T15" fmla="*/ 2147483647 h 797"/>
              <a:gd name="T16" fmla="*/ 2147483647 w 1899"/>
              <a:gd name="T17" fmla="*/ 2147483647 h 79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99"/>
              <a:gd name="T28" fmla="*/ 0 h 797"/>
              <a:gd name="T29" fmla="*/ 1899 w 1899"/>
              <a:gd name="T30" fmla="*/ 797 h 79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99" h="797">
                <a:moveTo>
                  <a:pt x="57" y="680"/>
                </a:moveTo>
                <a:cubicBezTo>
                  <a:pt x="93" y="740"/>
                  <a:pt x="147" y="797"/>
                  <a:pt x="273" y="779"/>
                </a:cubicBezTo>
                <a:cubicBezTo>
                  <a:pt x="399" y="761"/>
                  <a:pt x="639" y="611"/>
                  <a:pt x="816" y="518"/>
                </a:cubicBezTo>
                <a:cubicBezTo>
                  <a:pt x="993" y="425"/>
                  <a:pt x="1167" y="314"/>
                  <a:pt x="1335" y="290"/>
                </a:cubicBezTo>
                <a:cubicBezTo>
                  <a:pt x="1503" y="266"/>
                  <a:pt x="1752" y="344"/>
                  <a:pt x="1800" y="323"/>
                </a:cubicBezTo>
                <a:cubicBezTo>
                  <a:pt x="1848" y="302"/>
                  <a:pt x="1899" y="198"/>
                  <a:pt x="1722" y="113"/>
                </a:cubicBezTo>
                <a:cubicBezTo>
                  <a:pt x="1545" y="28"/>
                  <a:pt x="1008" y="0"/>
                  <a:pt x="708" y="17"/>
                </a:cubicBezTo>
                <a:cubicBezTo>
                  <a:pt x="444" y="32"/>
                  <a:pt x="198" y="121"/>
                  <a:pt x="102" y="242"/>
                </a:cubicBezTo>
                <a:cubicBezTo>
                  <a:pt x="0" y="368"/>
                  <a:pt x="12" y="611"/>
                  <a:pt x="57" y="680"/>
                </a:cubicBezTo>
                <a:close/>
              </a:path>
            </a:pathLst>
          </a:custGeom>
          <a:solidFill>
            <a:srgbClr val="FF6699"/>
          </a:solidFill>
          <a:ln w="12700" cap="rnd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54421" name="Freeform 21"/>
          <p:cNvSpPr>
            <a:spLocks/>
          </p:cNvSpPr>
          <p:nvPr/>
        </p:nvSpPr>
        <p:spPr bwMode="auto">
          <a:xfrm>
            <a:off x="2252663" y="2849563"/>
            <a:ext cx="1924050" cy="2332037"/>
          </a:xfrm>
          <a:custGeom>
            <a:avLst/>
            <a:gdLst>
              <a:gd name="T0" fmla="*/ 2147483647 w 1265"/>
              <a:gd name="T1" fmla="*/ 2147483647 h 1557"/>
              <a:gd name="T2" fmla="*/ 2147483647 w 1265"/>
              <a:gd name="T3" fmla="*/ 2147483647 h 1557"/>
              <a:gd name="T4" fmla="*/ 2147483647 w 1265"/>
              <a:gd name="T5" fmla="*/ 2147483647 h 1557"/>
              <a:gd name="T6" fmla="*/ 2147483647 w 1265"/>
              <a:gd name="T7" fmla="*/ 2147483647 h 1557"/>
              <a:gd name="T8" fmla="*/ 2147483647 w 1265"/>
              <a:gd name="T9" fmla="*/ 2147483647 h 1557"/>
              <a:gd name="T10" fmla="*/ 2147483647 w 1265"/>
              <a:gd name="T11" fmla="*/ 2147483647 h 1557"/>
              <a:gd name="T12" fmla="*/ 2147483647 w 1265"/>
              <a:gd name="T13" fmla="*/ 2147483647 h 1557"/>
              <a:gd name="T14" fmla="*/ 2147483647 w 1265"/>
              <a:gd name="T15" fmla="*/ 2147483647 h 15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65"/>
              <a:gd name="T25" fmla="*/ 0 h 1557"/>
              <a:gd name="T26" fmla="*/ 1265 w 1265"/>
              <a:gd name="T27" fmla="*/ 1557 h 155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65" h="1557">
                <a:moveTo>
                  <a:pt x="41" y="537"/>
                </a:moveTo>
                <a:cubicBezTo>
                  <a:pt x="0" y="847"/>
                  <a:pt x="138" y="1110"/>
                  <a:pt x="231" y="1225"/>
                </a:cubicBezTo>
                <a:cubicBezTo>
                  <a:pt x="354" y="1375"/>
                  <a:pt x="636" y="1557"/>
                  <a:pt x="851" y="1513"/>
                </a:cubicBezTo>
                <a:cubicBezTo>
                  <a:pt x="1066" y="1469"/>
                  <a:pt x="1258" y="1325"/>
                  <a:pt x="1262" y="1162"/>
                </a:cubicBezTo>
                <a:cubicBezTo>
                  <a:pt x="1265" y="1014"/>
                  <a:pt x="1082" y="783"/>
                  <a:pt x="936" y="568"/>
                </a:cubicBezTo>
                <a:cubicBezTo>
                  <a:pt x="798" y="361"/>
                  <a:pt x="714" y="175"/>
                  <a:pt x="660" y="126"/>
                </a:cubicBezTo>
                <a:cubicBezTo>
                  <a:pt x="606" y="77"/>
                  <a:pt x="483" y="0"/>
                  <a:pt x="297" y="63"/>
                </a:cubicBezTo>
                <a:cubicBezTo>
                  <a:pt x="175" y="104"/>
                  <a:pt x="87" y="211"/>
                  <a:pt x="41" y="537"/>
                </a:cubicBezTo>
                <a:close/>
              </a:path>
            </a:pathLst>
          </a:custGeom>
          <a:solidFill>
            <a:srgbClr val="9BBEFF"/>
          </a:solidFill>
          <a:ln w="12700" cap="rnd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57" name="Freeform 22"/>
          <p:cNvSpPr>
            <a:spLocks/>
          </p:cNvSpPr>
          <p:nvPr/>
        </p:nvSpPr>
        <p:spPr bwMode="auto">
          <a:xfrm>
            <a:off x="3721100" y="2312988"/>
            <a:ext cx="758825" cy="360362"/>
          </a:xfrm>
          <a:custGeom>
            <a:avLst/>
            <a:gdLst>
              <a:gd name="T0" fmla="*/ 0 w 500"/>
              <a:gd name="T1" fmla="*/ 2147483647 h 241"/>
              <a:gd name="T2" fmla="*/ 2147483647 w 500"/>
              <a:gd name="T3" fmla="*/ 2147483647 h 241"/>
              <a:gd name="T4" fmla="*/ 2147483647 w 500"/>
              <a:gd name="T5" fmla="*/ 2147483647 h 241"/>
              <a:gd name="T6" fmla="*/ 2147483647 w 500"/>
              <a:gd name="T7" fmla="*/ 2147483647 h 241"/>
              <a:gd name="T8" fmla="*/ 0 w 500"/>
              <a:gd name="T9" fmla="*/ 2147483647 h 2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0"/>
              <a:gd name="T16" fmla="*/ 0 h 241"/>
              <a:gd name="T17" fmla="*/ 500 w 500"/>
              <a:gd name="T18" fmla="*/ 241 h 2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0" h="241">
                <a:moveTo>
                  <a:pt x="0" y="241"/>
                </a:moveTo>
                <a:cubicBezTo>
                  <a:pt x="45" y="236"/>
                  <a:pt x="83" y="231"/>
                  <a:pt x="185" y="184"/>
                </a:cubicBezTo>
                <a:cubicBezTo>
                  <a:pt x="270" y="145"/>
                  <a:pt x="449" y="47"/>
                  <a:pt x="500" y="16"/>
                </a:cubicBezTo>
                <a:cubicBezTo>
                  <a:pt x="373" y="0"/>
                  <a:pt x="263" y="14"/>
                  <a:pt x="167" y="68"/>
                </a:cubicBezTo>
                <a:cubicBezTo>
                  <a:pt x="87" y="114"/>
                  <a:pt x="42" y="164"/>
                  <a:pt x="0" y="241"/>
                </a:cubicBezTo>
                <a:close/>
              </a:path>
            </a:pathLst>
          </a:custGeom>
          <a:solidFill>
            <a:srgbClr val="C0C0C0"/>
          </a:solidFill>
          <a:ln w="12700" cap="rnd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58" name="Freeform 23"/>
          <p:cNvSpPr>
            <a:spLocks/>
          </p:cNvSpPr>
          <p:nvPr/>
        </p:nvSpPr>
        <p:spPr bwMode="auto">
          <a:xfrm>
            <a:off x="5851525" y="3657600"/>
            <a:ext cx="512763" cy="254000"/>
          </a:xfrm>
          <a:custGeom>
            <a:avLst/>
            <a:gdLst>
              <a:gd name="T0" fmla="*/ 2147483647 w 337"/>
              <a:gd name="T1" fmla="*/ 2147483647 h 169"/>
              <a:gd name="T2" fmla="*/ 0 w 337"/>
              <a:gd name="T3" fmla="*/ 2147483647 h 169"/>
              <a:gd name="T4" fmla="*/ 2147483647 w 337"/>
              <a:gd name="T5" fmla="*/ 2147483647 h 169"/>
              <a:gd name="T6" fmla="*/ 2147483647 w 337"/>
              <a:gd name="T7" fmla="*/ 0 h 169"/>
              <a:gd name="T8" fmla="*/ 2147483647 w 337"/>
              <a:gd name="T9" fmla="*/ 2147483647 h 1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7"/>
              <a:gd name="T16" fmla="*/ 0 h 169"/>
              <a:gd name="T17" fmla="*/ 337 w 337"/>
              <a:gd name="T18" fmla="*/ 169 h 1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7" h="169">
                <a:moveTo>
                  <a:pt x="145" y="54"/>
                </a:moveTo>
                <a:cubicBezTo>
                  <a:pt x="61" y="94"/>
                  <a:pt x="18" y="138"/>
                  <a:pt x="0" y="169"/>
                </a:cubicBezTo>
                <a:cubicBezTo>
                  <a:pt x="93" y="150"/>
                  <a:pt x="187" y="118"/>
                  <a:pt x="223" y="97"/>
                </a:cubicBezTo>
                <a:cubicBezTo>
                  <a:pt x="259" y="76"/>
                  <a:pt x="294" y="64"/>
                  <a:pt x="337" y="0"/>
                </a:cubicBezTo>
                <a:cubicBezTo>
                  <a:pt x="276" y="7"/>
                  <a:pt x="203" y="27"/>
                  <a:pt x="145" y="54"/>
                </a:cubicBezTo>
                <a:close/>
              </a:path>
            </a:pathLst>
          </a:custGeom>
          <a:solidFill>
            <a:srgbClr val="C0C0C0"/>
          </a:solidFill>
          <a:ln w="12700" cap="rnd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59" name="Freeform 24"/>
          <p:cNvSpPr>
            <a:spLocks/>
          </p:cNvSpPr>
          <p:nvPr/>
        </p:nvSpPr>
        <p:spPr bwMode="auto">
          <a:xfrm>
            <a:off x="6334125" y="3232150"/>
            <a:ext cx="93663" cy="352425"/>
          </a:xfrm>
          <a:custGeom>
            <a:avLst/>
            <a:gdLst>
              <a:gd name="T0" fmla="*/ 2147483647 w 61"/>
              <a:gd name="T1" fmla="*/ 2147483647 h 235"/>
              <a:gd name="T2" fmla="*/ 2147483647 w 61"/>
              <a:gd name="T3" fmla="*/ 2147483647 h 235"/>
              <a:gd name="T4" fmla="*/ 2147483647 w 61"/>
              <a:gd name="T5" fmla="*/ 2147483647 h 235"/>
              <a:gd name="T6" fmla="*/ 2147483647 w 61"/>
              <a:gd name="T7" fmla="*/ 0 h 235"/>
              <a:gd name="T8" fmla="*/ 2147483647 w 61"/>
              <a:gd name="T9" fmla="*/ 2147483647 h 2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"/>
              <a:gd name="T16" fmla="*/ 0 h 235"/>
              <a:gd name="T17" fmla="*/ 61 w 61"/>
              <a:gd name="T18" fmla="*/ 235 h 2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" h="235">
                <a:moveTo>
                  <a:pt x="3" y="113"/>
                </a:moveTo>
                <a:cubicBezTo>
                  <a:pt x="6" y="152"/>
                  <a:pt x="15" y="197"/>
                  <a:pt x="44" y="235"/>
                </a:cubicBezTo>
                <a:cubicBezTo>
                  <a:pt x="61" y="174"/>
                  <a:pt x="59" y="142"/>
                  <a:pt x="55" y="113"/>
                </a:cubicBezTo>
                <a:cubicBezTo>
                  <a:pt x="51" y="84"/>
                  <a:pt x="42" y="44"/>
                  <a:pt x="13" y="0"/>
                </a:cubicBezTo>
                <a:cubicBezTo>
                  <a:pt x="0" y="53"/>
                  <a:pt x="0" y="71"/>
                  <a:pt x="3" y="113"/>
                </a:cubicBezTo>
                <a:close/>
              </a:path>
            </a:pathLst>
          </a:custGeom>
          <a:solidFill>
            <a:srgbClr val="C0C0C0"/>
          </a:solidFill>
          <a:ln w="12700" cap="rnd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60" name="Freeform 25"/>
          <p:cNvSpPr>
            <a:spLocks/>
          </p:cNvSpPr>
          <p:nvPr/>
        </p:nvSpPr>
        <p:spPr bwMode="auto">
          <a:xfrm>
            <a:off x="6405563" y="2863850"/>
            <a:ext cx="522287" cy="295275"/>
          </a:xfrm>
          <a:custGeom>
            <a:avLst/>
            <a:gdLst>
              <a:gd name="T0" fmla="*/ 2147483647 w 345"/>
              <a:gd name="T1" fmla="*/ 2147483647 h 197"/>
              <a:gd name="T2" fmla="*/ 0 w 345"/>
              <a:gd name="T3" fmla="*/ 2147483647 h 197"/>
              <a:gd name="T4" fmla="*/ 2147483647 w 345"/>
              <a:gd name="T5" fmla="*/ 2147483647 h 197"/>
              <a:gd name="T6" fmla="*/ 2147483647 w 345"/>
              <a:gd name="T7" fmla="*/ 2147483647 h 197"/>
              <a:gd name="T8" fmla="*/ 2147483647 w 345"/>
              <a:gd name="T9" fmla="*/ 2147483647 h 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5"/>
              <a:gd name="T16" fmla="*/ 0 h 197"/>
              <a:gd name="T17" fmla="*/ 345 w 345"/>
              <a:gd name="T18" fmla="*/ 197 h 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5" h="197">
                <a:moveTo>
                  <a:pt x="140" y="39"/>
                </a:moveTo>
                <a:cubicBezTo>
                  <a:pt x="82" y="66"/>
                  <a:pt x="23" y="120"/>
                  <a:pt x="0" y="168"/>
                </a:cubicBezTo>
                <a:cubicBezTo>
                  <a:pt x="48" y="180"/>
                  <a:pt x="147" y="197"/>
                  <a:pt x="215" y="173"/>
                </a:cubicBezTo>
                <a:cubicBezTo>
                  <a:pt x="283" y="149"/>
                  <a:pt x="335" y="89"/>
                  <a:pt x="345" y="14"/>
                </a:cubicBezTo>
                <a:cubicBezTo>
                  <a:pt x="266" y="0"/>
                  <a:pt x="200" y="12"/>
                  <a:pt x="140" y="39"/>
                </a:cubicBezTo>
                <a:close/>
              </a:path>
            </a:pathLst>
          </a:custGeom>
          <a:solidFill>
            <a:srgbClr val="C0C0C0"/>
          </a:solidFill>
          <a:ln w="12700" cap="rnd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61" name="Freeform 26"/>
          <p:cNvSpPr>
            <a:spLocks/>
          </p:cNvSpPr>
          <p:nvPr/>
        </p:nvSpPr>
        <p:spPr bwMode="auto">
          <a:xfrm>
            <a:off x="7027863" y="2901950"/>
            <a:ext cx="533400" cy="361950"/>
          </a:xfrm>
          <a:custGeom>
            <a:avLst/>
            <a:gdLst>
              <a:gd name="T0" fmla="*/ 0 w 351"/>
              <a:gd name="T1" fmla="*/ 0 h 242"/>
              <a:gd name="T2" fmla="*/ 2147483647 w 351"/>
              <a:gd name="T3" fmla="*/ 2147483647 h 242"/>
              <a:gd name="T4" fmla="*/ 2147483647 w 351"/>
              <a:gd name="T5" fmla="*/ 2147483647 h 242"/>
              <a:gd name="T6" fmla="*/ 0 w 351"/>
              <a:gd name="T7" fmla="*/ 0 h 242"/>
              <a:gd name="T8" fmla="*/ 0 60000 65536"/>
              <a:gd name="T9" fmla="*/ 0 60000 65536"/>
              <a:gd name="T10" fmla="*/ 0 60000 65536"/>
              <a:gd name="T11" fmla="*/ 0 60000 65536"/>
              <a:gd name="T12" fmla="*/ 0 w 351"/>
              <a:gd name="T13" fmla="*/ 0 h 242"/>
              <a:gd name="T14" fmla="*/ 351 w 351"/>
              <a:gd name="T15" fmla="*/ 242 h 2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1" h="242">
                <a:moveTo>
                  <a:pt x="0" y="0"/>
                </a:moveTo>
                <a:cubicBezTo>
                  <a:pt x="42" y="98"/>
                  <a:pt x="71" y="218"/>
                  <a:pt x="204" y="232"/>
                </a:cubicBezTo>
                <a:cubicBezTo>
                  <a:pt x="305" y="242"/>
                  <a:pt x="329" y="200"/>
                  <a:pt x="351" y="176"/>
                </a:cubicBezTo>
                <a:cubicBezTo>
                  <a:pt x="281" y="121"/>
                  <a:pt x="155" y="40"/>
                  <a:pt x="0" y="0"/>
                </a:cubicBezTo>
                <a:close/>
              </a:path>
            </a:pathLst>
          </a:custGeom>
          <a:solidFill>
            <a:srgbClr val="C0C0C0"/>
          </a:solidFill>
          <a:ln w="12700" cap="rnd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62" name="Freeform 27"/>
          <p:cNvSpPr>
            <a:spLocks/>
          </p:cNvSpPr>
          <p:nvPr/>
        </p:nvSpPr>
        <p:spPr bwMode="auto">
          <a:xfrm>
            <a:off x="4949825" y="2455863"/>
            <a:ext cx="1250950" cy="606425"/>
          </a:xfrm>
          <a:custGeom>
            <a:avLst/>
            <a:gdLst>
              <a:gd name="T0" fmla="*/ 2147483647 w 822"/>
              <a:gd name="T1" fmla="*/ 2147483647 h 405"/>
              <a:gd name="T2" fmla="*/ 0 w 822"/>
              <a:gd name="T3" fmla="*/ 0 h 405"/>
              <a:gd name="T4" fmla="*/ 2147483647 w 822"/>
              <a:gd name="T5" fmla="*/ 2147483647 h 405"/>
              <a:gd name="T6" fmla="*/ 2147483647 w 822"/>
              <a:gd name="T7" fmla="*/ 2147483647 h 405"/>
              <a:gd name="T8" fmla="*/ 2147483647 w 822"/>
              <a:gd name="T9" fmla="*/ 2147483647 h 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2"/>
              <a:gd name="T16" fmla="*/ 0 h 405"/>
              <a:gd name="T17" fmla="*/ 822 w 822"/>
              <a:gd name="T18" fmla="*/ 405 h 4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2" h="405">
                <a:moveTo>
                  <a:pt x="428" y="188"/>
                </a:moveTo>
                <a:cubicBezTo>
                  <a:pt x="373" y="162"/>
                  <a:pt x="174" y="63"/>
                  <a:pt x="0" y="0"/>
                </a:cubicBezTo>
                <a:cubicBezTo>
                  <a:pt x="138" y="134"/>
                  <a:pt x="419" y="255"/>
                  <a:pt x="474" y="281"/>
                </a:cubicBezTo>
                <a:cubicBezTo>
                  <a:pt x="529" y="307"/>
                  <a:pt x="749" y="396"/>
                  <a:pt x="822" y="405"/>
                </a:cubicBezTo>
                <a:cubicBezTo>
                  <a:pt x="714" y="324"/>
                  <a:pt x="490" y="215"/>
                  <a:pt x="428" y="188"/>
                </a:cubicBezTo>
                <a:close/>
              </a:path>
            </a:pathLst>
          </a:custGeom>
          <a:solidFill>
            <a:srgbClr val="C0C0C0"/>
          </a:solidFill>
          <a:ln w="12700" cap="rnd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63" name="Freeform 28"/>
          <p:cNvSpPr>
            <a:spLocks/>
          </p:cNvSpPr>
          <p:nvPr/>
        </p:nvSpPr>
        <p:spPr bwMode="auto">
          <a:xfrm>
            <a:off x="3763963" y="3082925"/>
            <a:ext cx="703262" cy="781050"/>
          </a:xfrm>
          <a:custGeom>
            <a:avLst/>
            <a:gdLst>
              <a:gd name="T0" fmla="*/ 2147483647 w 463"/>
              <a:gd name="T1" fmla="*/ 2147483647 h 522"/>
              <a:gd name="T2" fmla="*/ 0 w 463"/>
              <a:gd name="T3" fmla="*/ 0 h 522"/>
              <a:gd name="T4" fmla="*/ 2147483647 w 463"/>
              <a:gd name="T5" fmla="*/ 2147483647 h 522"/>
              <a:gd name="T6" fmla="*/ 2147483647 w 463"/>
              <a:gd name="T7" fmla="*/ 2147483647 h 522"/>
              <a:gd name="T8" fmla="*/ 2147483647 w 463"/>
              <a:gd name="T9" fmla="*/ 2147483647 h 5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3"/>
              <a:gd name="T16" fmla="*/ 0 h 522"/>
              <a:gd name="T17" fmla="*/ 463 w 463"/>
              <a:gd name="T18" fmla="*/ 522 h 5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3" h="522">
                <a:moveTo>
                  <a:pt x="201" y="228"/>
                </a:moveTo>
                <a:cubicBezTo>
                  <a:pt x="158" y="192"/>
                  <a:pt x="81" y="142"/>
                  <a:pt x="0" y="0"/>
                </a:cubicBezTo>
                <a:cubicBezTo>
                  <a:pt x="37" y="117"/>
                  <a:pt x="174" y="272"/>
                  <a:pt x="213" y="316"/>
                </a:cubicBezTo>
                <a:cubicBezTo>
                  <a:pt x="252" y="360"/>
                  <a:pt x="381" y="489"/>
                  <a:pt x="463" y="522"/>
                </a:cubicBezTo>
                <a:cubicBezTo>
                  <a:pt x="431" y="435"/>
                  <a:pt x="348" y="352"/>
                  <a:pt x="201" y="228"/>
                </a:cubicBezTo>
                <a:close/>
              </a:path>
            </a:pathLst>
          </a:custGeom>
          <a:solidFill>
            <a:srgbClr val="C0C0C0"/>
          </a:solidFill>
          <a:ln w="12700" cap="rnd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64" name="Freeform 29"/>
          <p:cNvSpPr>
            <a:spLocks/>
          </p:cNvSpPr>
          <p:nvPr/>
        </p:nvSpPr>
        <p:spPr bwMode="auto">
          <a:xfrm>
            <a:off x="5743575" y="3995738"/>
            <a:ext cx="438150" cy="849312"/>
          </a:xfrm>
          <a:custGeom>
            <a:avLst/>
            <a:gdLst>
              <a:gd name="T0" fmla="*/ 2147483647 w 287"/>
              <a:gd name="T1" fmla="*/ 2147483647 h 567"/>
              <a:gd name="T2" fmla="*/ 2147483647 w 287"/>
              <a:gd name="T3" fmla="*/ 2147483647 h 567"/>
              <a:gd name="T4" fmla="*/ 2147483647 w 287"/>
              <a:gd name="T5" fmla="*/ 2147483647 h 567"/>
              <a:gd name="T6" fmla="*/ 2147483647 w 287"/>
              <a:gd name="T7" fmla="*/ 0 h 567"/>
              <a:gd name="T8" fmla="*/ 2147483647 w 287"/>
              <a:gd name="T9" fmla="*/ 2147483647 h 5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7"/>
              <a:gd name="T16" fmla="*/ 0 h 567"/>
              <a:gd name="T17" fmla="*/ 287 w 287"/>
              <a:gd name="T18" fmla="*/ 567 h 5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7" h="567">
                <a:moveTo>
                  <a:pt x="7" y="240"/>
                </a:moveTo>
                <a:cubicBezTo>
                  <a:pt x="19" y="351"/>
                  <a:pt x="46" y="477"/>
                  <a:pt x="110" y="567"/>
                </a:cubicBezTo>
                <a:cubicBezTo>
                  <a:pt x="201" y="485"/>
                  <a:pt x="287" y="388"/>
                  <a:pt x="271" y="274"/>
                </a:cubicBezTo>
                <a:cubicBezTo>
                  <a:pt x="255" y="160"/>
                  <a:pt x="125" y="36"/>
                  <a:pt x="37" y="0"/>
                </a:cubicBezTo>
                <a:cubicBezTo>
                  <a:pt x="2" y="87"/>
                  <a:pt x="0" y="159"/>
                  <a:pt x="7" y="240"/>
                </a:cubicBezTo>
                <a:close/>
              </a:path>
            </a:pathLst>
          </a:custGeom>
          <a:solidFill>
            <a:srgbClr val="C0C0C0"/>
          </a:solidFill>
          <a:ln w="12700" cap="rnd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65" name="Freeform 30"/>
          <p:cNvSpPr>
            <a:spLocks/>
          </p:cNvSpPr>
          <p:nvPr/>
        </p:nvSpPr>
        <p:spPr bwMode="auto">
          <a:xfrm>
            <a:off x="4086225" y="3990975"/>
            <a:ext cx="415925" cy="333375"/>
          </a:xfrm>
          <a:custGeom>
            <a:avLst/>
            <a:gdLst>
              <a:gd name="T0" fmla="*/ 2147483647 w 275"/>
              <a:gd name="T1" fmla="*/ 2147483647 h 223"/>
              <a:gd name="T2" fmla="*/ 0 w 275"/>
              <a:gd name="T3" fmla="*/ 2147483647 h 223"/>
              <a:gd name="T4" fmla="*/ 2147483647 w 275"/>
              <a:gd name="T5" fmla="*/ 2147483647 h 223"/>
              <a:gd name="T6" fmla="*/ 2147483647 w 275"/>
              <a:gd name="T7" fmla="*/ 0 h 223"/>
              <a:gd name="T8" fmla="*/ 2147483647 w 275"/>
              <a:gd name="T9" fmla="*/ 2147483647 h 2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5"/>
              <a:gd name="T16" fmla="*/ 0 h 223"/>
              <a:gd name="T17" fmla="*/ 275 w 275"/>
              <a:gd name="T18" fmla="*/ 223 h 2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5" h="223">
                <a:moveTo>
                  <a:pt x="128" y="85"/>
                </a:moveTo>
                <a:cubicBezTo>
                  <a:pt x="71" y="128"/>
                  <a:pt x="24" y="173"/>
                  <a:pt x="0" y="210"/>
                </a:cubicBezTo>
                <a:cubicBezTo>
                  <a:pt x="47" y="223"/>
                  <a:pt x="155" y="208"/>
                  <a:pt x="209" y="160"/>
                </a:cubicBezTo>
                <a:cubicBezTo>
                  <a:pt x="263" y="112"/>
                  <a:pt x="273" y="78"/>
                  <a:pt x="275" y="0"/>
                </a:cubicBezTo>
                <a:cubicBezTo>
                  <a:pt x="200" y="34"/>
                  <a:pt x="192" y="40"/>
                  <a:pt x="128" y="85"/>
                </a:cubicBezTo>
                <a:close/>
              </a:path>
            </a:pathLst>
          </a:custGeom>
          <a:solidFill>
            <a:srgbClr val="C0C0C0"/>
          </a:solidFill>
          <a:ln w="12700" cap="rnd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66" name="Freeform 31"/>
          <p:cNvSpPr>
            <a:spLocks/>
          </p:cNvSpPr>
          <p:nvPr/>
        </p:nvSpPr>
        <p:spPr bwMode="auto">
          <a:xfrm>
            <a:off x="4645025" y="3846513"/>
            <a:ext cx="1044575" cy="139700"/>
          </a:xfrm>
          <a:custGeom>
            <a:avLst/>
            <a:gdLst>
              <a:gd name="T0" fmla="*/ 2147483647 w 689"/>
              <a:gd name="T1" fmla="*/ 2147483647 h 93"/>
              <a:gd name="T2" fmla="*/ 0 w 689"/>
              <a:gd name="T3" fmla="*/ 2147483647 h 93"/>
              <a:gd name="T4" fmla="*/ 2147483647 w 689"/>
              <a:gd name="T5" fmla="*/ 2147483647 h 93"/>
              <a:gd name="T6" fmla="*/ 2147483647 w 689"/>
              <a:gd name="T7" fmla="*/ 2147483647 h 93"/>
              <a:gd name="T8" fmla="*/ 2147483647 w 689"/>
              <a:gd name="T9" fmla="*/ 2147483647 h 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9"/>
              <a:gd name="T16" fmla="*/ 0 h 93"/>
              <a:gd name="T17" fmla="*/ 689 w 689"/>
              <a:gd name="T18" fmla="*/ 93 h 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9" h="93">
                <a:moveTo>
                  <a:pt x="365" y="2"/>
                </a:moveTo>
                <a:cubicBezTo>
                  <a:pt x="290" y="0"/>
                  <a:pt x="126" y="15"/>
                  <a:pt x="0" y="60"/>
                </a:cubicBezTo>
                <a:cubicBezTo>
                  <a:pt x="101" y="88"/>
                  <a:pt x="200" y="93"/>
                  <a:pt x="317" y="93"/>
                </a:cubicBezTo>
                <a:cubicBezTo>
                  <a:pt x="434" y="93"/>
                  <a:pt x="604" y="79"/>
                  <a:pt x="689" y="63"/>
                </a:cubicBezTo>
                <a:cubicBezTo>
                  <a:pt x="572" y="13"/>
                  <a:pt x="466" y="5"/>
                  <a:pt x="365" y="2"/>
                </a:cubicBezTo>
                <a:close/>
              </a:path>
            </a:pathLst>
          </a:custGeom>
          <a:solidFill>
            <a:srgbClr val="C0C0C0"/>
          </a:solidFill>
          <a:ln w="12700" cap="rnd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67" name="Freeform 32"/>
          <p:cNvSpPr>
            <a:spLocks/>
          </p:cNvSpPr>
          <p:nvPr/>
        </p:nvSpPr>
        <p:spPr bwMode="auto">
          <a:xfrm>
            <a:off x="6448425" y="3624263"/>
            <a:ext cx="947738" cy="347662"/>
          </a:xfrm>
          <a:custGeom>
            <a:avLst/>
            <a:gdLst>
              <a:gd name="T0" fmla="*/ 2147483647 w 623"/>
              <a:gd name="T1" fmla="*/ 2147483647 h 233"/>
              <a:gd name="T2" fmla="*/ 0 w 623"/>
              <a:gd name="T3" fmla="*/ 2147483647 h 233"/>
              <a:gd name="T4" fmla="*/ 2147483647 w 623"/>
              <a:gd name="T5" fmla="*/ 2147483647 h 233"/>
              <a:gd name="T6" fmla="*/ 2147483647 w 623"/>
              <a:gd name="T7" fmla="*/ 2147483647 h 233"/>
              <a:gd name="T8" fmla="*/ 2147483647 w 623"/>
              <a:gd name="T9" fmla="*/ 2147483647 h 2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3"/>
              <a:gd name="T16" fmla="*/ 0 h 233"/>
              <a:gd name="T17" fmla="*/ 623 w 623"/>
              <a:gd name="T18" fmla="*/ 233 h 2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3" h="233">
                <a:moveTo>
                  <a:pt x="345" y="41"/>
                </a:moveTo>
                <a:cubicBezTo>
                  <a:pt x="280" y="24"/>
                  <a:pt x="117" y="0"/>
                  <a:pt x="0" y="15"/>
                </a:cubicBezTo>
                <a:cubicBezTo>
                  <a:pt x="57" y="79"/>
                  <a:pt x="166" y="142"/>
                  <a:pt x="269" y="176"/>
                </a:cubicBezTo>
                <a:cubicBezTo>
                  <a:pt x="372" y="210"/>
                  <a:pt x="468" y="233"/>
                  <a:pt x="623" y="218"/>
                </a:cubicBezTo>
                <a:cubicBezTo>
                  <a:pt x="561" y="129"/>
                  <a:pt x="462" y="71"/>
                  <a:pt x="345" y="41"/>
                </a:cubicBezTo>
                <a:close/>
              </a:path>
            </a:pathLst>
          </a:custGeom>
          <a:solidFill>
            <a:srgbClr val="C0C0C0"/>
          </a:solidFill>
          <a:ln w="12700" cap="rnd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68" name="Freeform 33"/>
          <p:cNvSpPr>
            <a:spLocks/>
          </p:cNvSpPr>
          <p:nvPr/>
        </p:nvSpPr>
        <p:spPr bwMode="auto">
          <a:xfrm>
            <a:off x="3384550" y="1806575"/>
            <a:ext cx="242888" cy="652463"/>
          </a:xfrm>
          <a:custGeom>
            <a:avLst/>
            <a:gdLst>
              <a:gd name="T0" fmla="*/ 2147483647 w 159"/>
              <a:gd name="T1" fmla="*/ 2147483647 h 436"/>
              <a:gd name="T2" fmla="*/ 2147483647 w 159"/>
              <a:gd name="T3" fmla="*/ 2147483647 h 436"/>
              <a:gd name="T4" fmla="*/ 2147483647 w 159"/>
              <a:gd name="T5" fmla="*/ 0 h 436"/>
              <a:gd name="T6" fmla="*/ 2147483647 w 159"/>
              <a:gd name="T7" fmla="*/ 2147483647 h 436"/>
              <a:gd name="T8" fmla="*/ 2147483647 w 159"/>
              <a:gd name="T9" fmla="*/ 2147483647 h 4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"/>
              <a:gd name="T16" fmla="*/ 0 h 436"/>
              <a:gd name="T17" fmla="*/ 159 w 159"/>
              <a:gd name="T18" fmla="*/ 436 h 4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" h="436">
                <a:moveTo>
                  <a:pt x="19" y="436"/>
                </a:moveTo>
                <a:cubicBezTo>
                  <a:pt x="65" y="367"/>
                  <a:pt x="125" y="275"/>
                  <a:pt x="142" y="204"/>
                </a:cubicBezTo>
                <a:cubicBezTo>
                  <a:pt x="159" y="133"/>
                  <a:pt x="149" y="51"/>
                  <a:pt x="120" y="0"/>
                </a:cubicBezTo>
                <a:cubicBezTo>
                  <a:pt x="66" y="37"/>
                  <a:pt x="27" y="128"/>
                  <a:pt x="16" y="186"/>
                </a:cubicBezTo>
                <a:cubicBezTo>
                  <a:pt x="0" y="273"/>
                  <a:pt x="0" y="354"/>
                  <a:pt x="19" y="436"/>
                </a:cubicBezTo>
                <a:close/>
              </a:path>
            </a:pathLst>
          </a:custGeom>
          <a:solidFill>
            <a:srgbClr val="C0C0C0"/>
          </a:solidFill>
          <a:ln w="12700" cap="rnd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69" name="Freeform 34"/>
          <p:cNvSpPr>
            <a:spLocks/>
          </p:cNvSpPr>
          <p:nvPr/>
        </p:nvSpPr>
        <p:spPr bwMode="auto">
          <a:xfrm>
            <a:off x="2546350" y="2900363"/>
            <a:ext cx="514350" cy="285750"/>
          </a:xfrm>
          <a:custGeom>
            <a:avLst/>
            <a:gdLst>
              <a:gd name="T0" fmla="*/ 2147483647 w 339"/>
              <a:gd name="T1" fmla="*/ 2147483647 h 191"/>
              <a:gd name="T2" fmla="*/ 0 w 339"/>
              <a:gd name="T3" fmla="*/ 2147483647 h 191"/>
              <a:gd name="T4" fmla="*/ 2147483647 w 339"/>
              <a:gd name="T5" fmla="*/ 2147483647 h 191"/>
              <a:gd name="T6" fmla="*/ 2147483647 w 339"/>
              <a:gd name="T7" fmla="*/ 2147483647 h 191"/>
              <a:gd name="T8" fmla="*/ 2147483647 w 339"/>
              <a:gd name="T9" fmla="*/ 2147483647 h 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9"/>
              <a:gd name="T16" fmla="*/ 0 h 191"/>
              <a:gd name="T17" fmla="*/ 339 w 339"/>
              <a:gd name="T18" fmla="*/ 191 h 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9" h="191">
                <a:moveTo>
                  <a:pt x="163" y="12"/>
                </a:moveTo>
                <a:cubicBezTo>
                  <a:pt x="106" y="24"/>
                  <a:pt x="39" y="50"/>
                  <a:pt x="0" y="92"/>
                </a:cubicBezTo>
                <a:cubicBezTo>
                  <a:pt x="7" y="125"/>
                  <a:pt x="44" y="191"/>
                  <a:pt x="121" y="179"/>
                </a:cubicBezTo>
                <a:cubicBezTo>
                  <a:pt x="198" y="167"/>
                  <a:pt x="298" y="69"/>
                  <a:pt x="339" y="20"/>
                </a:cubicBezTo>
                <a:cubicBezTo>
                  <a:pt x="283" y="2"/>
                  <a:pt x="220" y="0"/>
                  <a:pt x="163" y="12"/>
                </a:cubicBezTo>
                <a:close/>
              </a:path>
            </a:pathLst>
          </a:custGeom>
          <a:solidFill>
            <a:srgbClr val="C0C0C0"/>
          </a:solidFill>
          <a:ln w="12700" cap="rnd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70" name="Freeform 35"/>
          <p:cNvSpPr>
            <a:spLocks/>
          </p:cNvSpPr>
          <p:nvPr/>
        </p:nvSpPr>
        <p:spPr bwMode="auto">
          <a:xfrm>
            <a:off x="3208338" y="3001963"/>
            <a:ext cx="874712" cy="1304925"/>
          </a:xfrm>
          <a:custGeom>
            <a:avLst/>
            <a:gdLst>
              <a:gd name="T0" fmla="*/ 2147483647 w 576"/>
              <a:gd name="T1" fmla="*/ 2147483647 h 871"/>
              <a:gd name="T2" fmla="*/ 2147483647 w 576"/>
              <a:gd name="T3" fmla="*/ 2147483647 h 871"/>
              <a:gd name="T4" fmla="*/ 2147483647 w 576"/>
              <a:gd name="T5" fmla="*/ 2147483647 h 871"/>
              <a:gd name="T6" fmla="*/ 0 w 576"/>
              <a:gd name="T7" fmla="*/ 0 h 871"/>
              <a:gd name="T8" fmla="*/ 2147483647 w 576"/>
              <a:gd name="T9" fmla="*/ 2147483647 h 8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871"/>
              <a:gd name="T17" fmla="*/ 576 w 576"/>
              <a:gd name="T18" fmla="*/ 871 h 8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871">
                <a:moveTo>
                  <a:pt x="273" y="576"/>
                </a:moveTo>
                <a:cubicBezTo>
                  <a:pt x="405" y="772"/>
                  <a:pt x="471" y="858"/>
                  <a:pt x="576" y="871"/>
                </a:cubicBezTo>
                <a:cubicBezTo>
                  <a:pt x="504" y="735"/>
                  <a:pt x="366" y="562"/>
                  <a:pt x="274" y="415"/>
                </a:cubicBezTo>
                <a:cubicBezTo>
                  <a:pt x="85" y="120"/>
                  <a:pt x="82" y="52"/>
                  <a:pt x="0" y="0"/>
                </a:cubicBezTo>
                <a:cubicBezTo>
                  <a:pt x="39" y="153"/>
                  <a:pt x="186" y="444"/>
                  <a:pt x="273" y="576"/>
                </a:cubicBezTo>
                <a:close/>
              </a:path>
            </a:pathLst>
          </a:custGeom>
          <a:solidFill>
            <a:srgbClr val="C0C0C0"/>
          </a:solidFill>
          <a:ln w="12700" cap="rnd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71" name="Freeform 36"/>
          <p:cNvSpPr>
            <a:spLocks/>
          </p:cNvSpPr>
          <p:nvPr/>
        </p:nvSpPr>
        <p:spPr bwMode="auto">
          <a:xfrm>
            <a:off x="3967163" y="4311650"/>
            <a:ext cx="211137" cy="557213"/>
          </a:xfrm>
          <a:custGeom>
            <a:avLst/>
            <a:gdLst>
              <a:gd name="T0" fmla="*/ 2147483647 w 140"/>
              <a:gd name="T1" fmla="*/ 2147483647 h 372"/>
              <a:gd name="T2" fmla="*/ 2147483647 w 140"/>
              <a:gd name="T3" fmla="*/ 2147483647 h 372"/>
              <a:gd name="T4" fmla="*/ 2147483647 w 140"/>
              <a:gd name="T5" fmla="*/ 2147483647 h 372"/>
              <a:gd name="T6" fmla="*/ 2147483647 w 140"/>
              <a:gd name="T7" fmla="*/ 0 h 372"/>
              <a:gd name="T8" fmla="*/ 2147483647 w 140"/>
              <a:gd name="T9" fmla="*/ 2147483647 h 3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"/>
              <a:gd name="T16" fmla="*/ 0 h 372"/>
              <a:gd name="T17" fmla="*/ 140 w 140"/>
              <a:gd name="T18" fmla="*/ 372 h 3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" h="372">
                <a:moveTo>
                  <a:pt x="8" y="162"/>
                </a:moveTo>
                <a:cubicBezTo>
                  <a:pt x="0" y="216"/>
                  <a:pt x="2" y="294"/>
                  <a:pt x="48" y="372"/>
                </a:cubicBezTo>
                <a:cubicBezTo>
                  <a:pt x="102" y="309"/>
                  <a:pt x="121" y="260"/>
                  <a:pt x="131" y="222"/>
                </a:cubicBezTo>
                <a:cubicBezTo>
                  <a:pt x="140" y="176"/>
                  <a:pt x="130" y="105"/>
                  <a:pt x="77" y="0"/>
                </a:cubicBezTo>
                <a:cubicBezTo>
                  <a:pt x="44" y="51"/>
                  <a:pt x="19" y="90"/>
                  <a:pt x="8" y="162"/>
                </a:cubicBezTo>
                <a:close/>
              </a:path>
            </a:pathLst>
          </a:custGeom>
          <a:solidFill>
            <a:srgbClr val="C0C0C0"/>
          </a:solidFill>
          <a:ln w="12700" cap="rnd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72" name="Freeform 37"/>
          <p:cNvSpPr>
            <a:spLocks/>
          </p:cNvSpPr>
          <p:nvPr/>
        </p:nvSpPr>
        <p:spPr bwMode="auto">
          <a:xfrm>
            <a:off x="4730750" y="1703388"/>
            <a:ext cx="1408113" cy="485775"/>
          </a:xfrm>
          <a:custGeom>
            <a:avLst/>
            <a:gdLst>
              <a:gd name="T0" fmla="*/ 2147483647 w 927"/>
              <a:gd name="T1" fmla="*/ 2147483647 h 324"/>
              <a:gd name="T2" fmla="*/ 2147483647 w 927"/>
              <a:gd name="T3" fmla="*/ 2147483647 h 324"/>
              <a:gd name="T4" fmla="*/ 2147483647 w 927"/>
              <a:gd name="T5" fmla="*/ 2147483647 h 324"/>
              <a:gd name="T6" fmla="*/ 2147483647 w 927"/>
              <a:gd name="T7" fmla="*/ 2147483647 h 324"/>
              <a:gd name="T8" fmla="*/ 2147483647 w 927"/>
              <a:gd name="T9" fmla="*/ 2147483647 h 324"/>
              <a:gd name="T10" fmla="*/ 2147483647 w 927"/>
              <a:gd name="T11" fmla="*/ 2147483647 h 324"/>
              <a:gd name="T12" fmla="*/ 2147483647 w 927"/>
              <a:gd name="T13" fmla="*/ 2147483647 h 324"/>
              <a:gd name="T14" fmla="*/ 2147483647 w 927"/>
              <a:gd name="T15" fmla="*/ 2147483647 h 324"/>
              <a:gd name="T16" fmla="*/ 2147483647 w 927"/>
              <a:gd name="T17" fmla="*/ 2147483647 h 324"/>
              <a:gd name="T18" fmla="*/ 2147483647 w 927"/>
              <a:gd name="T19" fmla="*/ 2147483647 h 3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27"/>
              <a:gd name="T31" fmla="*/ 0 h 324"/>
              <a:gd name="T32" fmla="*/ 927 w 927"/>
              <a:gd name="T33" fmla="*/ 324 h 3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27" h="324">
                <a:moveTo>
                  <a:pt x="16" y="324"/>
                </a:moveTo>
                <a:cubicBezTo>
                  <a:pt x="117" y="274"/>
                  <a:pt x="182" y="234"/>
                  <a:pt x="271" y="201"/>
                </a:cubicBezTo>
                <a:cubicBezTo>
                  <a:pt x="360" y="168"/>
                  <a:pt x="421" y="142"/>
                  <a:pt x="546" y="151"/>
                </a:cubicBezTo>
                <a:cubicBezTo>
                  <a:pt x="671" y="160"/>
                  <a:pt x="759" y="180"/>
                  <a:pt x="858" y="192"/>
                </a:cubicBezTo>
                <a:cubicBezTo>
                  <a:pt x="889" y="196"/>
                  <a:pt x="907" y="184"/>
                  <a:pt x="927" y="160"/>
                </a:cubicBezTo>
                <a:cubicBezTo>
                  <a:pt x="885" y="138"/>
                  <a:pt x="765" y="75"/>
                  <a:pt x="673" y="54"/>
                </a:cubicBezTo>
                <a:cubicBezTo>
                  <a:pt x="581" y="33"/>
                  <a:pt x="495" y="18"/>
                  <a:pt x="393" y="10"/>
                </a:cubicBezTo>
                <a:cubicBezTo>
                  <a:pt x="286" y="0"/>
                  <a:pt x="202" y="11"/>
                  <a:pt x="138" y="42"/>
                </a:cubicBezTo>
                <a:cubicBezTo>
                  <a:pt x="69" y="78"/>
                  <a:pt x="28" y="141"/>
                  <a:pt x="15" y="196"/>
                </a:cubicBezTo>
                <a:cubicBezTo>
                  <a:pt x="0" y="260"/>
                  <a:pt x="7" y="294"/>
                  <a:pt x="16" y="324"/>
                </a:cubicBezTo>
                <a:close/>
              </a:path>
            </a:pathLst>
          </a:custGeom>
          <a:solidFill>
            <a:srgbClr val="C0C0C0"/>
          </a:solidFill>
          <a:ln w="12700" cap="rnd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73" name="Freeform 38"/>
          <p:cNvSpPr>
            <a:spLocks/>
          </p:cNvSpPr>
          <p:nvPr/>
        </p:nvSpPr>
        <p:spPr bwMode="auto">
          <a:xfrm>
            <a:off x="5927725" y="1668463"/>
            <a:ext cx="233363" cy="327025"/>
          </a:xfrm>
          <a:custGeom>
            <a:avLst/>
            <a:gdLst>
              <a:gd name="T0" fmla="*/ 2147483647 w 153"/>
              <a:gd name="T1" fmla="*/ 2147483647 h 218"/>
              <a:gd name="T2" fmla="*/ 2147483647 w 153"/>
              <a:gd name="T3" fmla="*/ 2147483647 h 218"/>
              <a:gd name="T4" fmla="*/ 2147483647 w 153"/>
              <a:gd name="T5" fmla="*/ 0 h 218"/>
              <a:gd name="T6" fmla="*/ 2147483647 w 153"/>
              <a:gd name="T7" fmla="*/ 2147483647 h 218"/>
              <a:gd name="T8" fmla="*/ 2147483647 w 153"/>
              <a:gd name="T9" fmla="*/ 2147483647 h 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"/>
              <a:gd name="T16" fmla="*/ 0 h 218"/>
              <a:gd name="T17" fmla="*/ 153 w 153"/>
              <a:gd name="T18" fmla="*/ 218 h 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" h="218">
                <a:moveTo>
                  <a:pt x="70" y="216"/>
                </a:moveTo>
                <a:cubicBezTo>
                  <a:pt x="109" y="218"/>
                  <a:pt x="153" y="192"/>
                  <a:pt x="151" y="129"/>
                </a:cubicBezTo>
                <a:cubicBezTo>
                  <a:pt x="149" y="66"/>
                  <a:pt x="53" y="11"/>
                  <a:pt x="31" y="0"/>
                </a:cubicBezTo>
                <a:cubicBezTo>
                  <a:pt x="0" y="35"/>
                  <a:pt x="3" y="75"/>
                  <a:pt x="7" y="114"/>
                </a:cubicBezTo>
                <a:cubicBezTo>
                  <a:pt x="22" y="159"/>
                  <a:pt x="34" y="180"/>
                  <a:pt x="70" y="216"/>
                </a:cubicBezTo>
                <a:close/>
              </a:path>
            </a:pathLst>
          </a:custGeom>
          <a:solidFill>
            <a:srgbClr val="C0C0C0"/>
          </a:solidFill>
          <a:ln w="12700" cap="rnd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74" name="Freeform 39"/>
          <p:cNvSpPr>
            <a:spLocks/>
          </p:cNvSpPr>
          <p:nvPr/>
        </p:nvSpPr>
        <p:spPr bwMode="auto">
          <a:xfrm>
            <a:off x="5945188" y="1851025"/>
            <a:ext cx="979487" cy="860425"/>
          </a:xfrm>
          <a:custGeom>
            <a:avLst/>
            <a:gdLst>
              <a:gd name="T0" fmla="*/ 2147483647 w 645"/>
              <a:gd name="T1" fmla="*/ 2147483647 h 574"/>
              <a:gd name="T2" fmla="*/ 2147483647 w 645"/>
              <a:gd name="T3" fmla="*/ 2147483647 h 574"/>
              <a:gd name="T4" fmla="*/ 0 w 645"/>
              <a:gd name="T5" fmla="*/ 0 h 574"/>
              <a:gd name="T6" fmla="*/ 2147483647 w 645"/>
              <a:gd name="T7" fmla="*/ 2147483647 h 574"/>
              <a:gd name="T8" fmla="*/ 2147483647 w 645"/>
              <a:gd name="T9" fmla="*/ 2147483647 h 574"/>
              <a:gd name="T10" fmla="*/ 2147483647 w 645"/>
              <a:gd name="T11" fmla="*/ 2147483647 h 574"/>
              <a:gd name="T12" fmla="*/ 2147483647 w 645"/>
              <a:gd name="T13" fmla="*/ 2147483647 h 5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45"/>
              <a:gd name="T22" fmla="*/ 0 h 574"/>
              <a:gd name="T23" fmla="*/ 645 w 645"/>
              <a:gd name="T24" fmla="*/ 574 h 5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45" h="574">
                <a:moveTo>
                  <a:pt x="533" y="352"/>
                </a:moveTo>
                <a:cubicBezTo>
                  <a:pt x="464" y="275"/>
                  <a:pt x="384" y="218"/>
                  <a:pt x="296" y="160"/>
                </a:cubicBezTo>
                <a:cubicBezTo>
                  <a:pt x="184" y="88"/>
                  <a:pt x="61" y="25"/>
                  <a:pt x="0" y="0"/>
                </a:cubicBezTo>
                <a:cubicBezTo>
                  <a:pt x="19" y="73"/>
                  <a:pt x="66" y="99"/>
                  <a:pt x="95" y="115"/>
                </a:cubicBezTo>
                <a:cubicBezTo>
                  <a:pt x="158" y="148"/>
                  <a:pt x="284" y="211"/>
                  <a:pt x="366" y="280"/>
                </a:cubicBezTo>
                <a:cubicBezTo>
                  <a:pt x="448" y="349"/>
                  <a:pt x="527" y="397"/>
                  <a:pt x="645" y="574"/>
                </a:cubicBezTo>
                <a:cubicBezTo>
                  <a:pt x="627" y="451"/>
                  <a:pt x="551" y="373"/>
                  <a:pt x="533" y="352"/>
                </a:cubicBezTo>
                <a:close/>
              </a:path>
            </a:pathLst>
          </a:custGeom>
          <a:solidFill>
            <a:srgbClr val="C0C0C0"/>
          </a:solidFill>
          <a:ln w="12700" cap="rnd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75" name="Freeform 40"/>
          <p:cNvSpPr>
            <a:spLocks/>
          </p:cNvSpPr>
          <p:nvPr/>
        </p:nvSpPr>
        <p:spPr bwMode="auto">
          <a:xfrm>
            <a:off x="5945188" y="1852613"/>
            <a:ext cx="193675" cy="139700"/>
          </a:xfrm>
          <a:custGeom>
            <a:avLst/>
            <a:gdLst>
              <a:gd name="T0" fmla="*/ 2147483647 w 127"/>
              <a:gd name="T1" fmla="*/ 2147483647 h 93"/>
              <a:gd name="T2" fmla="*/ 2147483647 w 127"/>
              <a:gd name="T3" fmla="*/ 2147483647 h 93"/>
              <a:gd name="T4" fmla="*/ 0 w 127"/>
              <a:gd name="T5" fmla="*/ 0 h 93"/>
              <a:gd name="T6" fmla="*/ 2147483647 w 127"/>
              <a:gd name="T7" fmla="*/ 2147483647 h 93"/>
              <a:gd name="T8" fmla="*/ 0 60000 65536"/>
              <a:gd name="T9" fmla="*/ 0 60000 65536"/>
              <a:gd name="T10" fmla="*/ 0 60000 65536"/>
              <a:gd name="T11" fmla="*/ 0 60000 65536"/>
              <a:gd name="T12" fmla="*/ 0 w 127"/>
              <a:gd name="T13" fmla="*/ 0 h 93"/>
              <a:gd name="T14" fmla="*/ 127 w 127"/>
              <a:gd name="T15" fmla="*/ 93 h 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" h="93">
                <a:moveTo>
                  <a:pt x="58" y="93"/>
                </a:moveTo>
                <a:cubicBezTo>
                  <a:pt x="100" y="91"/>
                  <a:pt x="109" y="84"/>
                  <a:pt x="127" y="62"/>
                </a:cubicBezTo>
                <a:cubicBezTo>
                  <a:pt x="77" y="35"/>
                  <a:pt x="37" y="9"/>
                  <a:pt x="0" y="0"/>
                </a:cubicBezTo>
                <a:cubicBezTo>
                  <a:pt x="10" y="39"/>
                  <a:pt x="26" y="64"/>
                  <a:pt x="58" y="93"/>
                </a:cubicBezTo>
                <a:close/>
              </a:path>
            </a:pathLst>
          </a:custGeom>
          <a:solidFill>
            <a:srgbClr val="B2B2B2"/>
          </a:solidFill>
          <a:ln w="12700" cap="rnd">
            <a:solidFill>
              <a:srgbClr val="6699FF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976" name="Rectangle 41"/>
          <p:cNvSpPr>
            <a:spLocks noChangeArrowheads="1"/>
          </p:cNvSpPr>
          <p:nvPr/>
        </p:nvSpPr>
        <p:spPr bwMode="auto">
          <a:xfrm>
            <a:off x="1122363" y="1725613"/>
            <a:ext cx="898525" cy="550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de-DE" sz="1000"/>
              <a:t>Oberschicht/</a:t>
            </a:r>
          </a:p>
          <a:p>
            <a:pPr algn="ctr" eaLnBrk="0" hangingPunct="0"/>
            <a:r>
              <a:rPr lang="de-DE" sz="1000"/>
              <a:t>Obere</a:t>
            </a:r>
          </a:p>
          <a:p>
            <a:pPr algn="ctr" eaLnBrk="0" hangingPunct="0"/>
            <a:r>
              <a:rPr lang="de-DE" sz="1000"/>
              <a:t>Mittelschicht</a:t>
            </a:r>
          </a:p>
        </p:txBody>
      </p:sp>
      <p:sp>
        <p:nvSpPr>
          <p:cNvPr id="39977" name="Rectangle 42"/>
          <p:cNvSpPr>
            <a:spLocks noChangeArrowheads="1"/>
          </p:cNvSpPr>
          <p:nvPr/>
        </p:nvSpPr>
        <p:spPr bwMode="auto">
          <a:xfrm>
            <a:off x="1116013" y="2957513"/>
            <a:ext cx="8874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de-DE" sz="1000"/>
              <a:t>Mittlere</a:t>
            </a:r>
          </a:p>
          <a:p>
            <a:pPr algn="ctr" eaLnBrk="0" hangingPunct="0"/>
            <a:r>
              <a:rPr lang="de-DE" sz="1000"/>
              <a:t>Mittelschicht</a:t>
            </a:r>
          </a:p>
        </p:txBody>
      </p:sp>
      <p:sp>
        <p:nvSpPr>
          <p:cNvPr id="39978" name="Rectangle 43"/>
          <p:cNvSpPr>
            <a:spLocks noChangeArrowheads="1"/>
          </p:cNvSpPr>
          <p:nvPr/>
        </p:nvSpPr>
        <p:spPr bwMode="auto">
          <a:xfrm>
            <a:off x="1114425" y="4235450"/>
            <a:ext cx="955675" cy="55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de-DE" sz="1000"/>
              <a:t>Untere</a:t>
            </a:r>
            <a:br>
              <a:rPr lang="de-DE" sz="1000"/>
            </a:br>
            <a:r>
              <a:rPr lang="de-DE" sz="1000"/>
              <a:t>Mittelschicht /</a:t>
            </a:r>
            <a:br>
              <a:rPr lang="de-DE" sz="1000"/>
            </a:br>
            <a:r>
              <a:rPr lang="de-DE" sz="1000"/>
              <a:t>Unterschicht</a:t>
            </a:r>
          </a:p>
        </p:txBody>
      </p:sp>
      <p:sp>
        <p:nvSpPr>
          <p:cNvPr id="39979" name="Rectangle 44"/>
          <p:cNvSpPr>
            <a:spLocks noChangeArrowheads="1"/>
          </p:cNvSpPr>
          <p:nvPr/>
        </p:nvSpPr>
        <p:spPr bwMode="auto">
          <a:xfrm>
            <a:off x="1209675" y="5207000"/>
            <a:ext cx="6207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de-DE" sz="1000" b="1">
                <a:solidFill>
                  <a:srgbClr val="0000FF"/>
                </a:solidFill>
              </a:rPr>
              <a:t>Soziale</a:t>
            </a:r>
          </a:p>
          <a:p>
            <a:pPr eaLnBrk="0" hangingPunct="0"/>
            <a:r>
              <a:rPr lang="de-DE" sz="1000" b="1">
                <a:solidFill>
                  <a:srgbClr val="0000FF"/>
                </a:solidFill>
              </a:rPr>
              <a:t>Lage</a:t>
            </a:r>
          </a:p>
        </p:txBody>
      </p:sp>
      <p:sp>
        <p:nvSpPr>
          <p:cNvPr id="39980" name="Rectangle 45"/>
          <p:cNvSpPr>
            <a:spLocks noChangeArrowheads="1"/>
          </p:cNvSpPr>
          <p:nvPr/>
        </p:nvSpPr>
        <p:spPr bwMode="auto">
          <a:xfrm>
            <a:off x="1304925" y="5567363"/>
            <a:ext cx="9302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r" eaLnBrk="0" hangingPunct="0"/>
            <a:r>
              <a:rPr lang="de-DE" sz="1000" b="1">
                <a:solidFill>
                  <a:srgbClr val="0000FF"/>
                </a:solidFill>
              </a:rPr>
              <a:t>Grund-</a:t>
            </a:r>
          </a:p>
          <a:p>
            <a:pPr algn="r" eaLnBrk="0" hangingPunct="0"/>
            <a:r>
              <a:rPr lang="de-DE" sz="1000" b="1">
                <a:solidFill>
                  <a:srgbClr val="0000FF"/>
                </a:solidFill>
              </a:rPr>
              <a:t>orientierung</a:t>
            </a:r>
          </a:p>
        </p:txBody>
      </p:sp>
      <p:sp>
        <p:nvSpPr>
          <p:cNvPr id="39981" name="Rectangle 46"/>
          <p:cNvSpPr>
            <a:spLocks noChangeArrowheads="1"/>
          </p:cNvSpPr>
          <p:nvPr/>
        </p:nvSpPr>
        <p:spPr bwMode="auto">
          <a:xfrm>
            <a:off x="2192338" y="5181600"/>
            <a:ext cx="1544637" cy="712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0" rIns="90488" bIns="0" anchor="ctr"/>
          <a:lstStyle/>
          <a:p>
            <a:pPr algn="ctr" eaLnBrk="0" hangingPunct="0">
              <a:lnSpc>
                <a:spcPct val="115000"/>
              </a:lnSpc>
            </a:pPr>
            <a:r>
              <a:rPr lang="de-DE" b="1">
                <a:solidFill>
                  <a:srgbClr val="0000FF"/>
                </a:solidFill>
              </a:rPr>
              <a:t>A</a:t>
            </a:r>
          </a:p>
          <a:p>
            <a:pPr algn="ctr" eaLnBrk="0" hangingPunct="0">
              <a:lnSpc>
                <a:spcPct val="115000"/>
              </a:lnSpc>
            </a:pPr>
            <a:r>
              <a:rPr lang="de-DE" sz="1000"/>
              <a:t>Traditionelle Werte</a:t>
            </a:r>
          </a:p>
          <a:p>
            <a:pPr algn="ctr" eaLnBrk="0" hangingPunct="0">
              <a:lnSpc>
                <a:spcPct val="115000"/>
              </a:lnSpc>
            </a:pPr>
            <a:r>
              <a:rPr lang="de-DE" sz="900" i="1"/>
              <a:t>Pflichterfüllung, Ordnung</a:t>
            </a:r>
          </a:p>
        </p:txBody>
      </p:sp>
      <p:sp>
        <p:nvSpPr>
          <p:cNvPr id="39982" name="Rectangle 47"/>
          <p:cNvSpPr>
            <a:spLocks noChangeArrowheads="1"/>
          </p:cNvSpPr>
          <p:nvPr/>
        </p:nvSpPr>
        <p:spPr bwMode="auto">
          <a:xfrm>
            <a:off x="6700838" y="5181600"/>
            <a:ext cx="1592262" cy="712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0" rIns="90488" bIns="0" anchor="ctr"/>
          <a:lstStyle/>
          <a:p>
            <a:pPr algn="ctr" eaLnBrk="0" hangingPunct="0">
              <a:lnSpc>
                <a:spcPct val="115000"/>
              </a:lnSpc>
            </a:pPr>
            <a:r>
              <a:rPr lang="de-DE" b="1">
                <a:solidFill>
                  <a:srgbClr val="0000FF"/>
                </a:solidFill>
              </a:rPr>
              <a:t>C</a:t>
            </a:r>
          </a:p>
          <a:p>
            <a:pPr algn="ctr" eaLnBrk="0" hangingPunct="0">
              <a:lnSpc>
                <a:spcPct val="115000"/>
              </a:lnSpc>
            </a:pPr>
            <a:r>
              <a:rPr lang="de-DE" sz="1000"/>
              <a:t>Modernisierung II</a:t>
            </a:r>
          </a:p>
          <a:p>
            <a:pPr algn="ctr" eaLnBrk="0" hangingPunct="0">
              <a:lnSpc>
                <a:spcPct val="115000"/>
              </a:lnSpc>
            </a:pPr>
            <a:r>
              <a:rPr lang="de-DE" sz="900" i="1"/>
              <a:t>Patchworking, Virtualisierung</a:t>
            </a:r>
          </a:p>
        </p:txBody>
      </p:sp>
      <p:sp>
        <p:nvSpPr>
          <p:cNvPr id="39983" name="Text Box 48"/>
          <p:cNvSpPr txBox="1">
            <a:spLocks noChangeArrowheads="1"/>
          </p:cNvSpPr>
          <p:nvPr/>
        </p:nvSpPr>
        <p:spPr bwMode="auto">
          <a:xfrm>
            <a:off x="1920875" y="4321175"/>
            <a:ext cx="31273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9984" name="Text Box 49"/>
          <p:cNvSpPr txBox="1">
            <a:spLocks noChangeArrowheads="1"/>
          </p:cNvSpPr>
          <p:nvPr/>
        </p:nvSpPr>
        <p:spPr bwMode="auto">
          <a:xfrm>
            <a:off x="1920875" y="2968625"/>
            <a:ext cx="31273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9985" name="Text Box 50"/>
          <p:cNvSpPr txBox="1">
            <a:spLocks noChangeArrowheads="1"/>
          </p:cNvSpPr>
          <p:nvPr/>
        </p:nvSpPr>
        <p:spPr bwMode="auto">
          <a:xfrm>
            <a:off x="1920875" y="1808163"/>
            <a:ext cx="312738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9986" name="Rectangle 51"/>
          <p:cNvSpPr>
            <a:spLocks noChangeArrowheads="1"/>
          </p:cNvSpPr>
          <p:nvPr/>
        </p:nvSpPr>
        <p:spPr bwMode="auto">
          <a:xfrm>
            <a:off x="3659188" y="5181600"/>
            <a:ext cx="3100387" cy="712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0" rIns="90488" bIns="0" anchor="ctr"/>
          <a:lstStyle/>
          <a:p>
            <a:pPr algn="ctr" eaLnBrk="0" hangingPunct="0">
              <a:lnSpc>
                <a:spcPct val="115000"/>
              </a:lnSpc>
            </a:pPr>
            <a:r>
              <a:rPr lang="de-DE" b="1">
                <a:solidFill>
                  <a:srgbClr val="0000FF"/>
                </a:solidFill>
              </a:rPr>
              <a:t>B</a:t>
            </a:r>
          </a:p>
          <a:p>
            <a:pPr algn="ctr" eaLnBrk="0" hangingPunct="0">
              <a:lnSpc>
                <a:spcPct val="115000"/>
              </a:lnSpc>
            </a:pPr>
            <a:r>
              <a:rPr lang="de-DE" sz="1000"/>
              <a:t>Modernisierung I</a:t>
            </a:r>
          </a:p>
          <a:p>
            <a:pPr algn="ctr" eaLnBrk="0" hangingPunct="0">
              <a:lnSpc>
                <a:spcPct val="115000"/>
              </a:lnSpc>
            </a:pPr>
            <a:r>
              <a:rPr lang="de-DE" sz="900" i="1"/>
              <a:t>Konsum-Hedonismus und Postmaterialismus</a:t>
            </a:r>
          </a:p>
        </p:txBody>
      </p:sp>
      <p:sp>
        <p:nvSpPr>
          <p:cNvPr id="39987" name="Text Box 52"/>
          <p:cNvSpPr txBox="1">
            <a:spLocks noChangeAspect="1" noChangeArrowheads="1"/>
          </p:cNvSpPr>
          <p:nvPr/>
        </p:nvSpPr>
        <p:spPr bwMode="auto">
          <a:xfrm>
            <a:off x="6884988" y="5002213"/>
            <a:ext cx="1406525" cy="214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0" hangingPunct="0"/>
            <a:r>
              <a:rPr lang="de-DE" sz="800"/>
              <a:t>© Sinus Sociovision 2003</a:t>
            </a:r>
          </a:p>
        </p:txBody>
      </p:sp>
      <p:grpSp>
        <p:nvGrpSpPr>
          <p:cNvPr id="39988" name="Group 53"/>
          <p:cNvGrpSpPr>
            <a:grpSpLocks/>
          </p:cNvGrpSpPr>
          <p:nvPr/>
        </p:nvGrpSpPr>
        <p:grpSpPr bwMode="auto">
          <a:xfrm>
            <a:off x="2308225" y="1676400"/>
            <a:ext cx="5459413" cy="3465513"/>
            <a:chOff x="1320" y="1028"/>
            <a:chExt cx="3594" cy="2314"/>
          </a:xfrm>
        </p:grpSpPr>
        <p:sp>
          <p:nvSpPr>
            <p:cNvPr id="40036" name="Line 54"/>
            <p:cNvSpPr>
              <a:spLocks noChangeShapeType="1"/>
            </p:cNvSpPr>
            <p:nvPr/>
          </p:nvSpPr>
          <p:spPr bwMode="auto">
            <a:xfrm>
              <a:off x="1320" y="2454"/>
              <a:ext cx="3594" cy="0"/>
            </a:xfrm>
            <a:prstGeom prst="line">
              <a:avLst/>
            </a:prstGeom>
            <a:noFill/>
            <a:ln w="6350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37" name="Line 55"/>
            <p:cNvSpPr>
              <a:spLocks noChangeShapeType="1"/>
            </p:cNvSpPr>
            <p:nvPr/>
          </p:nvSpPr>
          <p:spPr bwMode="auto">
            <a:xfrm flipV="1">
              <a:off x="2260" y="1041"/>
              <a:ext cx="0" cy="2247"/>
            </a:xfrm>
            <a:prstGeom prst="line">
              <a:avLst/>
            </a:prstGeom>
            <a:noFill/>
            <a:ln w="6350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38" name="Line 56"/>
            <p:cNvSpPr>
              <a:spLocks noChangeShapeType="1"/>
            </p:cNvSpPr>
            <p:nvPr/>
          </p:nvSpPr>
          <p:spPr bwMode="auto">
            <a:xfrm>
              <a:off x="1503" y="1562"/>
              <a:ext cx="3240" cy="0"/>
            </a:xfrm>
            <a:prstGeom prst="line">
              <a:avLst/>
            </a:prstGeom>
            <a:noFill/>
            <a:ln w="6350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039" name="Line 57"/>
            <p:cNvSpPr>
              <a:spLocks noChangeShapeType="1"/>
            </p:cNvSpPr>
            <p:nvPr/>
          </p:nvSpPr>
          <p:spPr bwMode="auto">
            <a:xfrm flipV="1">
              <a:off x="4204" y="1028"/>
              <a:ext cx="0" cy="2314"/>
            </a:xfrm>
            <a:prstGeom prst="line">
              <a:avLst/>
            </a:prstGeom>
            <a:noFill/>
            <a:ln w="6350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9989" name="Group 58"/>
          <p:cNvGrpSpPr>
            <a:grpSpLocks/>
          </p:cNvGrpSpPr>
          <p:nvPr/>
        </p:nvGrpSpPr>
        <p:grpSpPr bwMode="auto">
          <a:xfrm>
            <a:off x="2252663" y="1500188"/>
            <a:ext cx="5664200" cy="3681412"/>
            <a:chOff x="1284" y="910"/>
            <a:chExt cx="3729" cy="2458"/>
          </a:xfrm>
        </p:grpSpPr>
        <p:sp>
          <p:nvSpPr>
            <p:cNvPr id="40026" name="Freeform 59"/>
            <p:cNvSpPr>
              <a:spLocks/>
            </p:cNvSpPr>
            <p:nvPr/>
          </p:nvSpPr>
          <p:spPr bwMode="auto">
            <a:xfrm>
              <a:off x="3942" y="1731"/>
              <a:ext cx="1071" cy="825"/>
            </a:xfrm>
            <a:custGeom>
              <a:avLst/>
              <a:gdLst>
                <a:gd name="T0" fmla="*/ 606 w 1071"/>
                <a:gd name="T1" fmla="*/ 415 h 855"/>
                <a:gd name="T2" fmla="*/ 1026 w 1071"/>
                <a:gd name="T3" fmla="*/ 273 h 855"/>
                <a:gd name="T4" fmla="*/ 219 w 1071"/>
                <a:gd name="T5" fmla="*/ 65 h 855"/>
                <a:gd name="T6" fmla="*/ 42 w 1071"/>
                <a:gd name="T7" fmla="*/ 258 h 855"/>
                <a:gd name="T8" fmla="*/ 606 w 1071"/>
                <a:gd name="T9" fmla="*/ 415 h 8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1"/>
                <a:gd name="T16" fmla="*/ 0 h 855"/>
                <a:gd name="T17" fmla="*/ 1071 w 1071"/>
                <a:gd name="T18" fmla="*/ 855 h 8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1" h="855">
                  <a:moveTo>
                    <a:pt x="606" y="849"/>
                  </a:moveTo>
                  <a:cubicBezTo>
                    <a:pt x="822" y="855"/>
                    <a:pt x="1071" y="786"/>
                    <a:pt x="1026" y="558"/>
                  </a:cubicBezTo>
                  <a:cubicBezTo>
                    <a:pt x="981" y="330"/>
                    <a:pt x="480" y="0"/>
                    <a:pt x="219" y="132"/>
                  </a:cubicBezTo>
                  <a:cubicBezTo>
                    <a:pt x="80" y="201"/>
                    <a:pt x="0" y="351"/>
                    <a:pt x="42" y="525"/>
                  </a:cubicBezTo>
                  <a:cubicBezTo>
                    <a:pt x="84" y="699"/>
                    <a:pt x="390" y="843"/>
                    <a:pt x="606" y="849"/>
                  </a:cubicBezTo>
                  <a:close/>
                </a:path>
              </a:pathLst>
            </a:custGeom>
            <a:noFill/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27" name="Freeform 60"/>
            <p:cNvSpPr>
              <a:spLocks/>
            </p:cNvSpPr>
            <p:nvPr/>
          </p:nvSpPr>
          <p:spPr bwMode="auto">
            <a:xfrm>
              <a:off x="2397" y="2454"/>
              <a:ext cx="1485" cy="914"/>
            </a:xfrm>
            <a:custGeom>
              <a:avLst/>
              <a:gdLst>
                <a:gd name="T0" fmla="*/ 21 w 1485"/>
                <a:gd name="T1" fmla="*/ 510 h 914"/>
                <a:gd name="T2" fmla="*/ 426 w 1485"/>
                <a:gd name="T3" fmla="*/ 891 h 914"/>
                <a:gd name="T4" fmla="*/ 1248 w 1485"/>
                <a:gd name="T5" fmla="*/ 723 h 914"/>
                <a:gd name="T6" fmla="*/ 1455 w 1485"/>
                <a:gd name="T7" fmla="*/ 384 h 914"/>
                <a:gd name="T8" fmla="*/ 744 w 1485"/>
                <a:gd name="T9" fmla="*/ 27 h 914"/>
                <a:gd name="T10" fmla="*/ 21 w 1485"/>
                <a:gd name="T11" fmla="*/ 510 h 9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5"/>
                <a:gd name="T19" fmla="*/ 0 h 914"/>
                <a:gd name="T20" fmla="*/ 1485 w 1485"/>
                <a:gd name="T21" fmla="*/ 914 h 9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5" h="914">
                  <a:moveTo>
                    <a:pt x="21" y="510"/>
                  </a:moveTo>
                  <a:cubicBezTo>
                    <a:pt x="0" y="711"/>
                    <a:pt x="153" y="868"/>
                    <a:pt x="426" y="891"/>
                  </a:cubicBezTo>
                  <a:cubicBezTo>
                    <a:pt x="699" y="914"/>
                    <a:pt x="1119" y="813"/>
                    <a:pt x="1248" y="723"/>
                  </a:cubicBezTo>
                  <a:cubicBezTo>
                    <a:pt x="1377" y="633"/>
                    <a:pt x="1485" y="495"/>
                    <a:pt x="1455" y="384"/>
                  </a:cubicBezTo>
                  <a:cubicBezTo>
                    <a:pt x="1412" y="201"/>
                    <a:pt x="1152" y="0"/>
                    <a:pt x="744" y="27"/>
                  </a:cubicBezTo>
                  <a:cubicBezTo>
                    <a:pt x="336" y="54"/>
                    <a:pt x="45" y="276"/>
                    <a:pt x="21" y="510"/>
                  </a:cubicBezTo>
                  <a:close/>
                </a:path>
              </a:pathLst>
            </a:custGeom>
            <a:noFill/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28" name="Freeform 61"/>
            <p:cNvSpPr>
              <a:spLocks/>
            </p:cNvSpPr>
            <p:nvPr/>
          </p:nvSpPr>
          <p:spPr bwMode="auto">
            <a:xfrm>
              <a:off x="1854" y="1650"/>
              <a:ext cx="932" cy="1176"/>
            </a:xfrm>
            <a:custGeom>
              <a:avLst/>
              <a:gdLst>
                <a:gd name="T0" fmla="*/ 78 w 932"/>
                <a:gd name="T1" fmla="*/ 327 h 1176"/>
                <a:gd name="T2" fmla="*/ 519 w 932"/>
                <a:gd name="T3" fmla="*/ 1080 h 1176"/>
                <a:gd name="T4" fmla="*/ 909 w 932"/>
                <a:gd name="T5" fmla="*/ 963 h 1176"/>
                <a:gd name="T6" fmla="*/ 474 w 932"/>
                <a:gd name="T7" fmla="*/ 396 h 1176"/>
                <a:gd name="T8" fmla="*/ 351 w 932"/>
                <a:gd name="T9" fmla="*/ 126 h 1176"/>
                <a:gd name="T10" fmla="*/ 171 w 932"/>
                <a:gd name="T11" fmla="*/ 0 h 1176"/>
                <a:gd name="T12" fmla="*/ 78 w 932"/>
                <a:gd name="T13" fmla="*/ 327 h 1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2"/>
                <a:gd name="T22" fmla="*/ 0 h 1176"/>
                <a:gd name="T23" fmla="*/ 932 w 932"/>
                <a:gd name="T24" fmla="*/ 1176 h 1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2" h="1176">
                  <a:moveTo>
                    <a:pt x="78" y="327"/>
                  </a:moveTo>
                  <a:cubicBezTo>
                    <a:pt x="181" y="601"/>
                    <a:pt x="367" y="937"/>
                    <a:pt x="519" y="1080"/>
                  </a:cubicBezTo>
                  <a:cubicBezTo>
                    <a:pt x="615" y="1176"/>
                    <a:pt x="891" y="1155"/>
                    <a:pt x="909" y="963"/>
                  </a:cubicBezTo>
                  <a:cubicBezTo>
                    <a:pt x="932" y="717"/>
                    <a:pt x="594" y="564"/>
                    <a:pt x="474" y="396"/>
                  </a:cubicBezTo>
                  <a:cubicBezTo>
                    <a:pt x="377" y="257"/>
                    <a:pt x="381" y="192"/>
                    <a:pt x="351" y="126"/>
                  </a:cubicBezTo>
                  <a:cubicBezTo>
                    <a:pt x="315" y="55"/>
                    <a:pt x="237" y="0"/>
                    <a:pt x="171" y="0"/>
                  </a:cubicBezTo>
                  <a:cubicBezTo>
                    <a:pt x="105" y="0"/>
                    <a:pt x="0" y="111"/>
                    <a:pt x="78" y="327"/>
                  </a:cubicBezTo>
                  <a:close/>
                </a:path>
              </a:pathLst>
            </a:custGeom>
            <a:noFill/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29" name="Freeform 62"/>
            <p:cNvSpPr>
              <a:spLocks/>
            </p:cNvSpPr>
            <p:nvPr/>
          </p:nvSpPr>
          <p:spPr bwMode="auto">
            <a:xfrm>
              <a:off x="3668" y="957"/>
              <a:ext cx="1156" cy="1131"/>
            </a:xfrm>
            <a:custGeom>
              <a:avLst/>
              <a:gdLst>
                <a:gd name="T0" fmla="*/ 105 w 1156"/>
                <a:gd name="T1" fmla="*/ 39 h 1131"/>
                <a:gd name="T2" fmla="*/ 139 w 1156"/>
                <a:gd name="T3" fmla="*/ 303 h 1131"/>
                <a:gd name="T4" fmla="*/ 517 w 1156"/>
                <a:gd name="T5" fmla="*/ 555 h 1131"/>
                <a:gd name="T6" fmla="*/ 772 w 1156"/>
                <a:gd name="T7" fmla="*/ 918 h 1131"/>
                <a:gd name="T8" fmla="*/ 985 w 1156"/>
                <a:gd name="T9" fmla="*/ 1122 h 1131"/>
                <a:gd name="T10" fmla="*/ 1150 w 1156"/>
                <a:gd name="T11" fmla="*/ 921 h 1131"/>
                <a:gd name="T12" fmla="*/ 888 w 1156"/>
                <a:gd name="T13" fmla="*/ 299 h 1131"/>
                <a:gd name="T14" fmla="*/ 435 w 1156"/>
                <a:gd name="T15" fmla="*/ 38 h 1131"/>
                <a:gd name="T16" fmla="*/ 105 w 1156"/>
                <a:gd name="T17" fmla="*/ 39 h 1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56"/>
                <a:gd name="T28" fmla="*/ 0 h 1131"/>
                <a:gd name="T29" fmla="*/ 1156 w 1156"/>
                <a:gd name="T30" fmla="*/ 1131 h 1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56" h="1131">
                  <a:moveTo>
                    <a:pt x="105" y="39"/>
                  </a:moveTo>
                  <a:cubicBezTo>
                    <a:pt x="0" y="87"/>
                    <a:pt x="31" y="249"/>
                    <a:pt x="139" y="303"/>
                  </a:cubicBezTo>
                  <a:cubicBezTo>
                    <a:pt x="247" y="357"/>
                    <a:pt x="369" y="421"/>
                    <a:pt x="517" y="555"/>
                  </a:cubicBezTo>
                  <a:cubicBezTo>
                    <a:pt x="626" y="651"/>
                    <a:pt x="718" y="786"/>
                    <a:pt x="772" y="918"/>
                  </a:cubicBezTo>
                  <a:cubicBezTo>
                    <a:pt x="826" y="1050"/>
                    <a:pt x="856" y="1113"/>
                    <a:pt x="985" y="1122"/>
                  </a:cubicBezTo>
                  <a:cubicBezTo>
                    <a:pt x="1114" y="1131"/>
                    <a:pt x="1144" y="1017"/>
                    <a:pt x="1150" y="921"/>
                  </a:cubicBezTo>
                  <a:cubicBezTo>
                    <a:pt x="1156" y="825"/>
                    <a:pt x="1078" y="493"/>
                    <a:pt x="888" y="299"/>
                  </a:cubicBezTo>
                  <a:cubicBezTo>
                    <a:pt x="753" y="159"/>
                    <a:pt x="570" y="74"/>
                    <a:pt x="435" y="38"/>
                  </a:cubicBezTo>
                  <a:cubicBezTo>
                    <a:pt x="300" y="2"/>
                    <a:pt x="192" y="0"/>
                    <a:pt x="105" y="39"/>
                  </a:cubicBezTo>
                  <a:close/>
                </a:path>
              </a:pathLst>
            </a:custGeom>
            <a:noFill/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30" name="Freeform 63"/>
            <p:cNvSpPr>
              <a:spLocks/>
            </p:cNvSpPr>
            <p:nvPr/>
          </p:nvSpPr>
          <p:spPr bwMode="auto">
            <a:xfrm>
              <a:off x="2856" y="1009"/>
              <a:ext cx="1524" cy="1001"/>
            </a:xfrm>
            <a:custGeom>
              <a:avLst/>
              <a:gdLst>
                <a:gd name="T0" fmla="*/ 290 w 1524"/>
                <a:gd name="T1" fmla="*/ 608 h 1001"/>
                <a:gd name="T2" fmla="*/ 807 w 1524"/>
                <a:gd name="T3" fmla="*/ 873 h 1001"/>
                <a:gd name="T4" fmla="*/ 1299 w 1524"/>
                <a:gd name="T5" fmla="*/ 998 h 1001"/>
                <a:gd name="T6" fmla="*/ 1507 w 1524"/>
                <a:gd name="T7" fmla="*/ 739 h 1001"/>
                <a:gd name="T8" fmla="*/ 1264 w 1524"/>
                <a:gd name="T9" fmla="*/ 374 h 1001"/>
                <a:gd name="T10" fmla="*/ 700 w 1524"/>
                <a:gd name="T11" fmla="*/ 83 h 1001"/>
                <a:gd name="T12" fmla="*/ 82 w 1524"/>
                <a:gd name="T13" fmla="*/ 208 h 1001"/>
                <a:gd name="T14" fmla="*/ 290 w 1524"/>
                <a:gd name="T15" fmla="*/ 608 h 10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24"/>
                <a:gd name="T25" fmla="*/ 0 h 1001"/>
                <a:gd name="T26" fmla="*/ 1524 w 1524"/>
                <a:gd name="T27" fmla="*/ 1001 h 10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24" h="1001">
                  <a:moveTo>
                    <a:pt x="290" y="608"/>
                  </a:moveTo>
                  <a:cubicBezTo>
                    <a:pt x="380" y="678"/>
                    <a:pt x="641" y="809"/>
                    <a:pt x="807" y="873"/>
                  </a:cubicBezTo>
                  <a:cubicBezTo>
                    <a:pt x="974" y="937"/>
                    <a:pt x="1192" y="1001"/>
                    <a:pt x="1299" y="998"/>
                  </a:cubicBezTo>
                  <a:cubicBezTo>
                    <a:pt x="1406" y="995"/>
                    <a:pt x="1524" y="927"/>
                    <a:pt x="1507" y="739"/>
                  </a:cubicBezTo>
                  <a:cubicBezTo>
                    <a:pt x="1492" y="576"/>
                    <a:pt x="1380" y="460"/>
                    <a:pt x="1264" y="374"/>
                  </a:cubicBezTo>
                  <a:cubicBezTo>
                    <a:pt x="1191" y="318"/>
                    <a:pt x="895" y="119"/>
                    <a:pt x="700" y="83"/>
                  </a:cubicBezTo>
                  <a:cubicBezTo>
                    <a:pt x="405" y="29"/>
                    <a:pt x="166" y="0"/>
                    <a:pt x="82" y="208"/>
                  </a:cubicBezTo>
                  <a:cubicBezTo>
                    <a:pt x="0" y="407"/>
                    <a:pt x="230" y="560"/>
                    <a:pt x="290" y="608"/>
                  </a:cubicBezTo>
                  <a:close/>
                </a:path>
              </a:pathLst>
            </a:custGeom>
            <a:noFill/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31" name="Freeform 64"/>
            <p:cNvSpPr>
              <a:spLocks/>
            </p:cNvSpPr>
            <p:nvPr/>
          </p:nvSpPr>
          <p:spPr bwMode="auto">
            <a:xfrm>
              <a:off x="3570" y="2299"/>
              <a:ext cx="1175" cy="1062"/>
            </a:xfrm>
            <a:custGeom>
              <a:avLst/>
              <a:gdLst>
                <a:gd name="T0" fmla="*/ 27 w 1175"/>
                <a:gd name="T1" fmla="*/ 575 h 1062"/>
                <a:gd name="T2" fmla="*/ 318 w 1175"/>
                <a:gd name="T3" fmla="*/ 992 h 1062"/>
                <a:gd name="T4" fmla="*/ 804 w 1175"/>
                <a:gd name="T5" fmla="*/ 995 h 1062"/>
                <a:gd name="T6" fmla="*/ 1158 w 1175"/>
                <a:gd name="T7" fmla="*/ 524 h 1062"/>
                <a:gd name="T8" fmla="*/ 906 w 1175"/>
                <a:gd name="T9" fmla="*/ 98 h 1062"/>
                <a:gd name="T10" fmla="*/ 138 w 1175"/>
                <a:gd name="T11" fmla="*/ 161 h 1062"/>
                <a:gd name="T12" fmla="*/ 27 w 1175"/>
                <a:gd name="T13" fmla="*/ 575 h 10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5"/>
                <a:gd name="T22" fmla="*/ 0 h 1062"/>
                <a:gd name="T23" fmla="*/ 1175 w 1175"/>
                <a:gd name="T24" fmla="*/ 1062 h 10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5" h="1062">
                  <a:moveTo>
                    <a:pt x="27" y="575"/>
                  </a:moveTo>
                  <a:cubicBezTo>
                    <a:pt x="54" y="746"/>
                    <a:pt x="125" y="922"/>
                    <a:pt x="318" y="992"/>
                  </a:cubicBezTo>
                  <a:cubicBezTo>
                    <a:pt x="511" y="1062"/>
                    <a:pt x="660" y="1059"/>
                    <a:pt x="804" y="995"/>
                  </a:cubicBezTo>
                  <a:cubicBezTo>
                    <a:pt x="948" y="930"/>
                    <a:pt x="1141" y="776"/>
                    <a:pt x="1158" y="524"/>
                  </a:cubicBezTo>
                  <a:cubicBezTo>
                    <a:pt x="1175" y="272"/>
                    <a:pt x="1052" y="158"/>
                    <a:pt x="906" y="98"/>
                  </a:cubicBezTo>
                  <a:cubicBezTo>
                    <a:pt x="717" y="22"/>
                    <a:pt x="339" y="0"/>
                    <a:pt x="138" y="161"/>
                  </a:cubicBezTo>
                  <a:cubicBezTo>
                    <a:pt x="21" y="257"/>
                    <a:pt x="0" y="407"/>
                    <a:pt x="27" y="575"/>
                  </a:cubicBezTo>
                  <a:close/>
                </a:path>
              </a:pathLst>
            </a:custGeom>
            <a:noFill/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32" name="Freeform 65"/>
            <p:cNvSpPr>
              <a:spLocks/>
            </p:cNvSpPr>
            <p:nvPr/>
          </p:nvSpPr>
          <p:spPr bwMode="auto">
            <a:xfrm>
              <a:off x="2163" y="1386"/>
              <a:ext cx="1928" cy="1194"/>
            </a:xfrm>
            <a:custGeom>
              <a:avLst/>
              <a:gdLst>
                <a:gd name="T0" fmla="*/ 348 w 1928"/>
                <a:gd name="T1" fmla="*/ 918 h 1194"/>
                <a:gd name="T2" fmla="*/ 924 w 1928"/>
                <a:gd name="T3" fmla="*/ 1182 h 1194"/>
                <a:gd name="T4" fmla="*/ 1797 w 1928"/>
                <a:gd name="T5" fmla="*/ 1002 h 1194"/>
                <a:gd name="T6" fmla="*/ 1659 w 1928"/>
                <a:gd name="T7" fmla="*/ 525 h 1194"/>
                <a:gd name="T8" fmla="*/ 840 w 1928"/>
                <a:gd name="T9" fmla="*/ 141 h 1194"/>
                <a:gd name="T10" fmla="*/ 102 w 1928"/>
                <a:gd name="T11" fmla="*/ 279 h 1194"/>
                <a:gd name="T12" fmla="*/ 348 w 1928"/>
                <a:gd name="T13" fmla="*/ 918 h 1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8"/>
                <a:gd name="T22" fmla="*/ 0 h 1194"/>
                <a:gd name="T23" fmla="*/ 1928 w 1928"/>
                <a:gd name="T24" fmla="*/ 1194 h 11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8" h="1194">
                  <a:moveTo>
                    <a:pt x="348" y="918"/>
                  </a:moveTo>
                  <a:cubicBezTo>
                    <a:pt x="499" y="1072"/>
                    <a:pt x="621" y="1170"/>
                    <a:pt x="924" y="1182"/>
                  </a:cubicBezTo>
                  <a:cubicBezTo>
                    <a:pt x="1227" y="1194"/>
                    <a:pt x="1666" y="1138"/>
                    <a:pt x="1797" y="1002"/>
                  </a:cubicBezTo>
                  <a:cubicBezTo>
                    <a:pt x="1928" y="866"/>
                    <a:pt x="1869" y="651"/>
                    <a:pt x="1659" y="525"/>
                  </a:cubicBezTo>
                  <a:cubicBezTo>
                    <a:pt x="1449" y="399"/>
                    <a:pt x="1095" y="231"/>
                    <a:pt x="840" y="141"/>
                  </a:cubicBezTo>
                  <a:cubicBezTo>
                    <a:pt x="435" y="0"/>
                    <a:pt x="204" y="111"/>
                    <a:pt x="102" y="279"/>
                  </a:cubicBezTo>
                  <a:cubicBezTo>
                    <a:pt x="0" y="447"/>
                    <a:pt x="159" y="723"/>
                    <a:pt x="348" y="918"/>
                  </a:cubicBezTo>
                  <a:close/>
                </a:path>
              </a:pathLst>
            </a:custGeom>
            <a:noFill/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33" name="Freeform 66"/>
            <p:cNvSpPr>
              <a:spLocks/>
            </p:cNvSpPr>
            <p:nvPr/>
          </p:nvSpPr>
          <p:spPr bwMode="auto">
            <a:xfrm>
              <a:off x="1427" y="1008"/>
              <a:ext cx="778" cy="1082"/>
            </a:xfrm>
            <a:custGeom>
              <a:avLst/>
              <a:gdLst>
                <a:gd name="T0" fmla="*/ 727 w 778"/>
                <a:gd name="T1" fmla="*/ 365 h 1082"/>
                <a:gd name="T2" fmla="*/ 604 w 778"/>
                <a:gd name="T3" fmla="*/ 23 h 1082"/>
                <a:gd name="T4" fmla="*/ 142 w 778"/>
                <a:gd name="T5" fmla="*/ 390 h 1082"/>
                <a:gd name="T6" fmla="*/ 73 w 778"/>
                <a:gd name="T7" fmla="*/ 975 h 1082"/>
                <a:gd name="T8" fmla="*/ 375 w 778"/>
                <a:gd name="T9" fmla="*/ 873 h 1082"/>
                <a:gd name="T10" fmla="*/ 727 w 778"/>
                <a:gd name="T11" fmla="*/ 365 h 10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78"/>
                <a:gd name="T19" fmla="*/ 0 h 1082"/>
                <a:gd name="T20" fmla="*/ 778 w 778"/>
                <a:gd name="T21" fmla="*/ 1082 h 10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78" h="1082">
                  <a:moveTo>
                    <a:pt x="727" y="365"/>
                  </a:moveTo>
                  <a:cubicBezTo>
                    <a:pt x="778" y="251"/>
                    <a:pt x="760" y="39"/>
                    <a:pt x="604" y="23"/>
                  </a:cubicBezTo>
                  <a:cubicBezTo>
                    <a:pt x="373" y="0"/>
                    <a:pt x="232" y="243"/>
                    <a:pt x="142" y="390"/>
                  </a:cubicBezTo>
                  <a:cubicBezTo>
                    <a:pt x="37" y="568"/>
                    <a:pt x="0" y="884"/>
                    <a:pt x="73" y="975"/>
                  </a:cubicBezTo>
                  <a:cubicBezTo>
                    <a:pt x="161" y="1082"/>
                    <a:pt x="294" y="960"/>
                    <a:pt x="375" y="873"/>
                  </a:cubicBezTo>
                  <a:cubicBezTo>
                    <a:pt x="456" y="786"/>
                    <a:pt x="672" y="489"/>
                    <a:pt x="727" y="365"/>
                  </a:cubicBezTo>
                  <a:close/>
                </a:path>
              </a:pathLst>
            </a:custGeom>
            <a:noFill/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34" name="Freeform 67"/>
            <p:cNvSpPr>
              <a:spLocks/>
            </p:cNvSpPr>
            <p:nvPr/>
          </p:nvSpPr>
          <p:spPr bwMode="auto">
            <a:xfrm>
              <a:off x="2010" y="910"/>
              <a:ext cx="1899" cy="797"/>
            </a:xfrm>
            <a:custGeom>
              <a:avLst/>
              <a:gdLst>
                <a:gd name="T0" fmla="*/ 57 w 1899"/>
                <a:gd name="T1" fmla="*/ 680 h 797"/>
                <a:gd name="T2" fmla="*/ 273 w 1899"/>
                <a:gd name="T3" fmla="*/ 779 h 797"/>
                <a:gd name="T4" fmla="*/ 816 w 1899"/>
                <a:gd name="T5" fmla="*/ 518 h 797"/>
                <a:gd name="T6" fmla="*/ 1335 w 1899"/>
                <a:gd name="T7" fmla="*/ 290 h 797"/>
                <a:gd name="T8" fmla="*/ 1800 w 1899"/>
                <a:gd name="T9" fmla="*/ 323 h 797"/>
                <a:gd name="T10" fmla="*/ 1722 w 1899"/>
                <a:gd name="T11" fmla="*/ 113 h 797"/>
                <a:gd name="T12" fmla="*/ 708 w 1899"/>
                <a:gd name="T13" fmla="*/ 17 h 797"/>
                <a:gd name="T14" fmla="*/ 102 w 1899"/>
                <a:gd name="T15" fmla="*/ 242 h 797"/>
                <a:gd name="T16" fmla="*/ 57 w 1899"/>
                <a:gd name="T17" fmla="*/ 680 h 7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99"/>
                <a:gd name="T28" fmla="*/ 0 h 797"/>
                <a:gd name="T29" fmla="*/ 1899 w 1899"/>
                <a:gd name="T30" fmla="*/ 797 h 79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99" h="797">
                  <a:moveTo>
                    <a:pt x="57" y="680"/>
                  </a:moveTo>
                  <a:cubicBezTo>
                    <a:pt x="93" y="740"/>
                    <a:pt x="147" y="797"/>
                    <a:pt x="273" y="779"/>
                  </a:cubicBezTo>
                  <a:cubicBezTo>
                    <a:pt x="399" y="761"/>
                    <a:pt x="639" y="611"/>
                    <a:pt x="816" y="518"/>
                  </a:cubicBezTo>
                  <a:cubicBezTo>
                    <a:pt x="993" y="425"/>
                    <a:pt x="1167" y="314"/>
                    <a:pt x="1335" y="290"/>
                  </a:cubicBezTo>
                  <a:cubicBezTo>
                    <a:pt x="1503" y="266"/>
                    <a:pt x="1752" y="344"/>
                    <a:pt x="1800" y="323"/>
                  </a:cubicBezTo>
                  <a:cubicBezTo>
                    <a:pt x="1848" y="302"/>
                    <a:pt x="1899" y="198"/>
                    <a:pt x="1722" y="113"/>
                  </a:cubicBezTo>
                  <a:cubicBezTo>
                    <a:pt x="1545" y="28"/>
                    <a:pt x="1008" y="0"/>
                    <a:pt x="708" y="17"/>
                  </a:cubicBezTo>
                  <a:cubicBezTo>
                    <a:pt x="444" y="32"/>
                    <a:pt x="198" y="121"/>
                    <a:pt x="102" y="242"/>
                  </a:cubicBezTo>
                  <a:cubicBezTo>
                    <a:pt x="0" y="368"/>
                    <a:pt x="12" y="611"/>
                    <a:pt x="57" y="680"/>
                  </a:cubicBezTo>
                  <a:close/>
                </a:path>
              </a:pathLst>
            </a:custGeom>
            <a:noFill/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35" name="Freeform 68"/>
            <p:cNvSpPr>
              <a:spLocks/>
            </p:cNvSpPr>
            <p:nvPr/>
          </p:nvSpPr>
          <p:spPr bwMode="auto">
            <a:xfrm>
              <a:off x="1284" y="1811"/>
              <a:ext cx="1265" cy="1557"/>
            </a:xfrm>
            <a:custGeom>
              <a:avLst/>
              <a:gdLst>
                <a:gd name="T0" fmla="*/ 41 w 1265"/>
                <a:gd name="T1" fmla="*/ 537 h 1557"/>
                <a:gd name="T2" fmla="*/ 231 w 1265"/>
                <a:gd name="T3" fmla="*/ 1225 h 1557"/>
                <a:gd name="T4" fmla="*/ 851 w 1265"/>
                <a:gd name="T5" fmla="*/ 1513 h 1557"/>
                <a:gd name="T6" fmla="*/ 1262 w 1265"/>
                <a:gd name="T7" fmla="*/ 1162 h 1557"/>
                <a:gd name="T8" fmla="*/ 936 w 1265"/>
                <a:gd name="T9" fmla="*/ 568 h 1557"/>
                <a:gd name="T10" fmla="*/ 660 w 1265"/>
                <a:gd name="T11" fmla="*/ 126 h 1557"/>
                <a:gd name="T12" fmla="*/ 297 w 1265"/>
                <a:gd name="T13" fmla="*/ 63 h 1557"/>
                <a:gd name="T14" fmla="*/ 41 w 1265"/>
                <a:gd name="T15" fmla="*/ 537 h 15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65"/>
                <a:gd name="T25" fmla="*/ 0 h 1557"/>
                <a:gd name="T26" fmla="*/ 1265 w 1265"/>
                <a:gd name="T27" fmla="*/ 1557 h 15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65" h="1557">
                  <a:moveTo>
                    <a:pt x="41" y="537"/>
                  </a:moveTo>
                  <a:cubicBezTo>
                    <a:pt x="0" y="847"/>
                    <a:pt x="138" y="1110"/>
                    <a:pt x="231" y="1225"/>
                  </a:cubicBezTo>
                  <a:cubicBezTo>
                    <a:pt x="354" y="1375"/>
                    <a:pt x="636" y="1557"/>
                    <a:pt x="851" y="1513"/>
                  </a:cubicBezTo>
                  <a:cubicBezTo>
                    <a:pt x="1066" y="1469"/>
                    <a:pt x="1258" y="1325"/>
                    <a:pt x="1262" y="1162"/>
                  </a:cubicBezTo>
                  <a:cubicBezTo>
                    <a:pt x="1265" y="1014"/>
                    <a:pt x="1082" y="783"/>
                    <a:pt x="936" y="568"/>
                  </a:cubicBezTo>
                  <a:cubicBezTo>
                    <a:pt x="798" y="361"/>
                    <a:pt x="714" y="175"/>
                    <a:pt x="660" y="126"/>
                  </a:cubicBezTo>
                  <a:cubicBezTo>
                    <a:pt x="606" y="77"/>
                    <a:pt x="483" y="0"/>
                    <a:pt x="297" y="63"/>
                  </a:cubicBezTo>
                  <a:cubicBezTo>
                    <a:pt x="175" y="104"/>
                    <a:pt x="87" y="211"/>
                    <a:pt x="41" y="537"/>
                  </a:cubicBezTo>
                  <a:close/>
                </a:path>
              </a:pathLst>
            </a:custGeom>
            <a:noFill/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9990" name="Group 69"/>
          <p:cNvGrpSpPr>
            <a:grpSpLocks/>
          </p:cNvGrpSpPr>
          <p:nvPr/>
        </p:nvGrpSpPr>
        <p:grpSpPr bwMode="auto">
          <a:xfrm>
            <a:off x="2546350" y="1668463"/>
            <a:ext cx="5014913" cy="3200400"/>
            <a:chOff x="1478" y="1023"/>
            <a:chExt cx="3301" cy="2136"/>
          </a:xfrm>
        </p:grpSpPr>
        <p:sp>
          <p:nvSpPr>
            <p:cNvPr id="40007" name="Freeform 70"/>
            <p:cNvSpPr>
              <a:spLocks/>
            </p:cNvSpPr>
            <p:nvPr/>
          </p:nvSpPr>
          <p:spPr bwMode="auto">
            <a:xfrm>
              <a:off x="2250" y="1453"/>
              <a:ext cx="500" cy="241"/>
            </a:xfrm>
            <a:custGeom>
              <a:avLst/>
              <a:gdLst>
                <a:gd name="T0" fmla="*/ 0 w 500"/>
                <a:gd name="T1" fmla="*/ 241 h 241"/>
                <a:gd name="T2" fmla="*/ 185 w 500"/>
                <a:gd name="T3" fmla="*/ 184 h 241"/>
                <a:gd name="T4" fmla="*/ 500 w 500"/>
                <a:gd name="T5" fmla="*/ 16 h 241"/>
                <a:gd name="T6" fmla="*/ 167 w 500"/>
                <a:gd name="T7" fmla="*/ 68 h 241"/>
                <a:gd name="T8" fmla="*/ 0 w 500"/>
                <a:gd name="T9" fmla="*/ 241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0"/>
                <a:gd name="T16" fmla="*/ 0 h 241"/>
                <a:gd name="T17" fmla="*/ 500 w 500"/>
                <a:gd name="T18" fmla="*/ 241 h 2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0" h="241">
                  <a:moveTo>
                    <a:pt x="0" y="241"/>
                  </a:moveTo>
                  <a:cubicBezTo>
                    <a:pt x="45" y="236"/>
                    <a:pt x="83" y="231"/>
                    <a:pt x="185" y="184"/>
                  </a:cubicBezTo>
                  <a:cubicBezTo>
                    <a:pt x="270" y="145"/>
                    <a:pt x="449" y="47"/>
                    <a:pt x="500" y="16"/>
                  </a:cubicBezTo>
                  <a:cubicBezTo>
                    <a:pt x="373" y="0"/>
                    <a:pt x="263" y="14"/>
                    <a:pt x="167" y="68"/>
                  </a:cubicBezTo>
                  <a:cubicBezTo>
                    <a:pt x="87" y="114"/>
                    <a:pt x="42" y="164"/>
                    <a:pt x="0" y="241"/>
                  </a:cubicBezTo>
                  <a:close/>
                </a:path>
              </a:pathLst>
            </a:custGeom>
            <a:noFill/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08" name="Freeform 71"/>
            <p:cNvSpPr>
              <a:spLocks/>
            </p:cNvSpPr>
            <p:nvPr/>
          </p:nvSpPr>
          <p:spPr bwMode="auto">
            <a:xfrm>
              <a:off x="3653" y="2351"/>
              <a:ext cx="337" cy="169"/>
            </a:xfrm>
            <a:custGeom>
              <a:avLst/>
              <a:gdLst>
                <a:gd name="T0" fmla="*/ 145 w 337"/>
                <a:gd name="T1" fmla="*/ 54 h 169"/>
                <a:gd name="T2" fmla="*/ 0 w 337"/>
                <a:gd name="T3" fmla="*/ 169 h 169"/>
                <a:gd name="T4" fmla="*/ 223 w 337"/>
                <a:gd name="T5" fmla="*/ 97 h 169"/>
                <a:gd name="T6" fmla="*/ 337 w 337"/>
                <a:gd name="T7" fmla="*/ 0 h 169"/>
                <a:gd name="T8" fmla="*/ 145 w 337"/>
                <a:gd name="T9" fmla="*/ 54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7"/>
                <a:gd name="T16" fmla="*/ 0 h 169"/>
                <a:gd name="T17" fmla="*/ 337 w 337"/>
                <a:gd name="T18" fmla="*/ 169 h 1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7" h="169">
                  <a:moveTo>
                    <a:pt x="145" y="54"/>
                  </a:moveTo>
                  <a:cubicBezTo>
                    <a:pt x="61" y="94"/>
                    <a:pt x="18" y="138"/>
                    <a:pt x="0" y="169"/>
                  </a:cubicBezTo>
                  <a:cubicBezTo>
                    <a:pt x="93" y="150"/>
                    <a:pt x="187" y="118"/>
                    <a:pt x="223" y="97"/>
                  </a:cubicBezTo>
                  <a:cubicBezTo>
                    <a:pt x="259" y="76"/>
                    <a:pt x="294" y="64"/>
                    <a:pt x="337" y="0"/>
                  </a:cubicBezTo>
                  <a:cubicBezTo>
                    <a:pt x="276" y="7"/>
                    <a:pt x="203" y="27"/>
                    <a:pt x="145" y="54"/>
                  </a:cubicBezTo>
                  <a:close/>
                </a:path>
              </a:pathLst>
            </a:custGeom>
            <a:noFill/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09" name="Freeform 72"/>
            <p:cNvSpPr>
              <a:spLocks/>
            </p:cNvSpPr>
            <p:nvPr/>
          </p:nvSpPr>
          <p:spPr bwMode="auto">
            <a:xfrm>
              <a:off x="3971" y="2067"/>
              <a:ext cx="61" cy="235"/>
            </a:xfrm>
            <a:custGeom>
              <a:avLst/>
              <a:gdLst>
                <a:gd name="T0" fmla="*/ 3 w 61"/>
                <a:gd name="T1" fmla="*/ 113 h 235"/>
                <a:gd name="T2" fmla="*/ 44 w 61"/>
                <a:gd name="T3" fmla="*/ 235 h 235"/>
                <a:gd name="T4" fmla="*/ 55 w 61"/>
                <a:gd name="T5" fmla="*/ 113 h 235"/>
                <a:gd name="T6" fmla="*/ 13 w 61"/>
                <a:gd name="T7" fmla="*/ 0 h 235"/>
                <a:gd name="T8" fmla="*/ 3 w 61"/>
                <a:gd name="T9" fmla="*/ 113 h 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235"/>
                <a:gd name="T17" fmla="*/ 61 w 61"/>
                <a:gd name="T18" fmla="*/ 235 h 2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235">
                  <a:moveTo>
                    <a:pt x="3" y="113"/>
                  </a:moveTo>
                  <a:cubicBezTo>
                    <a:pt x="6" y="152"/>
                    <a:pt x="15" y="197"/>
                    <a:pt x="44" y="235"/>
                  </a:cubicBezTo>
                  <a:cubicBezTo>
                    <a:pt x="61" y="174"/>
                    <a:pt x="59" y="142"/>
                    <a:pt x="55" y="113"/>
                  </a:cubicBezTo>
                  <a:cubicBezTo>
                    <a:pt x="51" y="84"/>
                    <a:pt x="42" y="44"/>
                    <a:pt x="13" y="0"/>
                  </a:cubicBezTo>
                  <a:cubicBezTo>
                    <a:pt x="0" y="53"/>
                    <a:pt x="0" y="71"/>
                    <a:pt x="3" y="113"/>
                  </a:cubicBezTo>
                  <a:close/>
                </a:path>
              </a:pathLst>
            </a:custGeom>
            <a:noFill/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10" name="Freeform 73"/>
            <p:cNvSpPr>
              <a:spLocks/>
            </p:cNvSpPr>
            <p:nvPr/>
          </p:nvSpPr>
          <p:spPr bwMode="auto">
            <a:xfrm>
              <a:off x="4017" y="1821"/>
              <a:ext cx="345" cy="197"/>
            </a:xfrm>
            <a:custGeom>
              <a:avLst/>
              <a:gdLst>
                <a:gd name="T0" fmla="*/ 140 w 345"/>
                <a:gd name="T1" fmla="*/ 39 h 197"/>
                <a:gd name="T2" fmla="*/ 0 w 345"/>
                <a:gd name="T3" fmla="*/ 168 h 197"/>
                <a:gd name="T4" fmla="*/ 215 w 345"/>
                <a:gd name="T5" fmla="*/ 173 h 197"/>
                <a:gd name="T6" fmla="*/ 345 w 345"/>
                <a:gd name="T7" fmla="*/ 14 h 197"/>
                <a:gd name="T8" fmla="*/ 140 w 345"/>
                <a:gd name="T9" fmla="*/ 39 h 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5"/>
                <a:gd name="T16" fmla="*/ 0 h 197"/>
                <a:gd name="T17" fmla="*/ 345 w 345"/>
                <a:gd name="T18" fmla="*/ 197 h 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5" h="197">
                  <a:moveTo>
                    <a:pt x="140" y="39"/>
                  </a:moveTo>
                  <a:cubicBezTo>
                    <a:pt x="82" y="66"/>
                    <a:pt x="23" y="120"/>
                    <a:pt x="0" y="168"/>
                  </a:cubicBezTo>
                  <a:cubicBezTo>
                    <a:pt x="48" y="180"/>
                    <a:pt x="147" y="197"/>
                    <a:pt x="215" y="173"/>
                  </a:cubicBezTo>
                  <a:cubicBezTo>
                    <a:pt x="283" y="149"/>
                    <a:pt x="335" y="89"/>
                    <a:pt x="345" y="14"/>
                  </a:cubicBezTo>
                  <a:cubicBezTo>
                    <a:pt x="266" y="0"/>
                    <a:pt x="200" y="12"/>
                    <a:pt x="140" y="39"/>
                  </a:cubicBezTo>
                  <a:close/>
                </a:path>
              </a:pathLst>
            </a:custGeom>
            <a:noFill/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11" name="Freeform 74"/>
            <p:cNvSpPr>
              <a:spLocks/>
            </p:cNvSpPr>
            <p:nvPr/>
          </p:nvSpPr>
          <p:spPr bwMode="auto">
            <a:xfrm>
              <a:off x="4428" y="1846"/>
              <a:ext cx="351" cy="242"/>
            </a:xfrm>
            <a:custGeom>
              <a:avLst/>
              <a:gdLst>
                <a:gd name="T0" fmla="*/ 0 w 351"/>
                <a:gd name="T1" fmla="*/ 0 h 242"/>
                <a:gd name="T2" fmla="*/ 204 w 351"/>
                <a:gd name="T3" fmla="*/ 232 h 242"/>
                <a:gd name="T4" fmla="*/ 351 w 351"/>
                <a:gd name="T5" fmla="*/ 176 h 242"/>
                <a:gd name="T6" fmla="*/ 0 w 351"/>
                <a:gd name="T7" fmla="*/ 0 h 2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1"/>
                <a:gd name="T13" fmla="*/ 0 h 242"/>
                <a:gd name="T14" fmla="*/ 351 w 351"/>
                <a:gd name="T15" fmla="*/ 242 h 2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1" h="242">
                  <a:moveTo>
                    <a:pt x="0" y="0"/>
                  </a:moveTo>
                  <a:cubicBezTo>
                    <a:pt x="42" y="98"/>
                    <a:pt x="71" y="218"/>
                    <a:pt x="204" y="232"/>
                  </a:cubicBezTo>
                  <a:cubicBezTo>
                    <a:pt x="305" y="242"/>
                    <a:pt x="329" y="200"/>
                    <a:pt x="351" y="176"/>
                  </a:cubicBezTo>
                  <a:cubicBezTo>
                    <a:pt x="281" y="121"/>
                    <a:pt x="155" y="40"/>
                    <a:pt x="0" y="0"/>
                  </a:cubicBezTo>
                  <a:close/>
                </a:path>
              </a:pathLst>
            </a:custGeom>
            <a:noFill/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12" name="Freeform 75"/>
            <p:cNvSpPr>
              <a:spLocks/>
            </p:cNvSpPr>
            <p:nvPr/>
          </p:nvSpPr>
          <p:spPr bwMode="auto">
            <a:xfrm>
              <a:off x="3060" y="1548"/>
              <a:ext cx="822" cy="405"/>
            </a:xfrm>
            <a:custGeom>
              <a:avLst/>
              <a:gdLst>
                <a:gd name="T0" fmla="*/ 428 w 822"/>
                <a:gd name="T1" fmla="*/ 188 h 405"/>
                <a:gd name="T2" fmla="*/ 0 w 822"/>
                <a:gd name="T3" fmla="*/ 0 h 405"/>
                <a:gd name="T4" fmla="*/ 474 w 822"/>
                <a:gd name="T5" fmla="*/ 281 h 405"/>
                <a:gd name="T6" fmla="*/ 822 w 822"/>
                <a:gd name="T7" fmla="*/ 405 h 405"/>
                <a:gd name="T8" fmla="*/ 428 w 822"/>
                <a:gd name="T9" fmla="*/ 188 h 4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2"/>
                <a:gd name="T16" fmla="*/ 0 h 405"/>
                <a:gd name="T17" fmla="*/ 822 w 822"/>
                <a:gd name="T18" fmla="*/ 405 h 4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2" h="405">
                  <a:moveTo>
                    <a:pt x="428" y="188"/>
                  </a:moveTo>
                  <a:cubicBezTo>
                    <a:pt x="373" y="162"/>
                    <a:pt x="174" y="63"/>
                    <a:pt x="0" y="0"/>
                  </a:cubicBezTo>
                  <a:cubicBezTo>
                    <a:pt x="138" y="134"/>
                    <a:pt x="419" y="255"/>
                    <a:pt x="474" y="281"/>
                  </a:cubicBezTo>
                  <a:cubicBezTo>
                    <a:pt x="529" y="307"/>
                    <a:pt x="749" y="396"/>
                    <a:pt x="822" y="405"/>
                  </a:cubicBezTo>
                  <a:cubicBezTo>
                    <a:pt x="714" y="324"/>
                    <a:pt x="490" y="215"/>
                    <a:pt x="428" y="188"/>
                  </a:cubicBezTo>
                  <a:close/>
                </a:path>
              </a:pathLst>
            </a:custGeom>
            <a:noFill/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13" name="Freeform 76"/>
            <p:cNvSpPr>
              <a:spLocks/>
            </p:cNvSpPr>
            <p:nvPr/>
          </p:nvSpPr>
          <p:spPr bwMode="auto">
            <a:xfrm>
              <a:off x="2279" y="1967"/>
              <a:ext cx="463" cy="522"/>
            </a:xfrm>
            <a:custGeom>
              <a:avLst/>
              <a:gdLst>
                <a:gd name="T0" fmla="*/ 201 w 463"/>
                <a:gd name="T1" fmla="*/ 228 h 522"/>
                <a:gd name="T2" fmla="*/ 0 w 463"/>
                <a:gd name="T3" fmla="*/ 0 h 522"/>
                <a:gd name="T4" fmla="*/ 213 w 463"/>
                <a:gd name="T5" fmla="*/ 316 h 522"/>
                <a:gd name="T6" fmla="*/ 463 w 463"/>
                <a:gd name="T7" fmla="*/ 522 h 522"/>
                <a:gd name="T8" fmla="*/ 201 w 463"/>
                <a:gd name="T9" fmla="*/ 228 h 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3"/>
                <a:gd name="T16" fmla="*/ 0 h 522"/>
                <a:gd name="T17" fmla="*/ 463 w 463"/>
                <a:gd name="T18" fmla="*/ 522 h 5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3" h="522">
                  <a:moveTo>
                    <a:pt x="201" y="228"/>
                  </a:moveTo>
                  <a:cubicBezTo>
                    <a:pt x="158" y="192"/>
                    <a:pt x="81" y="142"/>
                    <a:pt x="0" y="0"/>
                  </a:cubicBezTo>
                  <a:cubicBezTo>
                    <a:pt x="37" y="117"/>
                    <a:pt x="174" y="272"/>
                    <a:pt x="213" y="316"/>
                  </a:cubicBezTo>
                  <a:cubicBezTo>
                    <a:pt x="252" y="360"/>
                    <a:pt x="381" y="489"/>
                    <a:pt x="463" y="522"/>
                  </a:cubicBezTo>
                  <a:cubicBezTo>
                    <a:pt x="431" y="435"/>
                    <a:pt x="348" y="352"/>
                    <a:pt x="201" y="228"/>
                  </a:cubicBezTo>
                  <a:close/>
                </a:path>
              </a:pathLst>
            </a:custGeom>
            <a:noFill/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14" name="Freeform 77"/>
            <p:cNvSpPr>
              <a:spLocks/>
            </p:cNvSpPr>
            <p:nvPr/>
          </p:nvSpPr>
          <p:spPr bwMode="auto">
            <a:xfrm>
              <a:off x="3583" y="2576"/>
              <a:ext cx="287" cy="567"/>
            </a:xfrm>
            <a:custGeom>
              <a:avLst/>
              <a:gdLst>
                <a:gd name="T0" fmla="*/ 7 w 287"/>
                <a:gd name="T1" fmla="*/ 240 h 567"/>
                <a:gd name="T2" fmla="*/ 110 w 287"/>
                <a:gd name="T3" fmla="*/ 567 h 567"/>
                <a:gd name="T4" fmla="*/ 271 w 287"/>
                <a:gd name="T5" fmla="*/ 274 h 567"/>
                <a:gd name="T6" fmla="*/ 37 w 287"/>
                <a:gd name="T7" fmla="*/ 0 h 567"/>
                <a:gd name="T8" fmla="*/ 7 w 287"/>
                <a:gd name="T9" fmla="*/ 24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7"/>
                <a:gd name="T16" fmla="*/ 0 h 567"/>
                <a:gd name="T17" fmla="*/ 287 w 287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7" h="567">
                  <a:moveTo>
                    <a:pt x="7" y="240"/>
                  </a:moveTo>
                  <a:cubicBezTo>
                    <a:pt x="19" y="351"/>
                    <a:pt x="46" y="477"/>
                    <a:pt x="110" y="567"/>
                  </a:cubicBezTo>
                  <a:cubicBezTo>
                    <a:pt x="201" y="485"/>
                    <a:pt x="287" y="388"/>
                    <a:pt x="271" y="274"/>
                  </a:cubicBezTo>
                  <a:cubicBezTo>
                    <a:pt x="255" y="160"/>
                    <a:pt x="125" y="36"/>
                    <a:pt x="37" y="0"/>
                  </a:cubicBezTo>
                  <a:cubicBezTo>
                    <a:pt x="2" y="87"/>
                    <a:pt x="0" y="159"/>
                    <a:pt x="7" y="240"/>
                  </a:cubicBezTo>
                  <a:close/>
                </a:path>
              </a:pathLst>
            </a:custGeom>
            <a:noFill/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15" name="Freeform 78"/>
            <p:cNvSpPr>
              <a:spLocks/>
            </p:cNvSpPr>
            <p:nvPr/>
          </p:nvSpPr>
          <p:spPr bwMode="auto">
            <a:xfrm>
              <a:off x="2490" y="2573"/>
              <a:ext cx="275" cy="223"/>
            </a:xfrm>
            <a:custGeom>
              <a:avLst/>
              <a:gdLst>
                <a:gd name="T0" fmla="*/ 128 w 275"/>
                <a:gd name="T1" fmla="*/ 85 h 223"/>
                <a:gd name="T2" fmla="*/ 0 w 275"/>
                <a:gd name="T3" fmla="*/ 210 h 223"/>
                <a:gd name="T4" fmla="*/ 209 w 275"/>
                <a:gd name="T5" fmla="*/ 160 h 223"/>
                <a:gd name="T6" fmla="*/ 275 w 275"/>
                <a:gd name="T7" fmla="*/ 0 h 223"/>
                <a:gd name="T8" fmla="*/ 128 w 275"/>
                <a:gd name="T9" fmla="*/ 85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5"/>
                <a:gd name="T16" fmla="*/ 0 h 223"/>
                <a:gd name="T17" fmla="*/ 275 w 275"/>
                <a:gd name="T18" fmla="*/ 223 h 2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5" h="223">
                  <a:moveTo>
                    <a:pt x="128" y="85"/>
                  </a:moveTo>
                  <a:cubicBezTo>
                    <a:pt x="71" y="128"/>
                    <a:pt x="24" y="173"/>
                    <a:pt x="0" y="210"/>
                  </a:cubicBezTo>
                  <a:cubicBezTo>
                    <a:pt x="47" y="223"/>
                    <a:pt x="155" y="208"/>
                    <a:pt x="209" y="160"/>
                  </a:cubicBezTo>
                  <a:cubicBezTo>
                    <a:pt x="263" y="112"/>
                    <a:pt x="273" y="78"/>
                    <a:pt x="275" y="0"/>
                  </a:cubicBezTo>
                  <a:cubicBezTo>
                    <a:pt x="200" y="34"/>
                    <a:pt x="192" y="40"/>
                    <a:pt x="128" y="85"/>
                  </a:cubicBezTo>
                  <a:close/>
                </a:path>
              </a:pathLst>
            </a:custGeom>
            <a:noFill/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16" name="Freeform 79"/>
            <p:cNvSpPr>
              <a:spLocks/>
            </p:cNvSpPr>
            <p:nvPr/>
          </p:nvSpPr>
          <p:spPr bwMode="auto">
            <a:xfrm>
              <a:off x="2859" y="2477"/>
              <a:ext cx="689" cy="93"/>
            </a:xfrm>
            <a:custGeom>
              <a:avLst/>
              <a:gdLst>
                <a:gd name="T0" fmla="*/ 365 w 689"/>
                <a:gd name="T1" fmla="*/ 2 h 93"/>
                <a:gd name="T2" fmla="*/ 0 w 689"/>
                <a:gd name="T3" fmla="*/ 60 h 93"/>
                <a:gd name="T4" fmla="*/ 317 w 689"/>
                <a:gd name="T5" fmla="*/ 93 h 93"/>
                <a:gd name="T6" fmla="*/ 689 w 689"/>
                <a:gd name="T7" fmla="*/ 63 h 93"/>
                <a:gd name="T8" fmla="*/ 365 w 689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9"/>
                <a:gd name="T16" fmla="*/ 0 h 93"/>
                <a:gd name="T17" fmla="*/ 689 w 689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9" h="93">
                  <a:moveTo>
                    <a:pt x="365" y="2"/>
                  </a:moveTo>
                  <a:cubicBezTo>
                    <a:pt x="290" y="0"/>
                    <a:pt x="126" y="15"/>
                    <a:pt x="0" y="60"/>
                  </a:cubicBezTo>
                  <a:cubicBezTo>
                    <a:pt x="101" y="88"/>
                    <a:pt x="200" y="93"/>
                    <a:pt x="317" y="93"/>
                  </a:cubicBezTo>
                  <a:cubicBezTo>
                    <a:pt x="434" y="93"/>
                    <a:pt x="604" y="79"/>
                    <a:pt x="689" y="63"/>
                  </a:cubicBezTo>
                  <a:cubicBezTo>
                    <a:pt x="572" y="13"/>
                    <a:pt x="466" y="5"/>
                    <a:pt x="365" y="2"/>
                  </a:cubicBezTo>
                  <a:close/>
                </a:path>
              </a:pathLst>
            </a:custGeom>
            <a:noFill/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17" name="Freeform 80"/>
            <p:cNvSpPr>
              <a:spLocks/>
            </p:cNvSpPr>
            <p:nvPr/>
          </p:nvSpPr>
          <p:spPr bwMode="auto">
            <a:xfrm>
              <a:off x="4047" y="2328"/>
              <a:ext cx="623" cy="233"/>
            </a:xfrm>
            <a:custGeom>
              <a:avLst/>
              <a:gdLst>
                <a:gd name="T0" fmla="*/ 345 w 623"/>
                <a:gd name="T1" fmla="*/ 41 h 233"/>
                <a:gd name="T2" fmla="*/ 0 w 623"/>
                <a:gd name="T3" fmla="*/ 15 h 233"/>
                <a:gd name="T4" fmla="*/ 269 w 623"/>
                <a:gd name="T5" fmla="*/ 176 h 233"/>
                <a:gd name="T6" fmla="*/ 623 w 623"/>
                <a:gd name="T7" fmla="*/ 218 h 233"/>
                <a:gd name="T8" fmla="*/ 345 w 623"/>
                <a:gd name="T9" fmla="*/ 41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3"/>
                <a:gd name="T16" fmla="*/ 0 h 233"/>
                <a:gd name="T17" fmla="*/ 623 w 623"/>
                <a:gd name="T18" fmla="*/ 233 h 2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3" h="233">
                  <a:moveTo>
                    <a:pt x="345" y="41"/>
                  </a:moveTo>
                  <a:cubicBezTo>
                    <a:pt x="280" y="24"/>
                    <a:pt x="117" y="0"/>
                    <a:pt x="0" y="15"/>
                  </a:cubicBezTo>
                  <a:cubicBezTo>
                    <a:pt x="57" y="79"/>
                    <a:pt x="166" y="142"/>
                    <a:pt x="269" y="176"/>
                  </a:cubicBezTo>
                  <a:cubicBezTo>
                    <a:pt x="372" y="210"/>
                    <a:pt x="468" y="233"/>
                    <a:pt x="623" y="218"/>
                  </a:cubicBezTo>
                  <a:cubicBezTo>
                    <a:pt x="561" y="129"/>
                    <a:pt x="462" y="71"/>
                    <a:pt x="345" y="41"/>
                  </a:cubicBezTo>
                  <a:close/>
                </a:path>
              </a:pathLst>
            </a:custGeom>
            <a:noFill/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18" name="Freeform 81"/>
            <p:cNvSpPr>
              <a:spLocks/>
            </p:cNvSpPr>
            <p:nvPr/>
          </p:nvSpPr>
          <p:spPr bwMode="auto">
            <a:xfrm>
              <a:off x="2030" y="1115"/>
              <a:ext cx="159" cy="436"/>
            </a:xfrm>
            <a:custGeom>
              <a:avLst/>
              <a:gdLst>
                <a:gd name="T0" fmla="*/ 19 w 159"/>
                <a:gd name="T1" fmla="*/ 436 h 436"/>
                <a:gd name="T2" fmla="*/ 142 w 159"/>
                <a:gd name="T3" fmla="*/ 204 h 436"/>
                <a:gd name="T4" fmla="*/ 120 w 159"/>
                <a:gd name="T5" fmla="*/ 0 h 436"/>
                <a:gd name="T6" fmla="*/ 16 w 159"/>
                <a:gd name="T7" fmla="*/ 186 h 436"/>
                <a:gd name="T8" fmla="*/ 19 w 159"/>
                <a:gd name="T9" fmla="*/ 436 h 4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9"/>
                <a:gd name="T16" fmla="*/ 0 h 436"/>
                <a:gd name="T17" fmla="*/ 159 w 159"/>
                <a:gd name="T18" fmla="*/ 436 h 4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9" h="436">
                  <a:moveTo>
                    <a:pt x="19" y="436"/>
                  </a:moveTo>
                  <a:cubicBezTo>
                    <a:pt x="65" y="367"/>
                    <a:pt x="125" y="275"/>
                    <a:pt x="142" y="204"/>
                  </a:cubicBezTo>
                  <a:cubicBezTo>
                    <a:pt x="159" y="133"/>
                    <a:pt x="149" y="51"/>
                    <a:pt x="120" y="0"/>
                  </a:cubicBezTo>
                  <a:cubicBezTo>
                    <a:pt x="66" y="37"/>
                    <a:pt x="27" y="128"/>
                    <a:pt x="16" y="186"/>
                  </a:cubicBezTo>
                  <a:cubicBezTo>
                    <a:pt x="0" y="273"/>
                    <a:pt x="0" y="354"/>
                    <a:pt x="19" y="436"/>
                  </a:cubicBezTo>
                  <a:close/>
                </a:path>
              </a:pathLst>
            </a:custGeom>
            <a:noFill/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19" name="Freeform 82"/>
            <p:cNvSpPr>
              <a:spLocks/>
            </p:cNvSpPr>
            <p:nvPr/>
          </p:nvSpPr>
          <p:spPr bwMode="auto">
            <a:xfrm>
              <a:off x="1478" y="1845"/>
              <a:ext cx="339" cy="191"/>
            </a:xfrm>
            <a:custGeom>
              <a:avLst/>
              <a:gdLst>
                <a:gd name="T0" fmla="*/ 163 w 339"/>
                <a:gd name="T1" fmla="*/ 12 h 191"/>
                <a:gd name="T2" fmla="*/ 0 w 339"/>
                <a:gd name="T3" fmla="*/ 92 h 191"/>
                <a:gd name="T4" fmla="*/ 121 w 339"/>
                <a:gd name="T5" fmla="*/ 179 h 191"/>
                <a:gd name="T6" fmla="*/ 339 w 339"/>
                <a:gd name="T7" fmla="*/ 20 h 191"/>
                <a:gd name="T8" fmla="*/ 163 w 339"/>
                <a:gd name="T9" fmla="*/ 12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9"/>
                <a:gd name="T16" fmla="*/ 0 h 191"/>
                <a:gd name="T17" fmla="*/ 339 w 339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9" h="191">
                  <a:moveTo>
                    <a:pt x="163" y="12"/>
                  </a:moveTo>
                  <a:cubicBezTo>
                    <a:pt x="106" y="24"/>
                    <a:pt x="39" y="50"/>
                    <a:pt x="0" y="92"/>
                  </a:cubicBezTo>
                  <a:cubicBezTo>
                    <a:pt x="7" y="125"/>
                    <a:pt x="44" y="191"/>
                    <a:pt x="121" y="179"/>
                  </a:cubicBezTo>
                  <a:cubicBezTo>
                    <a:pt x="198" y="167"/>
                    <a:pt x="298" y="69"/>
                    <a:pt x="339" y="20"/>
                  </a:cubicBezTo>
                  <a:cubicBezTo>
                    <a:pt x="283" y="2"/>
                    <a:pt x="220" y="0"/>
                    <a:pt x="163" y="12"/>
                  </a:cubicBezTo>
                  <a:close/>
                </a:path>
              </a:pathLst>
            </a:custGeom>
            <a:noFill/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20" name="Freeform 83"/>
            <p:cNvSpPr>
              <a:spLocks/>
            </p:cNvSpPr>
            <p:nvPr/>
          </p:nvSpPr>
          <p:spPr bwMode="auto">
            <a:xfrm>
              <a:off x="1913" y="1913"/>
              <a:ext cx="576" cy="871"/>
            </a:xfrm>
            <a:custGeom>
              <a:avLst/>
              <a:gdLst>
                <a:gd name="T0" fmla="*/ 273 w 576"/>
                <a:gd name="T1" fmla="*/ 576 h 871"/>
                <a:gd name="T2" fmla="*/ 576 w 576"/>
                <a:gd name="T3" fmla="*/ 871 h 871"/>
                <a:gd name="T4" fmla="*/ 274 w 576"/>
                <a:gd name="T5" fmla="*/ 415 h 871"/>
                <a:gd name="T6" fmla="*/ 0 w 576"/>
                <a:gd name="T7" fmla="*/ 0 h 871"/>
                <a:gd name="T8" fmla="*/ 273 w 576"/>
                <a:gd name="T9" fmla="*/ 576 h 8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871"/>
                <a:gd name="T17" fmla="*/ 576 w 576"/>
                <a:gd name="T18" fmla="*/ 871 h 8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871">
                  <a:moveTo>
                    <a:pt x="273" y="576"/>
                  </a:moveTo>
                  <a:cubicBezTo>
                    <a:pt x="405" y="772"/>
                    <a:pt x="471" y="858"/>
                    <a:pt x="576" y="871"/>
                  </a:cubicBezTo>
                  <a:cubicBezTo>
                    <a:pt x="504" y="735"/>
                    <a:pt x="366" y="562"/>
                    <a:pt x="274" y="415"/>
                  </a:cubicBezTo>
                  <a:cubicBezTo>
                    <a:pt x="85" y="120"/>
                    <a:pt x="82" y="52"/>
                    <a:pt x="0" y="0"/>
                  </a:cubicBezTo>
                  <a:cubicBezTo>
                    <a:pt x="39" y="153"/>
                    <a:pt x="186" y="444"/>
                    <a:pt x="273" y="576"/>
                  </a:cubicBezTo>
                  <a:close/>
                </a:path>
              </a:pathLst>
            </a:custGeom>
            <a:noFill/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21" name="Freeform 84"/>
            <p:cNvSpPr>
              <a:spLocks/>
            </p:cNvSpPr>
            <p:nvPr/>
          </p:nvSpPr>
          <p:spPr bwMode="auto">
            <a:xfrm>
              <a:off x="2412" y="2787"/>
              <a:ext cx="140" cy="372"/>
            </a:xfrm>
            <a:custGeom>
              <a:avLst/>
              <a:gdLst>
                <a:gd name="T0" fmla="*/ 8 w 140"/>
                <a:gd name="T1" fmla="*/ 162 h 372"/>
                <a:gd name="T2" fmla="*/ 48 w 140"/>
                <a:gd name="T3" fmla="*/ 372 h 372"/>
                <a:gd name="T4" fmla="*/ 131 w 140"/>
                <a:gd name="T5" fmla="*/ 222 h 372"/>
                <a:gd name="T6" fmla="*/ 77 w 140"/>
                <a:gd name="T7" fmla="*/ 0 h 372"/>
                <a:gd name="T8" fmla="*/ 8 w 140"/>
                <a:gd name="T9" fmla="*/ 162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372"/>
                <a:gd name="T17" fmla="*/ 140 w 140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372">
                  <a:moveTo>
                    <a:pt x="8" y="162"/>
                  </a:moveTo>
                  <a:cubicBezTo>
                    <a:pt x="0" y="216"/>
                    <a:pt x="2" y="294"/>
                    <a:pt x="48" y="372"/>
                  </a:cubicBezTo>
                  <a:cubicBezTo>
                    <a:pt x="102" y="309"/>
                    <a:pt x="121" y="260"/>
                    <a:pt x="131" y="222"/>
                  </a:cubicBezTo>
                  <a:cubicBezTo>
                    <a:pt x="140" y="176"/>
                    <a:pt x="130" y="105"/>
                    <a:pt x="77" y="0"/>
                  </a:cubicBezTo>
                  <a:cubicBezTo>
                    <a:pt x="44" y="51"/>
                    <a:pt x="19" y="90"/>
                    <a:pt x="8" y="162"/>
                  </a:cubicBezTo>
                  <a:close/>
                </a:path>
              </a:pathLst>
            </a:custGeom>
            <a:noFill/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22" name="Freeform 85"/>
            <p:cNvSpPr>
              <a:spLocks/>
            </p:cNvSpPr>
            <p:nvPr/>
          </p:nvSpPr>
          <p:spPr bwMode="auto">
            <a:xfrm>
              <a:off x="2915" y="1046"/>
              <a:ext cx="927" cy="324"/>
            </a:xfrm>
            <a:custGeom>
              <a:avLst/>
              <a:gdLst>
                <a:gd name="T0" fmla="*/ 16 w 927"/>
                <a:gd name="T1" fmla="*/ 324 h 324"/>
                <a:gd name="T2" fmla="*/ 271 w 927"/>
                <a:gd name="T3" fmla="*/ 201 h 324"/>
                <a:gd name="T4" fmla="*/ 546 w 927"/>
                <a:gd name="T5" fmla="*/ 151 h 324"/>
                <a:gd name="T6" fmla="*/ 858 w 927"/>
                <a:gd name="T7" fmla="*/ 192 h 324"/>
                <a:gd name="T8" fmla="*/ 927 w 927"/>
                <a:gd name="T9" fmla="*/ 160 h 324"/>
                <a:gd name="T10" fmla="*/ 673 w 927"/>
                <a:gd name="T11" fmla="*/ 54 h 324"/>
                <a:gd name="T12" fmla="*/ 393 w 927"/>
                <a:gd name="T13" fmla="*/ 10 h 324"/>
                <a:gd name="T14" fmla="*/ 138 w 927"/>
                <a:gd name="T15" fmla="*/ 42 h 324"/>
                <a:gd name="T16" fmla="*/ 15 w 927"/>
                <a:gd name="T17" fmla="*/ 196 h 324"/>
                <a:gd name="T18" fmla="*/ 16 w 927"/>
                <a:gd name="T19" fmla="*/ 324 h 3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7"/>
                <a:gd name="T31" fmla="*/ 0 h 324"/>
                <a:gd name="T32" fmla="*/ 927 w 927"/>
                <a:gd name="T33" fmla="*/ 324 h 3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7" h="324">
                  <a:moveTo>
                    <a:pt x="16" y="324"/>
                  </a:moveTo>
                  <a:cubicBezTo>
                    <a:pt x="117" y="274"/>
                    <a:pt x="182" y="234"/>
                    <a:pt x="271" y="201"/>
                  </a:cubicBezTo>
                  <a:cubicBezTo>
                    <a:pt x="360" y="168"/>
                    <a:pt x="421" y="142"/>
                    <a:pt x="546" y="151"/>
                  </a:cubicBezTo>
                  <a:cubicBezTo>
                    <a:pt x="671" y="160"/>
                    <a:pt x="759" y="180"/>
                    <a:pt x="858" y="192"/>
                  </a:cubicBezTo>
                  <a:cubicBezTo>
                    <a:pt x="889" y="196"/>
                    <a:pt x="907" y="184"/>
                    <a:pt x="927" y="160"/>
                  </a:cubicBezTo>
                  <a:cubicBezTo>
                    <a:pt x="885" y="138"/>
                    <a:pt x="765" y="75"/>
                    <a:pt x="673" y="54"/>
                  </a:cubicBezTo>
                  <a:cubicBezTo>
                    <a:pt x="581" y="33"/>
                    <a:pt x="495" y="18"/>
                    <a:pt x="393" y="10"/>
                  </a:cubicBezTo>
                  <a:cubicBezTo>
                    <a:pt x="286" y="0"/>
                    <a:pt x="202" y="11"/>
                    <a:pt x="138" y="42"/>
                  </a:cubicBezTo>
                  <a:cubicBezTo>
                    <a:pt x="69" y="78"/>
                    <a:pt x="28" y="141"/>
                    <a:pt x="15" y="196"/>
                  </a:cubicBezTo>
                  <a:cubicBezTo>
                    <a:pt x="0" y="260"/>
                    <a:pt x="7" y="294"/>
                    <a:pt x="16" y="324"/>
                  </a:cubicBezTo>
                  <a:close/>
                </a:path>
              </a:pathLst>
            </a:custGeom>
            <a:noFill/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23" name="Freeform 86"/>
            <p:cNvSpPr>
              <a:spLocks/>
            </p:cNvSpPr>
            <p:nvPr/>
          </p:nvSpPr>
          <p:spPr bwMode="auto">
            <a:xfrm>
              <a:off x="3704" y="1023"/>
              <a:ext cx="153" cy="218"/>
            </a:xfrm>
            <a:custGeom>
              <a:avLst/>
              <a:gdLst>
                <a:gd name="T0" fmla="*/ 70 w 153"/>
                <a:gd name="T1" fmla="*/ 216 h 218"/>
                <a:gd name="T2" fmla="*/ 151 w 153"/>
                <a:gd name="T3" fmla="*/ 129 h 218"/>
                <a:gd name="T4" fmla="*/ 31 w 153"/>
                <a:gd name="T5" fmla="*/ 0 h 218"/>
                <a:gd name="T6" fmla="*/ 7 w 153"/>
                <a:gd name="T7" fmla="*/ 114 h 218"/>
                <a:gd name="T8" fmla="*/ 70 w 153"/>
                <a:gd name="T9" fmla="*/ 216 h 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218"/>
                <a:gd name="T17" fmla="*/ 153 w 153"/>
                <a:gd name="T18" fmla="*/ 218 h 2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218">
                  <a:moveTo>
                    <a:pt x="70" y="216"/>
                  </a:moveTo>
                  <a:cubicBezTo>
                    <a:pt x="109" y="218"/>
                    <a:pt x="153" y="192"/>
                    <a:pt x="151" y="129"/>
                  </a:cubicBezTo>
                  <a:cubicBezTo>
                    <a:pt x="149" y="66"/>
                    <a:pt x="53" y="11"/>
                    <a:pt x="31" y="0"/>
                  </a:cubicBezTo>
                  <a:cubicBezTo>
                    <a:pt x="0" y="35"/>
                    <a:pt x="3" y="75"/>
                    <a:pt x="7" y="114"/>
                  </a:cubicBezTo>
                  <a:cubicBezTo>
                    <a:pt x="22" y="159"/>
                    <a:pt x="34" y="180"/>
                    <a:pt x="70" y="216"/>
                  </a:cubicBezTo>
                  <a:close/>
                </a:path>
              </a:pathLst>
            </a:custGeom>
            <a:noFill/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24" name="Freeform 87"/>
            <p:cNvSpPr>
              <a:spLocks/>
            </p:cNvSpPr>
            <p:nvPr/>
          </p:nvSpPr>
          <p:spPr bwMode="auto">
            <a:xfrm>
              <a:off x="3714" y="1145"/>
              <a:ext cx="645" cy="574"/>
            </a:xfrm>
            <a:custGeom>
              <a:avLst/>
              <a:gdLst>
                <a:gd name="T0" fmla="*/ 533 w 645"/>
                <a:gd name="T1" fmla="*/ 352 h 574"/>
                <a:gd name="T2" fmla="*/ 296 w 645"/>
                <a:gd name="T3" fmla="*/ 160 h 574"/>
                <a:gd name="T4" fmla="*/ 0 w 645"/>
                <a:gd name="T5" fmla="*/ 0 h 574"/>
                <a:gd name="T6" fmla="*/ 95 w 645"/>
                <a:gd name="T7" fmla="*/ 115 h 574"/>
                <a:gd name="T8" fmla="*/ 366 w 645"/>
                <a:gd name="T9" fmla="*/ 280 h 574"/>
                <a:gd name="T10" fmla="*/ 645 w 645"/>
                <a:gd name="T11" fmla="*/ 574 h 574"/>
                <a:gd name="T12" fmla="*/ 533 w 645"/>
                <a:gd name="T13" fmla="*/ 352 h 5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5"/>
                <a:gd name="T22" fmla="*/ 0 h 574"/>
                <a:gd name="T23" fmla="*/ 645 w 645"/>
                <a:gd name="T24" fmla="*/ 574 h 5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5" h="574">
                  <a:moveTo>
                    <a:pt x="533" y="352"/>
                  </a:moveTo>
                  <a:cubicBezTo>
                    <a:pt x="464" y="275"/>
                    <a:pt x="384" y="218"/>
                    <a:pt x="296" y="160"/>
                  </a:cubicBezTo>
                  <a:cubicBezTo>
                    <a:pt x="184" y="88"/>
                    <a:pt x="61" y="25"/>
                    <a:pt x="0" y="0"/>
                  </a:cubicBezTo>
                  <a:cubicBezTo>
                    <a:pt x="19" y="73"/>
                    <a:pt x="66" y="99"/>
                    <a:pt x="95" y="115"/>
                  </a:cubicBezTo>
                  <a:cubicBezTo>
                    <a:pt x="158" y="148"/>
                    <a:pt x="284" y="211"/>
                    <a:pt x="366" y="280"/>
                  </a:cubicBezTo>
                  <a:cubicBezTo>
                    <a:pt x="448" y="349"/>
                    <a:pt x="527" y="397"/>
                    <a:pt x="645" y="574"/>
                  </a:cubicBezTo>
                  <a:cubicBezTo>
                    <a:pt x="627" y="451"/>
                    <a:pt x="551" y="373"/>
                    <a:pt x="533" y="352"/>
                  </a:cubicBezTo>
                  <a:close/>
                </a:path>
              </a:pathLst>
            </a:custGeom>
            <a:noFill/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25" name="Freeform 88"/>
            <p:cNvSpPr>
              <a:spLocks/>
            </p:cNvSpPr>
            <p:nvPr/>
          </p:nvSpPr>
          <p:spPr bwMode="auto">
            <a:xfrm>
              <a:off x="3715" y="1146"/>
              <a:ext cx="127" cy="93"/>
            </a:xfrm>
            <a:custGeom>
              <a:avLst/>
              <a:gdLst>
                <a:gd name="T0" fmla="*/ 58 w 127"/>
                <a:gd name="T1" fmla="*/ 93 h 93"/>
                <a:gd name="T2" fmla="*/ 127 w 127"/>
                <a:gd name="T3" fmla="*/ 62 h 93"/>
                <a:gd name="T4" fmla="*/ 0 w 127"/>
                <a:gd name="T5" fmla="*/ 0 h 93"/>
                <a:gd name="T6" fmla="*/ 58 w 127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7"/>
                <a:gd name="T13" fmla="*/ 0 h 93"/>
                <a:gd name="T14" fmla="*/ 127 w 127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7" h="93">
                  <a:moveTo>
                    <a:pt x="58" y="93"/>
                  </a:moveTo>
                  <a:cubicBezTo>
                    <a:pt x="100" y="91"/>
                    <a:pt x="109" y="84"/>
                    <a:pt x="127" y="62"/>
                  </a:cubicBezTo>
                  <a:cubicBezTo>
                    <a:pt x="77" y="35"/>
                    <a:pt x="37" y="9"/>
                    <a:pt x="0" y="0"/>
                  </a:cubicBezTo>
                  <a:cubicBezTo>
                    <a:pt x="10" y="39"/>
                    <a:pt x="26" y="64"/>
                    <a:pt x="58" y="93"/>
                  </a:cubicBezTo>
                  <a:close/>
                </a:path>
              </a:pathLst>
            </a:custGeom>
            <a:noFill/>
            <a:ln w="12700" cap="rnd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54489" name="Rectangle 89"/>
          <p:cNvSpPr>
            <a:spLocks noChangeArrowheads="1"/>
          </p:cNvSpPr>
          <p:nvPr/>
        </p:nvSpPr>
        <p:spPr bwMode="auto">
          <a:xfrm>
            <a:off x="4189413" y="4344988"/>
            <a:ext cx="1519237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de-DE" sz="1300" b="1">
                <a:solidFill>
                  <a:srgbClr val="0000FF"/>
                </a:solidFill>
              </a:rPr>
              <a:t>Sinus B3</a:t>
            </a:r>
          </a:p>
          <a:p>
            <a:pPr algn="ctr" eaLnBrk="0" hangingPunct="0"/>
            <a:r>
              <a:rPr lang="de-DE" sz="1000" b="1"/>
              <a:t>Konsum-Materialisten</a:t>
            </a:r>
          </a:p>
          <a:p>
            <a:pPr algn="ctr" eaLnBrk="0" hangingPunct="0"/>
            <a:r>
              <a:rPr lang="de-DE" sz="1000" b="1"/>
              <a:t>11%</a:t>
            </a:r>
          </a:p>
        </p:txBody>
      </p:sp>
      <p:sp>
        <p:nvSpPr>
          <p:cNvPr id="1254490" name="Rectangle 90"/>
          <p:cNvSpPr>
            <a:spLocks noChangeArrowheads="1"/>
          </p:cNvSpPr>
          <p:nvPr/>
        </p:nvSpPr>
        <p:spPr bwMode="auto">
          <a:xfrm>
            <a:off x="3963988" y="1671638"/>
            <a:ext cx="898525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de-DE" sz="1300" b="1">
                <a:solidFill>
                  <a:srgbClr val="0000FF"/>
                </a:solidFill>
              </a:rPr>
              <a:t>Sinus B1</a:t>
            </a:r>
          </a:p>
          <a:p>
            <a:pPr algn="ctr" eaLnBrk="0" hangingPunct="0"/>
            <a:r>
              <a:rPr lang="de-DE" sz="1000" b="1"/>
              <a:t>Etablierte</a:t>
            </a:r>
          </a:p>
          <a:p>
            <a:pPr algn="ctr" eaLnBrk="0" hangingPunct="0"/>
            <a:r>
              <a:rPr lang="de-DE" sz="1000" b="1"/>
              <a:t>10%</a:t>
            </a:r>
          </a:p>
        </p:txBody>
      </p:sp>
      <p:sp>
        <p:nvSpPr>
          <p:cNvPr id="1254491" name="Rectangle 91"/>
          <p:cNvSpPr>
            <a:spLocks noChangeArrowheads="1"/>
          </p:cNvSpPr>
          <p:nvPr/>
        </p:nvSpPr>
        <p:spPr bwMode="auto">
          <a:xfrm>
            <a:off x="6551613" y="3249613"/>
            <a:ext cx="12827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de-DE" sz="1300" b="1">
                <a:solidFill>
                  <a:srgbClr val="0000FF"/>
                </a:solidFill>
              </a:rPr>
              <a:t>Sinus C2</a:t>
            </a:r>
          </a:p>
          <a:p>
            <a:pPr algn="ctr" eaLnBrk="0" hangingPunct="0"/>
            <a:r>
              <a:rPr lang="de-DE" sz="1000" b="1"/>
              <a:t>Experimentalisten</a:t>
            </a:r>
          </a:p>
          <a:p>
            <a:pPr algn="ctr" eaLnBrk="0" hangingPunct="0"/>
            <a:r>
              <a:rPr lang="de-DE" sz="1000" b="1"/>
              <a:t>8%</a:t>
            </a:r>
          </a:p>
        </p:txBody>
      </p:sp>
      <p:sp>
        <p:nvSpPr>
          <p:cNvPr id="1254492" name="Rectangle 92"/>
          <p:cNvSpPr>
            <a:spLocks noChangeArrowheads="1"/>
          </p:cNvSpPr>
          <p:nvPr/>
        </p:nvSpPr>
        <p:spPr bwMode="auto">
          <a:xfrm>
            <a:off x="5476875" y="2252663"/>
            <a:ext cx="10541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de-DE" sz="1300" b="1">
                <a:solidFill>
                  <a:srgbClr val="0000FF"/>
                </a:solidFill>
              </a:rPr>
              <a:t>Sinus B12</a:t>
            </a:r>
          </a:p>
          <a:p>
            <a:pPr algn="ctr" eaLnBrk="0" hangingPunct="0"/>
            <a:r>
              <a:rPr lang="de-DE" sz="1000" b="1"/>
              <a:t>Postmaterielle</a:t>
            </a:r>
          </a:p>
          <a:p>
            <a:pPr algn="ctr" eaLnBrk="0" hangingPunct="0"/>
            <a:r>
              <a:rPr lang="de-DE" sz="1000" b="1"/>
              <a:t>10%</a:t>
            </a:r>
            <a:endParaRPr lang="de-DE" sz="1300" b="1">
              <a:solidFill>
                <a:srgbClr val="0000FF"/>
              </a:solidFill>
            </a:endParaRPr>
          </a:p>
        </p:txBody>
      </p:sp>
      <p:sp>
        <p:nvSpPr>
          <p:cNvPr id="1254493" name="Rectangle 93"/>
          <p:cNvSpPr>
            <a:spLocks noChangeArrowheads="1"/>
          </p:cNvSpPr>
          <p:nvPr/>
        </p:nvSpPr>
        <p:spPr bwMode="auto">
          <a:xfrm>
            <a:off x="6286500" y="4159250"/>
            <a:ext cx="1017588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de-DE" sz="1300" b="1">
                <a:solidFill>
                  <a:srgbClr val="0000FF"/>
                </a:solidFill>
              </a:rPr>
              <a:t>Sinus BC3</a:t>
            </a:r>
          </a:p>
          <a:p>
            <a:pPr algn="ctr" eaLnBrk="0" hangingPunct="0"/>
            <a:r>
              <a:rPr lang="de-DE" sz="1000" b="1"/>
              <a:t>Hedonisten</a:t>
            </a:r>
          </a:p>
          <a:p>
            <a:pPr algn="ctr" eaLnBrk="0" hangingPunct="0"/>
            <a:r>
              <a:rPr lang="de-DE" sz="1000" b="1"/>
              <a:t>11%</a:t>
            </a:r>
          </a:p>
        </p:txBody>
      </p:sp>
      <p:sp>
        <p:nvSpPr>
          <p:cNvPr id="1254494" name="Rectangle 94"/>
          <p:cNvSpPr>
            <a:spLocks noChangeArrowheads="1"/>
          </p:cNvSpPr>
          <p:nvPr/>
        </p:nvSpPr>
        <p:spPr bwMode="auto">
          <a:xfrm>
            <a:off x="4327525" y="2832100"/>
            <a:ext cx="1227138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de-DE" sz="1300" b="1">
                <a:solidFill>
                  <a:srgbClr val="0000FF"/>
                </a:solidFill>
              </a:rPr>
              <a:t>Sinus B2</a:t>
            </a:r>
          </a:p>
          <a:p>
            <a:pPr algn="ctr" eaLnBrk="0" hangingPunct="0"/>
            <a:r>
              <a:rPr lang="de-DE" sz="1000" b="1"/>
              <a:t>Bürgerliche Mitte</a:t>
            </a:r>
          </a:p>
          <a:p>
            <a:pPr algn="ctr" eaLnBrk="0" hangingPunct="0"/>
            <a:r>
              <a:rPr lang="de-DE" sz="1000" b="1"/>
              <a:t>16%</a:t>
            </a:r>
          </a:p>
        </p:txBody>
      </p:sp>
      <p:sp>
        <p:nvSpPr>
          <p:cNvPr id="1254495" name="Rectangle 95"/>
          <p:cNvSpPr>
            <a:spLocks noChangeArrowheads="1"/>
          </p:cNvSpPr>
          <p:nvPr/>
        </p:nvSpPr>
        <p:spPr bwMode="auto">
          <a:xfrm>
            <a:off x="6704013" y="2100263"/>
            <a:ext cx="684212" cy="449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de-DE" sz="1300" b="1">
                <a:solidFill>
                  <a:srgbClr val="0000FF"/>
                </a:solidFill>
              </a:rPr>
              <a:t>Sinus </a:t>
            </a:r>
            <a:br>
              <a:rPr lang="de-DE" sz="1300" b="1">
                <a:solidFill>
                  <a:srgbClr val="0000FF"/>
                </a:solidFill>
              </a:rPr>
            </a:br>
            <a:r>
              <a:rPr lang="de-DE" sz="1300" b="1">
                <a:solidFill>
                  <a:srgbClr val="0000FF"/>
                </a:solidFill>
              </a:rPr>
              <a:t>C12</a:t>
            </a:r>
          </a:p>
        </p:txBody>
      </p:sp>
      <p:sp>
        <p:nvSpPr>
          <p:cNvPr id="1254496" name="Rectangle 96"/>
          <p:cNvSpPr>
            <a:spLocks noChangeArrowheads="1"/>
          </p:cNvSpPr>
          <p:nvPr/>
        </p:nvSpPr>
        <p:spPr bwMode="auto">
          <a:xfrm>
            <a:off x="6864350" y="2438400"/>
            <a:ext cx="793750" cy="55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de-DE" sz="1000" b="1"/>
              <a:t>Moderne</a:t>
            </a:r>
          </a:p>
          <a:p>
            <a:pPr algn="ctr" eaLnBrk="0" hangingPunct="0"/>
            <a:r>
              <a:rPr lang="de-DE" sz="1000" b="1"/>
              <a:t>Performer</a:t>
            </a:r>
          </a:p>
          <a:p>
            <a:pPr algn="ctr" eaLnBrk="0" hangingPunct="0"/>
            <a:r>
              <a:rPr lang="de-DE" sz="1000" b="1"/>
              <a:t>9%</a:t>
            </a:r>
          </a:p>
        </p:txBody>
      </p:sp>
      <p:sp>
        <p:nvSpPr>
          <p:cNvPr id="1254497" name="Rectangle 97"/>
          <p:cNvSpPr>
            <a:spLocks noChangeArrowheads="1"/>
          </p:cNvSpPr>
          <p:nvPr/>
        </p:nvSpPr>
        <p:spPr bwMode="auto">
          <a:xfrm>
            <a:off x="2333625" y="3441700"/>
            <a:ext cx="984250" cy="750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de-DE" sz="1300" b="1">
                <a:solidFill>
                  <a:srgbClr val="0000FF"/>
                </a:solidFill>
              </a:rPr>
              <a:t>Sinus A23</a:t>
            </a:r>
          </a:p>
          <a:p>
            <a:pPr algn="ctr" eaLnBrk="0" hangingPunct="0"/>
            <a:r>
              <a:rPr lang="de-DE" sz="1000" b="1"/>
              <a:t>Traditions-</a:t>
            </a:r>
            <a:br>
              <a:rPr lang="de-DE" sz="1000" b="1"/>
            </a:br>
            <a:r>
              <a:rPr lang="de-DE" sz="1000" b="1"/>
              <a:t>verwurzelte</a:t>
            </a:r>
          </a:p>
          <a:p>
            <a:pPr algn="ctr" eaLnBrk="0" hangingPunct="0"/>
            <a:r>
              <a:rPr lang="de-DE" sz="1000" b="1"/>
              <a:t>14%</a:t>
            </a:r>
          </a:p>
        </p:txBody>
      </p:sp>
      <p:sp>
        <p:nvSpPr>
          <p:cNvPr id="1254498" name="Rectangle 98"/>
          <p:cNvSpPr>
            <a:spLocks noChangeArrowheads="1"/>
          </p:cNvSpPr>
          <p:nvPr/>
        </p:nvSpPr>
        <p:spPr bwMode="auto">
          <a:xfrm>
            <a:off x="3405188" y="3384550"/>
            <a:ext cx="977900" cy="55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de-DE" sz="1000" b="1"/>
              <a:t>DDR-</a:t>
            </a:r>
            <a:br>
              <a:rPr lang="de-DE" sz="1000" b="1"/>
            </a:br>
            <a:r>
              <a:rPr lang="de-DE" sz="1000" b="1"/>
              <a:t>Nostalgische</a:t>
            </a:r>
            <a:br>
              <a:rPr lang="de-DE" sz="1000" b="1"/>
            </a:br>
            <a:r>
              <a:rPr lang="de-DE" sz="1000" b="1"/>
              <a:t>6%</a:t>
            </a:r>
          </a:p>
        </p:txBody>
      </p:sp>
      <p:sp>
        <p:nvSpPr>
          <p:cNvPr id="1254499" name="Text Box 99"/>
          <p:cNvSpPr txBox="1">
            <a:spLocks noChangeArrowheads="1"/>
          </p:cNvSpPr>
          <p:nvPr/>
        </p:nvSpPr>
        <p:spPr bwMode="auto">
          <a:xfrm>
            <a:off x="3211513" y="3057525"/>
            <a:ext cx="639762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de-DE" sz="1300" b="1">
                <a:solidFill>
                  <a:srgbClr val="0000FF"/>
                </a:solidFill>
              </a:rPr>
              <a:t>Sinus</a:t>
            </a:r>
            <a:br>
              <a:rPr lang="de-DE" sz="1300" b="1">
                <a:solidFill>
                  <a:srgbClr val="0000FF"/>
                </a:solidFill>
              </a:rPr>
            </a:br>
            <a:r>
              <a:rPr lang="de-DE" sz="1300" b="1">
                <a:solidFill>
                  <a:srgbClr val="0000FF"/>
                </a:solidFill>
              </a:rPr>
              <a:t>AB2</a:t>
            </a:r>
          </a:p>
        </p:txBody>
      </p:sp>
      <p:sp>
        <p:nvSpPr>
          <p:cNvPr id="1254500" name="Rectangle 100"/>
          <p:cNvSpPr>
            <a:spLocks noChangeArrowheads="1"/>
          </p:cNvSpPr>
          <p:nvPr/>
        </p:nvSpPr>
        <p:spPr bwMode="auto">
          <a:xfrm>
            <a:off x="2582863" y="2105025"/>
            <a:ext cx="985837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de-DE" sz="1300" b="1">
                <a:solidFill>
                  <a:srgbClr val="0000FF"/>
                </a:solidFill>
              </a:rPr>
              <a:t>Sinus A12</a:t>
            </a:r>
          </a:p>
          <a:p>
            <a:pPr algn="ctr" eaLnBrk="0" hangingPunct="0"/>
            <a:r>
              <a:rPr lang="de-DE" sz="1000" b="1"/>
              <a:t>Konservative</a:t>
            </a:r>
          </a:p>
          <a:p>
            <a:pPr algn="ctr" eaLnBrk="0" hangingPunct="0"/>
            <a:r>
              <a:rPr lang="de-DE" sz="1000" b="1"/>
              <a:t>5%</a:t>
            </a:r>
          </a:p>
        </p:txBody>
      </p:sp>
      <p:sp>
        <p:nvSpPr>
          <p:cNvPr id="1254501" name="Text Box 101"/>
          <p:cNvSpPr txBox="1">
            <a:spLocks noChangeArrowheads="1"/>
          </p:cNvSpPr>
          <p:nvPr/>
        </p:nvSpPr>
        <p:spPr bwMode="auto">
          <a:xfrm>
            <a:off x="4945063" y="1435100"/>
            <a:ext cx="18557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rgbClr val="003399"/>
                </a:solidFill>
              </a:rPr>
              <a:t>Gesells. Leitmilieus</a:t>
            </a:r>
          </a:p>
        </p:txBody>
      </p:sp>
      <p:sp>
        <p:nvSpPr>
          <p:cNvPr id="1254502" name="Text Box 102"/>
          <p:cNvSpPr txBox="1">
            <a:spLocks noChangeArrowheads="1"/>
          </p:cNvSpPr>
          <p:nvPr/>
        </p:nvSpPr>
        <p:spPr bwMode="auto">
          <a:xfrm>
            <a:off x="4273550" y="3371850"/>
            <a:ext cx="2325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003399"/>
                </a:solidFill>
              </a:rPr>
              <a:t>Mainstream-Milieus</a:t>
            </a:r>
          </a:p>
        </p:txBody>
      </p:sp>
      <p:sp>
        <p:nvSpPr>
          <p:cNvPr id="1254503" name="Text Box 103"/>
          <p:cNvSpPr txBox="1">
            <a:spLocks noChangeArrowheads="1"/>
          </p:cNvSpPr>
          <p:nvPr/>
        </p:nvSpPr>
        <p:spPr bwMode="auto">
          <a:xfrm>
            <a:off x="2254250" y="4141788"/>
            <a:ext cx="1943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rgbClr val="003399"/>
                </a:solidFill>
              </a:rPr>
              <a:t> Traditionelle Milieus</a:t>
            </a:r>
          </a:p>
        </p:txBody>
      </p:sp>
      <p:sp>
        <p:nvSpPr>
          <p:cNvPr id="1254504" name="Text Box 104"/>
          <p:cNvSpPr txBox="1">
            <a:spLocks noChangeArrowheads="1"/>
          </p:cNvSpPr>
          <p:nvPr/>
        </p:nvSpPr>
        <p:spPr bwMode="auto">
          <a:xfrm>
            <a:off x="6089650" y="4716463"/>
            <a:ext cx="2111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>
                <a:solidFill>
                  <a:srgbClr val="003399"/>
                </a:solidFill>
              </a:rPr>
              <a:t> Hedonistische Milieus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5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5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5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5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5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5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5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5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5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5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5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5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5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5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25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25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25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5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5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25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25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25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25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25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4412" grpId="0" animBg="1"/>
      <p:bldP spid="1254413" grpId="0" animBg="1"/>
      <p:bldP spid="1254414" grpId="0" animBg="1"/>
      <p:bldP spid="1254415" grpId="0" animBg="1"/>
      <p:bldP spid="1254416" grpId="0" animBg="1"/>
      <p:bldP spid="1254417" grpId="0" animBg="1"/>
      <p:bldP spid="1254418" grpId="0" animBg="1"/>
      <p:bldP spid="1254419" grpId="0" animBg="1"/>
      <p:bldP spid="1254420" grpId="0" animBg="1"/>
      <p:bldP spid="1254421" grpId="0" animBg="1"/>
      <p:bldP spid="1254489" grpId="0"/>
      <p:bldP spid="1254490" grpId="0"/>
      <p:bldP spid="1254491" grpId="0"/>
      <p:bldP spid="1254492" grpId="0"/>
      <p:bldP spid="1254493" grpId="0"/>
      <p:bldP spid="1254494" grpId="0"/>
      <p:bldP spid="1254495" grpId="0"/>
      <p:bldP spid="1254496" grpId="0"/>
      <p:bldP spid="1254497" grpId="0"/>
      <p:bldP spid="1254498" grpId="0"/>
      <p:bldP spid="1254499" grpId="0"/>
      <p:bldP spid="1254500" grpId="0"/>
      <p:bldP spid="1254501" grpId="0"/>
      <p:bldP spid="1254502" grpId="0"/>
      <p:bldP spid="1254503" grpId="0"/>
      <p:bldP spid="12545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920750" y="981075"/>
            <a:ext cx="7302500" cy="471963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920750" y="981075"/>
            <a:ext cx="1054100" cy="390048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1974850" y="4881563"/>
            <a:ext cx="6248400" cy="81915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1988" name="Line 5"/>
          <p:cNvSpPr>
            <a:spLocks noChangeShapeType="1"/>
          </p:cNvSpPr>
          <p:nvPr/>
        </p:nvSpPr>
        <p:spPr bwMode="auto">
          <a:xfrm>
            <a:off x="919163" y="3433763"/>
            <a:ext cx="7307262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1989" name="Line 6"/>
          <p:cNvSpPr>
            <a:spLocks noChangeShapeType="1"/>
          </p:cNvSpPr>
          <p:nvPr/>
        </p:nvSpPr>
        <p:spPr bwMode="auto">
          <a:xfrm flipV="1">
            <a:off x="6673850" y="981075"/>
            <a:ext cx="0" cy="47212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1990" name="Line 7"/>
          <p:cNvSpPr>
            <a:spLocks noChangeShapeType="1"/>
          </p:cNvSpPr>
          <p:nvPr/>
        </p:nvSpPr>
        <p:spPr bwMode="auto">
          <a:xfrm flipV="1">
            <a:off x="3587750" y="981075"/>
            <a:ext cx="0" cy="47212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1991" name="Line 8"/>
          <p:cNvSpPr>
            <a:spLocks noChangeShapeType="1"/>
          </p:cNvSpPr>
          <p:nvPr/>
        </p:nvSpPr>
        <p:spPr bwMode="auto">
          <a:xfrm>
            <a:off x="925513" y="2017713"/>
            <a:ext cx="729615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1992" name="Group 9"/>
          <p:cNvGrpSpPr>
            <a:grpSpLocks/>
          </p:cNvGrpSpPr>
          <p:nvPr/>
        </p:nvGrpSpPr>
        <p:grpSpPr bwMode="auto">
          <a:xfrm>
            <a:off x="2095500" y="1169988"/>
            <a:ext cx="5705475" cy="3673475"/>
            <a:chOff x="1320" y="1028"/>
            <a:chExt cx="3594" cy="2314"/>
          </a:xfrm>
        </p:grpSpPr>
        <p:sp>
          <p:nvSpPr>
            <p:cNvPr id="42007" name="Line 10"/>
            <p:cNvSpPr>
              <a:spLocks noChangeShapeType="1"/>
            </p:cNvSpPr>
            <p:nvPr/>
          </p:nvSpPr>
          <p:spPr bwMode="auto">
            <a:xfrm>
              <a:off x="1320" y="2454"/>
              <a:ext cx="3594" cy="0"/>
            </a:xfrm>
            <a:prstGeom prst="line">
              <a:avLst/>
            </a:prstGeom>
            <a:noFill/>
            <a:ln w="6350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08" name="Line 11"/>
            <p:cNvSpPr>
              <a:spLocks noChangeShapeType="1"/>
            </p:cNvSpPr>
            <p:nvPr/>
          </p:nvSpPr>
          <p:spPr bwMode="auto">
            <a:xfrm flipV="1">
              <a:off x="2260" y="1041"/>
              <a:ext cx="0" cy="2247"/>
            </a:xfrm>
            <a:prstGeom prst="line">
              <a:avLst/>
            </a:prstGeom>
            <a:noFill/>
            <a:ln w="6350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09" name="Line 12"/>
            <p:cNvSpPr>
              <a:spLocks noChangeShapeType="1"/>
            </p:cNvSpPr>
            <p:nvPr/>
          </p:nvSpPr>
          <p:spPr bwMode="auto">
            <a:xfrm>
              <a:off x="1503" y="1562"/>
              <a:ext cx="3240" cy="0"/>
            </a:xfrm>
            <a:prstGeom prst="line">
              <a:avLst/>
            </a:prstGeom>
            <a:noFill/>
            <a:ln w="6350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10" name="Line 13"/>
            <p:cNvSpPr>
              <a:spLocks noChangeShapeType="1"/>
            </p:cNvSpPr>
            <p:nvPr/>
          </p:nvSpPr>
          <p:spPr bwMode="auto">
            <a:xfrm flipV="1">
              <a:off x="4204" y="1028"/>
              <a:ext cx="0" cy="2314"/>
            </a:xfrm>
            <a:prstGeom prst="line">
              <a:avLst/>
            </a:prstGeom>
            <a:noFill/>
            <a:ln w="6350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993" name="Freeform 14"/>
          <p:cNvSpPr>
            <a:spLocks/>
          </p:cNvSpPr>
          <p:nvPr/>
        </p:nvSpPr>
        <p:spPr bwMode="auto">
          <a:xfrm>
            <a:off x="5822950" y="1057275"/>
            <a:ext cx="1835150" cy="1795463"/>
          </a:xfrm>
          <a:custGeom>
            <a:avLst/>
            <a:gdLst>
              <a:gd name="T0" fmla="*/ 105 w 1156"/>
              <a:gd name="T1" fmla="*/ 39 h 1131"/>
              <a:gd name="T2" fmla="*/ 139 w 1156"/>
              <a:gd name="T3" fmla="*/ 303 h 1131"/>
              <a:gd name="T4" fmla="*/ 517 w 1156"/>
              <a:gd name="T5" fmla="*/ 555 h 1131"/>
              <a:gd name="T6" fmla="*/ 772 w 1156"/>
              <a:gd name="T7" fmla="*/ 918 h 1131"/>
              <a:gd name="T8" fmla="*/ 985 w 1156"/>
              <a:gd name="T9" fmla="*/ 1122 h 1131"/>
              <a:gd name="T10" fmla="*/ 1150 w 1156"/>
              <a:gd name="T11" fmla="*/ 921 h 1131"/>
              <a:gd name="T12" fmla="*/ 888 w 1156"/>
              <a:gd name="T13" fmla="*/ 299 h 1131"/>
              <a:gd name="T14" fmla="*/ 435 w 1156"/>
              <a:gd name="T15" fmla="*/ 38 h 1131"/>
              <a:gd name="T16" fmla="*/ 105 w 1156"/>
              <a:gd name="T17" fmla="*/ 39 h 11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56"/>
              <a:gd name="T28" fmla="*/ 0 h 1131"/>
              <a:gd name="T29" fmla="*/ 1156 w 1156"/>
              <a:gd name="T30" fmla="*/ 1131 h 113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56" h="1131">
                <a:moveTo>
                  <a:pt x="105" y="39"/>
                </a:moveTo>
                <a:cubicBezTo>
                  <a:pt x="0" y="87"/>
                  <a:pt x="31" y="249"/>
                  <a:pt x="139" y="303"/>
                </a:cubicBezTo>
                <a:cubicBezTo>
                  <a:pt x="247" y="357"/>
                  <a:pt x="369" y="421"/>
                  <a:pt x="517" y="555"/>
                </a:cubicBezTo>
                <a:cubicBezTo>
                  <a:pt x="626" y="651"/>
                  <a:pt x="718" y="786"/>
                  <a:pt x="772" y="918"/>
                </a:cubicBezTo>
                <a:cubicBezTo>
                  <a:pt x="826" y="1050"/>
                  <a:pt x="856" y="1113"/>
                  <a:pt x="985" y="1122"/>
                </a:cubicBezTo>
                <a:cubicBezTo>
                  <a:pt x="1114" y="1131"/>
                  <a:pt x="1144" y="1017"/>
                  <a:pt x="1150" y="921"/>
                </a:cubicBezTo>
                <a:cubicBezTo>
                  <a:pt x="1156" y="825"/>
                  <a:pt x="1078" y="493"/>
                  <a:pt x="888" y="299"/>
                </a:cubicBezTo>
                <a:cubicBezTo>
                  <a:pt x="753" y="159"/>
                  <a:pt x="570" y="74"/>
                  <a:pt x="435" y="38"/>
                </a:cubicBezTo>
                <a:cubicBezTo>
                  <a:pt x="300" y="2"/>
                  <a:pt x="192" y="0"/>
                  <a:pt x="105" y="39"/>
                </a:cubicBezTo>
                <a:close/>
              </a:path>
            </a:pathLst>
          </a:custGeom>
          <a:solidFill>
            <a:srgbClr val="FF6600"/>
          </a:solidFill>
          <a:ln w="12700" cap="rnd" cmpd="sng">
            <a:solidFill>
              <a:srgbClr val="66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1994" name="Rectangle 15"/>
          <p:cNvSpPr>
            <a:spLocks noChangeArrowheads="1"/>
          </p:cNvSpPr>
          <p:nvPr/>
        </p:nvSpPr>
        <p:spPr bwMode="auto">
          <a:xfrm>
            <a:off x="6854825" y="1978025"/>
            <a:ext cx="835025" cy="544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de-DE" sz="900" b="1">
                <a:solidFill>
                  <a:srgbClr val="000000"/>
                </a:solidFill>
                <a:latin typeface="Verdana" pitchFamily="34" charset="0"/>
              </a:rPr>
              <a:t>Moderne</a:t>
            </a:r>
          </a:p>
          <a:p>
            <a:pPr algn="ctr" eaLnBrk="0" hangingPunct="0"/>
            <a:r>
              <a:rPr lang="de-DE" sz="900" b="1">
                <a:solidFill>
                  <a:srgbClr val="000000"/>
                </a:solidFill>
                <a:latin typeface="Verdana" pitchFamily="34" charset="0"/>
              </a:rPr>
              <a:t>Performer</a:t>
            </a:r>
          </a:p>
          <a:p>
            <a:pPr algn="ctr" eaLnBrk="0" hangingPunct="0"/>
            <a:r>
              <a:rPr lang="de-DE" sz="1200" b="1">
                <a:solidFill>
                  <a:srgbClr val="000000"/>
                </a:solidFill>
                <a:latin typeface="Verdana" pitchFamily="34" charset="0"/>
              </a:rPr>
              <a:t>9%</a:t>
            </a:r>
          </a:p>
        </p:txBody>
      </p:sp>
      <p:pic>
        <p:nvPicPr>
          <p:cNvPr id="361488" name="Picture 16" descr="WW_Performer1"/>
          <p:cNvPicPr>
            <a:picLocks noChangeAspect="1" noChangeArrowheads="1"/>
          </p:cNvPicPr>
          <p:nvPr/>
        </p:nvPicPr>
        <p:blipFill>
          <a:blip r:embed="rId2"/>
          <a:srcRect l="-1375" r="5544" b="-710"/>
          <a:stretch>
            <a:fillRect/>
          </a:stretch>
        </p:blipFill>
        <p:spPr bwMode="auto">
          <a:xfrm>
            <a:off x="6438900" y="3921125"/>
            <a:ext cx="16700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61489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313" y="1125538"/>
            <a:ext cx="152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61490" name="Picture 18" descr="7_1_Ne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4888" y="3490913"/>
            <a:ext cx="2127250" cy="15938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61491" name="Picture 19" descr="Dia_r12_T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19488" y="4010025"/>
            <a:ext cx="2241550" cy="155098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61492" name="Text Box 20"/>
          <p:cNvSpPr txBox="1">
            <a:spLocks noChangeArrowheads="1"/>
          </p:cNvSpPr>
          <p:nvPr/>
        </p:nvSpPr>
        <p:spPr bwMode="auto">
          <a:xfrm>
            <a:off x="2725738" y="1101725"/>
            <a:ext cx="1352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C0C0C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b="1">
                <a:solidFill>
                  <a:srgbClr val="FF6600"/>
                </a:solidFill>
                <a:cs typeface="+mn-cs"/>
              </a:rPr>
              <a:t>Singles </a:t>
            </a:r>
          </a:p>
          <a:p>
            <a:pPr algn="ctr">
              <a:defRPr/>
            </a:pPr>
            <a:r>
              <a:rPr lang="de-DE" b="1">
                <a:solidFill>
                  <a:srgbClr val="FF6600"/>
                </a:solidFill>
                <a:cs typeface="+mn-cs"/>
              </a:rPr>
              <a:t>und Paare </a:t>
            </a:r>
          </a:p>
          <a:p>
            <a:pPr algn="ctr">
              <a:defRPr/>
            </a:pPr>
            <a:r>
              <a:rPr lang="de-DE" b="1">
                <a:solidFill>
                  <a:srgbClr val="FF6600"/>
                </a:solidFill>
                <a:cs typeface="+mn-cs"/>
              </a:rPr>
              <a:t>(DINKS)</a:t>
            </a:r>
          </a:p>
        </p:txBody>
      </p:sp>
      <p:sp>
        <p:nvSpPr>
          <p:cNvPr id="361493" name="Text Box 21"/>
          <p:cNvSpPr txBox="1">
            <a:spLocks noChangeArrowheads="1"/>
          </p:cNvSpPr>
          <p:nvPr/>
        </p:nvSpPr>
        <p:spPr bwMode="auto">
          <a:xfrm>
            <a:off x="6011863" y="3089275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C0C0C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b="1">
                <a:solidFill>
                  <a:srgbClr val="FF6600"/>
                </a:solidFill>
                <a:cs typeface="+mn-cs"/>
              </a:rPr>
              <a:t>Sehr hohe </a:t>
            </a:r>
          </a:p>
          <a:p>
            <a:pPr algn="ctr">
              <a:defRPr/>
            </a:pPr>
            <a:r>
              <a:rPr lang="de-DE" b="1">
                <a:solidFill>
                  <a:srgbClr val="FF6600"/>
                </a:solidFill>
                <a:cs typeface="+mn-cs"/>
              </a:rPr>
              <a:t>Eigentumsneigung </a:t>
            </a:r>
          </a:p>
        </p:txBody>
      </p:sp>
      <p:sp>
        <p:nvSpPr>
          <p:cNvPr id="361494" name="Text Box 22"/>
          <p:cNvSpPr txBox="1">
            <a:spLocks noChangeArrowheads="1"/>
          </p:cNvSpPr>
          <p:nvPr/>
        </p:nvSpPr>
        <p:spPr bwMode="auto">
          <a:xfrm>
            <a:off x="1317625" y="2705100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C0C0C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b="1">
                <a:solidFill>
                  <a:srgbClr val="FF6600"/>
                </a:solidFill>
                <a:cs typeface="+mn-cs"/>
              </a:rPr>
              <a:t>Fluktuation</a:t>
            </a:r>
          </a:p>
        </p:txBody>
      </p:sp>
      <p:sp>
        <p:nvSpPr>
          <p:cNvPr id="361495" name="Text Box 23"/>
          <p:cNvSpPr txBox="1">
            <a:spLocks noChangeArrowheads="1"/>
          </p:cNvSpPr>
          <p:nvPr/>
        </p:nvSpPr>
        <p:spPr bwMode="auto">
          <a:xfrm>
            <a:off x="3211513" y="2533650"/>
            <a:ext cx="340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C0C0C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b="1">
                <a:solidFill>
                  <a:srgbClr val="FF6600"/>
                </a:solidFill>
                <a:cs typeface="+mn-cs"/>
              </a:rPr>
              <a:t>„Young Urban Professionals“</a:t>
            </a:r>
          </a:p>
        </p:txBody>
      </p:sp>
      <p:sp>
        <p:nvSpPr>
          <p:cNvPr id="361496" name="Text Box 24"/>
          <p:cNvSpPr txBox="1">
            <a:spLocks noChangeArrowheads="1"/>
          </p:cNvSpPr>
          <p:nvPr/>
        </p:nvSpPr>
        <p:spPr bwMode="auto">
          <a:xfrm>
            <a:off x="4094163" y="1014413"/>
            <a:ext cx="1860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C0C0C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b="1">
                <a:solidFill>
                  <a:srgbClr val="FF6600"/>
                </a:solidFill>
                <a:cs typeface="+mn-cs"/>
              </a:rPr>
              <a:t>Anspruch </a:t>
            </a:r>
          </a:p>
          <a:p>
            <a:pPr algn="ctr">
              <a:defRPr/>
            </a:pPr>
            <a:r>
              <a:rPr lang="de-DE" b="1">
                <a:solidFill>
                  <a:srgbClr val="FF6600"/>
                </a:solidFill>
                <a:cs typeface="+mn-cs"/>
              </a:rPr>
              <a:t>an Wohnung &amp; </a:t>
            </a:r>
          </a:p>
          <a:p>
            <a:pPr algn="ctr">
              <a:defRPr/>
            </a:pPr>
            <a:r>
              <a:rPr lang="de-DE" b="1">
                <a:solidFill>
                  <a:srgbClr val="FF6600"/>
                </a:solidFill>
                <a:cs typeface="+mn-cs"/>
              </a:rPr>
              <a:t>Wohnumfeld</a:t>
            </a:r>
          </a:p>
        </p:txBody>
      </p:sp>
      <p:sp>
        <p:nvSpPr>
          <p:cNvPr id="361497" name="Text Box 25"/>
          <p:cNvSpPr txBox="1">
            <a:spLocks noChangeArrowheads="1"/>
          </p:cNvSpPr>
          <p:nvPr/>
        </p:nvSpPr>
        <p:spPr bwMode="auto">
          <a:xfrm>
            <a:off x="3406775" y="3187700"/>
            <a:ext cx="220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C0C0C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b="1">
                <a:solidFill>
                  <a:srgbClr val="FF6600"/>
                </a:solidFill>
                <a:cs typeface="+mn-cs"/>
              </a:rPr>
              <a:t>mittlere bis </a:t>
            </a:r>
          </a:p>
          <a:p>
            <a:pPr algn="ctr">
              <a:defRPr/>
            </a:pPr>
            <a:r>
              <a:rPr lang="de-DE" b="1">
                <a:solidFill>
                  <a:srgbClr val="FF6600"/>
                </a:solidFill>
                <a:cs typeface="+mn-cs"/>
              </a:rPr>
              <a:t>große Wohnungen</a:t>
            </a:r>
          </a:p>
        </p:txBody>
      </p:sp>
      <p:sp>
        <p:nvSpPr>
          <p:cNvPr id="42005" name="Rectangle 26"/>
          <p:cNvSpPr>
            <a:spLocks noChangeArrowheads="1"/>
          </p:cNvSpPr>
          <p:nvPr/>
        </p:nvSpPr>
        <p:spPr bwMode="auto">
          <a:xfrm>
            <a:off x="1970088" y="0"/>
            <a:ext cx="5451475" cy="352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de-DE" b="1">
                <a:solidFill>
                  <a:schemeClr val="bg1"/>
                </a:solidFill>
                <a:ea typeface="Dotum" pitchFamily="34" charset="-127"/>
              </a:rPr>
              <a:t>Wohnprofile der Sinus-Milieus</a:t>
            </a:r>
          </a:p>
        </p:txBody>
      </p:sp>
      <p:sp>
        <p:nvSpPr>
          <p:cNvPr id="42006" name="Rectangle 27"/>
          <p:cNvSpPr>
            <a:spLocks noChangeArrowheads="1"/>
          </p:cNvSpPr>
          <p:nvPr/>
        </p:nvSpPr>
        <p:spPr bwMode="auto">
          <a:xfrm>
            <a:off x="1970088" y="304800"/>
            <a:ext cx="4927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bg1"/>
                </a:solidFill>
              </a:rPr>
              <a:t>Empirisch gesicherte Erkenntnisse über das Wohnverhalten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1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6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6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6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6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6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6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92" grpId="0"/>
      <p:bldP spid="361493" grpId="0"/>
      <p:bldP spid="361494" grpId="0"/>
      <p:bldP spid="361495" grpId="0"/>
      <p:bldP spid="361496" grpId="0"/>
      <p:bldP spid="361497" grpId="0"/>
    </p:bldLst>
  </p:timing>
</p:sld>
</file>

<file path=ppt/theme/theme1.xml><?xml version="1.0" encoding="utf-8"?>
<a:theme xmlns:a="http://schemas.openxmlformats.org/drawingml/2006/main" name="2_Standarddesign">
  <a:themeElements>
    <a:clrScheme name="1_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1501</Words>
  <Application>Microsoft Office PowerPoint</Application>
  <PresentationFormat>Bildschirmpräsentation (4:3)</PresentationFormat>
  <Paragraphs>592</Paragraphs>
  <Slides>32</Slides>
  <Notes>5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Entwurfsvorlage</vt:lpstr>
      </vt:variant>
      <vt:variant>
        <vt:i4>5</vt:i4>
      </vt:variant>
      <vt:variant>
        <vt:lpstr>Folientitel</vt:lpstr>
      </vt:variant>
      <vt:variant>
        <vt:i4>32</vt:i4>
      </vt:variant>
    </vt:vector>
  </HeadingPairs>
  <TitlesOfParts>
    <vt:vector size="45" baseType="lpstr">
      <vt:lpstr>Arial</vt:lpstr>
      <vt:lpstr>Calibri</vt:lpstr>
      <vt:lpstr>Dotum</vt:lpstr>
      <vt:lpstr>Verdana</vt:lpstr>
      <vt:lpstr>MS Sans Serif</vt:lpstr>
      <vt:lpstr>Tahoma</vt:lpstr>
      <vt:lpstr>Frutiger 45 Light</vt:lpstr>
      <vt:lpstr>Wingdings</vt:lpstr>
      <vt:lpstr>2_Standarddesign</vt:lpstr>
      <vt:lpstr>2_Standarddesign</vt:lpstr>
      <vt:lpstr>2_Standarddesign</vt:lpstr>
      <vt:lpstr>2_Standarddesign</vt:lpstr>
      <vt:lpstr>2_Standarddesign</vt:lpstr>
      <vt:lpstr>Folie 1</vt:lpstr>
      <vt:lpstr>Folie 2</vt:lpstr>
      <vt:lpstr>Folie 3</vt:lpstr>
      <vt:lpstr>Folie 4</vt:lpstr>
      <vt:lpstr>Bürger sind selbst aktiv und erhalten von den Kommunen Angebote zur Beteiligung und Kooperation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</vt:vector>
  </TitlesOfParts>
  <Company>VHW Berlin Bundesgeschäftsstelle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Sebastian Beck</dc:creator>
  <cp:lastModifiedBy>Richter</cp:lastModifiedBy>
  <cp:revision>482</cp:revision>
  <dcterms:created xsi:type="dcterms:W3CDTF">2009-06-30T15:22:06Z</dcterms:created>
  <dcterms:modified xsi:type="dcterms:W3CDTF">2012-03-14T06:52:58Z</dcterms:modified>
</cp:coreProperties>
</file>