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4" r:id="rId3"/>
    <p:sldId id="287" r:id="rId4"/>
    <p:sldId id="273" r:id="rId5"/>
    <p:sldId id="275" r:id="rId6"/>
    <p:sldId id="279" r:id="rId7"/>
    <p:sldId id="281" r:id="rId8"/>
    <p:sldId id="285" r:id="rId9"/>
    <p:sldId id="286" r:id="rId10"/>
    <p:sldId id="264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ppe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lrMapOvr bg1="lt1" tx1="dk1" bg2="lt2" tx2="dk2" accent1="accent1" accent2="accent2" accent3="accent3" accent4="accent4" accent5="accent5" accent6="accent6" hlink="hlink" folHlink="folHlink"/>
  <c:chart>
    <c:view3D>
      <c:perspective val="30"/>
    </c:view3D>
    <c:plotArea>
      <c:layout/>
      <c:bar3DChart>
        <c:barDir val="bar"/>
        <c:grouping val="clustered"/>
        <c:ser>
          <c:idx val="0"/>
          <c:order val="0"/>
          <c:tx>
            <c:strRef>
              <c:f>Tabelle1!$G$85</c:f>
              <c:strCache>
                <c:ptCount val="1"/>
                <c:pt idx="0">
                  <c:v>Österreich</c:v>
                </c:pt>
              </c:strCache>
            </c:strRef>
          </c:tx>
          <c:cat>
            <c:strRef>
              <c:f>Tabelle1!$F$86:$F$90</c:f>
              <c:strCache>
                <c:ptCount val="5"/>
                <c:pt idx="0">
                  <c:v>Uneigennützigkeit</c:v>
                </c:pt>
                <c:pt idx="1">
                  <c:v>Soziales Mitgefühl</c:v>
                </c:pt>
                <c:pt idx="2">
                  <c:v>Gemeinwohlinteresse</c:v>
                </c:pt>
                <c:pt idx="3">
                  <c:v>politische Motivation</c:v>
                </c:pt>
                <c:pt idx="4">
                  <c:v>PSM overall</c:v>
                </c:pt>
              </c:strCache>
            </c:strRef>
          </c:cat>
          <c:val>
            <c:numRef>
              <c:f>Tabelle1!$G$86:$G$90</c:f>
              <c:numCache>
                <c:formatCode>General</c:formatCode>
                <c:ptCount val="5"/>
                <c:pt idx="0">
                  <c:v>4.05</c:v>
                </c:pt>
                <c:pt idx="1">
                  <c:v>3.3699999999999997</c:v>
                </c:pt>
                <c:pt idx="2">
                  <c:v>4.7799999999999994</c:v>
                </c:pt>
                <c:pt idx="3">
                  <c:v>3.4299999999999997</c:v>
                </c:pt>
                <c:pt idx="4">
                  <c:v>3.8899999999999997</c:v>
                </c:pt>
              </c:numCache>
            </c:numRef>
          </c:val>
        </c:ser>
        <c:ser>
          <c:idx val="1"/>
          <c:order val="1"/>
          <c:tx>
            <c:strRef>
              <c:f>Tabelle1!$H$85</c:f>
              <c:strCache>
                <c:ptCount val="1"/>
                <c:pt idx="0">
                  <c:v>Deutschland</c:v>
                </c:pt>
              </c:strCache>
            </c:strRef>
          </c:tx>
          <c:cat>
            <c:strRef>
              <c:f>Tabelle1!$F$86:$F$90</c:f>
              <c:strCache>
                <c:ptCount val="5"/>
                <c:pt idx="0">
                  <c:v>Uneigennützigkeit</c:v>
                </c:pt>
                <c:pt idx="1">
                  <c:v>Soziales Mitgefühl</c:v>
                </c:pt>
                <c:pt idx="2">
                  <c:v>Gemeinwohlinteresse</c:v>
                </c:pt>
                <c:pt idx="3">
                  <c:v>politische Motivation</c:v>
                </c:pt>
                <c:pt idx="4">
                  <c:v>PSM overall</c:v>
                </c:pt>
              </c:strCache>
            </c:strRef>
          </c:cat>
          <c:val>
            <c:numRef>
              <c:f>Tabelle1!$H$86:$H$90</c:f>
              <c:numCache>
                <c:formatCode>General</c:formatCode>
                <c:ptCount val="5"/>
                <c:pt idx="0">
                  <c:v>4.13</c:v>
                </c:pt>
                <c:pt idx="1">
                  <c:v>4.0600000000000005</c:v>
                </c:pt>
                <c:pt idx="2">
                  <c:v>4.4700000000000024</c:v>
                </c:pt>
                <c:pt idx="3">
                  <c:v>4.42</c:v>
                </c:pt>
                <c:pt idx="4">
                  <c:v>4.34</c:v>
                </c:pt>
              </c:numCache>
            </c:numRef>
          </c:val>
        </c:ser>
        <c:ser>
          <c:idx val="2"/>
          <c:order val="2"/>
          <c:tx>
            <c:strRef>
              <c:f>Tabelle1!$I$85</c:f>
              <c:strCache>
                <c:ptCount val="1"/>
                <c:pt idx="0">
                  <c:v>Speyer</c:v>
                </c:pt>
              </c:strCache>
            </c:strRef>
          </c:tx>
          <c:cat>
            <c:strRef>
              <c:f>Tabelle1!$F$86:$F$90</c:f>
              <c:strCache>
                <c:ptCount val="5"/>
                <c:pt idx="0">
                  <c:v>Uneigennützigkeit</c:v>
                </c:pt>
                <c:pt idx="1">
                  <c:v>Soziales Mitgefühl</c:v>
                </c:pt>
                <c:pt idx="2">
                  <c:v>Gemeinwohlinteresse</c:v>
                </c:pt>
                <c:pt idx="3">
                  <c:v>politische Motivation</c:v>
                </c:pt>
                <c:pt idx="4">
                  <c:v>PSM overall</c:v>
                </c:pt>
              </c:strCache>
            </c:strRef>
          </c:cat>
          <c:val>
            <c:numRef>
              <c:f>Tabelle1!$I$86:$I$90</c:f>
              <c:numCache>
                <c:formatCode>General</c:formatCode>
                <c:ptCount val="5"/>
                <c:pt idx="0">
                  <c:v>4.13</c:v>
                </c:pt>
                <c:pt idx="1">
                  <c:v>3.9099999999999997</c:v>
                </c:pt>
                <c:pt idx="2">
                  <c:v>4.5199999999999996</c:v>
                </c:pt>
                <c:pt idx="3">
                  <c:v>4.3199999999999985</c:v>
                </c:pt>
                <c:pt idx="4">
                  <c:v>4.22</c:v>
                </c:pt>
              </c:numCache>
            </c:numRef>
          </c:val>
        </c:ser>
        <c:shape val="box"/>
        <c:axId val="34104832"/>
        <c:axId val="34143232"/>
        <c:axId val="0"/>
      </c:bar3DChart>
      <c:catAx>
        <c:axId val="34104832"/>
        <c:scaling>
          <c:orientation val="minMax"/>
        </c:scaling>
        <c:axPos val="l"/>
        <c:tickLblPos val="nextTo"/>
        <c:crossAx val="34143232"/>
        <c:crosses val="autoZero"/>
        <c:auto val="1"/>
        <c:lblAlgn val="ctr"/>
        <c:lblOffset val="100"/>
      </c:catAx>
      <c:valAx>
        <c:axId val="34143232"/>
        <c:scaling>
          <c:orientation val="minMax"/>
          <c:max val="6"/>
          <c:min val="1"/>
        </c:scaling>
        <c:axPos val="b"/>
        <c:majorGridlines/>
        <c:numFmt formatCode="General" sourceLinked="1"/>
        <c:tickLblPos val="nextTo"/>
        <c:crossAx val="34104832"/>
        <c:crosses val="autoZero"/>
        <c:crossBetween val="between"/>
      </c:valAx>
    </c:plotArea>
    <c:legend>
      <c:legendPos val="r"/>
    </c:legend>
    <c:plotVisOnly val="1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E754A18-E2F2-4FB7-AD80-B4C46ADBD391}" type="datetimeFigureOut">
              <a:rPr lang="de-AT"/>
              <a:pPr>
                <a:defRPr/>
              </a:pPr>
              <a:t>14.03.2012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10FC427-5271-4141-9A70-F88449570CD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1536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65F5D-8B48-43AE-9524-D93EF5021CA4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 smtClean="0"/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E20E79-02BB-483F-AC90-BBB4F143D4AD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2048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B117DB-183A-45C3-A3F3-1267A8E0950C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2355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CC90D6-73F9-465D-B031-5ADB6CC3C561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256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95844D-B6E7-41E7-98FA-E914AC8E0EC5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2867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A25030-DC4F-4F5D-A871-06D3B9190125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white">
          <a:xfrm>
            <a:off x="462406" y="3654044"/>
            <a:ext cx="7073457" cy="114142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white">
          <a:xfrm>
            <a:off x="462406" y="4804610"/>
            <a:ext cx="7073457" cy="114120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AT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4"/>
          <p:cNvSpPr/>
          <p:nvPr/>
        </p:nvSpPr>
        <p:spPr>
          <a:xfrm>
            <a:off x="468313" y="2357438"/>
            <a:ext cx="5103812" cy="326072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pic>
        <p:nvPicPr>
          <p:cNvPr id="5" name="Grafik 6" descr="Logo-für-V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9000" y="2552700"/>
            <a:ext cx="488950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platzhalter 10"/>
          <p:cNvSpPr>
            <a:spLocks noGrp="1"/>
          </p:cNvSpPr>
          <p:nvPr>
            <p:ph type="body" sz="quarter" idx="10"/>
          </p:nvPr>
        </p:nvSpPr>
        <p:spPr>
          <a:xfrm>
            <a:off x="1928818" y="3071811"/>
            <a:ext cx="3260322" cy="217354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de-DE" noProof="0" dirty="0" smtClean="0"/>
              <a:t>Textmasterformate durch Klicken bearbeiten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2406" y="430318"/>
            <a:ext cx="6281339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7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354138" y="634206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73B32-C701-44BC-85D4-75C42111EBC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 algn="r"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ABD049-9161-4820-9EFE-007113C92A60}" type="datetimeFigureOut">
              <a:rPr lang="de-AT"/>
              <a:pPr>
                <a:defRPr/>
              </a:pPr>
              <a:t>14.03.2012</a:t>
            </a:fld>
            <a:endParaRPr lang="de-AT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mit kurzem Titel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white">
          <a:xfrm>
            <a:off x="465547" y="3661602"/>
            <a:ext cx="8210141" cy="8280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4800" b="1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white">
          <a:xfrm>
            <a:off x="465547" y="4517126"/>
            <a:ext cx="8210141" cy="82800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AT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019" y="430318"/>
            <a:ext cx="6270227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2019" y="1839258"/>
            <a:ext cx="7740594" cy="43879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84060-7EFA-4BCC-8118-2FD506A4CDB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6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8F09E-42DB-438F-925E-38E1C0020B6B}" type="datetimeFigureOut">
              <a:rPr lang="de-AT"/>
              <a:pPr>
                <a:defRPr/>
              </a:pPr>
              <a:t>14.03.2012</a:t>
            </a:fld>
            <a:endParaRPr lang="de-AT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5172" y="430318"/>
            <a:ext cx="6280165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0"/>
          </p:nvPr>
        </p:nvSpPr>
        <p:spPr>
          <a:xfrm>
            <a:off x="468313" y="1857375"/>
            <a:ext cx="8485187" cy="479742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pitelüberschrift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406" y="2009384"/>
            <a:ext cx="7073457" cy="113215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600" b="1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white">
          <a:xfrm>
            <a:off x="462406" y="3161536"/>
            <a:ext cx="7073457" cy="1000132"/>
          </a:xfrm>
        </p:spPr>
        <p:txBody>
          <a:bodyPr tIns="0" bIns="0">
            <a:noAutofit/>
          </a:bodyPr>
          <a:lstStyle>
            <a:lvl1pPr marL="0" indent="0">
              <a:lnSpc>
                <a:spcPct val="110000"/>
              </a:lnSpc>
              <a:buNone/>
              <a:defRPr sz="32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pitelfolie mit kurzem Text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407" y="1956234"/>
            <a:ext cx="8213282" cy="82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4800" b="1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2407" y="2786058"/>
            <a:ext cx="8213282" cy="828000"/>
          </a:xfrm>
        </p:spPr>
        <p:txBody>
          <a:bodyPr tIns="0" bIns="0">
            <a:noAutofit/>
          </a:bodyPr>
          <a:lstStyle>
            <a:lvl1pPr marL="0" indent="0">
              <a:lnSpc>
                <a:spcPct val="110000"/>
              </a:lnSpc>
              <a:buNone/>
              <a:defRPr sz="4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406" y="430318"/>
            <a:ext cx="6281339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2405" y="1846262"/>
            <a:ext cx="3960000" cy="439102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5688" y="1846262"/>
            <a:ext cx="3960000" cy="439102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403ED-7C1E-4E3A-89B3-C25EC8C24363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3957A-6CF5-4D08-9736-A2CA97283BE6}" type="datetimeFigureOut">
              <a:rPr lang="de-AT"/>
              <a:pPr>
                <a:defRPr/>
              </a:pPr>
              <a:t>14.03.2012</a:t>
            </a:fld>
            <a:endParaRPr lang="de-AT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406" y="430318"/>
            <a:ext cx="6281339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2405" y="2571745"/>
            <a:ext cx="3960000" cy="368618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5688" y="2571745"/>
            <a:ext cx="3960000" cy="368618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468313" y="1844675"/>
            <a:ext cx="3960811" cy="639762"/>
          </a:xfr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>
            <a:noAutofit/>
          </a:bodyPr>
          <a:lstStyle>
            <a:lvl1pPr marL="92075" indent="0">
              <a:buNone/>
              <a:tabLst/>
              <a:defRPr sz="2400" b="1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712284" y="1844675"/>
            <a:ext cx="3960000" cy="639762"/>
          </a:xfr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>
            <a:noAutofit/>
          </a:bodyPr>
          <a:lstStyle>
            <a:lvl1pPr marL="92075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970C2-CFBA-4A9A-AE13-C8FE5AD4AA3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11" name="Datumsplatzhalter 6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7B422-BD4A-4010-99E6-46806C30A8E9}" type="datetimeFigureOut">
              <a:rPr lang="de-AT"/>
              <a:pPr>
                <a:defRPr/>
              </a:pPr>
              <a:t>14.03.2012</a:t>
            </a:fld>
            <a:endParaRPr lang="de-AT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e 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61963" y="1857375"/>
            <a:ext cx="774065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54138" y="6342063"/>
            <a:ext cx="321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1963" y="6342063"/>
            <a:ext cx="892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F4AC91-ECA6-416A-9E78-B93F4C41295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1029" name="Titelplatzhalter 14"/>
          <p:cNvSpPr>
            <a:spLocks noGrp="1"/>
          </p:cNvSpPr>
          <p:nvPr>
            <p:ph type="title"/>
          </p:nvPr>
        </p:nvSpPr>
        <p:spPr bwMode="gray">
          <a:xfrm>
            <a:off x="461963" y="431800"/>
            <a:ext cx="6280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2"/>
          </p:nvPr>
        </p:nvSpPr>
        <p:spPr>
          <a:xfrm>
            <a:off x="7215188" y="6348413"/>
            <a:ext cx="9874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A005F18-19CF-4C60-8855-7BCD4D3BF5D1}" type="datetimeFigureOut">
              <a:rPr lang="de-AT"/>
              <a:pPr>
                <a:defRPr/>
              </a:pPr>
              <a:t>14.03.2012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73" r:id="rId4"/>
    <p:sldLayoutId id="2147483674" r:id="rId5"/>
    <p:sldLayoutId id="2147483675" r:id="rId6"/>
    <p:sldLayoutId id="2147483669" r:id="rId7"/>
    <p:sldLayoutId id="2147483668" r:id="rId8"/>
    <p:sldLayoutId id="2147483676" r:id="rId9"/>
    <p:sldLayoutId id="2147483677" r:id="rId10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265113" indent="-265113" algn="l" rtl="0" fontAlgn="base">
        <a:spcBef>
          <a:spcPct val="0"/>
        </a:spcBef>
        <a:spcAft>
          <a:spcPts val="600"/>
        </a:spcAft>
        <a:buClr>
          <a:srgbClr val="53248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85750" algn="l" rtl="0" fontAlgn="base">
        <a:spcBef>
          <a:spcPct val="0"/>
        </a:spcBef>
        <a:spcAft>
          <a:spcPts val="600"/>
        </a:spcAft>
        <a:buClr>
          <a:schemeClr val="tx2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74638" algn="l" rtl="0" fontAlgn="base">
        <a:spcBef>
          <a:spcPct val="0"/>
        </a:spcBef>
        <a:spcAft>
          <a:spcPts val="600"/>
        </a:spcAft>
        <a:buClr>
          <a:srgbClr val="457AA0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74638" algn="l" rtl="0" fontAlgn="base">
        <a:spcBef>
          <a:spcPct val="0"/>
        </a:spcBef>
        <a:spcAft>
          <a:spcPts val="600"/>
        </a:spcAft>
        <a:buClr>
          <a:srgbClr val="A991C0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44613" indent="-265113" algn="l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>
          <a:xfrm>
            <a:off x="461963" y="3654425"/>
            <a:ext cx="7073900" cy="1141413"/>
          </a:xfrm>
        </p:spPr>
        <p:txBody>
          <a:bodyPr/>
          <a:lstStyle/>
          <a:p>
            <a:r>
              <a:rPr lang="de-AT" smtClean="0"/>
              <a:t>Public Service Motivation</a:t>
            </a:r>
          </a:p>
        </p:txBody>
      </p:sp>
      <p:sp>
        <p:nvSpPr>
          <p:cNvPr id="13314" name="Untertitel 2"/>
          <p:cNvSpPr>
            <a:spLocks noGrp="1"/>
          </p:cNvSpPr>
          <p:nvPr>
            <p:ph type="subTitle" idx="1"/>
          </p:nvPr>
        </p:nvSpPr>
        <p:spPr>
          <a:xfrm>
            <a:off x="461963" y="4805363"/>
            <a:ext cx="7073900" cy="1139825"/>
          </a:xfrm>
        </p:spPr>
        <p:txBody>
          <a:bodyPr/>
          <a:lstStyle/>
          <a:p>
            <a:r>
              <a:rPr lang="de-AT" sz="1800" smtClean="0"/>
              <a:t>17. Europäischer Verwaltungskongress 2012</a:t>
            </a:r>
          </a:p>
          <a:p>
            <a:endParaRPr lang="de-AT" sz="1800" smtClean="0"/>
          </a:p>
          <a:p>
            <a:r>
              <a:rPr lang="de-AT" sz="1200" smtClean="0"/>
              <a:t>Mag. Isabell Egger-Peitler</a:t>
            </a:r>
            <a:br>
              <a:rPr lang="de-AT" sz="1200" smtClean="0"/>
            </a:br>
            <a:r>
              <a:rPr lang="de-AT" sz="1200" smtClean="0"/>
              <a:t>Institut für Public Management, Wirtschaftsuniversität Wien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>
          <a:xfrm>
            <a:off x="461963" y="430213"/>
            <a:ext cx="6270625" cy="1143000"/>
          </a:xfrm>
        </p:spPr>
        <p:txBody>
          <a:bodyPr/>
          <a:lstStyle/>
          <a:p>
            <a:r>
              <a:rPr lang="de-AT" smtClean="0"/>
              <a:t>Bestandsaufnahme der empirischen PSM-Forschung</a:t>
            </a:r>
          </a:p>
        </p:txBody>
      </p:sp>
      <p:sp>
        <p:nvSpPr>
          <p:cNvPr id="27650" name="Inhaltsplatzhalter 2"/>
          <p:cNvSpPr>
            <a:spLocks noGrp="1"/>
          </p:cNvSpPr>
          <p:nvPr>
            <p:ph idx="1"/>
          </p:nvPr>
        </p:nvSpPr>
        <p:spPr>
          <a:xfrm>
            <a:off x="461963" y="1839913"/>
            <a:ext cx="7740650" cy="4387850"/>
          </a:xfrm>
        </p:spPr>
        <p:txBody>
          <a:bodyPr/>
          <a:lstStyle/>
          <a:p>
            <a:endParaRPr lang="de-AT" smtClean="0"/>
          </a:p>
        </p:txBody>
      </p:sp>
      <p:graphicFrame>
        <p:nvGraphicFramePr>
          <p:cNvPr id="5" name="Diagramm 4"/>
          <p:cNvGraphicFramePr/>
          <p:nvPr/>
        </p:nvGraphicFramePr>
        <p:xfrm>
          <a:off x="1187624" y="2636912"/>
          <a:ext cx="680424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652" name="Textfeld 5"/>
          <p:cNvSpPr txBox="1">
            <a:spLocks noChangeArrowheads="1"/>
          </p:cNvSpPr>
          <p:nvPr/>
        </p:nvSpPr>
        <p:spPr bwMode="auto">
          <a:xfrm>
            <a:off x="468313" y="6381750"/>
            <a:ext cx="6624637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AT" sz="500">
                <a:latin typeface="Verdana" pitchFamily="34" charset="0"/>
              </a:rPr>
              <a:t>Aut: Mitarbeiterbefragung in der Stadt Wien, 2007</a:t>
            </a:r>
          </a:p>
          <a:p>
            <a:r>
              <a:rPr lang="de-AT" sz="500">
                <a:latin typeface="Verdana" pitchFamily="34" charset="0"/>
              </a:rPr>
              <a:t>D: Führungskräftebefragung 2009</a:t>
            </a:r>
          </a:p>
          <a:p>
            <a:r>
              <a:rPr lang="de-AT" sz="500">
                <a:latin typeface="Verdana" pitchFamily="34" charset="0"/>
              </a:rPr>
              <a:t>Sp: Teilnehmer des Speyer Führungskräftekollegs, 2010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>
          <a:xfrm>
            <a:off x="461963" y="430213"/>
            <a:ext cx="6270625" cy="1143000"/>
          </a:xfrm>
        </p:spPr>
        <p:txBody>
          <a:bodyPr/>
          <a:lstStyle/>
          <a:p>
            <a:r>
              <a:rPr lang="de-AT" smtClean="0"/>
              <a:t>Herausforderung Mitarbeitermotivation</a:t>
            </a:r>
          </a:p>
        </p:txBody>
      </p:sp>
      <p:sp>
        <p:nvSpPr>
          <p:cNvPr id="14338" name="Inhaltsplatzhalter 2"/>
          <p:cNvSpPr>
            <a:spLocks noGrp="1"/>
          </p:cNvSpPr>
          <p:nvPr>
            <p:ph idx="1"/>
          </p:nvPr>
        </p:nvSpPr>
        <p:spPr>
          <a:xfrm>
            <a:off x="684213" y="2470150"/>
            <a:ext cx="7740650" cy="43878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de-AT" smtClean="0">
                <a:latin typeface="Calibri" pitchFamily="34" charset="0"/>
              </a:rPr>
              <a:t>„the problem of motivating employees is one of the most important issues in the field of public management“</a:t>
            </a:r>
          </a:p>
          <a:p>
            <a:pPr algn="ctr">
              <a:buFont typeface="Wingdings" pitchFamily="2" charset="2"/>
              <a:buNone/>
            </a:pPr>
            <a:r>
              <a:rPr lang="de-AT" sz="1400" smtClean="0">
                <a:latin typeface="Calibri" pitchFamily="34" charset="0"/>
              </a:rPr>
              <a:t>(Behn, 1995)</a:t>
            </a:r>
          </a:p>
          <a:p>
            <a:pPr algn="ctr">
              <a:buFont typeface="Wingdings" pitchFamily="2" charset="2"/>
              <a:buNone/>
            </a:pPr>
            <a:endParaRPr lang="de-AT" sz="1400" smtClean="0">
              <a:latin typeface="Calibri" pitchFamily="34" charset="0"/>
            </a:endParaRPr>
          </a:p>
          <a:p>
            <a:pPr algn="ctr">
              <a:buFont typeface="Wingdings" pitchFamily="2" charset="2"/>
              <a:buNone/>
            </a:pPr>
            <a:endParaRPr lang="de-AT" sz="1400" smtClean="0">
              <a:latin typeface="Calibri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de-AT" smtClean="0">
                <a:latin typeface="Calibri" pitchFamily="34" charset="0"/>
              </a:rPr>
              <a:t>„motivating employees and stimulating effective attitudes in them become crucial and sensitive challenges for managers“</a:t>
            </a:r>
          </a:p>
          <a:p>
            <a:pPr algn="ctr">
              <a:buFont typeface="Wingdings" pitchFamily="2" charset="2"/>
              <a:buNone/>
            </a:pPr>
            <a:r>
              <a:rPr lang="de-AT" sz="1400" smtClean="0">
                <a:latin typeface="Calibri" pitchFamily="34" charset="0"/>
              </a:rPr>
              <a:t>(Rainey, 2009)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3"/>
          <p:cNvSpPr>
            <a:spLocks noGrp="1"/>
          </p:cNvSpPr>
          <p:nvPr>
            <p:ph type="title"/>
          </p:nvPr>
        </p:nvSpPr>
        <p:spPr>
          <a:xfrm>
            <a:off x="465138" y="430213"/>
            <a:ext cx="6280150" cy="1143000"/>
          </a:xfrm>
        </p:spPr>
        <p:txBody>
          <a:bodyPr/>
          <a:lstStyle/>
          <a:p>
            <a:r>
              <a:rPr lang="de-AT" smtClean="0"/>
              <a:t>Attraktivität des öffentlichen Sektors</a:t>
            </a:r>
          </a:p>
        </p:txBody>
      </p:sp>
      <p:sp>
        <p:nvSpPr>
          <p:cNvPr id="16386" name="Inhaltsplatzhalt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AT" smtClean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2205038"/>
            <a:ext cx="7053262" cy="382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hteck 7"/>
          <p:cNvSpPr>
            <a:spLocks noChangeArrowheads="1"/>
          </p:cNvSpPr>
          <p:nvPr/>
        </p:nvSpPr>
        <p:spPr bwMode="auto">
          <a:xfrm>
            <a:off x="1116013" y="6165850"/>
            <a:ext cx="6985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AT" sz="900" i="1">
                <a:latin typeface="Verdana" pitchFamily="34" charset="0"/>
              </a:rPr>
              <a:t>Attraktivität des öffentlichen Sektors als Arbeitgeber, Umfrage aus 2011, durchgeführt unter Studierenden der WU</a:t>
            </a:r>
          </a:p>
          <a:p>
            <a:r>
              <a:rPr lang="de-AT" sz="900" i="1">
                <a:latin typeface="Verdana" pitchFamily="34" charset="0"/>
              </a:rPr>
              <a:t>Wien (N zwischen 615 und 648, 1=unwichtig/niedrig 5=sehr wichtig/hoch“)</a:t>
            </a:r>
            <a:endParaRPr lang="de-AT" sz="900">
              <a:latin typeface="Verdana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6122988" y="2724150"/>
            <a:ext cx="358775" cy="1584325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>
          <a:xfrm>
            <a:off x="461963" y="430213"/>
            <a:ext cx="6270625" cy="1143000"/>
          </a:xfrm>
        </p:spPr>
        <p:txBody>
          <a:bodyPr/>
          <a:lstStyle/>
          <a:p>
            <a:r>
              <a:rPr lang="de-AT" smtClean="0"/>
              <a:t>Public Service Motivation </a:t>
            </a:r>
            <a:r>
              <a:rPr lang="de-AT" sz="2000" smtClean="0"/>
              <a:t>Definition</a:t>
            </a:r>
            <a:endParaRPr lang="de-AT" smtClean="0"/>
          </a:p>
        </p:txBody>
      </p:sp>
      <p:sp>
        <p:nvSpPr>
          <p:cNvPr id="17410" name="Inhaltsplatzhalter 2"/>
          <p:cNvSpPr>
            <a:spLocks noGrp="1"/>
          </p:cNvSpPr>
          <p:nvPr>
            <p:ph idx="1"/>
          </p:nvPr>
        </p:nvSpPr>
        <p:spPr>
          <a:xfrm>
            <a:off x="461963" y="1839913"/>
            <a:ext cx="7740650" cy="438785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de-AT" smtClean="0">
              <a:latin typeface="Calibri" pitchFamily="34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de-AT" smtClean="0">
                <a:latin typeface="Calibri" pitchFamily="34" charset="0"/>
              </a:rPr>
              <a:t>„the individual predisposition to respond to motives grounded primarely or uniquely in public institutions“ </a:t>
            </a:r>
          </a:p>
          <a:p>
            <a:pPr marL="0" indent="0" algn="ctr">
              <a:buFont typeface="Wingdings" pitchFamily="2" charset="2"/>
              <a:buNone/>
            </a:pPr>
            <a:r>
              <a:rPr lang="de-AT" sz="1400" smtClean="0">
                <a:latin typeface="Calibri" pitchFamily="34" charset="0"/>
              </a:rPr>
              <a:t>(Perry/Wise, 1990)</a:t>
            </a:r>
          </a:p>
          <a:p>
            <a:pPr marL="0" indent="0" algn="ctr">
              <a:buFont typeface="Wingdings" pitchFamily="2" charset="2"/>
              <a:buNone/>
            </a:pPr>
            <a:endParaRPr lang="de-AT" smtClean="0">
              <a:latin typeface="Calibri" pitchFamily="34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de-AT" smtClean="0">
                <a:latin typeface="Calibri" pitchFamily="34" charset="0"/>
              </a:rPr>
              <a:t>„the meaning of PSM varies across disciplines and fields, but its definition has a common focus on motives and action in the public domain that are intended </a:t>
            </a:r>
            <a:br>
              <a:rPr lang="de-AT" smtClean="0">
                <a:latin typeface="Calibri" pitchFamily="34" charset="0"/>
              </a:rPr>
            </a:br>
            <a:r>
              <a:rPr lang="de-AT" b="1" smtClean="0">
                <a:latin typeface="Calibri" pitchFamily="34" charset="0"/>
              </a:rPr>
              <a:t>to do good for others and shape the wellbeing of society</a:t>
            </a:r>
            <a:r>
              <a:rPr lang="de-AT" smtClean="0">
                <a:latin typeface="Calibri" pitchFamily="34" charset="0"/>
              </a:rPr>
              <a:t>“</a:t>
            </a:r>
            <a:br>
              <a:rPr lang="de-AT" smtClean="0">
                <a:latin typeface="Calibri" pitchFamily="34" charset="0"/>
              </a:rPr>
            </a:br>
            <a:r>
              <a:rPr lang="de-AT" sz="1400" smtClean="0">
                <a:latin typeface="Calibri" pitchFamily="34" charset="0"/>
              </a:rPr>
              <a:t>(Perry/Hondeghem, 2008)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>
          <a:xfrm>
            <a:off x="461963" y="430213"/>
            <a:ext cx="6702425" cy="1143000"/>
          </a:xfrm>
        </p:spPr>
        <p:txBody>
          <a:bodyPr/>
          <a:lstStyle/>
          <a:p>
            <a:r>
              <a:rPr lang="de-AT" sz="2400" smtClean="0"/>
              <a:t>PSM _ ein multidimensionales Konzept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63" y="1839913"/>
            <a:ext cx="7740650" cy="4387850"/>
          </a:xfrm>
        </p:spPr>
        <p:txBody>
          <a:bodyPr rtlCol="0"/>
          <a:lstStyle/>
          <a:p>
            <a:pPr marL="447675" lvl="2" indent="-266700" fontAlgn="auto">
              <a:spcBef>
                <a:spcPts val="0"/>
              </a:spcBef>
              <a:buClr>
                <a:schemeClr val="accent4"/>
              </a:buClr>
              <a:defRPr/>
            </a:pPr>
            <a:r>
              <a:rPr lang="de-AT" dirty="0" smtClean="0">
                <a:latin typeface="Calibri" pitchFamily="34" charset="0"/>
              </a:rPr>
              <a:t>Kategorie der rationalen Motive</a:t>
            </a:r>
          </a:p>
          <a:p>
            <a:pPr lvl="4" fontAlgn="auto">
              <a:spcBef>
                <a:spcPts val="0"/>
              </a:spcBef>
              <a:defRPr/>
            </a:pPr>
            <a:r>
              <a:rPr lang="de-AT" dirty="0" smtClean="0">
                <a:latin typeface="Calibri" pitchFamily="34" charset="0"/>
              </a:rPr>
              <a:t>Interesse am politischen Geschehen</a:t>
            </a:r>
          </a:p>
          <a:p>
            <a:pPr lvl="4" fontAlgn="auto">
              <a:spcBef>
                <a:spcPts val="0"/>
              </a:spcBef>
              <a:defRPr/>
            </a:pPr>
            <a:r>
              <a:rPr lang="de-AT" dirty="0" smtClean="0">
                <a:latin typeface="Calibri" pitchFamily="34" charset="0"/>
              </a:rPr>
              <a:t>Motivation durch Möglichkeit der Politikmitgestaltung und Nähe zum politischen Geschehen</a:t>
            </a:r>
          </a:p>
          <a:p>
            <a:pPr marL="447675" lvl="2" indent="-266700" fontAlgn="auto">
              <a:spcBef>
                <a:spcPts val="0"/>
              </a:spcBef>
              <a:buClr>
                <a:schemeClr val="accent4"/>
              </a:buClr>
              <a:defRPr/>
            </a:pPr>
            <a:r>
              <a:rPr lang="de-AT" dirty="0" smtClean="0">
                <a:latin typeface="Calibri" pitchFamily="34" charset="0"/>
              </a:rPr>
              <a:t>Kategorie der normenbasierten Motive</a:t>
            </a:r>
          </a:p>
          <a:p>
            <a:pPr lvl="4" fontAlgn="auto">
              <a:spcBef>
                <a:spcPts val="0"/>
              </a:spcBef>
              <a:defRPr/>
            </a:pPr>
            <a:r>
              <a:rPr lang="de-AT" dirty="0" smtClean="0">
                <a:latin typeface="Calibri" pitchFamily="34" charset="0"/>
              </a:rPr>
              <a:t>gesellschaftliche Verantwortung als Motivator</a:t>
            </a:r>
          </a:p>
          <a:p>
            <a:pPr lvl="4" fontAlgn="auto">
              <a:spcBef>
                <a:spcPts val="0"/>
              </a:spcBef>
              <a:defRPr/>
            </a:pPr>
            <a:r>
              <a:rPr lang="de-AT" dirty="0" smtClean="0">
                <a:latin typeface="Calibri" pitchFamily="34" charset="0"/>
              </a:rPr>
              <a:t>Wunsch, dem öffentlichen Interesse zu dienen</a:t>
            </a:r>
          </a:p>
          <a:p>
            <a:pPr lvl="4" fontAlgn="auto">
              <a:spcBef>
                <a:spcPts val="0"/>
              </a:spcBef>
              <a:defRPr/>
            </a:pPr>
            <a:r>
              <a:rPr lang="de-AT" dirty="0" smtClean="0">
                <a:latin typeface="Calibri" pitchFamily="34" charset="0"/>
              </a:rPr>
              <a:t>starke Loyalität gegenüber dem Staat und seinen Aufgaben</a:t>
            </a:r>
          </a:p>
          <a:p>
            <a:pPr marL="447675" lvl="2" indent="-266700" fontAlgn="auto">
              <a:spcBef>
                <a:spcPts val="0"/>
              </a:spcBef>
              <a:buClr>
                <a:schemeClr val="accent4"/>
              </a:buClr>
              <a:defRPr/>
            </a:pPr>
            <a:r>
              <a:rPr lang="de-AT" dirty="0" smtClean="0">
                <a:latin typeface="Calibri" pitchFamily="34" charset="0"/>
              </a:rPr>
              <a:t>Kategorie der affektiven Motive</a:t>
            </a:r>
          </a:p>
          <a:p>
            <a:pPr lvl="4" fontAlgn="auto">
              <a:spcBef>
                <a:spcPts val="0"/>
              </a:spcBef>
              <a:defRPr/>
            </a:pPr>
            <a:r>
              <a:rPr lang="de-AT" dirty="0" smtClean="0">
                <a:latin typeface="Calibri" pitchFamily="34" charset="0"/>
              </a:rPr>
              <a:t>Individuell empfundene Verpflichtung, die Lebensumstände anderer Menschen zu verbessern</a:t>
            </a:r>
          </a:p>
          <a:p>
            <a:pPr lvl="4" fontAlgn="auto">
              <a:spcBef>
                <a:spcPts val="0"/>
              </a:spcBef>
              <a:defRPr/>
            </a:pPr>
            <a:r>
              <a:rPr lang="de-AT" dirty="0" smtClean="0">
                <a:latin typeface="Calibri" pitchFamily="34" charset="0"/>
              </a:rPr>
              <a:t>Uneigennütziger Einsatz für Mitmenschen</a:t>
            </a:r>
          </a:p>
          <a:p>
            <a:pPr lvl="4" fontAlgn="auto">
              <a:spcBef>
                <a:spcPts val="0"/>
              </a:spcBef>
              <a:defRPr/>
            </a:pPr>
            <a:r>
              <a:rPr lang="de-AT" dirty="0" smtClean="0">
                <a:latin typeface="Calibri" pitchFamily="34" charset="0"/>
              </a:rPr>
              <a:t>unabhängig von externen Normen und Erwartungen</a:t>
            </a:r>
          </a:p>
          <a:p>
            <a:pPr lvl="4" fontAlgn="auto">
              <a:spcBef>
                <a:spcPts val="0"/>
              </a:spcBef>
              <a:defRPr/>
            </a:pPr>
            <a:endParaRPr lang="de-AT" dirty="0" smtClean="0">
              <a:latin typeface="Calibri" pitchFamily="34" charset="0"/>
            </a:endParaRPr>
          </a:p>
          <a:p>
            <a:pPr lvl="4" fontAlgn="auto">
              <a:spcBef>
                <a:spcPts val="0"/>
              </a:spcBef>
              <a:defRPr/>
            </a:pPr>
            <a:endParaRPr lang="de-AT" dirty="0" smtClean="0">
              <a:latin typeface="Calibri" pitchFamily="34" charset="0"/>
            </a:endParaRPr>
          </a:p>
          <a:p>
            <a:pPr lvl="2" fontAlgn="auto">
              <a:spcBef>
                <a:spcPts val="0"/>
              </a:spcBef>
              <a:buClr>
                <a:schemeClr val="accent4"/>
              </a:buClr>
              <a:defRPr/>
            </a:pPr>
            <a:endParaRPr lang="de-AT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461963" y="430213"/>
            <a:ext cx="6270625" cy="1143000"/>
          </a:xfrm>
        </p:spPr>
        <p:txBody>
          <a:bodyPr/>
          <a:lstStyle/>
          <a:p>
            <a:r>
              <a:rPr lang="de-AT" smtClean="0"/>
              <a:t>PSM _ Operationalisierung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</p:nvPr>
        </p:nvGraphicFramePr>
        <p:xfrm>
          <a:off x="1579563" y="1839913"/>
          <a:ext cx="5945187" cy="4387850"/>
        </p:xfrm>
        <a:graphic>
          <a:graphicData uri="http://schemas.openxmlformats.org/drawingml/2006/table">
            <a:tbl>
              <a:tblPr/>
              <a:tblGrid>
                <a:gridCol w="5944006"/>
              </a:tblGrid>
              <a:tr h="6452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AT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Attraction to Policy Making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Politics is a dirty word. (reversed)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The give and take of public policy making doesn’t appeal to me. (reversed)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don’t care much for politicians. (reversed)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27" marR="6452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324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GB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Commitment to the Public Interest/Civic Duty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It is hard for me to get intensely interested in what is going on in my community. (reversed)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unselfishly contribute to my community.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consider public service my civic duty.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Meaningful public service is very important to me.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would prefer seeing public officials do what is best for the whole community even if it harmed my 	interests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27" marR="6452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195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GB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Compassion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It is difficult for me to contain my feelings when I see people in distress.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Most social programs are too vital to do without.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am often reminded by daily events how dependent we are on one another.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am rarely moved by the plight of the underprivileged. (reversed)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 me, patriotism includes seeing to the welfare of others.</a:t>
                      </a:r>
                      <a:endParaRPr lang="de-AT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have little compassion for people in need who are unwilling to take the first step to help themselves. 	(reversed)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There are few public programs that I wholeheartedly support. (reversed)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seldom think about the welfare of people I don’t know personally. (reversed)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27" marR="6452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05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GB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Self-Sacrifice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Doing well financially is definitely more important to me than doing good deeds. (reversed)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Much of what I do is for a cause bigger than myself.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Serving other citizens would give me a good feeling even if no one paid me for it.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Making a difference in society means more to me than personal achievements.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think people should give back to society more than they get from it.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am prepared to make enormous sacrifices for the good of society.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am one of those rare people who would risk personal loss to help someone else.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	I believe in putting duty before self.</a:t>
                      </a:r>
                      <a:endParaRPr lang="de-A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527" marR="6452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151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21519" name="Textfeld 5"/>
          <p:cNvSpPr txBox="1">
            <a:spLocks noChangeArrowheads="1"/>
          </p:cNvSpPr>
          <p:nvPr/>
        </p:nvSpPr>
        <p:spPr bwMode="auto">
          <a:xfrm>
            <a:off x="7596188" y="5949950"/>
            <a:ext cx="115252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AT" sz="900">
                <a:latin typeface="Verdana" pitchFamily="34" charset="0"/>
              </a:rPr>
              <a:t>Perry (1996)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>
          <a:xfrm>
            <a:off x="461963" y="430213"/>
            <a:ext cx="6281737" cy="1143000"/>
          </a:xfrm>
        </p:spPr>
        <p:txBody>
          <a:bodyPr/>
          <a:lstStyle/>
          <a:p>
            <a:r>
              <a:rPr lang="de-AT" smtClean="0"/>
              <a:t>Bestandsaufnahme der empirischen PSM-Forschung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1963" y="2571750"/>
            <a:ext cx="3960812" cy="3686175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de-AT" sz="1400" b="1" dirty="0" smtClean="0">
                <a:latin typeface="Calibri" pitchFamily="34" charset="0"/>
              </a:rPr>
              <a:t>… sozio-demographischen Einflussfaktoren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Ausbildungsgrad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Alter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Geschlecht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endParaRPr lang="de-AT" sz="1200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de-AT" sz="1400" b="1" dirty="0" smtClean="0">
                <a:latin typeface="Calibri" pitchFamily="34" charset="0"/>
              </a:rPr>
              <a:t>… sozialen Einflussfaktoren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Erziehung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Religion 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Profession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buFont typeface="Wingdings" pitchFamily="2" charset="2"/>
              <a:buNone/>
              <a:defRPr/>
            </a:pPr>
            <a:endParaRPr lang="de-AT" sz="1200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de-AT" sz="1400" b="1" dirty="0" smtClean="0">
                <a:latin typeface="Calibri" pitchFamily="34" charset="0"/>
              </a:rPr>
              <a:t>… organisationalen Einflussfaktoren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Organisationskultur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Hierarchie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Bürokratie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Umsetzung von Reformen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Dauer der Beschäftigung im öffentlichen Sektor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400" dirty="0" smtClean="0">
                <a:latin typeface="Calibri" pitchFamily="34" charset="0"/>
              </a:rPr>
              <a:t>Führungsverantwortung</a:t>
            </a:r>
          </a:p>
          <a:p>
            <a:pPr lvl="1" fontAlgn="auto">
              <a:spcBef>
                <a:spcPts val="0"/>
              </a:spcBef>
              <a:spcAft>
                <a:spcPts val="300"/>
              </a:spcAft>
              <a:defRPr/>
            </a:pPr>
            <a:endParaRPr lang="de-AT" sz="1400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de-AT" sz="1400" b="1" dirty="0" smtClean="0">
                <a:latin typeface="Calibri" pitchFamily="34" charset="0"/>
              </a:rPr>
              <a:t>... ehrenamtlichem Engagement</a:t>
            </a:r>
          </a:p>
          <a:p>
            <a:pPr fontAlgn="auto"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de-AT" sz="1400" b="1" dirty="0" smtClean="0">
                <a:latin typeface="Calibri" pitchFamily="34" charset="0"/>
              </a:rPr>
              <a:t>... politischem Engagement</a:t>
            </a:r>
          </a:p>
          <a:p>
            <a:pPr fontAlgn="auto"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defRPr/>
            </a:pPr>
            <a:endParaRPr lang="de-AT" dirty="0" smtClean="0">
              <a:latin typeface="Calibri" pitchFamily="34" charset="0"/>
            </a:endParaRPr>
          </a:p>
          <a:p>
            <a:pPr lvl="1" fontAlgn="auto">
              <a:spcBef>
                <a:spcPts val="0"/>
              </a:spcBef>
              <a:defRPr/>
            </a:pPr>
            <a:endParaRPr lang="de-AT" dirty="0" smtClean="0"/>
          </a:p>
          <a:p>
            <a:pPr lvl="1" fontAlgn="auto">
              <a:spcBef>
                <a:spcPts val="0"/>
              </a:spcBef>
              <a:defRPr/>
            </a:pP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6463" y="2571750"/>
            <a:ext cx="3959225" cy="3686175"/>
          </a:xfrm>
        </p:spPr>
        <p:txBody>
          <a:bodyPr rtlCol="0">
            <a:normAutofit fontScale="92500" lnSpcReduction="10000"/>
          </a:bodyPr>
          <a:lstStyle/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300" dirty="0" smtClean="0">
                <a:latin typeface="Calibri" pitchFamily="34" charset="0"/>
              </a:rPr>
              <a:t>Arbeitszufriedenheit</a:t>
            </a: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300" dirty="0" err="1" smtClean="0">
                <a:latin typeface="Calibri" pitchFamily="34" charset="0"/>
              </a:rPr>
              <a:t>organizational</a:t>
            </a:r>
            <a:r>
              <a:rPr lang="de-AT" sz="1300" dirty="0" smtClean="0">
                <a:latin typeface="Calibri" pitchFamily="34" charset="0"/>
              </a:rPr>
              <a:t> </a:t>
            </a:r>
            <a:r>
              <a:rPr lang="de-AT" sz="1300" dirty="0" err="1" smtClean="0">
                <a:latin typeface="Calibri" pitchFamily="34" charset="0"/>
              </a:rPr>
              <a:t>commitment</a:t>
            </a:r>
            <a:endParaRPr lang="de-AT" sz="1300" dirty="0" smtClean="0">
              <a:latin typeface="Calibri" pitchFamily="34" charset="0"/>
            </a:endParaRP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300" dirty="0" smtClean="0">
                <a:latin typeface="Calibri" pitchFamily="34" charset="0"/>
              </a:rPr>
              <a:t>Performance</a:t>
            </a: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300" dirty="0" smtClean="0">
                <a:latin typeface="Calibri" pitchFamily="34" charset="0"/>
              </a:rPr>
              <a:t>Unterstützung von Reformen</a:t>
            </a: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300" dirty="0" smtClean="0">
                <a:latin typeface="Calibri" pitchFamily="34" charset="0"/>
              </a:rPr>
              <a:t>Offenheit gegenüber Managementinstrumenten </a:t>
            </a: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de-AT" sz="1300" dirty="0" smtClean="0">
                <a:latin typeface="Calibri" pitchFamily="34" charset="0"/>
              </a:rPr>
              <a:t>Hilfsbereitschaft gegenüber </a:t>
            </a:r>
            <a:r>
              <a:rPr lang="de-AT" sz="1300" dirty="0" err="1" smtClean="0">
                <a:latin typeface="Calibri" pitchFamily="34" charset="0"/>
              </a:rPr>
              <a:t>KollegInnen</a:t>
            </a:r>
            <a:endParaRPr lang="de-AT" sz="1300" dirty="0" smtClean="0">
              <a:latin typeface="Calibri" pitchFamily="34" charset="0"/>
            </a:endParaRP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defRPr/>
            </a:pPr>
            <a:endParaRPr lang="de-AT" sz="1300" dirty="0" smtClean="0">
              <a:latin typeface="Calibri" pitchFamily="34" charset="0"/>
            </a:endParaRP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defRPr/>
            </a:pPr>
            <a:endParaRPr lang="de-AT" sz="1300" dirty="0" smtClean="0">
              <a:latin typeface="Calibri" pitchFamily="34" charset="0"/>
            </a:endParaRPr>
          </a:p>
          <a:p>
            <a:pPr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defRPr/>
            </a:pPr>
            <a:endParaRPr lang="de-AT" sz="1300" dirty="0" smtClean="0">
              <a:latin typeface="Calibri" pitchFamily="34" charset="0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1600" dirty="0" smtClean="0">
                <a:latin typeface="Calibri" pitchFamily="34" charset="0"/>
              </a:rPr>
              <a:t>PSM nicht ausschließlich ein Phänomen des öffentlichen Sektors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1600" dirty="0" smtClean="0">
                <a:latin typeface="Calibri" pitchFamily="34" charset="0"/>
              </a:rPr>
              <a:t>Frage, ob der gesamte öffentliche Sektor gleich behandelt werden kann?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1600" dirty="0" smtClean="0">
                <a:latin typeface="Calibri" pitchFamily="34" charset="0"/>
              </a:rPr>
              <a:t>PSM als Prädisposition oder Frage der beruflichen Sozialisation?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defRPr/>
            </a:pPr>
            <a:endParaRPr lang="de-AT" sz="1500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 smtClean="0"/>
          </a:p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3"/>
          </p:nvPr>
        </p:nvSpPr>
        <p:spPr>
          <a:xfrm>
            <a:off x="468313" y="1844675"/>
            <a:ext cx="3960812" cy="639763"/>
          </a:xfrm>
        </p:spPr>
        <p:txBody>
          <a:bodyPr rtlCol="0"/>
          <a:lstStyle/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1400" dirty="0" smtClean="0"/>
              <a:t>PSM wird beeinflusst von…</a:t>
            </a:r>
            <a:endParaRPr lang="de-AT" sz="14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711700" y="1844675"/>
            <a:ext cx="3960813" cy="639763"/>
          </a:xfrm>
        </p:spPr>
        <p:txBody>
          <a:bodyPr rtlCol="0"/>
          <a:lstStyle/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1400" dirty="0" smtClean="0"/>
              <a:t>PSM beeinflusst…</a:t>
            </a:r>
            <a:endParaRPr lang="de-AT" sz="1400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>
          <a:xfrm>
            <a:off x="461963" y="430213"/>
            <a:ext cx="6281737" cy="1143000"/>
          </a:xfrm>
        </p:spPr>
        <p:txBody>
          <a:bodyPr/>
          <a:lstStyle/>
          <a:p>
            <a:r>
              <a:rPr lang="de-AT" smtClean="0"/>
              <a:t>PSM in der Praxis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1963" y="1846263"/>
            <a:ext cx="3960812" cy="43910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1800" b="1" dirty="0" smtClean="0">
                <a:latin typeface="Calibri" pitchFamily="34" charset="0"/>
              </a:rPr>
              <a:t>PSM in der Personalauswahl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Person-</a:t>
            </a:r>
            <a:r>
              <a:rPr lang="de-AT" sz="1600" dirty="0" err="1" smtClean="0">
                <a:latin typeface="Calibri" pitchFamily="34" charset="0"/>
              </a:rPr>
              <a:t>organization</a:t>
            </a:r>
            <a:r>
              <a:rPr lang="de-AT" sz="1600" dirty="0" smtClean="0">
                <a:latin typeface="Calibri" pitchFamily="34" charset="0"/>
              </a:rPr>
              <a:t>-fit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Abgleich der Wertvorstellungen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Intensiver Informationsaustausch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err="1" smtClean="0">
                <a:latin typeface="Calibri" pitchFamily="34" charset="0"/>
              </a:rPr>
              <a:t>Assessment</a:t>
            </a:r>
            <a:r>
              <a:rPr lang="de-AT" sz="1600" dirty="0" smtClean="0">
                <a:latin typeface="Calibri" pitchFamily="34" charset="0"/>
              </a:rPr>
              <a:t>-Center</a:t>
            </a:r>
          </a:p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sz="1800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1800" b="1" dirty="0" smtClean="0">
                <a:latin typeface="Calibri" pitchFamily="34" charset="0"/>
              </a:rPr>
              <a:t>Sozialisierung der </a:t>
            </a:r>
            <a:r>
              <a:rPr lang="de-AT" sz="1800" b="1" dirty="0" err="1" smtClean="0">
                <a:latin typeface="Calibri" pitchFamily="34" charset="0"/>
              </a:rPr>
              <a:t>MitarbeiterInnen</a:t>
            </a:r>
            <a:endParaRPr lang="de-AT" sz="1800" b="1" dirty="0" smtClean="0">
              <a:latin typeface="Calibri" pitchFamily="34" charset="0"/>
            </a:endParaRP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Vermittlung der Organisationswerte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Trainings, </a:t>
            </a:r>
            <a:r>
              <a:rPr lang="de-AT" sz="1600" dirty="0" err="1" smtClean="0">
                <a:latin typeface="Calibri" pitchFamily="34" charset="0"/>
              </a:rPr>
              <a:t>Mentoringprogramme</a:t>
            </a:r>
            <a:endParaRPr lang="de-AT" sz="1600" dirty="0" smtClean="0">
              <a:latin typeface="Calibri" pitchFamily="34" charset="0"/>
            </a:endParaRPr>
          </a:p>
          <a:p>
            <a:pPr lvl="1" fontAlgn="auto">
              <a:spcBef>
                <a:spcPts val="0"/>
              </a:spcBef>
              <a:defRPr/>
            </a:pPr>
            <a:endParaRPr lang="de-AT" sz="1600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1800" b="1" dirty="0" smtClean="0">
                <a:latin typeface="Calibri" pitchFamily="34" charset="0"/>
              </a:rPr>
              <a:t>PSM in der Personalbeurteilung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bislang kaum Ausrichtung an werteorientiertem Verhalten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Belgien: Berücksichtigung gewünschten Verhaltens (bspw. Kundenorientierung, Verlässlichkeit, Mitwirkung…)</a:t>
            </a:r>
          </a:p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sz="1800" dirty="0">
              <a:latin typeface="Calibri" pitchFamily="34" charset="0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6463" y="1846263"/>
            <a:ext cx="3959225" cy="43910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1800" b="1" dirty="0" smtClean="0">
                <a:latin typeface="Calibri" pitchFamily="34" charset="0"/>
              </a:rPr>
              <a:t>Sichtbarmachen der Wirkung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Feedback durch Leistungsempfänger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„finger </a:t>
            </a:r>
            <a:r>
              <a:rPr lang="de-AT" sz="1600" dirty="0" err="1" smtClean="0">
                <a:latin typeface="Calibri" pitchFamily="34" charset="0"/>
              </a:rPr>
              <a:t>print</a:t>
            </a:r>
            <a:r>
              <a:rPr lang="de-AT" sz="1600" dirty="0" smtClean="0">
                <a:latin typeface="Calibri" pitchFamily="34" charset="0"/>
              </a:rPr>
              <a:t>“</a:t>
            </a:r>
          </a:p>
          <a:p>
            <a:pPr lvl="1" fontAlgn="auto">
              <a:spcBef>
                <a:spcPts val="0"/>
              </a:spcBef>
              <a:defRPr/>
            </a:pPr>
            <a:endParaRPr lang="de-AT" sz="1600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1800" b="1" dirty="0" smtClean="0">
                <a:latin typeface="Calibri" pitchFamily="34" charset="0"/>
              </a:rPr>
              <a:t>Arbeitsumfeld, Kultur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Bürokratieabbau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Mitwirkung, Mitbestimmung, Selbstbestimmung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Verhältnis zu Arbeitskollegen</a:t>
            </a:r>
          </a:p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sz="1800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1800" b="1" dirty="0" err="1" smtClean="0">
                <a:latin typeface="Calibri" pitchFamily="34" charset="0"/>
              </a:rPr>
              <a:t>Anreizsysteme</a:t>
            </a:r>
            <a:endParaRPr lang="de-AT" sz="1800" b="1" dirty="0" smtClean="0">
              <a:latin typeface="Calibri" pitchFamily="34" charset="0"/>
            </a:endParaRP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Ausrichtung an den Werten der Organisation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Ausbalancierte </a:t>
            </a:r>
            <a:r>
              <a:rPr lang="de-AT" sz="1600" dirty="0" err="1" smtClean="0">
                <a:latin typeface="Calibri" pitchFamily="34" charset="0"/>
              </a:rPr>
              <a:t>Anreizsysteme</a:t>
            </a:r>
            <a:r>
              <a:rPr lang="de-AT" sz="1600" dirty="0" smtClean="0">
                <a:latin typeface="Calibri" pitchFamily="34" charset="0"/>
              </a:rPr>
              <a:t> aus monetären wie auch nicht-monetären Bestandteilen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de-AT" sz="1600" dirty="0" smtClean="0">
                <a:latin typeface="Calibri" pitchFamily="34" charset="0"/>
              </a:rPr>
              <a:t>Eignung von leistungsorientierter Entlohnung im </a:t>
            </a:r>
            <a:r>
              <a:rPr lang="de-AT" sz="1600" dirty="0" err="1" smtClean="0">
                <a:latin typeface="Calibri" pitchFamily="34" charset="0"/>
              </a:rPr>
              <a:t>öffentl</a:t>
            </a:r>
            <a:r>
              <a:rPr lang="de-AT" sz="1600" dirty="0" smtClean="0">
                <a:latin typeface="Calibri" pitchFamily="34" charset="0"/>
              </a:rPr>
              <a:t>. Sektor sehr umstritten</a:t>
            </a:r>
          </a:p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sz="1800" dirty="0" smtClean="0">
              <a:latin typeface="Calibri" pitchFamily="34" charset="0"/>
            </a:endParaRPr>
          </a:p>
          <a:p>
            <a:pPr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sz="1800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>
          <a:xfrm>
            <a:off x="461963" y="430213"/>
            <a:ext cx="6270625" cy="1143000"/>
          </a:xfrm>
        </p:spPr>
        <p:txBody>
          <a:bodyPr/>
          <a:lstStyle/>
          <a:p>
            <a:r>
              <a:rPr lang="de-AT" smtClean="0"/>
              <a:t>LeistungsWert</a:t>
            </a:r>
          </a:p>
        </p:txBody>
      </p:sp>
      <p:sp>
        <p:nvSpPr>
          <p:cNvPr id="26626" name="Inhaltsplatzhalter 2"/>
          <p:cNvSpPr>
            <a:spLocks noGrp="1"/>
          </p:cNvSpPr>
          <p:nvPr>
            <p:ph idx="1"/>
          </p:nvPr>
        </p:nvSpPr>
        <p:spPr>
          <a:xfrm>
            <a:off x="461963" y="1839913"/>
            <a:ext cx="7740650" cy="4387850"/>
          </a:xfrm>
        </p:spPr>
        <p:txBody>
          <a:bodyPr/>
          <a:lstStyle/>
          <a:p>
            <a:pPr algn="ctr"/>
            <a:endParaRPr lang="de-AT" smtClean="0"/>
          </a:p>
          <a:p>
            <a:pPr algn="ctr"/>
            <a:endParaRPr lang="de-AT" smtClean="0"/>
          </a:p>
          <a:p>
            <a:pPr algn="ctr">
              <a:buFont typeface="Wingdings" pitchFamily="2" charset="2"/>
              <a:buNone/>
            </a:pPr>
            <a:r>
              <a:rPr lang="de-AT" smtClean="0">
                <a:latin typeface="Calibri" pitchFamily="34" charset="0"/>
              </a:rPr>
              <a:t>…welchen Wert hat Leistungsorientierung und</a:t>
            </a:r>
          </a:p>
          <a:p>
            <a:pPr algn="ctr">
              <a:buFont typeface="Wingdings" pitchFamily="2" charset="2"/>
              <a:buNone/>
            </a:pPr>
            <a:r>
              <a:rPr lang="de-AT" smtClean="0">
                <a:latin typeface="Calibri" pitchFamily="34" charset="0"/>
              </a:rPr>
              <a:t>wann hat Leistung Wert?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U Designvorlage neu">
  <a:themeElements>
    <a:clrScheme name="WU Farbschema neu">
      <a:dk1>
        <a:srgbClr val="000000"/>
      </a:dk1>
      <a:lt1>
        <a:sysClr val="window" lastClr="FFFFFF"/>
      </a:lt1>
      <a:dk2>
        <a:srgbClr val="002E60"/>
      </a:dk2>
      <a:lt2>
        <a:srgbClr val="E5F5FA"/>
      </a:lt2>
      <a:accent1>
        <a:srgbClr val="0096D3"/>
      </a:accent1>
      <a:accent2>
        <a:srgbClr val="002E60"/>
      </a:accent2>
      <a:accent3>
        <a:srgbClr val="532481"/>
      </a:accent3>
      <a:accent4>
        <a:srgbClr val="457AA0"/>
      </a:accent4>
      <a:accent5>
        <a:srgbClr val="A991C0"/>
      </a:accent5>
      <a:accent6>
        <a:srgbClr val="7FCAE9"/>
      </a:accent6>
      <a:hlink>
        <a:srgbClr val="406288"/>
      </a:hlink>
      <a:folHlink>
        <a:srgbClr val="008FAA"/>
      </a:folHlink>
    </a:clrScheme>
    <a:fontScheme name="Ganymed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Designvorlage neu 1">
        <a:dk1>
          <a:srgbClr val="000000"/>
        </a:dk1>
        <a:lt1>
          <a:srgbClr val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FFFFFF"/>
        </a:accent3>
        <a:accent4>
          <a:srgbClr val="000000"/>
        </a:accent4>
        <a:accent5>
          <a:srgbClr val="AAC9E6"/>
        </a:accent5>
        <a:accent6>
          <a:srgbClr val="002956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WU Designvorlage neu</Template>
  <TotalTime>0</TotalTime>
  <Words>712</Words>
  <Application>Microsoft Office PowerPoint</Application>
  <PresentationFormat>Bildschirmpräsentation (4:3)</PresentationFormat>
  <Paragraphs>146</Paragraphs>
  <Slides>10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Entwurfsvorlage</vt:lpstr>
      </vt:variant>
      <vt:variant>
        <vt:i4>8</vt:i4>
      </vt:variant>
      <vt:variant>
        <vt:lpstr>Folientitel</vt:lpstr>
      </vt:variant>
      <vt:variant>
        <vt:i4>10</vt:i4>
      </vt:variant>
    </vt:vector>
  </HeadingPairs>
  <TitlesOfParts>
    <vt:vector size="23" baseType="lpstr">
      <vt:lpstr>Verdana</vt:lpstr>
      <vt:lpstr>Arial</vt:lpstr>
      <vt:lpstr>Wingdings</vt:lpstr>
      <vt:lpstr>Calibri</vt:lpstr>
      <vt:lpstr>Times New Roman</vt:lpstr>
      <vt:lpstr>WU Designvorlage neu</vt:lpstr>
      <vt:lpstr>WU Designvorlage neu</vt:lpstr>
      <vt:lpstr>WU Designvorlage neu</vt:lpstr>
      <vt:lpstr>WU Designvorlage neu</vt:lpstr>
      <vt:lpstr>WU Designvorlage neu</vt:lpstr>
      <vt:lpstr>WU Designvorlage neu</vt:lpstr>
      <vt:lpstr>WU Designvorlage neu</vt:lpstr>
      <vt:lpstr>WU Designvorlage neu</vt:lpstr>
      <vt:lpstr>Public Service Motivation</vt:lpstr>
      <vt:lpstr>Herausforderung Mitarbeitermotivation</vt:lpstr>
      <vt:lpstr>Attraktivität des öffentlichen Sektors</vt:lpstr>
      <vt:lpstr>Public Service Motivation Definition</vt:lpstr>
      <vt:lpstr>PSM _ ein multidimensionales Konzept</vt:lpstr>
      <vt:lpstr>PSM _ Operationalisierung</vt:lpstr>
      <vt:lpstr>Bestandsaufnahme der empirischen PSM-Forschung</vt:lpstr>
      <vt:lpstr>PSM in der Praxis</vt:lpstr>
      <vt:lpstr>LeistungsWert</vt:lpstr>
      <vt:lpstr>Bestandsaufnahme der empirischen PSM-Forschung</vt:lpstr>
    </vt:vector>
  </TitlesOfParts>
  <Company>WU-Wien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Service Motivation</dc:title>
  <dc:creator>ieggerpe</dc:creator>
  <cp:lastModifiedBy>Richter</cp:lastModifiedBy>
  <cp:revision>329</cp:revision>
  <dcterms:created xsi:type="dcterms:W3CDTF">2010-09-22T13:45:28Z</dcterms:created>
  <dcterms:modified xsi:type="dcterms:W3CDTF">2012-03-14T06:51:33Z</dcterms:modified>
</cp:coreProperties>
</file>