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4"/>
  </p:notesMasterIdLst>
  <p:handoutMasterIdLst>
    <p:handoutMasterId r:id="rId55"/>
  </p:handoutMasterIdLst>
  <p:sldIdLst>
    <p:sldId id="260" r:id="rId2"/>
    <p:sldId id="310" r:id="rId3"/>
    <p:sldId id="305" r:id="rId4"/>
    <p:sldId id="306" r:id="rId5"/>
    <p:sldId id="312" r:id="rId6"/>
    <p:sldId id="313" r:id="rId7"/>
    <p:sldId id="314" r:id="rId8"/>
    <p:sldId id="366" r:id="rId9"/>
    <p:sldId id="315" r:id="rId10"/>
    <p:sldId id="365" r:id="rId11"/>
    <p:sldId id="459" r:id="rId12"/>
    <p:sldId id="460" r:id="rId13"/>
    <p:sldId id="458" r:id="rId14"/>
    <p:sldId id="319" r:id="rId15"/>
    <p:sldId id="392" r:id="rId16"/>
    <p:sldId id="393" r:id="rId17"/>
    <p:sldId id="471" r:id="rId18"/>
    <p:sldId id="321" r:id="rId19"/>
    <p:sldId id="400" r:id="rId20"/>
    <p:sldId id="462" r:id="rId21"/>
    <p:sldId id="399" r:id="rId22"/>
    <p:sldId id="453" r:id="rId23"/>
    <p:sldId id="463" r:id="rId24"/>
    <p:sldId id="401" r:id="rId25"/>
    <p:sldId id="405" r:id="rId26"/>
    <p:sldId id="464" r:id="rId27"/>
    <p:sldId id="404" r:id="rId28"/>
    <p:sldId id="466" r:id="rId29"/>
    <p:sldId id="469" r:id="rId30"/>
    <p:sldId id="470" r:id="rId31"/>
    <p:sldId id="468" r:id="rId32"/>
    <p:sldId id="472" r:id="rId33"/>
    <p:sldId id="461" r:id="rId34"/>
    <p:sldId id="322" r:id="rId35"/>
    <p:sldId id="407" r:id="rId36"/>
    <p:sldId id="408" r:id="rId37"/>
    <p:sldId id="409" r:id="rId38"/>
    <p:sldId id="410" r:id="rId39"/>
    <p:sldId id="411" r:id="rId40"/>
    <p:sldId id="412" r:id="rId41"/>
    <p:sldId id="448" r:id="rId42"/>
    <p:sldId id="449" r:id="rId43"/>
    <p:sldId id="413" r:id="rId44"/>
    <p:sldId id="454" r:id="rId45"/>
    <p:sldId id="414" r:id="rId46"/>
    <p:sldId id="474" r:id="rId47"/>
    <p:sldId id="446" r:id="rId48"/>
    <p:sldId id="447" r:id="rId49"/>
    <p:sldId id="452" r:id="rId50"/>
    <p:sldId id="451" r:id="rId51"/>
    <p:sldId id="473" r:id="rId52"/>
    <p:sldId id="442" r:id="rId53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B4E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4" autoAdjust="0"/>
    <p:restoredTop sz="98145" autoAdjust="0"/>
  </p:normalViewPr>
  <p:slideViewPr>
    <p:cSldViewPr snapToGrid="0" showGuides="1">
      <p:cViewPr>
        <p:scale>
          <a:sx n="100" d="100"/>
          <a:sy n="100" d="100"/>
        </p:scale>
        <p:origin x="-186" y="-264"/>
      </p:cViewPr>
      <p:guideLst>
        <p:guide orient="horz" pos="2141"/>
        <p:guide pos="1093"/>
      </p:guideLst>
    </p:cSldViewPr>
  </p:slideViewPr>
  <p:outlineViewPr>
    <p:cViewPr>
      <p:scale>
        <a:sx n="33" d="100"/>
        <a:sy n="33" d="100"/>
      </p:scale>
      <p:origin x="0" y="61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-2118" y="-90"/>
      </p:cViewPr>
      <p:guideLst>
        <p:guide orient="horz" pos="3223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5305" tIns="47653" rIns="95305" bIns="4765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5305" tIns="47653" rIns="95305" bIns="4765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0443B0B8-3175-4DE7-9D7F-03BFBED38645}" type="datetimeFigureOut">
              <a:rPr lang="de-DE"/>
              <a:pPr>
                <a:defRPr/>
              </a:pPr>
              <a:t>15.03.2012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05" tIns="47653" rIns="95305" bIns="47653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5305" tIns="47653" rIns="95305" bIns="47653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5305" tIns="47653" rIns="95305" bIns="4765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5305" tIns="47653" rIns="95305" bIns="4765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DB3F8F7D-3B05-40C6-B2D1-D764532D7C3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3F8F7D-3B05-40C6-B2D1-D764532D7C3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Rechtsrahmen für Open Data muss nicht neu erfunden werden.</a:t>
            </a:r>
          </a:p>
          <a:p>
            <a:r>
              <a:rPr lang="de-DE" smtClean="0"/>
              <a:t>Proaktive Veröffentlichungspflicht wurde in Bremen nach Novellierung des IFG ausgeweitet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C72F00-90E9-4602-9FF0-8C3EED8C7BAE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59C2B-8EA2-4322-A669-8563611155C3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Rückseite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F6875D-98A9-4DC7-949B-4B4733E50A7C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9" descr="folie_BLAU_1.jpg"/>
          <p:cNvPicPr>
            <a:picLocks noChangeAspect="1"/>
          </p:cNvPicPr>
          <p:nvPr/>
        </p:nvPicPr>
        <p:blipFill>
          <a:blip r:embed="rId2" cstate="print"/>
          <a:srcRect b="5246"/>
          <a:stretch>
            <a:fillRect/>
          </a:stretch>
        </p:blipFill>
        <p:spPr bwMode="auto">
          <a:xfrm>
            <a:off x="0" y="0"/>
            <a:ext cx="9144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12" descr="ifib_logo_rgb_weiß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9688" y="695325"/>
            <a:ext cx="2519362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2000" y="3250800"/>
            <a:ext cx="7725600" cy="1440000"/>
          </a:xfrm>
        </p:spPr>
        <p:txBody>
          <a:bodyPr anchor="b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2000" y="5230815"/>
            <a:ext cx="7725600" cy="954085"/>
          </a:xfrm>
        </p:spPr>
        <p:txBody>
          <a:bodyPr>
            <a:normAutofit/>
          </a:bodyPr>
          <a:lstStyle>
            <a:lvl1pPr marL="0" indent="0" algn="l">
              <a:buNone/>
              <a:defRPr sz="21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CA53A-C61B-45EE-AE9D-99D3D880B33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9" descr="folie_BLAU_raster_rg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4" name="Grafik 11" descr="ifib_logo_PPrgb_weiß_klei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0813" y="142875"/>
            <a:ext cx="115252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6E563-61C7-4A02-8B26-011031A62A2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9" descr="folie_BLAU_raster_rg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" name="Grafik 11" descr="ifib_logo_PPrgb_weiß_klei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0813" y="142875"/>
            <a:ext cx="115252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7" y="4800600"/>
            <a:ext cx="7735887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11187" y="944563"/>
            <a:ext cx="7735887" cy="356552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11188" y="5591178"/>
            <a:ext cx="7735886" cy="5810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61CBB-9E06-41F0-B99A-92298496D26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9" descr="folie_BLAU_raster_rg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6" name="Grafik 11" descr="ifib_logo_PPrgb_weiß_klei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0813" y="142875"/>
            <a:ext cx="115252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000" y="936000"/>
            <a:ext cx="7725600" cy="576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2000" y="1793876"/>
            <a:ext cx="7725600" cy="4391024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302DD-450F-4A4A-B35C-B1FE4B6B586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2 Zeilen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9" descr="folie_BLAU_raster_rg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6" name="Grafik 11" descr="ifib_logo_PPrgb_weiß_klei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0813" y="142875"/>
            <a:ext cx="115252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936000"/>
            <a:ext cx="7726412" cy="972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2268000"/>
            <a:ext cx="7726412" cy="39169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CD6A8-E658-4F05-9641-F81B5B00BA0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9" descr="folie_BLAU_raster_rg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6" name="Grafik 11" descr="ifib_logo_PPrgb_weiß_klei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0813" y="142875"/>
            <a:ext cx="115252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2000" y="944563"/>
            <a:ext cx="7725600" cy="52403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818E8-D4C5-46B4-9237-DB146601A44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 2 Zei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9" descr="folie_BLAU_raster_rg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" name="Grafik 12" descr="ifib_logo_PPrgb_weiß_klei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0813" y="142875"/>
            <a:ext cx="115252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000" y="936000"/>
            <a:ext cx="7725600" cy="972000"/>
          </a:xfrm>
        </p:spPr>
        <p:txBody>
          <a:bodyPr/>
          <a:lstStyle>
            <a:lvl1pPr algn="l">
              <a:defRPr sz="3200" b="1" cap="none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611187" y="2268000"/>
            <a:ext cx="5400676" cy="39169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idx="1"/>
          </p:nvPr>
        </p:nvSpPr>
        <p:spPr>
          <a:xfrm>
            <a:off x="6372224" y="2271713"/>
            <a:ext cx="1961525" cy="3913188"/>
          </a:xfrm>
        </p:spPr>
        <p:txBody>
          <a:bodyPr>
            <a:normAutofit/>
          </a:bodyPr>
          <a:lstStyle>
            <a:lvl1pPr marL="0" indent="0">
              <a:buNone/>
              <a:defRPr sz="23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C9E1C-8B6D-44B8-BD96-4686454C79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9" descr="folie_BLAU_raster_rg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8" name="Grafik 11" descr="ifib_logo_PPrgb_weiß_klei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0813" y="142875"/>
            <a:ext cx="115252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6372224" y="1793875"/>
            <a:ext cx="1961525" cy="4391026"/>
          </a:xfrm>
        </p:spPr>
        <p:txBody>
          <a:bodyPr>
            <a:normAutofit/>
          </a:bodyPr>
          <a:lstStyle>
            <a:lvl1pPr marL="0" indent="0">
              <a:buNone/>
              <a:defRPr sz="23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12000" y="936000"/>
            <a:ext cx="7725600" cy="576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2"/>
          </p:nvPr>
        </p:nvSpPr>
        <p:spPr>
          <a:xfrm>
            <a:off x="612000" y="1793875"/>
            <a:ext cx="5399863" cy="4392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78980-6100-49F5-8AA1-FD82968D00E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9" descr="folie_BLAU_raster_rg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6" name="Grafik 11" descr="ifib_logo_PPrgb_weiß_klei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0813" y="142875"/>
            <a:ext cx="115252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000" y="936000"/>
            <a:ext cx="7725600" cy="972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187" y="2271713"/>
            <a:ext cx="7735887" cy="390332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B7556-46AB-4E14-8FC9-737991378712}" type="datetime1">
              <a:rPr lang="de-DE"/>
              <a:pPr>
                <a:defRPr/>
              </a:pPr>
              <a:t>15.03.2012</a:t>
            </a:fld>
            <a:endParaRPr lang="de-DE"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894F4-6C2D-4040-846F-88F103D0E5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9" descr="folie_BLAU_raster_rg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9" name="Grafik 11" descr="ifib_logo_PPrgb_weiß_klei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0813" y="142875"/>
            <a:ext cx="115252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000" y="936000"/>
            <a:ext cx="7724775" cy="972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11188" y="2271713"/>
            <a:ext cx="3683000" cy="77567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2000" y="3312000"/>
            <a:ext cx="3682188" cy="28729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57075" y="2271713"/>
            <a:ext cx="3690000" cy="77567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56137" y="3312000"/>
            <a:ext cx="3690938" cy="28729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10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6B51C-226C-4150-B2D9-631F076BC45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9" descr="folie_BLAU_raster_rg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5" name="Grafik 11" descr="ifib_logo_PPrgb_weiß_klei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0813" y="142875"/>
            <a:ext cx="115252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936000"/>
            <a:ext cx="7724775" cy="972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F0F18-92CD-4B3D-95D5-28E6690F9D7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6497638"/>
            <a:ext cx="9144000" cy="360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611188" y="936625"/>
            <a:ext cx="77247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11188" y="2268538"/>
            <a:ext cx="7723187" cy="391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207250" y="6588125"/>
            <a:ext cx="1079500" cy="179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88350" y="6588125"/>
            <a:ext cx="539750" cy="1793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83BE805C-3471-4862-A7D2-99B758AF2CC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23" name="Gerade Verbindung 22"/>
          <p:cNvCxnSpPr/>
          <p:nvPr/>
        </p:nvCxnSpPr>
        <p:spPr>
          <a:xfrm rot="5400000">
            <a:off x="8169276" y="6664325"/>
            <a:ext cx="360362" cy="15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/>
        </p:nvSpPr>
        <p:spPr>
          <a:xfrm>
            <a:off x="0" y="6432550"/>
            <a:ext cx="9144000" cy="7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cs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20000"/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20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20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2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2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jpeg"/><Relationship Id="rId26" Type="http://schemas.openxmlformats.org/officeDocument/2006/relationships/image" Target="../media/image67.png"/><Relationship Id="rId39" Type="http://schemas.openxmlformats.org/officeDocument/2006/relationships/image" Target="../media/image80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34" Type="http://schemas.openxmlformats.org/officeDocument/2006/relationships/image" Target="../media/image75.png"/><Relationship Id="rId42" Type="http://schemas.openxmlformats.org/officeDocument/2006/relationships/image" Target="../media/image83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jpeg"/><Relationship Id="rId25" Type="http://schemas.openxmlformats.org/officeDocument/2006/relationships/image" Target="../media/image66.png"/><Relationship Id="rId33" Type="http://schemas.openxmlformats.org/officeDocument/2006/relationships/image" Target="../media/image74.png"/><Relationship Id="rId38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image" Target="../media/image70.png"/><Relationship Id="rId41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32" Type="http://schemas.openxmlformats.org/officeDocument/2006/relationships/image" Target="../media/image73.png"/><Relationship Id="rId37" Type="http://schemas.openxmlformats.org/officeDocument/2006/relationships/image" Target="../media/image78.png"/><Relationship Id="rId40" Type="http://schemas.openxmlformats.org/officeDocument/2006/relationships/image" Target="../media/image81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36" Type="http://schemas.openxmlformats.org/officeDocument/2006/relationships/image" Target="../media/image77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31" Type="http://schemas.openxmlformats.org/officeDocument/2006/relationships/image" Target="../media/image72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1.png"/><Relationship Id="rId35" Type="http://schemas.openxmlformats.org/officeDocument/2006/relationships/image" Target="../media/image76.png"/><Relationship Id="rId43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ib.de/blog/index.php/site/comments/twitternde_kommunen_auf_der_karte/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0.png"/><Relationship Id="rId7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6"/>
          <p:cNvSpPr>
            <a:spLocks noGrp="1"/>
          </p:cNvSpPr>
          <p:nvPr>
            <p:ph type="ctrTitle"/>
          </p:nvPr>
        </p:nvSpPr>
        <p:spPr>
          <a:xfrm>
            <a:off x="612775" y="3600450"/>
            <a:ext cx="7724775" cy="1090613"/>
          </a:xfrm>
        </p:spPr>
        <p:txBody>
          <a:bodyPr/>
          <a:lstStyle/>
          <a:p>
            <a:pPr eaLnBrk="1" hangingPunct="1"/>
            <a:r>
              <a:rPr lang="de-DE" dirty="0" smtClean="0">
                <a:cs typeface="Tahoma" charset="0"/>
              </a:rPr>
              <a:t>Der öffentliche Sektor in der digitalen Welt – Chancen und Möglichkeiten der neuen Medien für öffentliche Verwaltungen</a:t>
            </a:r>
          </a:p>
        </p:txBody>
      </p:sp>
      <p:sp>
        <p:nvSpPr>
          <p:cNvPr id="14339" name="Untertitel 7"/>
          <p:cNvSpPr>
            <a:spLocks noGrp="1"/>
          </p:cNvSpPr>
          <p:nvPr>
            <p:ph type="subTitle" idx="1"/>
          </p:nvPr>
        </p:nvSpPr>
        <p:spPr>
          <a:xfrm>
            <a:off x="612775" y="5238750"/>
            <a:ext cx="7724775" cy="84137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de-DE" dirty="0" smtClean="0"/>
              <a:t>Dr. Martin Wind</a:t>
            </a:r>
          </a:p>
          <a:p>
            <a:pPr eaLnBrk="1" hangingPunct="1">
              <a:defRPr/>
            </a:pPr>
            <a:r>
              <a:rPr lang="de-DE" dirty="0" smtClean="0"/>
              <a:t>17. Europäischer Verwaltungskongress 2012</a:t>
            </a:r>
          </a:p>
          <a:p>
            <a:pPr eaLnBrk="1" hangingPunct="1">
              <a:defRPr/>
            </a:pPr>
            <a:r>
              <a:rPr lang="de-DE" dirty="0" smtClean="0"/>
              <a:t>Bremen, 15. März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Gerade Verbindung mit Pfeil 31"/>
          <p:cNvCxnSpPr>
            <a:stCxn id="7" idx="0"/>
            <a:endCxn id="5" idx="2"/>
          </p:cNvCxnSpPr>
          <p:nvPr/>
        </p:nvCxnSpPr>
        <p:spPr>
          <a:xfrm rot="5400000" flipH="1" flipV="1">
            <a:off x="6518521" y="4102566"/>
            <a:ext cx="1187199" cy="315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stCxn id="4" idx="5"/>
          </p:cNvCxnSpPr>
          <p:nvPr/>
        </p:nvCxnSpPr>
        <p:spPr>
          <a:xfrm rot="16200000" flipH="1">
            <a:off x="3881337" y="2681656"/>
            <a:ext cx="1353067" cy="2665133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388350" y="6588125"/>
            <a:ext cx="539750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85D849-09BA-4B3A-9549-200847F77750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4" name="Ellipse 3"/>
          <p:cNvSpPr/>
          <p:nvPr/>
        </p:nvSpPr>
        <p:spPr>
          <a:xfrm>
            <a:off x="1229966" y="2401103"/>
            <a:ext cx="2337684" cy="1097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 smtClean="0"/>
              <a:t>IT</a:t>
            </a:r>
            <a:endParaRPr lang="de-DE" sz="4400" b="1" dirty="0"/>
          </a:p>
        </p:txBody>
      </p:sp>
      <p:sp>
        <p:nvSpPr>
          <p:cNvPr id="5" name="Rechteck 4"/>
          <p:cNvSpPr/>
          <p:nvPr/>
        </p:nvSpPr>
        <p:spPr>
          <a:xfrm>
            <a:off x="5890954" y="2390470"/>
            <a:ext cx="2445488" cy="1120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/>
              <a:t>Wert</a:t>
            </a:r>
            <a:endParaRPr lang="de-DE" sz="2800" b="1" dirty="0"/>
          </a:p>
        </p:txBody>
      </p:sp>
      <p:sp>
        <p:nvSpPr>
          <p:cNvPr id="7" name="Rechteck 6"/>
          <p:cNvSpPr/>
          <p:nvPr/>
        </p:nvSpPr>
        <p:spPr>
          <a:xfrm>
            <a:off x="5887799" y="4697742"/>
            <a:ext cx="2445488" cy="1120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/>
              <a:t>Geschäfts-</a:t>
            </a:r>
            <a:r>
              <a:rPr lang="de-DE" sz="2800" b="1" dirty="0" err="1" smtClean="0"/>
              <a:t>prozesse</a:t>
            </a:r>
            <a:endParaRPr lang="de-DE" sz="2800" b="1" dirty="0"/>
          </a:p>
        </p:txBody>
      </p:sp>
      <p:sp>
        <p:nvSpPr>
          <p:cNvPr id="13" name="Rechteck 12"/>
          <p:cNvSpPr/>
          <p:nvPr/>
        </p:nvSpPr>
        <p:spPr>
          <a:xfrm>
            <a:off x="3847381" y="3864630"/>
            <a:ext cx="4390845" cy="5348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smtClean="0"/>
              <a:t>Management des Wandels</a:t>
            </a:r>
            <a:endParaRPr lang="de-DE" sz="2400" b="1" dirty="0"/>
          </a:p>
        </p:txBody>
      </p:sp>
      <p:sp>
        <p:nvSpPr>
          <p:cNvPr id="31" name="Titel 1"/>
          <p:cNvSpPr>
            <a:spLocks noGrp="1"/>
          </p:cNvSpPr>
          <p:nvPr>
            <p:ph type="title"/>
          </p:nvPr>
        </p:nvSpPr>
        <p:spPr>
          <a:xfrm>
            <a:off x="611188" y="840750"/>
            <a:ext cx="7724775" cy="972000"/>
          </a:xfrm>
        </p:spPr>
        <p:txBody>
          <a:bodyPr/>
          <a:lstStyle/>
          <a:p>
            <a:r>
              <a:rPr lang="de-DE" dirty="0" smtClean="0"/>
              <a:t>Wie „wirkt“ die Informationstechnik?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Es besteht Handlungsbedarf.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628651" y="3420113"/>
            <a:ext cx="7183438" cy="2074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b="1" dirty="0" smtClean="0"/>
          </a:p>
          <a:p>
            <a:pPr algn="ctr"/>
            <a:endParaRPr lang="de-DE" sz="2000" b="1" dirty="0" smtClean="0"/>
          </a:p>
          <a:p>
            <a:pPr algn="ctr"/>
            <a:r>
              <a:rPr lang="de-DE" sz="2000" b="1" dirty="0" smtClean="0"/>
              <a:t>Bearbeitung des Aufgabenbestands</a:t>
            </a:r>
          </a:p>
          <a:p>
            <a:pPr algn="ctr"/>
            <a:r>
              <a:rPr lang="de-DE" sz="2000" b="1" dirty="0" smtClean="0"/>
              <a:t>in der heutigen Organisation</a:t>
            </a:r>
            <a:endParaRPr lang="de-DE" b="1" dirty="0"/>
          </a:p>
        </p:txBody>
      </p:sp>
      <p:sp>
        <p:nvSpPr>
          <p:cNvPr id="5" name="Gleichschenkliges Dreieck 4"/>
          <p:cNvSpPr/>
          <p:nvPr/>
        </p:nvSpPr>
        <p:spPr>
          <a:xfrm>
            <a:off x="628651" y="2600696"/>
            <a:ext cx="7183438" cy="80754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/>
              <a:t>neue Aufgaben</a:t>
            </a:r>
            <a:endParaRPr lang="de-DE" sz="2000" b="1" dirty="0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653514" y="5703225"/>
            <a:ext cx="7313612" cy="38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7496720" y="5703225"/>
            <a:ext cx="272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chemeClr val="accent1"/>
                </a:solidFill>
                <a:latin typeface="+mj-lt"/>
              </a:rPr>
              <a:t>t</a:t>
            </a:r>
            <a:endParaRPr lang="de-DE" sz="2000" b="1" dirty="0"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 rot="16200000" flipV="1">
            <a:off x="6710391" y="4034998"/>
            <a:ext cx="2932999" cy="25050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 rot="16200000">
            <a:off x="7564463" y="3925614"/>
            <a:ext cx="1807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+mj-lt"/>
              </a:rPr>
              <a:t>Personalbedarf</a:t>
            </a:r>
            <a:endParaRPr lang="de-DE" sz="2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Neue Aufgaben </a:t>
            </a:r>
            <a:br>
              <a:rPr lang="de-DE" dirty="0" smtClean="0"/>
            </a:br>
            <a:r>
              <a:rPr lang="de-DE" dirty="0" smtClean="0"/>
              <a:t>mit vorhandenem Personal bewältigen.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628651" y="3420113"/>
            <a:ext cx="7183438" cy="2074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b="1" dirty="0" smtClean="0"/>
          </a:p>
          <a:p>
            <a:pPr algn="ctr"/>
            <a:endParaRPr lang="de-DE" sz="2000" b="1" dirty="0" smtClean="0"/>
          </a:p>
          <a:p>
            <a:pPr algn="ctr"/>
            <a:r>
              <a:rPr lang="de-DE" sz="2000" b="1" dirty="0" smtClean="0"/>
              <a:t>Bearbeitung des Aufgabenbestands</a:t>
            </a:r>
          </a:p>
          <a:p>
            <a:pPr algn="ctr"/>
            <a:r>
              <a:rPr lang="de-DE" sz="2000" b="1" dirty="0" smtClean="0"/>
              <a:t>in der (</a:t>
            </a:r>
            <a:r>
              <a:rPr lang="de-DE" sz="2000" b="1" dirty="0" err="1" smtClean="0"/>
              <a:t>prozess</a:t>
            </a:r>
            <a:r>
              <a:rPr lang="de-DE" sz="2000" b="1" dirty="0" smtClean="0"/>
              <a:t>-)optimierten Organisation</a:t>
            </a:r>
            <a:endParaRPr lang="de-DE" b="1" dirty="0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653514" y="5703225"/>
            <a:ext cx="7313612" cy="38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7496720" y="5703225"/>
            <a:ext cx="272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chemeClr val="accent1"/>
                </a:solidFill>
                <a:latin typeface="+mj-lt"/>
              </a:rPr>
              <a:t>t</a:t>
            </a:r>
            <a:endParaRPr lang="de-DE" sz="2000" b="1" dirty="0"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 rot="16200000" flipV="1">
            <a:off x="6710391" y="4056943"/>
            <a:ext cx="2932999" cy="25050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 rot="16200000">
            <a:off x="7564463" y="3925614"/>
            <a:ext cx="1807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+mj-lt"/>
              </a:rPr>
              <a:t>Personalbedarf</a:t>
            </a:r>
            <a:endParaRPr lang="de-DE" sz="2000" b="1" dirty="0">
              <a:latin typeface="+mj-lt"/>
            </a:endParaRPr>
          </a:p>
        </p:txBody>
      </p:sp>
      <p:grpSp>
        <p:nvGrpSpPr>
          <p:cNvPr id="3" name="Gruppieren 14"/>
          <p:cNvGrpSpPr/>
          <p:nvPr/>
        </p:nvGrpSpPr>
        <p:grpSpPr>
          <a:xfrm>
            <a:off x="628524" y="3399502"/>
            <a:ext cx="7183438" cy="807541"/>
            <a:chOff x="639157" y="3399502"/>
            <a:chExt cx="7183438" cy="807541"/>
          </a:xfrm>
        </p:grpSpPr>
        <p:sp>
          <p:nvSpPr>
            <p:cNvPr id="13" name="Gleichschenkliges Dreieck 12"/>
            <p:cNvSpPr/>
            <p:nvPr/>
          </p:nvSpPr>
          <p:spPr>
            <a:xfrm flipV="1">
              <a:off x="639157" y="3399502"/>
              <a:ext cx="7183438" cy="807541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b="1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092262" y="3501424"/>
              <a:ext cx="17975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 smtClean="0">
                  <a:solidFill>
                    <a:schemeClr val="bg1"/>
                  </a:solidFill>
                  <a:latin typeface="+mj-lt"/>
                </a:rPr>
                <a:t>neue Aufgaben</a:t>
              </a:r>
              <a:endParaRPr lang="de-DE" sz="2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cxnSp>
        <p:nvCxnSpPr>
          <p:cNvPr id="17" name="Gerade Verbindung mit Pfeil 16"/>
          <p:cNvCxnSpPr/>
          <p:nvPr/>
        </p:nvCxnSpPr>
        <p:spPr>
          <a:xfrm rot="16200000" flipV="1">
            <a:off x="7099100" y="4466233"/>
            <a:ext cx="2173155" cy="14565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E563-61C7-4A02-8B26-011031A62A25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3" name="Grafik 2" descr="computerwoche005.jpg"/>
          <p:cNvPicPr>
            <a:picLocks noChangeAspect="1"/>
          </p:cNvPicPr>
          <p:nvPr/>
        </p:nvPicPr>
        <p:blipFill>
          <a:blip r:embed="rId2" cstate="print"/>
          <a:srcRect b="18539"/>
          <a:stretch>
            <a:fillRect/>
          </a:stretch>
        </p:blipFill>
        <p:spPr>
          <a:xfrm>
            <a:off x="1775863" y="617518"/>
            <a:ext cx="5144227" cy="578328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805049" y="6008913"/>
            <a:ext cx="130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14.11.2011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5" name="Grafik 4" descr="computerwoche004.jpg"/>
          <p:cNvPicPr>
            <a:picLocks noChangeAspect="1"/>
          </p:cNvPicPr>
          <p:nvPr/>
        </p:nvPicPr>
        <p:blipFill>
          <a:blip r:embed="rId3" cstate="print"/>
          <a:srcRect b="18202"/>
          <a:stretch>
            <a:fillRect/>
          </a:stretch>
        </p:blipFill>
        <p:spPr>
          <a:xfrm>
            <a:off x="1782925" y="638673"/>
            <a:ext cx="5116648" cy="577614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777341" y="6048972"/>
            <a:ext cx="106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4.7.2011</a:t>
            </a:r>
            <a:endParaRPr lang="de-DE" b="1" dirty="0"/>
          </a:p>
        </p:txBody>
      </p:sp>
      <p:grpSp>
        <p:nvGrpSpPr>
          <p:cNvPr id="6" name="Gruppieren 10"/>
          <p:cNvGrpSpPr/>
          <p:nvPr/>
        </p:nvGrpSpPr>
        <p:grpSpPr>
          <a:xfrm>
            <a:off x="1790462" y="605642"/>
            <a:ext cx="5145710" cy="5874016"/>
            <a:chOff x="1790462" y="605642"/>
            <a:chExt cx="5145710" cy="5874016"/>
          </a:xfrm>
        </p:grpSpPr>
        <p:pic>
          <p:nvPicPr>
            <p:cNvPr id="10" name="Grafik 9" descr="computerwoche003.jpg"/>
            <p:cNvPicPr>
              <a:picLocks noChangeAspect="1"/>
            </p:cNvPicPr>
            <p:nvPr/>
          </p:nvPicPr>
          <p:blipFill>
            <a:blip r:embed="rId4" cstate="print"/>
            <a:srcRect b="18202"/>
            <a:stretch>
              <a:fillRect/>
            </a:stretch>
          </p:blipFill>
          <p:spPr>
            <a:xfrm>
              <a:off x="1790462" y="605642"/>
              <a:ext cx="5145710" cy="5808845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5615049" y="6110326"/>
              <a:ext cx="1320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/>
                <a:t>21.11.2011</a:t>
              </a:r>
              <a:endParaRPr lang="de-DE" b="1" dirty="0"/>
            </a:p>
          </p:txBody>
        </p:sp>
      </p:grpSp>
      <p:grpSp>
        <p:nvGrpSpPr>
          <p:cNvPr id="7" name="Gruppieren 13"/>
          <p:cNvGrpSpPr/>
          <p:nvPr/>
        </p:nvGrpSpPr>
        <p:grpSpPr>
          <a:xfrm>
            <a:off x="1790483" y="641268"/>
            <a:ext cx="5132851" cy="5770452"/>
            <a:chOff x="1778587" y="593766"/>
            <a:chExt cx="5132851" cy="5770452"/>
          </a:xfrm>
        </p:grpSpPr>
        <p:pic>
          <p:nvPicPr>
            <p:cNvPr id="12" name="Grafik 11" descr="computerwoche002.jpg"/>
            <p:cNvPicPr>
              <a:picLocks noChangeAspect="1"/>
            </p:cNvPicPr>
            <p:nvPr/>
          </p:nvPicPr>
          <p:blipFill>
            <a:blip r:embed="rId5" cstate="print"/>
            <a:srcRect b="18539"/>
            <a:stretch>
              <a:fillRect/>
            </a:stretch>
          </p:blipFill>
          <p:spPr>
            <a:xfrm>
              <a:off x="1778587" y="593766"/>
              <a:ext cx="5132851" cy="5770452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1781299" y="4156364"/>
              <a:ext cx="1193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20.6.2011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 b="12760"/>
          <a:stretch>
            <a:fillRect/>
          </a:stretch>
        </p:blipFill>
        <p:spPr bwMode="auto">
          <a:xfrm>
            <a:off x="1804159" y="621021"/>
            <a:ext cx="5107317" cy="57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feld 15"/>
          <p:cNvSpPr txBox="1"/>
          <p:nvPr/>
        </p:nvSpPr>
        <p:spPr>
          <a:xfrm>
            <a:off x="5700156" y="604454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20.2.2012</a:t>
            </a:r>
            <a:endParaRPr lang="de-DE" b="1" dirty="0"/>
          </a:p>
        </p:txBody>
      </p:sp>
      <p:grpSp>
        <p:nvGrpSpPr>
          <p:cNvPr id="11" name="Gruppieren 18"/>
          <p:cNvGrpSpPr/>
          <p:nvPr/>
        </p:nvGrpSpPr>
        <p:grpSpPr>
          <a:xfrm>
            <a:off x="2318007" y="628896"/>
            <a:ext cx="4011527" cy="5796850"/>
            <a:chOff x="2318007" y="628896"/>
            <a:chExt cx="4011527" cy="5796850"/>
          </a:xfrm>
        </p:grpSpPr>
        <p:pic>
          <p:nvPicPr>
            <p:cNvPr id="17" name="Grafik 16" descr="computerwoche001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18007" y="628896"/>
              <a:ext cx="4011527" cy="5764281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>
            <a:xfrm>
              <a:off x="2351315" y="6056414"/>
              <a:ext cx="1304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21.11.2011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/>
          <a:srcRect b="11241"/>
          <a:stretch>
            <a:fillRect/>
          </a:stretch>
        </p:blipFill>
        <p:spPr bwMode="auto">
          <a:xfrm>
            <a:off x="1798051" y="614546"/>
            <a:ext cx="5113388" cy="577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feld 20"/>
          <p:cNvSpPr txBox="1"/>
          <p:nvPr/>
        </p:nvSpPr>
        <p:spPr>
          <a:xfrm>
            <a:off x="5664531" y="6032665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5.3.2012</a:t>
            </a:r>
            <a:endParaRPr lang="de-DE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6" grpId="0"/>
      <p:bldP spid="16" grpId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1321279" y="2904134"/>
            <a:ext cx="4347713" cy="1049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Entwicklungslinien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1321687" y="3952876"/>
            <a:ext cx="6615305" cy="534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Elektronische Bürger- und Unternehmensdienste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707649" y="3420420"/>
            <a:ext cx="5229344" cy="5286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Verwaltungsinfrastrukturen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866388" y="2901002"/>
            <a:ext cx="3070603" cy="5225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„Produktionsmodell“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0" name="Richtungspfeil 9"/>
          <p:cNvSpPr/>
          <p:nvPr/>
        </p:nvSpPr>
        <p:spPr>
          <a:xfrm>
            <a:off x="611189" y="2902225"/>
            <a:ext cx="8135938" cy="1585307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noFill/>
            </a:endParaRPr>
          </a:p>
        </p:txBody>
      </p:sp>
      <p:sp>
        <p:nvSpPr>
          <p:cNvPr id="12" name="Textfeld 11"/>
          <p:cNvSpPr txBox="1"/>
          <p:nvPr/>
        </p:nvSpPr>
        <p:spPr>
          <a:xfrm rot="16200000">
            <a:off x="327501" y="3304561"/>
            <a:ext cx="1289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1"/>
                </a:solidFill>
                <a:latin typeface="+mj-lt"/>
              </a:rPr>
              <a:t>Dienst-</a:t>
            </a:r>
          </a:p>
          <a:p>
            <a:pPr algn="ctr"/>
            <a:r>
              <a:rPr lang="de-DE" sz="2000" b="1" dirty="0" err="1" smtClean="0">
                <a:solidFill>
                  <a:schemeClr val="accent1"/>
                </a:solidFill>
                <a:latin typeface="+mj-lt"/>
              </a:rPr>
              <a:t>leistungen</a:t>
            </a:r>
            <a:endParaRPr lang="de-DE" sz="2000" b="1" dirty="0"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1323884" y="4867275"/>
            <a:ext cx="7313612" cy="38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8244845" y="4848225"/>
            <a:ext cx="272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chemeClr val="accent1"/>
                </a:solidFill>
                <a:latin typeface="+mj-lt"/>
              </a:rPr>
              <a:t>t</a:t>
            </a:r>
            <a:endParaRPr lang="de-DE" sz="2000" b="1" dirty="0">
              <a:solidFill>
                <a:schemeClr val="accent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Moderne Präsentation der Informationen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388350" y="6588125"/>
            <a:ext cx="539750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85D849-09BA-4B3A-9549-200847F77750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78123"/>
            <a:ext cx="6625184" cy="45834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-7000"/>
          </a:blip>
          <a:srcRect l="13611" t="9054" r="5698" b="50187"/>
          <a:stretch>
            <a:fillRect/>
          </a:stretch>
        </p:blipFill>
        <p:spPr bwMode="auto">
          <a:xfrm>
            <a:off x="65711" y="808159"/>
            <a:ext cx="9067656" cy="560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hteck 11"/>
          <p:cNvSpPr/>
          <p:nvPr/>
        </p:nvSpPr>
        <p:spPr>
          <a:xfrm>
            <a:off x="4851990" y="4550736"/>
            <a:ext cx="2027275" cy="1786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/>
          </a:p>
          <a:p>
            <a:pPr algn="ctr"/>
            <a:endParaRPr lang="de-DE" dirty="0" smtClean="0"/>
          </a:p>
          <a:p>
            <a:pPr algn="ctr"/>
            <a:endParaRPr lang="de-DE" dirty="0" smtClean="0"/>
          </a:p>
          <a:p>
            <a:pPr algn="ctr"/>
            <a:endParaRPr lang="de-DE" dirty="0" smtClean="0"/>
          </a:p>
          <a:p>
            <a:pPr algn="ctr"/>
            <a:endParaRPr lang="de-DE" dirty="0" smtClean="0">
              <a:solidFill>
                <a:schemeClr val="accent1"/>
              </a:solidFill>
            </a:endParaRPr>
          </a:p>
          <a:p>
            <a:pPr algn="ctr"/>
            <a:r>
              <a:rPr lang="de-DE" b="1" dirty="0" smtClean="0">
                <a:solidFill>
                  <a:schemeClr val="accent1"/>
                </a:solidFill>
              </a:rPr>
              <a:t>Call Center / D115</a:t>
            </a:r>
            <a:endParaRPr lang="de-DE" b="1" dirty="0">
              <a:solidFill>
                <a:schemeClr val="accent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879264" y="2094614"/>
            <a:ext cx="1949377" cy="27857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/>
          </a:p>
          <a:p>
            <a:pPr algn="ctr"/>
            <a:endParaRPr lang="de-DE" dirty="0" smtClean="0"/>
          </a:p>
          <a:p>
            <a:pPr algn="ctr"/>
            <a:endParaRPr lang="de-DE" dirty="0" smtClean="0"/>
          </a:p>
          <a:p>
            <a:pPr algn="ctr"/>
            <a:endParaRPr lang="de-DE" dirty="0" smtClean="0"/>
          </a:p>
          <a:p>
            <a:pPr algn="ctr"/>
            <a:endParaRPr lang="de-DE" dirty="0" smtClean="0"/>
          </a:p>
          <a:p>
            <a:pPr algn="ctr"/>
            <a:endParaRPr lang="de-DE" dirty="0" smtClean="0"/>
          </a:p>
          <a:p>
            <a:pPr algn="ctr"/>
            <a:endParaRPr lang="de-DE" dirty="0" smtClean="0">
              <a:solidFill>
                <a:schemeClr val="accent1"/>
              </a:solidFill>
            </a:endParaRPr>
          </a:p>
          <a:p>
            <a:pPr algn="ctr"/>
            <a:endParaRPr lang="de-DE" dirty="0" smtClean="0">
              <a:solidFill>
                <a:schemeClr val="accent1"/>
              </a:solidFill>
            </a:endParaRPr>
          </a:p>
          <a:p>
            <a:pPr algn="ctr"/>
            <a:endParaRPr lang="de-DE" dirty="0" smtClean="0">
              <a:solidFill>
                <a:schemeClr val="accent1"/>
              </a:solidFill>
            </a:endParaRPr>
          </a:p>
          <a:p>
            <a:pPr algn="ctr"/>
            <a:r>
              <a:rPr lang="de-DE" b="1" dirty="0" smtClean="0">
                <a:solidFill>
                  <a:schemeClr val="accent1"/>
                </a:solidFill>
              </a:rPr>
              <a:t>Bürgerservice</a:t>
            </a:r>
            <a:endParaRPr lang="de-DE" b="1" dirty="0">
              <a:solidFill>
                <a:schemeClr val="accent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338084" y="1531088"/>
            <a:ext cx="2541181" cy="20839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/>
          </a:p>
          <a:p>
            <a:pPr algn="ctr"/>
            <a:endParaRPr lang="de-DE" dirty="0" smtClean="0"/>
          </a:p>
          <a:p>
            <a:pPr algn="ctr"/>
            <a:endParaRPr lang="de-DE" dirty="0" smtClean="0"/>
          </a:p>
          <a:p>
            <a:pPr algn="ctr"/>
            <a:endParaRPr lang="de-DE" dirty="0" smtClean="0"/>
          </a:p>
          <a:p>
            <a:pPr algn="ctr"/>
            <a:endParaRPr lang="de-DE" dirty="0" smtClean="0"/>
          </a:p>
          <a:p>
            <a:pPr algn="ctr"/>
            <a:endParaRPr lang="de-DE" dirty="0" smtClean="0"/>
          </a:p>
          <a:p>
            <a:r>
              <a:rPr lang="de-DE" b="1" dirty="0" smtClean="0">
                <a:solidFill>
                  <a:schemeClr val="accent1"/>
                </a:solidFill>
              </a:rPr>
              <a:t>(Mobiles) Internet</a:t>
            </a:r>
            <a:endParaRPr lang="de-DE" b="1" dirty="0">
              <a:solidFill>
                <a:schemeClr val="accent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 Datenmodell für alle Kanäle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388350" y="6588125"/>
            <a:ext cx="539750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85D849-09BA-4B3A-9549-200847F77750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5" name="Flussdiagramm: Magnetplattenspeicher 4"/>
          <p:cNvSpPr/>
          <p:nvPr/>
        </p:nvSpPr>
        <p:spPr>
          <a:xfrm>
            <a:off x="334730" y="2604977"/>
            <a:ext cx="2642375" cy="2456121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chemeClr val="accent1"/>
                </a:solidFill>
              </a:rPr>
              <a:t>Datenbank</a:t>
            </a:r>
            <a:endParaRPr lang="de-DE" b="1" dirty="0">
              <a:solidFill>
                <a:schemeClr val="accent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5476" y="1581224"/>
            <a:ext cx="2427152" cy="166170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9842" y="2229181"/>
            <a:ext cx="1710821" cy="228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8621" y="4584919"/>
            <a:ext cx="19050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Gerade Verbindung mit Pfeil 13"/>
          <p:cNvCxnSpPr>
            <a:stCxn id="5" idx="4"/>
            <a:endCxn id="10" idx="1"/>
          </p:cNvCxnSpPr>
          <p:nvPr/>
        </p:nvCxnSpPr>
        <p:spPr>
          <a:xfrm flipV="1">
            <a:off x="2977105" y="2573079"/>
            <a:ext cx="1360979" cy="125995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>
            <a:stCxn id="5" idx="4"/>
          </p:cNvCxnSpPr>
          <p:nvPr/>
        </p:nvCxnSpPr>
        <p:spPr>
          <a:xfrm>
            <a:off x="2977105" y="3833038"/>
            <a:ext cx="3880895" cy="4784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stCxn id="5" idx="4"/>
            <a:endCxn id="12" idx="1"/>
          </p:cNvCxnSpPr>
          <p:nvPr/>
        </p:nvCxnSpPr>
        <p:spPr>
          <a:xfrm>
            <a:off x="2977105" y="3833038"/>
            <a:ext cx="1874885" cy="161083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3620386" y="5984845"/>
            <a:ext cx="733646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1"/>
                </a:solidFill>
                <a:latin typeface="+mj-lt"/>
              </a:rPr>
              <a:t>…</a:t>
            </a:r>
            <a:endParaRPr lang="de-DE" sz="2000" b="1" dirty="0"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21" name="Gerade Verbindung mit Pfeil 20"/>
          <p:cNvCxnSpPr>
            <a:stCxn id="5" idx="4"/>
            <a:endCxn id="20" idx="0"/>
          </p:cNvCxnSpPr>
          <p:nvPr/>
        </p:nvCxnSpPr>
        <p:spPr>
          <a:xfrm>
            <a:off x="2977105" y="3833038"/>
            <a:ext cx="1010104" cy="215180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 descr="smartphone_MC90043983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90979" y="2622752"/>
            <a:ext cx="957496" cy="957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1" name="Picture 5" descr="C:\Users\mwind\AppData\Local\Temp\SNAGHTML56ffe3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8701" y="1455868"/>
            <a:ext cx="3778250" cy="5087807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sehen „zukunftsfähige Strukturen“ aus?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1F0F18-92CD-4B3D-95D5-28E6690F9D7B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2400300" y="5162550"/>
            <a:ext cx="3352800" cy="3524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2409824" y="2771775"/>
            <a:ext cx="3362325" cy="85725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247650" y="6524625"/>
            <a:ext cx="3097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  <a:latin typeface="+mj-lt"/>
              </a:rPr>
              <a:t>Quelle: Weser Kurier vom 2.2.2012</a:t>
            </a: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3140520" y="1040282"/>
            <a:ext cx="4296401" cy="5027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Bürgerbeteiligung, Bürgerkommunikation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304538" y="1545031"/>
            <a:ext cx="2133587" cy="5118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Open Government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3155142" y="937564"/>
            <a:ext cx="4403750" cy="183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5322021" y="1529660"/>
            <a:ext cx="210390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2" name="Gerade Verbindung mit Pfeil 31"/>
          <p:cNvCxnSpPr/>
          <p:nvPr/>
        </p:nvCxnSpPr>
        <p:spPr>
          <a:xfrm>
            <a:off x="971350" y="6080540"/>
            <a:ext cx="7313612" cy="38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7862057" y="6080540"/>
            <a:ext cx="272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chemeClr val="accent1"/>
                </a:solidFill>
                <a:latin typeface="+mj-lt"/>
              </a:rPr>
              <a:t>t</a:t>
            </a:r>
            <a:endParaRPr lang="de-DE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1321279" y="820066"/>
            <a:ext cx="4347713" cy="1049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1321687" y="1858175"/>
            <a:ext cx="6615305" cy="534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Elektronische Bürger- und Unternehmensdienste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2707649" y="1336352"/>
            <a:ext cx="5229344" cy="5286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Verwaltungsinfrastrukturen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4866388" y="816934"/>
            <a:ext cx="3070603" cy="5131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„Produktionsmodell“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8" name="Richtungspfeil 27"/>
          <p:cNvSpPr/>
          <p:nvPr/>
        </p:nvSpPr>
        <p:spPr>
          <a:xfrm>
            <a:off x="611189" y="818157"/>
            <a:ext cx="8135938" cy="1574169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noFill/>
            </a:endParaRPr>
          </a:p>
        </p:txBody>
      </p:sp>
      <p:sp>
        <p:nvSpPr>
          <p:cNvPr id="29" name="Textfeld 28"/>
          <p:cNvSpPr txBox="1"/>
          <p:nvPr/>
        </p:nvSpPr>
        <p:spPr>
          <a:xfrm rot="16200000">
            <a:off x="316883" y="1177963"/>
            <a:ext cx="1289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1"/>
                </a:solidFill>
                <a:latin typeface="+mj-lt"/>
              </a:rPr>
              <a:t>Dienst-</a:t>
            </a:r>
          </a:p>
          <a:p>
            <a:pPr algn="ctr"/>
            <a:r>
              <a:rPr lang="de-DE" sz="2000" b="1" dirty="0" err="1" smtClean="0">
                <a:solidFill>
                  <a:schemeClr val="accent1"/>
                </a:solidFill>
                <a:latin typeface="+mj-lt"/>
              </a:rPr>
              <a:t>leistungen</a:t>
            </a:r>
            <a:endParaRPr lang="de-DE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133425" y="2798265"/>
            <a:ext cx="4296401" cy="5027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Bürgerbeteiligung, Bürgerkommunikation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5297443" y="3303014"/>
            <a:ext cx="2133587" cy="5118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Open Government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3148047" y="2695547"/>
            <a:ext cx="4403750" cy="183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/>
          <p:cNvSpPr/>
          <p:nvPr/>
        </p:nvSpPr>
        <p:spPr>
          <a:xfrm>
            <a:off x="5314926" y="3287643"/>
            <a:ext cx="210390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/>
          <p:cNvSpPr/>
          <p:nvPr/>
        </p:nvSpPr>
        <p:spPr>
          <a:xfrm>
            <a:off x="1314184" y="2578049"/>
            <a:ext cx="4347713" cy="1049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/>
          <p:cNvSpPr/>
          <p:nvPr/>
        </p:nvSpPr>
        <p:spPr>
          <a:xfrm>
            <a:off x="1314592" y="3626791"/>
            <a:ext cx="6615305" cy="534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Online-Diskussionen und -Abstimmungen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2700554" y="3094335"/>
            <a:ext cx="5229344" cy="5286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Bürgerbeteiligung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4859293" y="2575711"/>
            <a:ext cx="3070603" cy="5178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Open Government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41" name="Richtungspfeil 40"/>
          <p:cNvSpPr/>
          <p:nvPr/>
        </p:nvSpPr>
        <p:spPr>
          <a:xfrm>
            <a:off x="604094" y="2576140"/>
            <a:ext cx="8135938" cy="1585307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noFill/>
            </a:endParaRPr>
          </a:p>
        </p:txBody>
      </p:sp>
      <p:sp>
        <p:nvSpPr>
          <p:cNvPr id="42" name="Textfeld 41"/>
          <p:cNvSpPr txBox="1"/>
          <p:nvPr/>
        </p:nvSpPr>
        <p:spPr>
          <a:xfrm rot="16200000">
            <a:off x="236531" y="2935946"/>
            <a:ext cx="1436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 smtClean="0">
                <a:solidFill>
                  <a:schemeClr val="accent1"/>
                </a:solidFill>
                <a:latin typeface="+mj-lt"/>
              </a:rPr>
              <a:t>Bürgerkom</a:t>
            </a:r>
            <a:r>
              <a:rPr lang="de-DE" sz="2000" b="1" dirty="0" smtClean="0">
                <a:solidFill>
                  <a:schemeClr val="accent1"/>
                </a:solidFill>
                <a:latin typeface="+mj-lt"/>
              </a:rPr>
              <a:t>-</a:t>
            </a:r>
          </a:p>
          <a:p>
            <a:pPr algn="ctr"/>
            <a:r>
              <a:rPr lang="de-DE" sz="2000" b="1" dirty="0" err="1" smtClean="0">
                <a:solidFill>
                  <a:schemeClr val="accent1"/>
                </a:solidFill>
                <a:latin typeface="+mj-lt"/>
              </a:rPr>
              <a:t>munikation</a:t>
            </a:r>
            <a:endParaRPr lang="de-DE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3" name="Rechteck 62"/>
          <p:cNvSpPr/>
          <p:nvPr/>
        </p:nvSpPr>
        <p:spPr>
          <a:xfrm>
            <a:off x="1314450" y="3132461"/>
            <a:ext cx="924810" cy="4881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dirty="0" smtClean="0">
                <a:solidFill>
                  <a:schemeClr val="accent1"/>
                </a:solidFill>
              </a:rPr>
              <a:t>Online-Wahlen</a:t>
            </a:r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545910" y="736979"/>
            <a:ext cx="8284191" cy="1774209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Petitionen online einreichen und </a:t>
            </a:r>
            <a:r>
              <a:rPr lang="de-DE" dirty="0" err="1" smtClean="0"/>
              <a:t>mitzeichnen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388350" y="6588125"/>
            <a:ext cx="539750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85D849-09BA-4B3A-9549-200847F77750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875" y="1615043"/>
            <a:ext cx="6911439" cy="47396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6656" y="3700116"/>
            <a:ext cx="6212959" cy="24974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1F0F18-92CD-4B3D-95D5-28E6690F9D7B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37" y="0"/>
            <a:ext cx="4548528" cy="341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75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73437"/>
            <a:ext cx="4632722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547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1" y="0"/>
            <a:ext cx="4572000" cy="343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4542" y="3398838"/>
            <a:ext cx="4609459" cy="34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7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Zukunftsdialog der Bundeskanzlerin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1F0F18-92CD-4B3D-95D5-28E6690F9D7B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0129" y="1633208"/>
            <a:ext cx="6704714" cy="464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341194" y="6502316"/>
            <a:ext cx="343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+mj-lt"/>
              </a:rPr>
              <a:t>www.dialog-ueber-deutschland.de</a:t>
            </a:r>
            <a:endParaRPr lang="de-DE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904" y="1793875"/>
            <a:ext cx="3658211" cy="448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403" y="2902840"/>
            <a:ext cx="3616550" cy="239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 cstate="print"/>
          <a:srcRect r="10428"/>
          <a:stretch>
            <a:fillRect/>
          </a:stretch>
        </p:blipFill>
        <p:spPr bwMode="auto">
          <a:xfrm>
            <a:off x="3767332" y="978787"/>
            <a:ext cx="5246493" cy="258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Bürgerhaushalte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388350" y="6588125"/>
            <a:ext cx="539750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85D849-09BA-4B3A-9549-200847F77750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5" cstate="print"/>
          <a:srcRect b="34449"/>
          <a:stretch>
            <a:fillRect/>
          </a:stretch>
        </p:blipFill>
        <p:spPr bwMode="auto">
          <a:xfrm>
            <a:off x="2383391" y="3350869"/>
            <a:ext cx="2806162" cy="301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 cstate="print"/>
          <a:srcRect b="3505"/>
          <a:stretch>
            <a:fillRect/>
          </a:stretch>
        </p:blipFill>
        <p:spPr bwMode="auto">
          <a:xfrm>
            <a:off x="5265988" y="3386355"/>
            <a:ext cx="3652837" cy="297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8083" y="3581857"/>
            <a:ext cx="1972167" cy="282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Offene Daten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1F0F18-92CD-4B3D-95D5-28E6690F9D7B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pic>
        <p:nvPicPr>
          <p:cNvPr id="156678" name="Picture 6" descr="C:\Users\mwind\AppData\Local\Temp\SNAGHTML1af3e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1" y="1817688"/>
            <a:ext cx="4438650" cy="2438518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6680" name="Picture 8" descr="C:\Users\mwind\AppData\Local\Temp\SNAGHTML1b458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38" y="2688689"/>
            <a:ext cx="3910012" cy="3372386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6684" name="Picture 12" descr="C:\Users\mwind\AppData\Local\Temp\SNAGHTML1b8aa0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" y="4133849"/>
            <a:ext cx="4108011" cy="234032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6682" name="Picture 10" descr="C:\Users\mwind\AppData\Local\Temp\SNAGHTML1b64b6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0101" y="1887068"/>
            <a:ext cx="4419599" cy="273573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6686" name="Picture 14" descr="C:\Users\mwind\AppData\Local\Temp\SNAGHTML1c0016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42668" y="3771900"/>
            <a:ext cx="4301332" cy="287655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rafik 5" descr="443px-karte_deutschland_mit_IFG.svg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9950" y="595313"/>
            <a:ext cx="4291013" cy="580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itel 1"/>
          <p:cNvSpPr>
            <a:spLocks noGrp="1"/>
          </p:cNvSpPr>
          <p:nvPr>
            <p:ph type="title"/>
          </p:nvPr>
        </p:nvSpPr>
        <p:spPr>
          <a:xfrm>
            <a:off x="338138" y="936625"/>
            <a:ext cx="7724775" cy="574675"/>
          </a:xfrm>
        </p:spPr>
        <p:txBody>
          <a:bodyPr/>
          <a:lstStyle/>
          <a:p>
            <a:pPr eaLnBrk="1" hangingPunct="1"/>
            <a:r>
              <a:rPr lang="de-DE" smtClean="0"/>
              <a:t>Informationsfreiheit </a:t>
            </a:r>
            <a:br>
              <a:rPr lang="de-DE" smtClean="0"/>
            </a:br>
            <a:r>
              <a:rPr lang="de-DE" smtClean="0"/>
              <a:t>in den Ländern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84175" y="2198688"/>
            <a:ext cx="4170363" cy="2247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dirty="0">
                <a:latin typeface="+mn-lt"/>
              </a:rPr>
              <a:t>50% der Bürgerinnen</a:t>
            </a:r>
          </a:p>
          <a:p>
            <a:pPr>
              <a:defRPr/>
            </a:pPr>
            <a:r>
              <a:rPr lang="de-DE" sz="2800" dirty="0">
                <a:latin typeface="+mn-lt"/>
              </a:rPr>
              <a:t>und Bürger leben in einem </a:t>
            </a:r>
          </a:p>
          <a:p>
            <a:pPr>
              <a:defRPr/>
            </a:pPr>
            <a:r>
              <a:rPr lang="de-DE" sz="2800" dirty="0">
                <a:latin typeface="+mn-lt"/>
              </a:rPr>
              <a:t>Bundesland, das ein </a:t>
            </a:r>
          </a:p>
          <a:p>
            <a:pPr>
              <a:defRPr/>
            </a:pPr>
            <a:r>
              <a:rPr lang="de-DE" sz="2800" dirty="0">
                <a:latin typeface="+mn-lt"/>
              </a:rPr>
              <a:t>Informationsfreiheitsgesetz</a:t>
            </a:r>
          </a:p>
          <a:p>
            <a:pPr>
              <a:defRPr/>
            </a:pPr>
            <a:r>
              <a:rPr lang="de-DE" sz="2800" dirty="0">
                <a:latin typeface="+mn-lt"/>
              </a:rPr>
              <a:t>verabschiedet hat.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3140520" y="1040282"/>
            <a:ext cx="4296401" cy="5027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Bürgerbeteiligung, Bürgerkommunikation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304538" y="1545031"/>
            <a:ext cx="2133587" cy="5118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Open Government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3155142" y="937564"/>
            <a:ext cx="4403750" cy="183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5322021" y="1529660"/>
            <a:ext cx="210390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2" name="Gerade Verbindung mit Pfeil 31"/>
          <p:cNvCxnSpPr/>
          <p:nvPr/>
        </p:nvCxnSpPr>
        <p:spPr>
          <a:xfrm>
            <a:off x="971350" y="6080540"/>
            <a:ext cx="7313612" cy="38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7862057" y="6080540"/>
            <a:ext cx="272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chemeClr val="accent1"/>
                </a:solidFill>
                <a:latin typeface="+mj-lt"/>
              </a:rPr>
              <a:t>t</a:t>
            </a:r>
            <a:endParaRPr lang="de-DE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1321279" y="820066"/>
            <a:ext cx="3634896" cy="1049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1321687" y="1858175"/>
            <a:ext cx="6615305" cy="534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Elektronische Bürger- und Unternehmensdienste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2707649" y="1330860"/>
            <a:ext cx="5229344" cy="5340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Verwaltungsinfrastrukturen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4827057" y="821462"/>
            <a:ext cx="3107267" cy="5093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„Produktionsmodell“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8" name="Richtungspfeil 27"/>
          <p:cNvSpPr/>
          <p:nvPr/>
        </p:nvSpPr>
        <p:spPr>
          <a:xfrm>
            <a:off x="611189" y="818157"/>
            <a:ext cx="8135938" cy="1574169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noFill/>
            </a:endParaRPr>
          </a:p>
        </p:txBody>
      </p:sp>
      <p:sp>
        <p:nvSpPr>
          <p:cNvPr id="29" name="Textfeld 28"/>
          <p:cNvSpPr txBox="1"/>
          <p:nvPr/>
        </p:nvSpPr>
        <p:spPr>
          <a:xfrm rot="16200000">
            <a:off x="316883" y="1177963"/>
            <a:ext cx="1289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1"/>
                </a:solidFill>
                <a:latin typeface="+mj-lt"/>
              </a:rPr>
              <a:t>Dienst-</a:t>
            </a:r>
          </a:p>
          <a:p>
            <a:pPr algn="ctr"/>
            <a:r>
              <a:rPr lang="de-DE" sz="2000" b="1" dirty="0" err="1" smtClean="0">
                <a:solidFill>
                  <a:schemeClr val="accent1"/>
                </a:solidFill>
                <a:latin typeface="+mj-lt"/>
              </a:rPr>
              <a:t>leistungen</a:t>
            </a:r>
            <a:endParaRPr lang="de-DE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133425" y="2798265"/>
            <a:ext cx="4296401" cy="5027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Bürgerbeteiligung, Bürgerkommunikation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5297443" y="3303014"/>
            <a:ext cx="2133587" cy="5118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Open Government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3148047" y="2695547"/>
            <a:ext cx="4403750" cy="183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/>
          <p:cNvSpPr/>
          <p:nvPr/>
        </p:nvSpPr>
        <p:spPr>
          <a:xfrm>
            <a:off x="5314926" y="3287643"/>
            <a:ext cx="210390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/>
          <p:cNvSpPr/>
          <p:nvPr/>
        </p:nvSpPr>
        <p:spPr>
          <a:xfrm>
            <a:off x="1314184" y="2578049"/>
            <a:ext cx="4347713" cy="1049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/>
          <p:cNvSpPr/>
          <p:nvPr/>
        </p:nvSpPr>
        <p:spPr>
          <a:xfrm>
            <a:off x="1314592" y="3626791"/>
            <a:ext cx="6615305" cy="534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Online-Diskussionen und -Abstimmungen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2700554" y="3094335"/>
            <a:ext cx="5229344" cy="5286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Bürgerbeteiligung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4859293" y="2577091"/>
            <a:ext cx="3070603" cy="5169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Open Government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41" name="Richtungspfeil 40"/>
          <p:cNvSpPr/>
          <p:nvPr/>
        </p:nvSpPr>
        <p:spPr>
          <a:xfrm>
            <a:off x="604094" y="2576140"/>
            <a:ext cx="8135938" cy="1585307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noFill/>
            </a:endParaRPr>
          </a:p>
        </p:txBody>
      </p:sp>
      <p:sp>
        <p:nvSpPr>
          <p:cNvPr id="42" name="Textfeld 41"/>
          <p:cNvSpPr txBox="1"/>
          <p:nvPr/>
        </p:nvSpPr>
        <p:spPr>
          <a:xfrm rot="16200000">
            <a:off x="236531" y="2935946"/>
            <a:ext cx="1436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 smtClean="0">
                <a:solidFill>
                  <a:schemeClr val="accent1"/>
                </a:solidFill>
                <a:latin typeface="+mj-lt"/>
              </a:rPr>
              <a:t>Bürgerkom</a:t>
            </a:r>
            <a:r>
              <a:rPr lang="de-DE" sz="2000" b="1" dirty="0" smtClean="0">
                <a:solidFill>
                  <a:schemeClr val="accent1"/>
                </a:solidFill>
                <a:latin typeface="+mj-lt"/>
              </a:rPr>
              <a:t>-</a:t>
            </a:r>
          </a:p>
          <a:p>
            <a:pPr algn="ctr"/>
            <a:r>
              <a:rPr lang="de-DE" sz="2000" b="1" dirty="0" err="1" smtClean="0">
                <a:solidFill>
                  <a:schemeClr val="accent1"/>
                </a:solidFill>
                <a:latin typeface="+mj-lt"/>
              </a:rPr>
              <a:t>munikation</a:t>
            </a:r>
            <a:endParaRPr lang="de-DE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3136963" y="4566881"/>
            <a:ext cx="4296401" cy="5027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Bürgerbeteiligung, Bürgerkommunikation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5300981" y="5071630"/>
            <a:ext cx="2133587" cy="5118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Open Government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45" name="Rechteck 44"/>
          <p:cNvSpPr/>
          <p:nvPr/>
        </p:nvSpPr>
        <p:spPr>
          <a:xfrm>
            <a:off x="3151585" y="4464163"/>
            <a:ext cx="4403750" cy="183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Rechteck 45"/>
          <p:cNvSpPr/>
          <p:nvPr/>
        </p:nvSpPr>
        <p:spPr>
          <a:xfrm>
            <a:off x="5318464" y="5056259"/>
            <a:ext cx="210390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Rechteck 46"/>
          <p:cNvSpPr/>
          <p:nvPr/>
        </p:nvSpPr>
        <p:spPr>
          <a:xfrm>
            <a:off x="1317722" y="4346665"/>
            <a:ext cx="4347713" cy="1049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hteck 47"/>
          <p:cNvSpPr/>
          <p:nvPr/>
        </p:nvSpPr>
        <p:spPr>
          <a:xfrm>
            <a:off x="1318130" y="5395407"/>
            <a:ext cx="6615305" cy="534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Internet / Intranet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49" name="Rechteck 48"/>
          <p:cNvSpPr/>
          <p:nvPr/>
        </p:nvSpPr>
        <p:spPr>
          <a:xfrm>
            <a:off x="2704092" y="4862951"/>
            <a:ext cx="5229344" cy="5286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Social Media &amp; Mobile Endgeräte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4862831" y="4343534"/>
            <a:ext cx="3070603" cy="5181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 smtClean="0">
                <a:solidFill>
                  <a:schemeClr val="accent1"/>
                </a:solidFill>
              </a:rPr>
              <a:t>Cloud</a:t>
            </a:r>
            <a:r>
              <a:rPr lang="de-DE" dirty="0" smtClean="0">
                <a:solidFill>
                  <a:schemeClr val="accent1"/>
                </a:solidFill>
              </a:rPr>
              <a:t> Computing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51" name="Richtungspfeil 50"/>
          <p:cNvSpPr/>
          <p:nvPr/>
        </p:nvSpPr>
        <p:spPr>
          <a:xfrm>
            <a:off x="607632" y="4344756"/>
            <a:ext cx="8135938" cy="1585307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noFill/>
            </a:endParaRPr>
          </a:p>
        </p:txBody>
      </p:sp>
      <p:sp>
        <p:nvSpPr>
          <p:cNvPr id="52" name="Textfeld 51"/>
          <p:cNvSpPr txBox="1"/>
          <p:nvPr/>
        </p:nvSpPr>
        <p:spPr>
          <a:xfrm rot="16200000">
            <a:off x="464261" y="4858450"/>
            <a:ext cx="988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1"/>
                </a:solidFill>
                <a:latin typeface="+mj-lt"/>
              </a:rPr>
              <a:t>Technik</a:t>
            </a:r>
            <a:endParaRPr lang="de-DE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3" name="Rechteck 62"/>
          <p:cNvSpPr/>
          <p:nvPr/>
        </p:nvSpPr>
        <p:spPr>
          <a:xfrm>
            <a:off x="1314450" y="3132461"/>
            <a:ext cx="924810" cy="4881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dirty="0" smtClean="0">
                <a:solidFill>
                  <a:schemeClr val="accent1"/>
                </a:solidFill>
              </a:rPr>
              <a:t>Online-Wahlen</a:t>
            </a:r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55" name="Rechteck 54"/>
          <p:cNvSpPr/>
          <p:nvPr/>
        </p:nvSpPr>
        <p:spPr>
          <a:xfrm>
            <a:off x="545910" y="736979"/>
            <a:ext cx="8284191" cy="3521122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Medienwelt im Wandel</a:t>
            </a:r>
            <a:endParaRPr lang="de-DE" dirty="0"/>
          </a:p>
        </p:txBody>
      </p:sp>
      <p:graphicFrame>
        <p:nvGraphicFramePr>
          <p:cNvPr id="11" name="Inhaltsplatzhalter 10"/>
          <p:cNvGraphicFramePr>
            <a:graphicFrameLocks noGrp="1"/>
          </p:cNvGraphicFramePr>
          <p:nvPr>
            <p:ph sz="half" idx="1"/>
          </p:nvPr>
        </p:nvGraphicFramePr>
        <p:xfrm>
          <a:off x="832513" y="1985963"/>
          <a:ext cx="8038533" cy="39865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3799"/>
                <a:gridCol w="3954483"/>
                <a:gridCol w="1270660"/>
                <a:gridCol w="1389591"/>
              </a:tblGrid>
              <a:tr h="1278143">
                <a:tc>
                  <a:txBody>
                    <a:bodyPr/>
                    <a:lstStyle/>
                    <a:p>
                      <a:r>
                        <a:rPr lang="de-DE" b="1" i="0" dirty="0" smtClean="0"/>
                        <a:t>Traditionelle</a:t>
                      </a:r>
                    </a:p>
                    <a:p>
                      <a:r>
                        <a:rPr lang="de-DE" b="1" i="0" dirty="0" smtClean="0"/>
                        <a:t>Medien</a:t>
                      </a:r>
                      <a:endParaRPr lang="de-DE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Wenige </a:t>
                      </a:r>
                    </a:p>
                    <a:p>
                      <a:r>
                        <a:rPr lang="de-DE" dirty="0" smtClean="0"/>
                        <a:t>Anbieter,</a:t>
                      </a:r>
                    </a:p>
                    <a:p>
                      <a:r>
                        <a:rPr lang="de-DE" dirty="0" smtClean="0"/>
                        <a:t>passive Empfänger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Papier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+ Rundfunk</a:t>
                      </a:r>
                    </a:p>
                    <a:p>
                      <a:endParaRPr lang="de-DE" dirty="0"/>
                    </a:p>
                  </a:txBody>
                  <a:tcPr/>
                </a:tc>
              </a:tr>
              <a:tr h="1203119">
                <a:tc>
                  <a:txBody>
                    <a:bodyPr/>
                    <a:lstStyle/>
                    <a:p>
                      <a:r>
                        <a:rPr lang="de-DE" b="1" i="0" dirty="0" smtClean="0"/>
                        <a:t>Web 1.0</a:t>
                      </a:r>
                      <a:endParaRPr lang="de-DE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Viele</a:t>
                      </a:r>
                      <a:r>
                        <a:rPr lang="de-DE" dirty="0" smtClean="0"/>
                        <a:t> </a:t>
                      </a:r>
                    </a:p>
                    <a:p>
                      <a:r>
                        <a:rPr lang="de-DE" dirty="0" smtClean="0"/>
                        <a:t>Anbieter,</a:t>
                      </a:r>
                    </a:p>
                    <a:p>
                      <a:r>
                        <a:rPr lang="de-DE" dirty="0" smtClean="0"/>
                        <a:t>passive Empfänger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Papier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+ Rundfunk </a:t>
                      </a:r>
                      <a:br>
                        <a:rPr lang="de-DE" dirty="0" smtClean="0"/>
                      </a:br>
                      <a:r>
                        <a:rPr lang="de-DE" b="1" dirty="0" smtClean="0"/>
                        <a:t>+ Netz</a:t>
                      </a:r>
                    </a:p>
                    <a:p>
                      <a:endParaRPr lang="de-DE" b="1" dirty="0"/>
                    </a:p>
                  </a:txBody>
                  <a:tcPr/>
                </a:tc>
              </a:tr>
              <a:tr h="1505270">
                <a:tc>
                  <a:txBody>
                    <a:bodyPr/>
                    <a:lstStyle/>
                    <a:p>
                      <a:r>
                        <a:rPr lang="de-DE" b="1" i="0" dirty="0" smtClean="0"/>
                        <a:t>Web 2.0</a:t>
                      </a:r>
                    </a:p>
                    <a:p>
                      <a:r>
                        <a:rPr lang="de-DE" b="1" i="0" dirty="0" smtClean="0"/>
                        <a:t>(Social Web)</a:t>
                      </a:r>
                      <a:endParaRPr lang="de-DE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Viele </a:t>
                      </a:r>
                    </a:p>
                    <a:p>
                      <a:r>
                        <a:rPr lang="de-DE" dirty="0" smtClean="0"/>
                        <a:t>Anbieter,</a:t>
                      </a:r>
                    </a:p>
                    <a:p>
                      <a:pPr algn="l"/>
                      <a:r>
                        <a:rPr lang="de-DE" b="1" dirty="0" smtClean="0"/>
                        <a:t>aktive</a:t>
                      </a:r>
                      <a:r>
                        <a:rPr lang="de-DE" dirty="0" smtClean="0"/>
                        <a:t> Empfänger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Papier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+ Rundfunk</a:t>
                      </a:r>
                      <a:br>
                        <a:rPr lang="de-DE" dirty="0" smtClean="0"/>
                      </a:br>
                      <a:r>
                        <a:rPr lang="de-DE" dirty="0" smtClean="0"/>
                        <a:t>+ Netz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/>
                        <a:t>+ Mobilfunk</a:t>
                      </a:r>
                    </a:p>
                    <a:p>
                      <a:pPr algn="l"/>
                      <a:endParaRPr lang="de-DE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D85D849-09BA-4B3A-9549-200847F77750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9994" y="2100263"/>
            <a:ext cx="1166811" cy="29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1403" y="2723938"/>
            <a:ext cx="857250" cy="45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3936" y="2888421"/>
            <a:ext cx="1424447" cy="2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74915" y="2505075"/>
            <a:ext cx="1443036" cy="1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66830" y="2100263"/>
            <a:ext cx="7048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52294" y="2372720"/>
            <a:ext cx="67105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62339" y="2900363"/>
            <a:ext cx="976312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5" name="Picture 13"/>
          <p:cNvPicPr>
            <a:picLocks noChangeAspect="1" noChangeArrowheads="1"/>
          </p:cNvPicPr>
          <p:nvPr/>
        </p:nvPicPr>
        <p:blipFill>
          <a:blip r:embed="rId10" cstate="print"/>
          <a:srcRect l="7000" t="6517"/>
          <a:stretch>
            <a:fillRect/>
          </a:stretch>
        </p:blipFill>
        <p:spPr bwMode="auto">
          <a:xfrm>
            <a:off x="3710708" y="2802823"/>
            <a:ext cx="346388" cy="37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8" name="Picture 16"/>
          <p:cNvPicPr>
            <a:picLocks noChangeAspect="1" noChangeArrowheads="1"/>
          </p:cNvPicPr>
          <p:nvPr/>
        </p:nvPicPr>
        <p:blipFill>
          <a:blip r:embed="rId11" cstate="print"/>
          <a:srcRect b="18900"/>
          <a:stretch>
            <a:fillRect/>
          </a:stretch>
        </p:blipFill>
        <p:spPr bwMode="auto">
          <a:xfrm>
            <a:off x="5378585" y="2486025"/>
            <a:ext cx="714375" cy="30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1" name="Picture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86804" y="3690939"/>
            <a:ext cx="981075" cy="2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2" name="Picture 2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95430" y="4048126"/>
            <a:ext cx="707282" cy="39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3" name="Picture 2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62068" y="3333750"/>
            <a:ext cx="490538" cy="23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4" name="Picture 2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09755" y="3286125"/>
            <a:ext cx="304800" cy="27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8" name="Picture 2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59462" y="3582372"/>
            <a:ext cx="2757486" cy="51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9" name="Picture 2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74962" y="3295650"/>
            <a:ext cx="2762250" cy="35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20" name="Picture 2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378827" y="4044910"/>
            <a:ext cx="2319336" cy="38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21" name="Picture 2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852380" y="3543233"/>
            <a:ext cx="1200150" cy="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22" name="Picture 3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780321" y="4095750"/>
            <a:ext cx="662734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23" name="Picture 3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578269" y="3895724"/>
            <a:ext cx="626536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7" name="Picture 25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157305" y="3729039"/>
            <a:ext cx="306682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24" name="Picture 3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085743" y="4127203"/>
            <a:ext cx="833437" cy="26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25" name="Picture 3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909405" y="4019549"/>
            <a:ext cx="5810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26" name="Picture 34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437919" y="4867274"/>
            <a:ext cx="565786" cy="62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27" name="Picture 35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076094" y="5124450"/>
            <a:ext cx="1014412" cy="28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29" name="Picture 37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595454" y="4495800"/>
            <a:ext cx="504825" cy="52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30" name="Picture 38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252430" y="5096812"/>
            <a:ext cx="866775" cy="3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31" name="Picture 39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452205" y="4547586"/>
            <a:ext cx="1181100" cy="26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32" name="Picture 40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2414106" y="5617210"/>
            <a:ext cx="1409700" cy="328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33" name="Picture 41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3900005" y="5663865"/>
            <a:ext cx="787403" cy="27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34" name="Picture 42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666644" y="4476928"/>
            <a:ext cx="785811" cy="381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35" name="Picture 43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609353" y="4482383"/>
            <a:ext cx="871803" cy="33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36" name="Picture 44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4871555" y="5607050"/>
            <a:ext cx="609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37" name="Picture 45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004655" y="4872038"/>
            <a:ext cx="9715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38" name="Picture 46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5266843" y="5055085"/>
            <a:ext cx="833437" cy="23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39" name="Picture 47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3068949" y="5369355"/>
            <a:ext cx="935831" cy="274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41" name="Picture 49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5195405" y="5326364"/>
            <a:ext cx="981075" cy="217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42" name="Picture 50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5652606" y="5572124"/>
            <a:ext cx="49165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43" name="Picture 51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4133369" y="5442352"/>
            <a:ext cx="93821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45" name="Picture 53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123843" y="4862512"/>
            <a:ext cx="1157287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42" cstate="print"/>
          <a:srcRect t="27352" b="27352"/>
          <a:stretch>
            <a:fillRect/>
          </a:stretch>
        </p:blipFill>
        <p:spPr bwMode="auto">
          <a:xfrm>
            <a:off x="2294387" y="2500600"/>
            <a:ext cx="848362" cy="28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2356159" y="2093012"/>
            <a:ext cx="1383328" cy="28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Twitternde</a:t>
            </a:r>
            <a:r>
              <a:rPr lang="de-DE" dirty="0" smtClean="0"/>
              <a:t> Kommunen</a:t>
            </a:r>
            <a:endParaRPr lang="de-DE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9655" y="1598037"/>
            <a:ext cx="5182625" cy="479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95004" y="6492113"/>
            <a:ext cx="8277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Quelle: </a:t>
            </a:r>
            <a:r>
              <a:rPr lang="de-DE" sz="1400" dirty="0" smtClean="0">
                <a:solidFill>
                  <a:schemeClr val="bg1"/>
                </a:solidFill>
                <a:hlinkClick r:id="rId3"/>
              </a:rPr>
              <a:t>http://www.ifib.de/blog/index.php/site/comments/twitternde_kommunen_auf_der_karte/</a:t>
            </a:r>
            <a:r>
              <a:rPr lang="de-DE" sz="1400" dirty="0" smtClean="0">
                <a:solidFill>
                  <a:schemeClr val="bg1"/>
                </a:solidFill>
              </a:rPr>
              <a:t> (4/2011)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Bürgerkommunikation via </a:t>
            </a:r>
            <a:r>
              <a:rPr lang="de-DE" dirty="0" err="1" smtClean="0"/>
              <a:t>Twitter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388350" y="6588125"/>
            <a:ext cx="539750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85D849-09BA-4B3A-9549-200847F77750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9" y="3662362"/>
            <a:ext cx="3402735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8" y="2395538"/>
            <a:ext cx="3538127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Weiterleitung von bremen.de zu </a:t>
            </a:r>
            <a:r>
              <a:rPr lang="de-DE" dirty="0" err="1" smtClean="0"/>
              <a:t>Facebook</a:t>
            </a:r>
            <a:endParaRPr lang="de-DE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7550" y="1550606"/>
            <a:ext cx="4972051" cy="478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 r="6842"/>
          <a:stretch>
            <a:fillRect/>
          </a:stretch>
        </p:blipFill>
        <p:spPr bwMode="auto">
          <a:xfrm>
            <a:off x="628650" y="2033588"/>
            <a:ext cx="2225433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Pfeil nach rechts 8"/>
          <p:cNvSpPr/>
          <p:nvPr/>
        </p:nvSpPr>
        <p:spPr>
          <a:xfrm>
            <a:off x="152400" y="2962275"/>
            <a:ext cx="590550" cy="5524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 nach rechts 9"/>
          <p:cNvSpPr/>
          <p:nvPr/>
        </p:nvSpPr>
        <p:spPr>
          <a:xfrm>
            <a:off x="2705100" y="2990850"/>
            <a:ext cx="590550" cy="5524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rechts 10"/>
          <p:cNvSpPr/>
          <p:nvPr/>
        </p:nvSpPr>
        <p:spPr>
          <a:xfrm rot="5400000">
            <a:off x="3409950" y="6216650"/>
            <a:ext cx="590550" cy="5524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413750" y="6583362"/>
            <a:ext cx="539750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85D849-09BA-4B3A-9549-200847F77750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E563-61C7-4A02-8B26-011031A62A25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pic>
        <p:nvPicPr>
          <p:cNvPr id="126978" name="Picture 2" descr="C:\Users\mwind\AppData\Local\Temp\SNAGHTML50cff7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5068" y="522832"/>
            <a:ext cx="5480950" cy="609531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5"/>
          <p:cNvSpPr>
            <a:spLocks noGrp="1"/>
          </p:cNvSpPr>
          <p:nvPr>
            <p:ph type="title"/>
          </p:nvPr>
        </p:nvSpPr>
        <p:spPr>
          <a:xfrm>
            <a:off x="612775" y="936625"/>
            <a:ext cx="7724775" cy="574675"/>
          </a:xfrm>
        </p:spPr>
        <p:txBody>
          <a:bodyPr/>
          <a:lstStyle/>
          <a:p>
            <a:r>
              <a:rPr lang="de-DE" dirty="0" smtClean="0"/>
              <a:t>Unsere Arbeitsfelder</a:t>
            </a:r>
          </a:p>
        </p:txBody>
      </p:sp>
      <p:sp>
        <p:nvSpPr>
          <p:cNvPr id="12293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388350" y="6588125"/>
            <a:ext cx="539750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2CA129-722C-4C60-A32B-2B2C350694F9}" type="slidenum">
              <a:rPr lang="de-DE" smtClean="0"/>
              <a:pPr>
                <a:defRPr/>
              </a:pPr>
              <a:t>3</a:t>
            </a:fld>
            <a:endParaRPr lang="de-DE" smtClean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2838" y="1635678"/>
            <a:ext cx="6761747" cy="474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E563-61C7-4A02-8B26-011031A62A25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pic>
        <p:nvPicPr>
          <p:cNvPr id="166914" name="Picture 2" descr="C:\Users\mwind\AppData\Local\Temp\SNAGHTML50f323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2031" y="574219"/>
            <a:ext cx="5251970" cy="5908467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Social Media für die </a:t>
            </a:r>
            <a:r>
              <a:rPr lang="de-DE" dirty="0" smtClean="0"/>
              <a:t>Nachwuchsrekrutierung </a:t>
            </a:r>
            <a:endParaRPr lang="de-DE" dirty="0"/>
          </a:p>
        </p:txBody>
      </p:sp>
      <p:pic>
        <p:nvPicPr>
          <p:cNvPr id="128004" name="Picture 4" descr="C:\Users\mwind\AppData\Local\Temp\SNAGHTML5116be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250" y="1526687"/>
            <a:ext cx="5945798" cy="5010567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Social Media für die Nachwuchsrekrutierung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1F0F18-92CD-4B3D-95D5-28E6690F9D7B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  <p:pic>
        <p:nvPicPr>
          <p:cNvPr id="168966" name="Picture 6" descr="C:\Users\mwind\AppData\Local\Temp\SNAGHTML52967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7149" y="1668461"/>
            <a:ext cx="6683375" cy="4859679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104775" y="6543675"/>
            <a:ext cx="8219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  <a:latin typeface="+mj-lt"/>
              </a:rPr>
              <a:t>Quelle: http://karrierebibel.de/online-im-job-jeder-dritte-macht-arbeitgeberwahl-von-social-media-abhangig/</a:t>
            </a:r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1F0F18-92CD-4B3D-95D5-28E6690F9D7B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554" y="972757"/>
            <a:ext cx="7742237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6"/>
          <p:cNvSpPr txBox="1">
            <a:spLocks noChangeArrowheads="1"/>
          </p:cNvSpPr>
          <p:nvPr/>
        </p:nvSpPr>
        <p:spPr bwMode="auto">
          <a:xfrm>
            <a:off x="249238" y="6500813"/>
            <a:ext cx="79152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Quelle: </a:t>
            </a:r>
            <a:r>
              <a:rPr lang="de-DE" sz="1600" dirty="0" err="1" smtClean="0">
                <a:solidFill>
                  <a:schemeClr val="bg1"/>
                </a:solidFill>
              </a:rPr>
              <a:t>Accenture</a:t>
            </a:r>
            <a:r>
              <a:rPr lang="de-DE" sz="1600" dirty="0" smtClean="0">
                <a:solidFill>
                  <a:schemeClr val="bg1"/>
                </a:solidFill>
              </a:rPr>
              <a:t> (2011), Consumer IT. The Global </a:t>
            </a:r>
            <a:r>
              <a:rPr lang="de-DE" sz="1600" dirty="0" err="1" smtClean="0">
                <a:solidFill>
                  <a:schemeClr val="bg1"/>
                </a:solidFill>
              </a:rPr>
              <a:t>Workplace</a:t>
            </a:r>
            <a:r>
              <a:rPr lang="de-DE" sz="1600" dirty="0" smtClean="0">
                <a:solidFill>
                  <a:schemeClr val="bg1"/>
                </a:solidFill>
              </a:rPr>
              <a:t> Revolution </a:t>
            </a:r>
            <a:r>
              <a:rPr lang="de-DE" sz="1600" dirty="0" err="1" smtClean="0">
                <a:solidFill>
                  <a:schemeClr val="bg1"/>
                </a:solidFill>
              </a:rPr>
              <a:t>has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Begun</a:t>
            </a:r>
            <a:r>
              <a:rPr lang="de-DE" sz="1600" dirty="0" smtClean="0">
                <a:solidFill>
                  <a:schemeClr val="bg1"/>
                </a:solidFill>
              </a:rPr>
              <a:t>.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3140520" y="1040282"/>
            <a:ext cx="4296401" cy="5027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Bürgerbeteiligung, Bürgerkommunikation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304538" y="1545031"/>
            <a:ext cx="2133587" cy="5118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Open Government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3155142" y="937564"/>
            <a:ext cx="4403750" cy="183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5322021" y="1529660"/>
            <a:ext cx="210390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2" name="Gerade Verbindung mit Pfeil 31"/>
          <p:cNvCxnSpPr/>
          <p:nvPr/>
        </p:nvCxnSpPr>
        <p:spPr>
          <a:xfrm>
            <a:off x="971350" y="6080540"/>
            <a:ext cx="7313612" cy="38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7862057" y="6080540"/>
            <a:ext cx="272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chemeClr val="accent1"/>
                </a:solidFill>
                <a:latin typeface="+mj-lt"/>
              </a:rPr>
              <a:t>t</a:t>
            </a:r>
            <a:endParaRPr lang="de-DE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1321279" y="820066"/>
            <a:ext cx="3634896" cy="1049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1321687" y="1858175"/>
            <a:ext cx="6615305" cy="534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Elektronische Bürger- und Unternehmensdienste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2707649" y="1330860"/>
            <a:ext cx="5229344" cy="5340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Verwaltungsinfrastrukturen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4827057" y="821462"/>
            <a:ext cx="3107267" cy="5093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„Produktionsmodell“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8" name="Richtungspfeil 27"/>
          <p:cNvSpPr/>
          <p:nvPr/>
        </p:nvSpPr>
        <p:spPr>
          <a:xfrm>
            <a:off x="611189" y="818157"/>
            <a:ext cx="8135938" cy="1574169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noFill/>
            </a:endParaRPr>
          </a:p>
        </p:txBody>
      </p:sp>
      <p:sp>
        <p:nvSpPr>
          <p:cNvPr id="29" name="Textfeld 28"/>
          <p:cNvSpPr txBox="1"/>
          <p:nvPr/>
        </p:nvSpPr>
        <p:spPr>
          <a:xfrm rot="16200000">
            <a:off x="316883" y="1177963"/>
            <a:ext cx="1289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1"/>
                </a:solidFill>
                <a:latin typeface="+mj-lt"/>
              </a:rPr>
              <a:t>Dienst-</a:t>
            </a:r>
          </a:p>
          <a:p>
            <a:pPr algn="ctr"/>
            <a:r>
              <a:rPr lang="de-DE" sz="2000" b="1" dirty="0" err="1" smtClean="0">
                <a:solidFill>
                  <a:schemeClr val="accent1"/>
                </a:solidFill>
                <a:latin typeface="+mj-lt"/>
              </a:rPr>
              <a:t>leistungen</a:t>
            </a:r>
            <a:endParaRPr lang="de-DE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133425" y="2798265"/>
            <a:ext cx="4296401" cy="5027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Bürgerbeteiligung, Bürgerkommunikation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5297443" y="3303014"/>
            <a:ext cx="2133587" cy="5118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Open Government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3148047" y="2695547"/>
            <a:ext cx="4403750" cy="183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/>
          <p:cNvSpPr/>
          <p:nvPr/>
        </p:nvSpPr>
        <p:spPr>
          <a:xfrm>
            <a:off x="5314926" y="3287643"/>
            <a:ext cx="210390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/>
          <p:cNvSpPr/>
          <p:nvPr/>
        </p:nvSpPr>
        <p:spPr>
          <a:xfrm>
            <a:off x="1314184" y="2578049"/>
            <a:ext cx="4347713" cy="1049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/>
          <p:cNvSpPr/>
          <p:nvPr/>
        </p:nvSpPr>
        <p:spPr>
          <a:xfrm>
            <a:off x="1314592" y="3626791"/>
            <a:ext cx="6615305" cy="534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Online-Diskussionen und -Abstimmungen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2700554" y="3094335"/>
            <a:ext cx="5229344" cy="5286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Bürgerbeteiligung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4859293" y="2577091"/>
            <a:ext cx="3070603" cy="5169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Open Government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41" name="Richtungspfeil 40"/>
          <p:cNvSpPr/>
          <p:nvPr/>
        </p:nvSpPr>
        <p:spPr>
          <a:xfrm>
            <a:off x="604094" y="2576140"/>
            <a:ext cx="8135938" cy="1585307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noFill/>
            </a:endParaRPr>
          </a:p>
        </p:txBody>
      </p:sp>
      <p:sp>
        <p:nvSpPr>
          <p:cNvPr id="42" name="Textfeld 41"/>
          <p:cNvSpPr txBox="1"/>
          <p:nvPr/>
        </p:nvSpPr>
        <p:spPr>
          <a:xfrm rot="16200000">
            <a:off x="236531" y="2935946"/>
            <a:ext cx="1436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 smtClean="0">
                <a:solidFill>
                  <a:schemeClr val="accent1"/>
                </a:solidFill>
                <a:latin typeface="+mj-lt"/>
              </a:rPr>
              <a:t>Bürgerkom</a:t>
            </a:r>
            <a:r>
              <a:rPr lang="de-DE" sz="2000" b="1" dirty="0" smtClean="0">
                <a:solidFill>
                  <a:schemeClr val="accent1"/>
                </a:solidFill>
                <a:latin typeface="+mj-lt"/>
              </a:rPr>
              <a:t>-</a:t>
            </a:r>
          </a:p>
          <a:p>
            <a:pPr algn="ctr"/>
            <a:r>
              <a:rPr lang="de-DE" sz="2000" b="1" dirty="0" err="1" smtClean="0">
                <a:solidFill>
                  <a:schemeClr val="accent1"/>
                </a:solidFill>
                <a:latin typeface="+mj-lt"/>
              </a:rPr>
              <a:t>munikation</a:t>
            </a:r>
            <a:endParaRPr lang="de-DE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3136963" y="4566881"/>
            <a:ext cx="4296401" cy="5027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Bürgerbeteiligung, Bürgerkommunikation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5300981" y="5071630"/>
            <a:ext cx="2133587" cy="5118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Open Government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45" name="Rechteck 44"/>
          <p:cNvSpPr/>
          <p:nvPr/>
        </p:nvSpPr>
        <p:spPr>
          <a:xfrm>
            <a:off x="3151585" y="4464163"/>
            <a:ext cx="4403750" cy="183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Rechteck 45"/>
          <p:cNvSpPr/>
          <p:nvPr/>
        </p:nvSpPr>
        <p:spPr>
          <a:xfrm>
            <a:off x="5318464" y="5056259"/>
            <a:ext cx="210390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Rechteck 46"/>
          <p:cNvSpPr/>
          <p:nvPr/>
        </p:nvSpPr>
        <p:spPr>
          <a:xfrm>
            <a:off x="1317722" y="4346665"/>
            <a:ext cx="4347713" cy="1049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hteck 47"/>
          <p:cNvSpPr/>
          <p:nvPr/>
        </p:nvSpPr>
        <p:spPr>
          <a:xfrm>
            <a:off x="1318130" y="5395407"/>
            <a:ext cx="6615305" cy="534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Internet / Intranet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49" name="Rechteck 48"/>
          <p:cNvSpPr/>
          <p:nvPr/>
        </p:nvSpPr>
        <p:spPr>
          <a:xfrm>
            <a:off x="2704092" y="4862951"/>
            <a:ext cx="5229344" cy="5286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accent1"/>
                </a:solidFill>
              </a:rPr>
              <a:t>Social Media &amp; Mobile Endgeräte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4862831" y="4343534"/>
            <a:ext cx="3070603" cy="5181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 smtClean="0">
                <a:solidFill>
                  <a:schemeClr val="accent1"/>
                </a:solidFill>
              </a:rPr>
              <a:t>Cloud</a:t>
            </a:r>
            <a:r>
              <a:rPr lang="de-DE" dirty="0" smtClean="0">
                <a:solidFill>
                  <a:schemeClr val="accent1"/>
                </a:solidFill>
              </a:rPr>
              <a:t> Computing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51" name="Richtungspfeil 50"/>
          <p:cNvSpPr/>
          <p:nvPr/>
        </p:nvSpPr>
        <p:spPr>
          <a:xfrm>
            <a:off x="607632" y="4344756"/>
            <a:ext cx="8135938" cy="1585307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noFill/>
            </a:endParaRPr>
          </a:p>
        </p:txBody>
      </p:sp>
      <p:sp>
        <p:nvSpPr>
          <p:cNvPr id="52" name="Textfeld 51"/>
          <p:cNvSpPr txBox="1"/>
          <p:nvPr/>
        </p:nvSpPr>
        <p:spPr>
          <a:xfrm rot="16200000">
            <a:off x="464261" y="4858450"/>
            <a:ext cx="988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1"/>
                </a:solidFill>
                <a:latin typeface="+mj-lt"/>
              </a:rPr>
              <a:t>Technik</a:t>
            </a:r>
            <a:endParaRPr lang="de-DE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3" name="Rechteck 62"/>
          <p:cNvSpPr/>
          <p:nvPr/>
        </p:nvSpPr>
        <p:spPr>
          <a:xfrm>
            <a:off x="1314450" y="3132461"/>
            <a:ext cx="924810" cy="4881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dirty="0" smtClean="0">
                <a:solidFill>
                  <a:schemeClr val="accent1"/>
                </a:solidFill>
              </a:rPr>
              <a:t>Online-Wahlen</a:t>
            </a:r>
            <a:endParaRPr lang="de-DE" sz="1600" dirty="0">
              <a:solidFill>
                <a:schemeClr val="accent1"/>
              </a:solidFill>
            </a:endParaRPr>
          </a:p>
        </p:txBody>
      </p:sp>
      <p:cxnSp>
        <p:nvCxnSpPr>
          <p:cNvPr id="53" name="Gerade Verbindung 52"/>
          <p:cNvCxnSpPr/>
          <p:nvPr/>
        </p:nvCxnSpPr>
        <p:spPr>
          <a:xfrm rot="5400000">
            <a:off x="1926295" y="3481283"/>
            <a:ext cx="5943600" cy="21565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/>
          <p:cNvSpPr txBox="1"/>
          <p:nvPr/>
        </p:nvSpPr>
        <p:spPr>
          <a:xfrm>
            <a:off x="4147791" y="609072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  <a:latin typeface="+mn-lt"/>
              </a:rPr>
              <a:t>heute</a:t>
            </a:r>
            <a:endParaRPr lang="de-DE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E563-61C7-4A02-8B26-011031A62A25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45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tx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E563-61C7-4A02-8B26-011031A62A25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259" y="541776"/>
            <a:ext cx="5038725" cy="56483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1128" y="1955416"/>
            <a:ext cx="5000625" cy="44291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5" name="Pfeil nach links 4"/>
          <p:cNvSpPr/>
          <p:nvPr/>
        </p:nvSpPr>
        <p:spPr>
          <a:xfrm>
            <a:off x="5257800" y="5334000"/>
            <a:ext cx="647700" cy="32385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E563-61C7-4A02-8B26-011031A62A25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963" y="970506"/>
            <a:ext cx="7324451" cy="297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693683" y="4334574"/>
            <a:ext cx="75907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B050"/>
                </a:solidFill>
              </a:rPr>
              <a:t>+</a:t>
            </a:r>
            <a:r>
              <a:rPr lang="de-DE" sz="2000" dirty="0" smtClean="0"/>
              <a:t>  Störungen werden umgehend beseitigt</a:t>
            </a:r>
          </a:p>
          <a:p>
            <a:endParaRPr lang="de-DE" sz="2000" dirty="0" smtClean="0"/>
          </a:p>
          <a:p>
            <a:r>
              <a:rPr lang="de-DE" sz="2000" b="1" dirty="0" smtClean="0">
                <a:solidFill>
                  <a:srgbClr val="FF0000"/>
                </a:solidFill>
              </a:rPr>
              <a:t>-</a:t>
            </a:r>
            <a:r>
              <a:rPr lang="de-DE" sz="2000" dirty="0" smtClean="0"/>
              <a:t>   Keine Bestätigung der Meldung per E-Mail</a:t>
            </a:r>
          </a:p>
          <a:p>
            <a:r>
              <a:rPr lang="de-DE" sz="2000" b="1" dirty="0" smtClean="0">
                <a:solidFill>
                  <a:srgbClr val="FF0000"/>
                </a:solidFill>
              </a:rPr>
              <a:t>-</a:t>
            </a:r>
            <a:r>
              <a:rPr lang="de-DE" sz="2000" dirty="0" smtClean="0"/>
              <a:t>   Keine Benennung eines Ansprechpartners für evtl. Nachfragen</a:t>
            </a:r>
          </a:p>
          <a:p>
            <a:r>
              <a:rPr lang="de-DE" sz="2000" b="1" dirty="0" smtClean="0">
                <a:solidFill>
                  <a:srgbClr val="FF0000"/>
                </a:solidFill>
              </a:rPr>
              <a:t>-</a:t>
            </a:r>
            <a:r>
              <a:rPr lang="de-DE" sz="2000" dirty="0" smtClean="0"/>
              <a:t>   Keine Möglichkeit zur Abfrage des Bearbeitungsstands</a:t>
            </a:r>
          </a:p>
          <a:p>
            <a:r>
              <a:rPr lang="de-DE" sz="2000" b="1" dirty="0" smtClean="0">
                <a:solidFill>
                  <a:srgbClr val="FF0000"/>
                </a:solidFill>
              </a:rPr>
              <a:t>-</a:t>
            </a:r>
            <a:r>
              <a:rPr lang="de-DE" sz="2000" dirty="0" smtClean="0"/>
              <a:t>   Keine Benachrichtigung nach Störungsbeseitigung</a:t>
            </a:r>
            <a:endParaRPr lang="de-D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Status quo aus Sicht der Verwaltung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 smtClean="0"/>
              <a:t>Auf Mithilfe der Bürger angewiesen</a:t>
            </a:r>
          </a:p>
          <a:p>
            <a:r>
              <a:rPr lang="de-DE" dirty="0" smtClean="0"/>
              <a:t>Keine Zeit für Eingangsbestätigung</a:t>
            </a:r>
          </a:p>
          <a:p>
            <a:r>
              <a:rPr lang="de-DE" dirty="0" smtClean="0"/>
              <a:t>Keine Zeit für Rückmeldung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BD894F4-6C2D-4040-846F-88F103D0E5D4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E563-61C7-4A02-8B26-011031A62A25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41888" y="604734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1. „Melde-</a:t>
            </a:r>
            <a:r>
              <a:rPr lang="de-DE" dirty="0" err="1" smtClean="0"/>
              <a:t>App</a:t>
            </a:r>
            <a:r>
              <a:rPr lang="de-DE" dirty="0" smtClean="0"/>
              <a:t>“ starten.</a:t>
            </a:r>
            <a:endParaRPr lang="de-DE" dirty="0"/>
          </a:p>
        </p:txBody>
      </p:sp>
      <p:grpSp>
        <p:nvGrpSpPr>
          <p:cNvPr id="36" name="Gruppieren 35"/>
          <p:cNvGrpSpPr/>
          <p:nvPr/>
        </p:nvGrpSpPr>
        <p:grpSpPr>
          <a:xfrm>
            <a:off x="75214" y="541703"/>
            <a:ext cx="1967916" cy="3938127"/>
            <a:chOff x="75214" y="541703"/>
            <a:chExt cx="1967916" cy="3938127"/>
          </a:xfrm>
        </p:grpSpPr>
        <p:pic>
          <p:nvPicPr>
            <p:cNvPr id="3" name="Grafik 2" descr="satellit_MC90031938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2899" y="541703"/>
              <a:ext cx="1390231" cy="1208263"/>
            </a:xfrm>
            <a:prstGeom prst="rect">
              <a:avLst/>
            </a:prstGeom>
          </p:spPr>
        </p:pic>
        <p:cxnSp>
          <p:nvCxnSpPr>
            <p:cNvPr id="7" name="Gerade Verbindung 6"/>
            <p:cNvCxnSpPr>
              <a:stCxn id="32" idx="0"/>
              <a:endCxn id="3" idx="2"/>
            </p:cNvCxnSpPr>
            <p:nvPr/>
          </p:nvCxnSpPr>
          <p:spPr>
            <a:xfrm rot="16200000" flipV="1">
              <a:off x="-13443" y="3111424"/>
              <a:ext cx="2729864" cy="6948"/>
            </a:xfrm>
            <a:prstGeom prst="line">
              <a:avLst/>
            </a:prstGeom>
            <a:ln w="19050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feld 7"/>
            <p:cNvSpPr txBox="1"/>
            <p:nvPr/>
          </p:nvSpPr>
          <p:spPr>
            <a:xfrm>
              <a:off x="75214" y="1816816"/>
              <a:ext cx="13773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2. Standort </a:t>
              </a:r>
            </a:p>
            <a:p>
              <a:r>
                <a:rPr lang="de-DE" dirty="0" smtClean="0"/>
                <a:t>ermitteln </a:t>
              </a:r>
            </a:p>
            <a:p>
              <a:r>
                <a:rPr lang="de-DE" dirty="0" smtClean="0"/>
                <a:t>(GPS).</a:t>
              </a:r>
              <a:endParaRPr lang="de-DE" dirty="0"/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1531917" y="1718443"/>
            <a:ext cx="3189852" cy="2711053"/>
            <a:chOff x="1531917" y="1718443"/>
            <a:chExt cx="3189852" cy="2711053"/>
          </a:xfrm>
        </p:grpSpPr>
        <p:sp>
          <p:nvSpPr>
            <p:cNvPr id="11" name="Textfeld 10"/>
            <p:cNvSpPr txBox="1"/>
            <p:nvPr/>
          </p:nvSpPr>
          <p:spPr>
            <a:xfrm>
              <a:off x="1875118" y="2771557"/>
              <a:ext cx="14157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3. Schaden </a:t>
              </a:r>
            </a:p>
            <a:p>
              <a:r>
                <a:rPr lang="de-DE" dirty="0" smtClean="0"/>
                <a:t>melden.</a:t>
              </a:r>
              <a:endParaRPr lang="de-DE" dirty="0"/>
            </a:p>
          </p:txBody>
        </p:sp>
        <p:pic>
          <p:nvPicPr>
            <p:cNvPr id="13" name="Grafik 12" descr="server_MC900434845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1781" y="1718443"/>
              <a:ext cx="1479988" cy="1479988"/>
            </a:xfrm>
            <a:prstGeom prst="rect">
              <a:avLst/>
            </a:prstGeom>
          </p:spPr>
        </p:pic>
        <p:cxnSp>
          <p:nvCxnSpPr>
            <p:cNvPr id="16" name="Gerade Verbindung mit Pfeil 15"/>
            <p:cNvCxnSpPr/>
            <p:nvPr/>
          </p:nvCxnSpPr>
          <p:spPr>
            <a:xfrm flipV="1">
              <a:off x="1531917" y="2963921"/>
              <a:ext cx="1794606" cy="146557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ieren 37"/>
          <p:cNvGrpSpPr/>
          <p:nvPr/>
        </p:nvGrpSpPr>
        <p:grpSpPr>
          <a:xfrm>
            <a:off x="2622336" y="3198431"/>
            <a:ext cx="2659111" cy="3213666"/>
            <a:chOff x="2622336" y="3198431"/>
            <a:chExt cx="2659111" cy="3213666"/>
          </a:xfrm>
        </p:grpSpPr>
        <p:sp>
          <p:nvSpPr>
            <p:cNvPr id="14" name="Textfeld 13"/>
            <p:cNvSpPr txBox="1"/>
            <p:nvPr/>
          </p:nvSpPr>
          <p:spPr>
            <a:xfrm>
              <a:off x="2622336" y="3795593"/>
              <a:ext cx="153118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4. Eingang </a:t>
              </a:r>
            </a:p>
            <a:p>
              <a:r>
                <a:rPr lang="de-DE" dirty="0" smtClean="0"/>
                <a:t>der Meldung </a:t>
              </a:r>
            </a:p>
            <a:p>
              <a:r>
                <a:rPr lang="de-DE" dirty="0" smtClean="0"/>
                <a:t>bestätigen.</a:t>
              </a:r>
              <a:endParaRPr lang="de-DE" dirty="0"/>
            </a:p>
          </p:txBody>
        </p:sp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10543" y="5280629"/>
              <a:ext cx="2370904" cy="1131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54" name="Gerade Verbindung mit Pfeil 53"/>
            <p:cNvCxnSpPr>
              <a:stCxn id="13" idx="2"/>
              <a:endCxn id="51" idx="0"/>
            </p:cNvCxnSpPr>
            <p:nvPr/>
          </p:nvCxnSpPr>
          <p:spPr>
            <a:xfrm rot="16200000" flipH="1">
              <a:off x="2997786" y="4182420"/>
              <a:ext cx="2082198" cy="11422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Grafik 31" descr="smartphone_MC90043983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179" y="4479830"/>
            <a:ext cx="1443567" cy="1443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2541" y="4430974"/>
            <a:ext cx="903767" cy="54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Unser Selbstverständnis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388350" y="6588125"/>
            <a:ext cx="539750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0C99CDB-6A99-4BB3-82F2-E82EE4839F2B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593398" y="2462368"/>
            <a:ext cx="1902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+mj-lt"/>
              </a:rPr>
              <a:t>Branchenkenntnis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030681" y="4832020"/>
            <a:ext cx="2030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+mj-lt"/>
              </a:rPr>
              <a:t>Methodenwissen</a:t>
            </a:r>
            <a:endParaRPr lang="de-DE" dirty="0"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012564" y="4780692"/>
            <a:ext cx="25660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+mj-lt"/>
              </a:rPr>
              <a:t>Veränderungskompetenz</a:t>
            </a:r>
            <a:r>
              <a:rPr lang="de-DE" sz="1600" dirty="0" smtClean="0">
                <a:latin typeface="+mj-lt"/>
              </a:rPr>
              <a:t/>
            </a:r>
            <a:br>
              <a:rPr lang="de-DE" sz="1600" dirty="0" smtClean="0">
                <a:latin typeface="+mj-lt"/>
              </a:rPr>
            </a:br>
            <a:endParaRPr lang="de-DE" sz="1600" dirty="0">
              <a:latin typeface="+mj-lt"/>
            </a:endParaRPr>
          </a:p>
        </p:txBody>
      </p:sp>
      <p:sp>
        <p:nvSpPr>
          <p:cNvPr id="8" name="Rechteckige Legende 7"/>
          <p:cNvSpPr/>
          <p:nvPr/>
        </p:nvSpPr>
        <p:spPr>
          <a:xfrm>
            <a:off x="350874" y="3686175"/>
            <a:ext cx="1765005" cy="880030"/>
          </a:xfrm>
          <a:prstGeom prst="wedgeRectCallout">
            <a:avLst>
              <a:gd name="adj1" fmla="val -351"/>
              <a:gd name="adj2" fmla="val 8524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dirty="0" smtClean="0">
                <a:solidFill>
                  <a:schemeClr val="tx1"/>
                </a:solidFill>
              </a:rPr>
              <a:t>- Organisation</a:t>
            </a:r>
            <a:br>
              <a:rPr lang="de-DE" sz="1600" dirty="0" smtClean="0">
                <a:solidFill>
                  <a:schemeClr val="tx1"/>
                </a:solidFill>
              </a:rPr>
            </a:br>
            <a:r>
              <a:rPr lang="de-DE" sz="1600" dirty="0" smtClean="0">
                <a:solidFill>
                  <a:schemeClr val="tx1"/>
                </a:solidFill>
              </a:rPr>
              <a:t>- IT-Management</a:t>
            </a:r>
            <a:br>
              <a:rPr lang="de-DE" sz="1600" dirty="0" smtClean="0">
                <a:solidFill>
                  <a:schemeClr val="tx1"/>
                </a:solidFill>
              </a:rPr>
            </a:br>
            <a:r>
              <a:rPr lang="de-DE" sz="1600" dirty="0" smtClean="0">
                <a:solidFill>
                  <a:schemeClr val="tx1"/>
                </a:solidFill>
              </a:rPr>
              <a:t>- Wirtschaftlichkeit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9" name="Rechteckige Legende 8"/>
          <p:cNvSpPr/>
          <p:nvPr/>
        </p:nvSpPr>
        <p:spPr>
          <a:xfrm>
            <a:off x="6251944" y="3207224"/>
            <a:ext cx="2596781" cy="1300976"/>
          </a:xfrm>
          <a:prstGeom prst="wedgeRectCallout">
            <a:avLst>
              <a:gd name="adj1" fmla="val -41595"/>
              <a:gd name="adj2" fmla="val 7377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dirty="0" smtClean="0">
                <a:solidFill>
                  <a:schemeClr val="tx1"/>
                </a:solidFill>
              </a:rPr>
              <a:t>- Projektmanagement</a:t>
            </a:r>
            <a:br>
              <a:rPr lang="de-DE" sz="1600" dirty="0" smtClean="0">
                <a:solidFill>
                  <a:schemeClr val="tx1"/>
                </a:solidFill>
              </a:rPr>
            </a:br>
            <a:r>
              <a:rPr lang="de-DE" sz="1600" dirty="0" smtClean="0">
                <a:solidFill>
                  <a:schemeClr val="tx1"/>
                </a:solidFill>
              </a:rPr>
              <a:t>- Prozessoptimierung</a:t>
            </a:r>
          </a:p>
          <a:p>
            <a:r>
              <a:rPr lang="de-DE" sz="1600" dirty="0" smtClean="0">
                <a:solidFill>
                  <a:schemeClr val="tx1"/>
                </a:solidFill>
              </a:rPr>
              <a:t>- IT-Auswahl und -Einführung</a:t>
            </a:r>
          </a:p>
          <a:p>
            <a:r>
              <a:rPr lang="de-DE" sz="1600" dirty="0" smtClean="0">
                <a:solidFill>
                  <a:schemeClr val="tx1"/>
                </a:solidFill>
              </a:rPr>
              <a:t>- Change Management</a:t>
            </a:r>
            <a:br>
              <a:rPr lang="de-DE" sz="1600" dirty="0" smtClean="0">
                <a:solidFill>
                  <a:schemeClr val="tx1"/>
                </a:solidFill>
              </a:rPr>
            </a:br>
            <a:r>
              <a:rPr lang="de-DE" sz="1600" dirty="0" smtClean="0">
                <a:solidFill>
                  <a:schemeClr val="tx1"/>
                </a:solidFill>
              </a:rPr>
              <a:t>- Partizipation und Teilhabe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0" name="Richtungspfeil 9"/>
          <p:cNvSpPr/>
          <p:nvPr/>
        </p:nvSpPr>
        <p:spPr>
          <a:xfrm>
            <a:off x="1318453" y="5560828"/>
            <a:ext cx="2126512" cy="446567"/>
          </a:xfrm>
          <a:prstGeom prst="homePlat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Forschung</a:t>
            </a:r>
            <a:endParaRPr lang="de-DE" dirty="0"/>
          </a:p>
        </p:txBody>
      </p:sp>
      <p:sp>
        <p:nvSpPr>
          <p:cNvPr id="11" name="Eingekerbter Richtungspfeil 10"/>
          <p:cNvSpPr/>
          <p:nvPr/>
        </p:nvSpPr>
        <p:spPr>
          <a:xfrm>
            <a:off x="3306824" y="5550195"/>
            <a:ext cx="2222205" cy="457200"/>
          </a:xfrm>
          <a:prstGeom prst="chevr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Erprobung</a:t>
            </a:r>
          </a:p>
        </p:txBody>
      </p:sp>
      <p:sp>
        <p:nvSpPr>
          <p:cNvPr id="12" name="Eingekerbter Richtungspfeil 11"/>
          <p:cNvSpPr/>
          <p:nvPr/>
        </p:nvSpPr>
        <p:spPr>
          <a:xfrm>
            <a:off x="5405063" y="5553733"/>
            <a:ext cx="2222205" cy="457200"/>
          </a:xfrm>
          <a:prstGeom prst="chevr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Beratung</a:t>
            </a:r>
          </a:p>
        </p:txBody>
      </p:sp>
      <p:pic>
        <p:nvPicPr>
          <p:cNvPr id="13" name="Grafik 12" descr="Ifib_Logo_RZ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327" y="5539561"/>
            <a:ext cx="718250" cy="478465"/>
          </a:xfrm>
          <a:prstGeom prst="rect">
            <a:avLst/>
          </a:prstGeom>
        </p:spPr>
      </p:pic>
      <p:pic>
        <p:nvPicPr>
          <p:cNvPr id="14" name="Grafik 13" descr="logo_72dpi.jpg"/>
          <p:cNvPicPr>
            <a:picLocks noChangeAspect="1"/>
          </p:cNvPicPr>
          <p:nvPr/>
        </p:nvPicPr>
        <p:blipFill>
          <a:blip r:embed="rId4" cstate="print"/>
          <a:srcRect r="22974" b="46045"/>
          <a:stretch>
            <a:fillRect/>
          </a:stretch>
        </p:blipFill>
        <p:spPr>
          <a:xfrm>
            <a:off x="410018" y="5548051"/>
            <a:ext cx="759563" cy="41103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5" cstate="print"/>
          <a:srcRect l="13606" t="6047" r="21165" b="21165"/>
          <a:stretch>
            <a:fillRect/>
          </a:stretch>
        </p:blipFill>
        <p:spPr bwMode="auto">
          <a:xfrm>
            <a:off x="4141395" y="3625702"/>
            <a:ext cx="820995" cy="62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5924" y="4391247"/>
            <a:ext cx="777948" cy="583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Gleichschenkliges Dreieck 2"/>
          <p:cNvSpPr/>
          <p:nvPr/>
        </p:nvSpPr>
        <p:spPr>
          <a:xfrm>
            <a:off x="3088248" y="2907075"/>
            <a:ext cx="2941607" cy="2147978"/>
          </a:xfrm>
          <a:prstGeom prst="triangle">
            <a:avLst/>
          </a:prstGeom>
          <a:solidFill>
            <a:schemeClr val="accent2">
              <a:alpha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ige Legende 18"/>
          <p:cNvSpPr/>
          <p:nvPr/>
        </p:nvSpPr>
        <p:spPr>
          <a:xfrm>
            <a:off x="6251944" y="1392864"/>
            <a:ext cx="2596781" cy="1173121"/>
          </a:xfrm>
          <a:prstGeom prst="wedgeRectCallout">
            <a:avLst>
              <a:gd name="adj1" fmla="val -77627"/>
              <a:gd name="adj2" fmla="val 5383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dirty="0" smtClean="0">
                <a:solidFill>
                  <a:schemeClr val="tx1"/>
                </a:solidFill>
              </a:rPr>
              <a:t>- Öffentliche Verwaltung</a:t>
            </a:r>
          </a:p>
          <a:p>
            <a:r>
              <a:rPr lang="de-DE" sz="1600" dirty="0" smtClean="0">
                <a:solidFill>
                  <a:schemeClr val="tx1"/>
                </a:solidFill>
              </a:rPr>
              <a:t>- Öffentliche Dienstleister</a:t>
            </a:r>
          </a:p>
          <a:p>
            <a:r>
              <a:rPr lang="de-DE" sz="1600" dirty="0" smtClean="0">
                <a:solidFill>
                  <a:schemeClr val="tx1"/>
                </a:solidFill>
              </a:rPr>
              <a:t>- Schulen und Hochschulen</a:t>
            </a:r>
          </a:p>
          <a:p>
            <a:r>
              <a:rPr lang="de-DE" sz="1600" dirty="0" smtClean="0">
                <a:solidFill>
                  <a:schemeClr val="tx1"/>
                </a:solidFill>
              </a:rPr>
              <a:t>- Schul- und Bildungsträger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E563-61C7-4A02-8B26-011031A62A25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94" y="1276350"/>
            <a:ext cx="902142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E563-61C7-4A02-8B26-011031A62A25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  <p:pic>
        <p:nvPicPr>
          <p:cNvPr id="154626" name="Picture 2" descr="C:\Users\mwind\AppData\Local\Temp\SNAGHTML119d8e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961070"/>
            <a:ext cx="8867775" cy="5519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E563-61C7-4A02-8B26-011031A62A25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pic>
        <p:nvPicPr>
          <p:cNvPr id="155650" name="Picture 2" descr="C:\Users\mwind\AppData\Local\Temp\SNAGHTML11a8b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1" y="816672"/>
            <a:ext cx="9144000" cy="5831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E563-61C7-4A02-8B26-011031A62A25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49" y="1714402"/>
            <a:ext cx="8896351" cy="336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E563-61C7-4A02-8B26-011031A62A25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41888" y="604734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1. „Melde-</a:t>
            </a:r>
            <a:r>
              <a:rPr lang="de-DE" dirty="0" err="1" smtClean="0"/>
              <a:t>App</a:t>
            </a:r>
            <a:r>
              <a:rPr lang="de-DE" dirty="0" smtClean="0"/>
              <a:t>“ starten.</a:t>
            </a:r>
            <a:endParaRPr lang="de-DE" dirty="0"/>
          </a:p>
        </p:txBody>
      </p:sp>
      <p:grpSp>
        <p:nvGrpSpPr>
          <p:cNvPr id="4" name="Gruppieren 35"/>
          <p:cNvGrpSpPr/>
          <p:nvPr/>
        </p:nvGrpSpPr>
        <p:grpSpPr>
          <a:xfrm>
            <a:off x="75214" y="541703"/>
            <a:ext cx="1967916" cy="3938127"/>
            <a:chOff x="75214" y="541703"/>
            <a:chExt cx="1967916" cy="3938127"/>
          </a:xfrm>
        </p:grpSpPr>
        <p:pic>
          <p:nvPicPr>
            <p:cNvPr id="3" name="Grafik 2" descr="satellit_MC90031938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2899" y="541703"/>
              <a:ext cx="1390231" cy="1208263"/>
            </a:xfrm>
            <a:prstGeom prst="rect">
              <a:avLst/>
            </a:prstGeom>
          </p:spPr>
        </p:pic>
        <p:cxnSp>
          <p:nvCxnSpPr>
            <p:cNvPr id="7" name="Gerade Verbindung 6"/>
            <p:cNvCxnSpPr>
              <a:stCxn id="32" idx="0"/>
              <a:endCxn id="3" idx="2"/>
            </p:cNvCxnSpPr>
            <p:nvPr/>
          </p:nvCxnSpPr>
          <p:spPr>
            <a:xfrm rot="16200000" flipV="1">
              <a:off x="-13443" y="3111424"/>
              <a:ext cx="2729864" cy="6948"/>
            </a:xfrm>
            <a:prstGeom prst="line">
              <a:avLst/>
            </a:prstGeom>
            <a:ln w="19050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feld 7"/>
            <p:cNvSpPr txBox="1"/>
            <p:nvPr/>
          </p:nvSpPr>
          <p:spPr>
            <a:xfrm>
              <a:off x="75214" y="1816816"/>
              <a:ext cx="13773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2. Standort </a:t>
              </a:r>
            </a:p>
            <a:p>
              <a:r>
                <a:rPr lang="de-DE" dirty="0" smtClean="0"/>
                <a:t>ermitteln </a:t>
              </a:r>
            </a:p>
            <a:p>
              <a:r>
                <a:rPr lang="de-DE" dirty="0" smtClean="0"/>
                <a:t>(GPS).</a:t>
              </a:r>
              <a:endParaRPr lang="de-DE" dirty="0"/>
            </a:p>
          </p:txBody>
        </p:sp>
      </p:grpSp>
      <p:grpSp>
        <p:nvGrpSpPr>
          <p:cNvPr id="6" name="Gruppieren 36"/>
          <p:cNvGrpSpPr/>
          <p:nvPr/>
        </p:nvGrpSpPr>
        <p:grpSpPr>
          <a:xfrm>
            <a:off x="1531917" y="1718443"/>
            <a:ext cx="3189852" cy="2711053"/>
            <a:chOff x="1531917" y="1718443"/>
            <a:chExt cx="3189852" cy="2711053"/>
          </a:xfrm>
        </p:grpSpPr>
        <p:sp>
          <p:nvSpPr>
            <p:cNvPr id="11" name="Textfeld 10"/>
            <p:cNvSpPr txBox="1"/>
            <p:nvPr/>
          </p:nvSpPr>
          <p:spPr>
            <a:xfrm>
              <a:off x="1875118" y="2771557"/>
              <a:ext cx="14157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3. Schaden </a:t>
              </a:r>
            </a:p>
            <a:p>
              <a:r>
                <a:rPr lang="de-DE" dirty="0" smtClean="0"/>
                <a:t>melden.</a:t>
              </a:r>
              <a:endParaRPr lang="de-DE" dirty="0"/>
            </a:p>
          </p:txBody>
        </p:sp>
        <p:pic>
          <p:nvPicPr>
            <p:cNvPr id="13" name="Grafik 12" descr="server_MC900434845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1781" y="1718443"/>
              <a:ext cx="1479988" cy="1479988"/>
            </a:xfrm>
            <a:prstGeom prst="rect">
              <a:avLst/>
            </a:prstGeom>
          </p:spPr>
        </p:pic>
        <p:cxnSp>
          <p:nvCxnSpPr>
            <p:cNvPr id="16" name="Gerade Verbindung mit Pfeil 15"/>
            <p:cNvCxnSpPr/>
            <p:nvPr/>
          </p:nvCxnSpPr>
          <p:spPr>
            <a:xfrm flipV="1">
              <a:off x="1531917" y="2963921"/>
              <a:ext cx="1794606" cy="146557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Gerade Verbindung mit Pfeil 29"/>
          <p:cNvCxnSpPr/>
          <p:nvPr/>
        </p:nvCxnSpPr>
        <p:spPr>
          <a:xfrm rot="10800000">
            <a:off x="4579878" y="2332311"/>
            <a:ext cx="1347957" cy="98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4603536" y="2339902"/>
            <a:ext cx="1371597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8. Fall </a:t>
            </a:r>
          </a:p>
          <a:p>
            <a:r>
              <a:rPr lang="de-DE" dirty="0" smtClean="0"/>
              <a:t>schließen.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6164407" y="3916457"/>
            <a:ext cx="1402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9.  Über </a:t>
            </a:r>
          </a:p>
          <a:p>
            <a:r>
              <a:rPr lang="de-DE" dirty="0" smtClean="0"/>
              <a:t>Reparatur</a:t>
            </a:r>
          </a:p>
          <a:p>
            <a:r>
              <a:rPr lang="de-DE" dirty="0" smtClean="0"/>
              <a:t>informieren.</a:t>
            </a:r>
            <a:endParaRPr lang="de-DE" dirty="0"/>
          </a:p>
        </p:txBody>
      </p:sp>
      <p:grpSp>
        <p:nvGrpSpPr>
          <p:cNvPr id="9" name="Gruppieren 41"/>
          <p:cNvGrpSpPr/>
          <p:nvPr/>
        </p:nvGrpSpPr>
        <p:grpSpPr>
          <a:xfrm>
            <a:off x="4540469" y="777954"/>
            <a:ext cx="4279879" cy="1985108"/>
            <a:chOff x="4540469" y="777954"/>
            <a:chExt cx="4279879" cy="1985108"/>
          </a:xfrm>
        </p:grpSpPr>
        <p:pic>
          <p:nvPicPr>
            <p:cNvPr id="12" name="Grafik 11" descr="workflow_MC900442066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67576" y="1803172"/>
              <a:ext cx="821349" cy="959890"/>
            </a:xfrm>
            <a:prstGeom prst="rect">
              <a:avLst/>
            </a:prstGeom>
          </p:spPr>
        </p:pic>
        <p:cxnSp>
          <p:nvCxnSpPr>
            <p:cNvPr id="27" name="Gerade Verbindung mit Pfeil 26"/>
            <p:cNvCxnSpPr/>
            <p:nvPr/>
          </p:nvCxnSpPr>
          <p:spPr>
            <a:xfrm>
              <a:off x="4540469" y="2037847"/>
              <a:ext cx="13716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7"/>
            <p:cNvSpPr txBox="1"/>
            <p:nvPr/>
          </p:nvSpPr>
          <p:spPr>
            <a:xfrm>
              <a:off x="4592998" y="1434855"/>
              <a:ext cx="14500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5. Workflow </a:t>
              </a:r>
            </a:p>
            <a:p>
              <a:r>
                <a:rPr lang="de-DE" dirty="0" smtClean="0"/>
                <a:t>auslösen.</a:t>
              </a:r>
              <a:endParaRPr lang="de-DE" dirty="0"/>
            </a:p>
          </p:txBody>
        </p:sp>
        <p:pic>
          <p:nvPicPr>
            <p:cNvPr id="39" name="Grafik 38" descr="schraubenschlüssel_MC90044128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7898524" y="922743"/>
              <a:ext cx="921824" cy="921824"/>
            </a:xfrm>
            <a:prstGeom prst="rect">
              <a:avLst/>
            </a:prstGeom>
          </p:spPr>
        </p:pic>
        <p:cxnSp>
          <p:nvCxnSpPr>
            <p:cNvPr id="43" name="Form 42"/>
            <p:cNvCxnSpPr>
              <a:stCxn id="12" idx="0"/>
              <a:endCxn id="39" idx="3"/>
            </p:cNvCxnSpPr>
            <p:nvPr/>
          </p:nvCxnSpPr>
          <p:spPr>
            <a:xfrm rot="5400000" flipH="1" flipV="1">
              <a:off x="6978629" y="883278"/>
              <a:ext cx="419517" cy="1420273"/>
            </a:xfrm>
            <a:prstGeom prst="bentConnector2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feld 43"/>
            <p:cNvSpPr txBox="1"/>
            <p:nvPr/>
          </p:nvSpPr>
          <p:spPr>
            <a:xfrm>
              <a:off x="6505908" y="777954"/>
              <a:ext cx="16290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6. Reparatur</a:t>
              </a:r>
            </a:p>
            <a:p>
              <a:r>
                <a:rPr lang="de-DE" dirty="0" smtClean="0"/>
                <a:t>durchführen.</a:t>
              </a:r>
              <a:endParaRPr lang="de-DE" dirty="0"/>
            </a:p>
          </p:txBody>
        </p:sp>
      </p:grpSp>
      <p:cxnSp>
        <p:nvCxnSpPr>
          <p:cNvPr id="46" name="Form 45"/>
          <p:cNvCxnSpPr>
            <a:stCxn id="39" idx="2"/>
            <a:endCxn id="12" idx="3"/>
          </p:cNvCxnSpPr>
          <p:nvPr/>
        </p:nvCxnSpPr>
        <p:spPr>
          <a:xfrm rot="5400000">
            <a:off x="7404906" y="1328587"/>
            <a:ext cx="438550" cy="1470511"/>
          </a:xfrm>
          <a:prstGeom prst="bent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>
            <a:off x="6547951" y="2590936"/>
            <a:ext cx="1807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7. Arbeit</a:t>
            </a:r>
          </a:p>
          <a:p>
            <a:r>
              <a:rPr lang="de-DE" dirty="0" smtClean="0"/>
              <a:t>dokumentieren.</a:t>
            </a:r>
            <a:endParaRPr lang="de-DE" dirty="0"/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8291" y="5277482"/>
            <a:ext cx="2353659" cy="11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uppieren 37"/>
          <p:cNvGrpSpPr/>
          <p:nvPr/>
        </p:nvGrpSpPr>
        <p:grpSpPr>
          <a:xfrm>
            <a:off x="2622336" y="3198431"/>
            <a:ext cx="2659111" cy="3213666"/>
            <a:chOff x="2622336" y="3198431"/>
            <a:chExt cx="2659111" cy="3213666"/>
          </a:xfrm>
        </p:grpSpPr>
        <p:sp>
          <p:nvSpPr>
            <p:cNvPr id="14" name="Textfeld 13"/>
            <p:cNvSpPr txBox="1"/>
            <p:nvPr/>
          </p:nvSpPr>
          <p:spPr>
            <a:xfrm>
              <a:off x="2622336" y="3795593"/>
              <a:ext cx="153118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4. Eingang </a:t>
              </a:r>
            </a:p>
            <a:p>
              <a:r>
                <a:rPr lang="de-DE" dirty="0" smtClean="0"/>
                <a:t>der Meldung </a:t>
              </a:r>
            </a:p>
            <a:p>
              <a:r>
                <a:rPr lang="de-DE" dirty="0" smtClean="0"/>
                <a:t>bestätigen.</a:t>
              </a:r>
              <a:endParaRPr lang="de-DE" dirty="0"/>
            </a:p>
          </p:txBody>
        </p:sp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10543" y="5280629"/>
              <a:ext cx="2370904" cy="1131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54" name="Gerade Verbindung mit Pfeil 53"/>
            <p:cNvCxnSpPr>
              <a:stCxn id="13" idx="2"/>
              <a:endCxn id="51" idx="0"/>
            </p:cNvCxnSpPr>
            <p:nvPr/>
          </p:nvCxnSpPr>
          <p:spPr>
            <a:xfrm rot="16200000" flipH="1">
              <a:off x="2997786" y="4182420"/>
              <a:ext cx="2082198" cy="11422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Gerade Verbindung mit Pfeil 55"/>
          <p:cNvCxnSpPr>
            <a:stCxn id="13" idx="2"/>
            <a:endCxn id="52" idx="0"/>
          </p:cNvCxnSpPr>
          <p:nvPr/>
        </p:nvCxnSpPr>
        <p:spPr>
          <a:xfrm rot="16200000" flipH="1">
            <a:off x="4398923" y="2781283"/>
            <a:ext cx="2079051" cy="291334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fik 28" descr="smartphone_MC90043983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55068" y="1710558"/>
            <a:ext cx="1127234" cy="1127234"/>
          </a:xfrm>
          <a:prstGeom prst="rect">
            <a:avLst/>
          </a:prstGeom>
        </p:spPr>
      </p:pic>
      <p:pic>
        <p:nvPicPr>
          <p:cNvPr id="32" name="Grafik 31" descr="smartphone_MC90043983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3179" y="4479830"/>
            <a:ext cx="1443567" cy="1443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4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E563-61C7-4A02-8B26-011031A62A25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892" y="1568667"/>
            <a:ext cx="8989108" cy="425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Bitte keine Eigenentwicklungen!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E563-61C7-4A02-8B26-011031A62A25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pic>
        <p:nvPicPr>
          <p:cNvPr id="3" name="Grafik 2" descr="img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215" y="1584325"/>
            <a:ext cx="3295133" cy="47879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Grafik 3" descr="img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4992" y="1537153"/>
            <a:ext cx="3363477" cy="486637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257175" y="6515100"/>
            <a:ext cx="335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+mj-lt"/>
              </a:rPr>
              <a:t>Quelle: Kommune21, Heft 3/2012</a:t>
            </a:r>
            <a:endParaRPr lang="de-DE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E563-61C7-4A02-8B26-011031A62A25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  <p:pic>
        <p:nvPicPr>
          <p:cNvPr id="123906" name="Picture 2" descr="C:\Users\mwind\AppData\Local\Temp\SNAGHTML117925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514350"/>
            <a:ext cx="3981450" cy="6115050"/>
          </a:xfrm>
          <a:prstGeom prst="rect">
            <a:avLst/>
          </a:prstGeom>
          <a:noFill/>
        </p:spPr>
      </p:pic>
      <p:pic>
        <p:nvPicPr>
          <p:cNvPr id="123908" name="Picture 4" descr="C:\Users\mwind\AppData\Local\Temp\SNAGHTML117f4b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9213" y="1866900"/>
            <a:ext cx="5487011" cy="4972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E563-61C7-4A02-8B26-011031A62A25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" y="1698040"/>
            <a:ext cx="8648700" cy="407410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1F0F18-92CD-4B3D-95D5-28E6690F9D7B}" type="slidenum">
              <a:rPr lang="de-DE" smtClean="0"/>
              <a:pPr>
                <a:defRPr/>
              </a:pPr>
              <a:t>49</a:t>
            </a:fld>
            <a:endParaRPr lang="de-DE" dirty="0"/>
          </a:p>
        </p:txBody>
      </p:sp>
      <p:sp>
        <p:nvSpPr>
          <p:cNvPr id="4" name="Gleichschenkliges Dreieck 3"/>
          <p:cNvSpPr/>
          <p:nvPr/>
        </p:nvSpPr>
        <p:spPr>
          <a:xfrm>
            <a:off x="2952750" y="3524250"/>
            <a:ext cx="3562350" cy="22288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de-DE" sz="2400" b="1" dirty="0" smtClean="0"/>
              <a:t>Bürgerinnen</a:t>
            </a:r>
          </a:p>
          <a:p>
            <a:pPr algn="ctr"/>
            <a:r>
              <a:rPr lang="de-DE" sz="2400" b="1" dirty="0" smtClean="0"/>
              <a:t>und</a:t>
            </a:r>
          </a:p>
          <a:p>
            <a:pPr algn="ctr"/>
            <a:r>
              <a:rPr lang="de-DE" sz="2400" b="1" dirty="0" smtClean="0"/>
              <a:t>Bürger</a:t>
            </a:r>
            <a:endParaRPr lang="de-DE" sz="24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824288" y="3028950"/>
            <a:ext cx="1836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+mj-lt"/>
              </a:rPr>
              <a:t>Auftraggeber</a:t>
            </a:r>
            <a:endParaRPr lang="de-DE" sz="2400" dirty="0">
              <a:latin typeface="+mj-lt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850668" y="5684838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smtClean="0">
                <a:latin typeface="+mj-lt"/>
              </a:rPr>
              <a:t>Kunden</a:t>
            </a:r>
            <a:endParaRPr lang="de-DE" sz="2400" dirty="0">
              <a:latin typeface="+mj-lt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479818" y="5684838"/>
            <a:ext cx="1710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err="1" smtClean="0">
                <a:latin typeface="+mj-lt"/>
              </a:rPr>
              <a:t>Mitgestalter</a:t>
            </a:r>
            <a:endParaRPr lang="de-DE" sz="2400" dirty="0">
              <a:latin typeface="+mj-lt"/>
            </a:endParaRPr>
          </a:p>
        </p:txBody>
      </p:sp>
      <p:sp>
        <p:nvSpPr>
          <p:cNvPr id="9" name="Abgerundete rechteckige Legende 8"/>
          <p:cNvSpPr/>
          <p:nvPr/>
        </p:nvSpPr>
        <p:spPr>
          <a:xfrm>
            <a:off x="228600" y="4838700"/>
            <a:ext cx="2700338" cy="704850"/>
          </a:xfrm>
          <a:prstGeom prst="wedgeRoundRectCallout">
            <a:avLst>
              <a:gd name="adj1" fmla="val 22141"/>
              <a:gd name="adj2" fmla="val 7871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smtClean="0">
                <a:solidFill>
                  <a:schemeClr val="tx1"/>
                </a:solidFill>
              </a:rPr>
              <a:t>Aufgabe wird erledigt.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 Leistung ist überprüfbar.</a:t>
            </a:r>
            <a:endParaRPr lang="de-DE" dirty="0"/>
          </a:p>
        </p:txBody>
      </p:sp>
      <p:sp>
        <p:nvSpPr>
          <p:cNvPr id="10" name="Abgerundete rechteckige Legende 9"/>
          <p:cNvSpPr/>
          <p:nvPr/>
        </p:nvSpPr>
        <p:spPr>
          <a:xfrm>
            <a:off x="6529388" y="4514850"/>
            <a:ext cx="1814512" cy="933450"/>
          </a:xfrm>
          <a:prstGeom prst="wedgeRoundRectCallout">
            <a:avLst>
              <a:gd name="adj1" fmla="val -23034"/>
              <a:gd name="adj2" fmla="val 8141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/>
              </a:buClr>
            </a:pPr>
            <a:r>
              <a:rPr lang="de-DE" dirty="0" smtClean="0">
                <a:solidFill>
                  <a:schemeClr val="tx1"/>
                </a:solidFill>
              </a:rPr>
              <a:t>Beobachtungen werden weitergeleitet.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Abgerundete rechteckige Legende 10"/>
          <p:cNvSpPr/>
          <p:nvPr/>
        </p:nvSpPr>
        <p:spPr>
          <a:xfrm>
            <a:off x="3748088" y="1885950"/>
            <a:ext cx="2709862" cy="819150"/>
          </a:xfrm>
          <a:prstGeom prst="wedgeRoundRectCallout">
            <a:avLst>
              <a:gd name="adj1" fmla="val -23181"/>
              <a:gd name="adj2" fmla="val 9357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/>
              </a:buClr>
            </a:pPr>
            <a:r>
              <a:rPr lang="de-DE" dirty="0" smtClean="0">
                <a:solidFill>
                  <a:schemeClr val="tx1"/>
                </a:solidFill>
              </a:rPr>
              <a:t>Offene Veraltungsdaten</a:t>
            </a:r>
          </a:p>
          <a:p>
            <a:pPr>
              <a:buClr>
                <a:schemeClr val="tx1"/>
              </a:buClr>
            </a:pPr>
            <a:r>
              <a:rPr lang="de-DE" dirty="0" smtClean="0">
                <a:solidFill>
                  <a:schemeClr val="tx1"/>
                </a:solidFill>
              </a:rPr>
              <a:t>erhöhen die Transparenz.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2" name="Horizontaler Bildlauf 11"/>
          <p:cNvSpPr/>
          <p:nvPr/>
        </p:nvSpPr>
        <p:spPr>
          <a:xfrm>
            <a:off x="4991100" y="5695950"/>
            <a:ext cx="1504950" cy="731838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Kooperation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3" name="Horizontaler Bildlauf 12"/>
          <p:cNvSpPr/>
          <p:nvPr/>
        </p:nvSpPr>
        <p:spPr>
          <a:xfrm>
            <a:off x="3262313" y="3513138"/>
            <a:ext cx="1290637" cy="731838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Offenheit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4" name="Horizontaler Bildlauf 13"/>
          <p:cNvSpPr/>
          <p:nvPr/>
        </p:nvSpPr>
        <p:spPr>
          <a:xfrm>
            <a:off x="3124200" y="5448300"/>
            <a:ext cx="1085850" cy="731838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Service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 bwMode="auto">
          <a:xfrm>
            <a:off x="612000" y="936000"/>
            <a:ext cx="77256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3200" b="1" dirty="0" smtClean="0">
                <a:solidFill>
                  <a:schemeClr val="tx2"/>
                </a:solidFill>
                <a:latin typeface="+mj-lt"/>
                <a:ea typeface="+mj-ea"/>
                <a:cs typeface="Tahoma" pitchFamily="34" charset="0"/>
              </a:rPr>
              <a:t>Rollen der Bürgerinnen und Bürger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E563-61C7-4A02-8B26-011031A62A25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14350" y="2619375"/>
            <a:ext cx="1604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accent1"/>
                </a:solidFill>
              </a:rPr>
              <a:t>Ursache</a:t>
            </a:r>
            <a:endParaRPr lang="de-DE" sz="2800" b="1" dirty="0">
              <a:solidFill>
                <a:schemeClr val="accent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619875" y="2619375"/>
            <a:ext cx="1617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accent1"/>
                </a:solidFill>
              </a:rPr>
              <a:t>Wirkung</a:t>
            </a:r>
            <a:endParaRPr lang="de-DE" sz="2800" b="1" dirty="0">
              <a:solidFill>
                <a:schemeClr val="accent1"/>
              </a:solidFill>
            </a:endParaRPr>
          </a:p>
        </p:txBody>
      </p:sp>
      <p:cxnSp>
        <p:nvCxnSpPr>
          <p:cNvPr id="9" name="Gerade Verbindung mit Pfeil 8"/>
          <p:cNvCxnSpPr>
            <a:stCxn id="5" idx="3"/>
            <a:endCxn id="6" idx="1"/>
          </p:cNvCxnSpPr>
          <p:nvPr/>
        </p:nvCxnSpPr>
        <p:spPr>
          <a:xfrm>
            <a:off x="2119277" y="2880985"/>
            <a:ext cx="4500598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Revival der Bürgerkommune?</a:t>
            </a:r>
          </a:p>
        </p:txBody>
      </p:sp>
      <p:pic>
        <p:nvPicPr>
          <p:cNvPr id="54275" name="Picture 5" descr="Bogumil_Bürgerkommune_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663700"/>
            <a:ext cx="6767512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6"/>
          <p:cNvSpPr txBox="1">
            <a:spLocks noChangeArrowheads="1"/>
          </p:cNvSpPr>
          <p:nvPr/>
        </p:nvSpPr>
        <p:spPr bwMode="auto">
          <a:xfrm>
            <a:off x="249238" y="6500813"/>
            <a:ext cx="39100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Quelle: Bogumil/</a:t>
            </a:r>
            <a:r>
              <a:rPr lang="de-DE" sz="1600" dirty="0" err="1">
                <a:solidFill>
                  <a:schemeClr val="bg1"/>
                </a:solidFill>
              </a:rPr>
              <a:t>Holtkamp</a:t>
            </a:r>
            <a:r>
              <a:rPr lang="de-DE" sz="1600" dirty="0">
                <a:solidFill>
                  <a:schemeClr val="bg1"/>
                </a:solidFill>
              </a:rPr>
              <a:t>/Schwarz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Einige Thesen zur Diskussion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 smtClean="0"/>
              <a:t>„Public Management 2.0“ ist </a:t>
            </a:r>
            <a:r>
              <a:rPr lang="de-DE" sz="2000" b="1" dirty="0" smtClean="0">
                <a:solidFill>
                  <a:schemeClr val="accent2">
                    <a:lumMod val="50000"/>
                  </a:schemeClr>
                </a:solidFill>
              </a:rPr>
              <a:t>keine Frage der Technik</a:t>
            </a:r>
            <a:r>
              <a:rPr lang="de-DE" sz="2000" dirty="0" smtClean="0"/>
              <a:t>, sondern des </a:t>
            </a:r>
            <a:r>
              <a:rPr lang="de-DE" sz="2000" b="1" dirty="0" smtClean="0">
                <a:solidFill>
                  <a:schemeClr val="accent2">
                    <a:lumMod val="50000"/>
                  </a:schemeClr>
                </a:solidFill>
              </a:rPr>
              <a:t>kulturellen Wandels </a:t>
            </a:r>
            <a:r>
              <a:rPr lang="de-DE" sz="2000" dirty="0" smtClean="0"/>
              <a:t>in Politik und Verwaltung.</a:t>
            </a:r>
          </a:p>
          <a:p>
            <a:r>
              <a:rPr lang="de-DE" sz="2000" dirty="0" smtClean="0"/>
              <a:t>Traditionell organisierten Verwaltungen fehlt es gleichermaßen an den </a:t>
            </a:r>
            <a:r>
              <a:rPr lang="de-DE" sz="2000" b="1" dirty="0" smtClean="0">
                <a:solidFill>
                  <a:schemeClr val="accent2">
                    <a:lumMod val="50000"/>
                  </a:schemeClr>
                </a:solidFill>
              </a:rPr>
              <a:t>Ressourcen</a:t>
            </a:r>
            <a:r>
              <a:rPr lang="de-DE" sz="2000" dirty="0" smtClean="0"/>
              <a:t> wie auch am </a:t>
            </a:r>
            <a:r>
              <a:rPr lang="de-DE" sz="2000" b="1" dirty="0" smtClean="0">
                <a:solidFill>
                  <a:schemeClr val="accent2">
                    <a:lumMod val="50000"/>
                  </a:schemeClr>
                </a:solidFill>
              </a:rPr>
              <a:t>Verständnis</a:t>
            </a:r>
            <a:r>
              <a:rPr lang="de-DE" sz="2000" dirty="0" smtClean="0"/>
              <a:t> für zeitgemäße Kommunikation mit den Bürgerinnen und Bürgern.</a:t>
            </a:r>
          </a:p>
          <a:p>
            <a:r>
              <a:rPr lang="de-DE" sz="2000" dirty="0" smtClean="0"/>
              <a:t>Technische </a:t>
            </a:r>
            <a:r>
              <a:rPr lang="de-DE" sz="2000" b="1" dirty="0" smtClean="0">
                <a:solidFill>
                  <a:schemeClr val="accent2">
                    <a:lumMod val="50000"/>
                  </a:schemeClr>
                </a:solidFill>
              </a:rPr>
              <a:t>Eigenentwicklungen</a:t>
            </a:r>
            <a:r>
              <a:rPr lang="de-DE" sz="2000" dirty="0" smtClean="0"/>
              <a:t> einzelner Kommunen oder </a:t>
            </a:r>
            <a:r>
              <a:rPr lang="de-DE" sz="2000" b="1" dirty="0" smtClean="0">
                <a:solidFill>
                  <a:schemeClr val="accent2">
                    <a:lumMod val="50000"/>
                  </a:schemeClr>
                </a:solidFill>
              </a:rPr>
              <a:t>Sonder-</a:t>
            </a:r>
            <a:r>
              <a:rPr lang="de-DE" sz="2000" b="1" dirty="0" err="1" smtClean="0">
                <a:solidFill>
                  <a:schemeClr val="accent2">
                    <a:lumMod val="50000"/>
                  </a:schemeClr>
                </a:solidFill>
              </a:rPr>
              <a:t>wege</a:t>
            </a:r>
            <a:r>
              <a:rPr lang="de-DE" sz="2000" dirty="0" smtClean="0"/>
              <a:t> für den öffentlichen Sektor sollten unbedingt vermieden werden.</a:t>
            </a:r>
          </a:p>
          <a:p>
            <a:r>
              <a:rPr lang="de-DE" sz="2000" dirty="0" smtClean="0"/>
              <a:t>Die Ziele </a:t>
            </a:r>
            <a:r>
              <a:rPr lang="de-DE" sz="2000" b="1" dirty="0" smtClean="0">
                <a:solidFill>
                  <a:schemeClr val="accent2">
                    <a:lumMod val="50000"/>
                  </a:schemeClr>
                </a:solidFill>
              </a:rPr>
              <a:t>Serviceorientierung, Kooperationsfähigkeit und Offenheit </a:t>
            </a:r>
            <a:r>
              <a:rPr lang="de-DE" sz="2000" dirty="0" smtClean="0"/>
              <a:t>müssen gemeinsam und in Beziehung zueinander umgesetzt werden. Andernfalls entstehen bestenfalls „Modernitätsinseln“ ohne Breitenwirkung.</a:t>
            </a:r>
          </a:p>
          <a:p>
            <a:r>
              <a:rPr lang="de-DE" sz="2000" dirty="0" smtClean="0"/>
              <a:t>Web 2.0: Wer immer nur </a:t>
            </a:r>
            <a:r>
              <a:rPr lang="de-DE" sz="2000" b="1" dirty="0" smtClean="0">
                <a:solidFill>
                  <a:schemeClr val="accent2">
                    <a:lumMod val="50000"/>
                  </a:schemeClr>
                </a:solidFill>
              </a:rPr>
              <a:t>Gefahren</a:t>
            </a:r>
            <a:r>
              <a:rPr lang="de-DE" sz="2000" dirty="0" smtClean="0"/>
              <a:t> sieht, verpasst die </a:t>
            </a:r>
            <a:r>
              <a:rPr lang="de-DE" sz="2000" b="1" dirty="0" smtClean="0">
                <a:solidFill>
                  <a:schemeClr val="accent2">
                    <a:lumMod val="50000"/>
                  </a:schemeClr>
                </a:solidFill>
              </a:rPr>
              <a:t>Chancen</a:t>
            </a:r>
            <a:r>
              <a:rPr lang="de-DE" sz="2000" dirty="0" smtClean="0"/>
              <a:t>. 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302DD-450F-4A4A-B35C-B1FE4B6B5867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6"/>
          <p:cNvSpPr>
            <a:spLocks noGrp="1"/>
          </p:cNvSpPr>
          <p:nvPr>
            <p:ph type="ctrTitle"/>
          </p:nvPr>
        </p:nvSpPr>
        <p:spPr>
          <a:xfrm>
            <a:off x="612774" y="3251200"/>
            <a:ext cx="7199314" cy="1470025"/>
          </a:xfrm>
        </p:spPr>
        <p:txBody>
          <a:bodyPr/>
          <a:lstStyle/>
          <a:p>
            <a:pPr eaLnBrk="1" hangingPunct="1"/>
            <a:r>
              <a:rPr lang="de-DE" dirty="0" smtClean="0"/>
              <a:t>Vielen Dank für Ihre Aufmerksamkeit!</a:t>
            </a:r>
          </a:p>
        </p:txBody>
      </p:sp>
      <p:sp>
        <p:nvSpPr>
          <p:cNvPr id="20483" name="Untertitel 7"/>
          <p:cNvSpPr>
            <a:spLocks noGrp="1"/>
          </p:cNvSpPr>
          <p:nvPr>
            <p:ph type="subTitle" idx="1"/>
          </p:nvPr>
        </p:nvSpPr>
        <p:spPr>
          <a:xfrm>
            <a:off x="611188" y="5229225"/>
            <a:ext cx="7735887" cy="946150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de-DE" dirty="0" smtClean="0"/>
              <a:t>Dr. Martin Wind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de-DE" sz="2000" dirty="0" smtClean="0"/>
              <a:t>Tel.: 0421 218 56591 – Mail: wind@ifib.de – </a:t>
            </a:r>
            <a:r>
              <a:rPr lang="de-DE" sz="2000" dirty="0" err="1" smtClean="0"/>
              <a:t>Twitter</a:t>
            </a:r>
            <a:r>
              <a:rPr lang="de-DE" sz="2000" dirty="0" smtClean="0"/>
              <a:t>:  @</a:t>
            </a:r>
            <a:r>
              <a:rPr lang="de-DE" sz="2000" dirty="0" err="1" smtClean="0"/>
              <a:t>martwin</a:t>
            </a:r>
            <a:r>
              <a:rPr lang="de-DE" dirty="0" smtClean="0"/>
              <a:t> </a:t>
            </a:r>
          </a:p>
        </p:txBody>
      </p:sp>
      <p:sp>
        <p:nvSpPr>
          <p:cNvPr id="13316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88350" y="6588125"/>
            <a:ext cx="539750" cy="1793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DE9302-3568-48B6-8802-1F0D2437F99D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de-DE" smtClean="0"/>
          </a:p>
        </p:txBody>
      </p:sp>
      <p:sp>
        <p:nvSpPr>
          <p:cNvPr id="7" name="Textfeld 6"/>
          <p:cNvSpPr txBox="1"/>
          <p:nvPr/>
        </p:nvSpPr>
        <p:spPr>
          <a:xfrm>
            <a:off x="7160820" y="3364437"/>
            <a:ext cx="198317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accent1">
                    <a:lumMod val="75000"/>
                  </a:schemeClr>
                </a:solidFill>
              </a:rPr>
              <a:t>Am </a:t>
            </a:r>
            <a:r>
              <a:rPr lang="de-DE" sz="1100" dirty="0" err="1" smtClean="0">
                <a:solidFill>
                  <a:schemeClr val="accent1">
                    <a:lumMod val="75000"/>
                  </a:schemeClr>
                </a:solidFill>
              </a:rPr>
              <a:t>Fallturm</a:t>
            </a:r>
            <a:r>
              <a:rPr lang="de-DE" sz="1100" dirty="0" smtClean="0">
                <a:solidFill>
                  <a:schemeClr val="accent1">
                    <a:lumMod val="75000"/>
                  </a:schemeClr>
                </a:solidFill>
              </a:rPr>
              <a:t> 1</a:t>
            </a:r>
          </a:p>
          <a:p>
            <a:r>
              <a:rPr lang="de-DE" sz="1100" dirty="0" smtClean="0">
                <a:solidFill>
                  <a:schemeClr val="accent1">
                    <a:lumMod val="75000"/>
                  </a:schemeClr>
                </a:solidFill>
              </a:rPr>
              <a:t>28359 Bremen</a:t>
            </a:r>
          </a:p>
          <a:p>
            <a:endParaRPr lang="de-DE" sz="11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1100" dirty="0" smtClean="0">
                <a:solidFill>
                  <a:schemeClr val="accent1">
                    <a:lumMod val="75000"/>
                  </a:schemeClr>
                </a:solidFill>
              </a:rPr>
              <a:t>Tel.: 0421 218-56590</a:t>
            </a:r>
          </a:p>
          <a:p>
            <a:r>
              <a:rPr lang="de-DE" sz="1100" dirty="0" smtClean="0">
                <a:solidFill>
                  <a:schemeClr val="accent1">
                    <a:lumMod val="75000"/>
                  </a:schemeClr>
                </a:solidFill>
              </a:rPr>
              <a:t>Fax: 0421 218-56599</a:t>
            </a:r>
          </a:p>
          <a:p>
            <a:r>
              <a:rPr lang="de-DE" sz="1100" dirty="0" smtClean="0">
                <a:solidFill>
                  <a:schemeClr val="accent1">
                    <a:lumMod val="75000"/>
                  </a:schemeClr>
                </a:solidFill>
              </a:rPr>
              <a:t>E-Mail: info@ifib-consult.de</a:t>
            </a:r>
          </a:p>
          <a:p>
            <a:r>
              <a:rPr lang="de-DE" sz="1100" dirty="0" smtClean="0">
                <a:solidFill>
                  <a:schemeClr val="accent1">
                    <a:lumMod val="75000"/>
                  </a:schemeClr>
                </a:solidFill>
              </a:rPr>
              <a:t>www.ifib.de</a:t>
            </a:r>
            <a:endParaRPr lang="de-DE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E563-61C7-4A02-8B26-011031A62A25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14350" y="2619375"/>
            <a:ext cx="1517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accent1"/>
                </a:solidFill>
              </a:rPr>
              <a:t>Technik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619875" y="2619375"/>
            <a:ext cx="2401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accent1"/>
                </a:solidFill>
              </a:rPr>
              <a:t>Organisation</a:t>
            </a:r>
            <a:endParaRPr lang="de-DE" sz="2800" b="1" dirty="0">
              <a:solidFill>
                <a:schemeClr val="accent1"/>
              </a:solidFill>
            </a:endParaRPr>
          </a:p>
        </p:txBody>
      </p:sp>
      <p:cxnSp>
        <p:nvCxnSpPr>
          <p:cNvPr id="9" name="Gerade Verbindung mit Pfeil 8"/>
          <p:cNvCxnSpPr>
            <a:stCxn id="5" idx="3"/>
            <a:endCxn id="6" idx="1"/>
          </p:cNvCxnSpPr>
          <p:nvPr/>
        </p:nvCxnSpPr>
        <p:spPr>
          <a:xfrm>
            <a:off x="2031688" y="2880985"/>
            <a:ext cx="4588187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E563-61C7-4A02-8B26-011031A62A25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14350" y="2619375"/>
            <a:ext cx="2762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accent1"/>
                </a:solidFill>
              </a:rPr>
              <a:t>„Neue Medien“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619875" y="2619375"/>
            <a:ext cx="2521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accent1"/>
                </a:solidFill>
              </a:rPr>
              <a:t>Verwaltungen</a:t>
            </a:r>
            <a:endParaRPr lang="de-DE" sz="2800" b="1" dirty="0">
              <a:solidFill>
                <a:schemeClr val="accent1"/>
              </a:solidFill>
            </a:endParaRPr>
          </a:p>
        </p:txBody>
      </p:sp>
      <p:cxnSp>
        <p:nvCxnSpPr>
          <p:cNvPr id="9" name="Gerade Verbindung mit Pfeil 8"/>
          <p:cNvCxnSpPr>
            <a:stCxn id="5" idx="3"/>
            <a:endCxn id="6" idx="1"/>
          </p:cNvCxnSpPr>
          <p:nvPr/>
        </p:nvCxnSpPr>
        <p:spPr>
          <a:xfrm>
            <a:off x="3276645" y="2880985"/>
            <a:ext cx="334323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 rot="20716049">
            <a:off x="5283798" y="2558071"/>
            <a:ext cx="1028700" cy="452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/>
              <a:t>Kultur</a:t>
            </a:r>
            <a:endParaRPr lang="de-DE" sz="2000" b="1" dirty="0"/>
          </a:p>
        </p:txBody>
      </p:sp>
      <p:sp>
        <p:nvSpPr>
          <p:cNvPr id="12" name="Freihandform 11"/>
          <p:cNvSpPr/>
          <p:nvPr/>
        </p:nvSpPr>
        <p:spPr>
          <a:xfrm>
            <a:off x="3257550" y="2933700"/>
            <a:ext cx="3409950" cy="1293454"/>
          </a:xfrm>
          <a:custGeom>
            <a:avLst/>
            <a:gdLst>
              <a:gd name="connsiteX0" fmla="*/ 0 w 3409950"/>
              <a:gd name="connsiteY0" fmla="*/ 0 h 1293454"/>
              <a:gd name="connsiteX1" fmla="*/ 85725 w 3409950"/>
              <a:gd name="connsiteY1" fmla="*/ 38100 h 1293454"/>
              <a:gd name="connsiteX2" fmla="*/ 142875 w 3409950"/>
              <a:gd name="connsiteY2" fmla="*/ 76200 h 1293454"/>
              <a:gd name="connsiteX3" fmla="*/ 171450 w 3409950"/>
              <a:gd name="connsiteY3" fmla="*/ 95250 h 1293454"/>
              <a:gd name="connsiteX4" fmla="*/ 247650 w 3409950"/>
              <a:gd name="connsiteY4" fmla="*/ 123825 h 1293454"/>
              <a:gd name="connsiteX5" fmla="*/ 285750 w 3409950"/>
              <a:gd name="connsiteY5" fmla="*/ 133350 h 1293454"/>
              <a:gd name="connsiteX6" fmla="*/ 361950 w 3409950"/>
              <a:gd name="connsiteY6" fmla="*/ 161925 h 1293454"/>
              <a:gd name="connsiteX7" fmla="*/ 447675 w 3409950"/>
              <a:gd name="connsiteY7" fmla="*/ 219075 h 1293454"/>
              <a:gd name="connsiteX8" fmla="*/ 523875 w 3409950"/>
              <a:gd name="connsiteY8" fmla="*/ 266700 h 1293454"/>
              <a:gd name="connsiteX9" fmla="*/ 600075 w 3409950"/>
              <a:gd name="connsiteY9" fmla="*/ 323850 h 1293454"/>
              <a:gd name="connsiteX10" fmla="*/ 628650 w 3409950"/>
              <a:gd name="connsiteY10" fmla="*/ 333375 h 1293454"/>
              <a:gd name="connsiteX11" fmla="*/ 657225 w 3409950"/>
              <a:gd name="connsiteY11" fmla="*/ 352425 h 1293454"/>
              <a:gd name="connsiteX12" fmla="*/ 685800 w 3409950"/>
              <a:gd name="connsiteY12" fmla="*/ 361950 h 1293454"/>
              <a:gd name="connsiteX13" fmla="*/ 714375 w 3409950"/>
              <a:gd name="connsiteY13" fmla="*/ 381000 h 1293454"/>
              <a:gd name="connsiteX14" fmla="*/ 790575 w 3409950"/>
              <a:gd name="connsiteY14" fmla="*/ 390525 h 1293454"/>
              <a:gd name="connsiteX15" fmla="*/ 838200 w 3409950"/>
              <a:gd name="connsiteY15" fmla="*/ 400050 h 1293454"/>
              <a:gd name="connsiteX16" fmla="*/ 904875 w 3409950"/>
              <a:gd name="connsiteY16" fmla="*/ 419100 h 1293454"/>
              <a:gd name="connsiteX17" fmla="*/ 962025 w 3409950"/>
              <a:gd name="connsiteY17" fmla="*/ 457200 h 1293454"/>
              <a:gd name="connsiteX18" fmla="*/ 990600 w 3409950"/>
              <a:gd name="connsiteY18" fmla="*/ 485775 h 1293454"/>
              <a:gd name="connsiteX19" fmla="*/ 1019175 w 3409950"/>
              <a:gd name="connsiteY19" fmla="*/ 495300 h 1293454"/>
              <a:gd name="connsiteX20" fmla="*/ 1047750 w 3409950"/>
              <a:gd name="connsiteY20" fmla="*/ 514350 h 1293454"/>
              <a:gd name="connsiteX21" fmla="*/ 1114425 w 3409950"/>
              <a:gd name="connsiteY21" fmla="*/ 561975 h 1293454"/>
              <a:gd name="connsiteX22" fmla="*/ 1152525 w 3409950"/>
              <a:gd name="connsiteY22" fmla="*/ 581025 h 1293454"/>
              <a:gd name="connsiteX23" fmla="*/ 1181100 w 3409950"/>
              <a:gd name="connsiteY23" fmla="*/ 600075 h 1293454"/>
              <a:gd name="connsiteX24" fmla="*/ 1238250 w 3409950"/>
              <a:gd name="connsiteY24" fmla="*/ 619125 h 1293454"/>
              <a:gd name="connsiteX25" fmla="*/ 1304925 w 3409950"/>
              <a:gd name="connsiteY25" fmla="*/ 657225 h 1293454"/>
              <a:gd name="connsiteX26" fmla="*/ 1381125 w 3409950"/>
              <a:gd name="connsiteY26" fmla="*/ 695325 h 1293454"/>
              <a:gd name="connsiteX27" fmla="*/ 1419225 w 3409950"/>
              <a:gd name="connsiteY27" fmla="*/ 714375 h 1293454"/>
              <a:gd name="connsiteX28" fmla="*/ 1466850 w 3409950"/>
              <a:gd name="connsiteY28" fmla="*/ 742950 h 1293454"/>
              <a:gd name="connsiteX29" fmla="*/ 1514475 w 3409950"/>
              <a:gd name="connsiteY29" fmla="*/ 752475 h 1293454"/>
              <a:gd name="connsiteX30" fmla="*/ 1581150 w 3409950"/>
              <a:gd name="connsiteY30" fmla="*/ 790575 h 1293454"/>
              <a:gd name="connsiteX31" fmla="*/ 1609725 w 3409950"/>
              <a:gd name="connsiteY31" fmla="*/ 800100 h 1293454"/>
              <a:gd name="connsiteX32" fmla="*/ 1724025 w 3409950"/>
              <a:gd name="connsiteY32" fmla="*/ 866775 h 1293454"/>
              <a:gd name="connsiteX33" fmla="*/ 1781175 w 3409950"/>
              <a:gd name="connsiteY33" fmla="*/ 904875 h 1293454"/>
              <a:gd name="connsiteX34" fmla="*/ 1809750 w 3409950"/>
              <a:gd name="connsiteY34" fmla="*/ 923925 h 1293454"/>
              <a:gd name="connsiteX35" fmla="*/ 1876425 w 3409950"/>
              <a:gd name="connsiteY35" fmla="*/ 942975 h 1293454"/>
              <a:gd name="connsiteX36" fmla="*/ 1914525 w 3409950"/>
              <a:gd name="connsiteY36" fmla="*/ 962025 h 1293454"/>
              <a:gd name="connsiteX37" fmla="*/ 1943100 w 3409950"/>
              <a:gd name="connsiteY37" fmla="*/ 971550 h 1293454"/>
              <a:gd name="connsiteX38" fmla="*/ 2333625 w 3409950"/>
              <a:gd name="connsiteY38" fmla="*/ 981075 h 1293454"/>
              <a:gd name="connsiteX39" fmla="*/ 2581275 w 3409950"/>
              <a:gd name="connsiteY39" fmla="*/ 990600 h 1293454"/>
              <a:gd name="connsiteX40" fmla="*/ 2667000 w 3409950"/>
              <a:gd name="connsiteY40" fmla="*/ 1000125 h 1293454"/>
              <a:gd name="connsiteX41" fmla="*/ 2695575 w 3409950"/>
              <a:gd name="connsiteY41" fmla="*/ 1009650 h 1293454"/>
              <a:gd name="connsiteX42" fmla="*/ 2781300 w 3409950"/>
              <a:gd name="connsiteY42" fmla="*/ 1028700 h 1293454"/>
              <a:gd name="connsiteX43" fmla="*/ 2809875 w 3409950"/>
              <a:gd name="connsiteY43" fmla="*/ 1038225 h 1293454"/>
              <a:gd name="connsiteX44" fmla="*/ 2857500 w 3409950"/>
              <a:gd name="connsiteY44" fmla="*/ 1047750 h 1293454"/>
              <a:gd name="connsiteX45" fmla="*/ 2886075 w 3409950"/>
              <a:gd name="connsiteY45" fmla="*/ 1057275 h 1293454"/>
              <a:gd name="connsiteX46" fmla="*/ 3000375 w 3409950"/>
              <a:gd name="connsiteY46" fmla="*/ 1085850 h 1293454"/>
              <a:gd name="connsiteX47" fmla="*/ 3028950 w 3409950"/>
              <a:gd name="connsiteY47" fmla="*/ 1095375 h 1293454"/>
              <a:gd name="connsiteX48" fmla="*/ 3057525 w 3409950"/>
              <a:gd name="connsiteY48" fmla="*/ 1104900 h 1293454"/>
              <a:gd name="connsiteX49" fmla="*/ 3086100 w 3409950"/>
              <a:gd name="connsiteY49" fmla="*/ 1123950 h 1293454"/>
              <a:gd name="connsiteX50" fmla="*/ 3143250 w 3409950"/>
              <a:gd name="connsiteY50" fmla="*/ 1152525 h 1293454"/>
              <a:gd name="connsiteX51" fmla="*/ 3200400 w 3409950"/>
              <a:gd name="connsiteY51" fmla="*/ 1200150 h 1293454"/>
              <a:gd name="connsiteX52" fmla="*/ 3257550 w 3409950"/>
              <a:gd name="connsiteY52" fmla="*/ 1219200 h 1293454"/>
              <a:gd name="connsiteX53" fmla="*/ 3343275 w 3409950"/>
              <a:gd name="connsiteY53" fmla="*/ 1266825 h 1293454"/>
              <a:gd name="connsiteX54" fmla="*/ 3409950 w 3409950"/>
              <a:gd name="connsiteY54" fmla="*/ 1285875 h 129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409950" h="1293454">
                <a:moveTo>
                  <a:pt x="0" y="0"/>
                </a:moveTo>
                <a:cubicBezTo>
                  <a:pt x="28575" y="12700"/>
                  <a:pt x="58134" y="23385"/>
                  <a:pt x="85725" y="38100"/>
                </a:cubicBezTo>
                <a:cubicBezTo>
                  <a:pt x="105927" y="48874"/>
                  <a:pt x="123825" y="63500"/>
                  <a:pt x="142875" y="76200"/>
                </a:cubicBezTo>
                <a:cubicBezTo>
                  <a:pt x="152400" y="82550"/>
                  <a:pt x="160344" y="92474"/>
                  <a:pt x="171450" y="95250"/>
                </a:cubicBezTo>
                <a:cubicBezTo>
                  <a:pt x="269247" y="119699"/>
                  <a:pt x="148032" y="86468"/>
                  <a:pt x="247650" y="123825"/>
                </a:cubicBezTo>
                <a:cubicBezTo>
                  <a:pt x="259907" y="128422"/>
                  <a:pt x="273163" y="129754"/>
                  <a:pt x="285750" y="133350"/>
                </a:cubicBezTo>
                <a:cubicBezTo>
                  <a:pt x="303606" y="138452"/>
                  <a:pt x="350879" y="155886"/>
                  <a:pt x="361950" y="161925"/>
                </a:cubicBezTo>
                <a:cubicBezTo>
                  <a:pt x="376918" y="170089"/>
                  <a:pt x="425904" y="205468"/>
                  <a:pt x="447675" y="219075"/>
                </a:cubicBezTo>
                <a:cubicBezTo>
                  <a:pt x="469189" y="232521"/>
                  <a:pt x="502112" y="250377"/>
                  <a:pt x="523875" y="266700"/>
                </a:cubicBezTo>
                <a:cubicBezTo>
                  <a:pt x="537894" y="277214"/>
                  <a:pt x="578541" y="313083"/>
                  <a:pt x="600075" y="323850"/>
                </a:cubicBezTo>
                <a:cubicBezTo>
                  <a:pt x="609055" y="328340"/>
                  <a:pt x="619670" y="328885"/>
                  <a:pt x="628650" y="333375"/>
                </a:cubicBezTo>
                <a:cubicBezTo>
                  <a:pt x="638889" y="338495"/>
                  <a:pt x="646986" y="347305"/>
                  <a:pt x="657225" y="352425"/>
                </a:cubicBezTo>
                <a:cubicBezTo>
                  <a:pt x="666205" y="356915"/>
                  <a:pt x="676820" y="357460"/>
                  <a:pt x="685800" y="361950"/>
                </a:cubicBezTo>
                <a:cubicBezTo>
                  <a:pt x="696039" y="367070"/>
                  <a:pt x="703331" y="377988"/>
                  <a:pt x="714375" y="381000"/>
                </a:cubicBezTo>
                <a:cubicBezTo>
                  <a:pt x="739071" y="387735"/>
                  <a:pt x="765275" y="386633"/>
                  <a:pt x="790575" y="390525"/>
                </a:cubicBezTo>
                <a:cubicBezTo>
                  <a:pt x="806576" y="392987"/>
                  <a:pt x="822396" y="396538"/>
                  <a:pt x="838200" y="400050"/>
                </a:cubicBezTo>
                <a:cubicBezTo>
                  <a:pt x="846421" y="401877"/>
                  <a:pt x="894268" y="413207"/>
                  <a:pt x="904875" y="419100"/>
                </a:cubicBezTo>
                <a:cubicBezTo>
                  <a:pt x="924889" y="430219"/>
                  <a:pt x="945836" y="441011"/>
                  <a:pt x="962025" y="457200"/>
                </a:cubicBezTo>
                <a:cubicBezTo>
                  <a:pt x="971550" y="466725"/>
                  <a:pt x="979392" y="478303"/>
                  <a:pt x="990600" y="485775"/>
                </a:cubicBezTo>
                <a:cubicBezTo>
                  <a:pt x="998954" y="491344"/>
                  <a:pt x="1010195" y="490810"/>
                  <a:pt x="1019175" y="495300"/>
                </a:cubicBezTo>
                <a:cubicBezTo>
                  <a:pt x="1029414" y="500420"/>
                  <a:pt x="1038435" y="507696"/>
                  <a:pt x="1047750" y="514350"/>
                </a:cubicBezTo>
                <a:cubicBezTo>
                  <a:pt x="1068193" y="528952"/>
                  <a:pt x="1091977" y="549148"/>
                  <a:pt x="1114425" y="561975"/>
                </a:cubicBezTo>
                <a:cubicBezTo>
                  <a:pt x="1126753" y="569020"/>
                  <a:pt x="1140197" y="573980"/>
                  <a:pt x="1152525" y="581025"/>
                </a:cubicBezTo>
                <a:cubicBezTo>
                  <a:pt x="1162464" y="586705"/>
                  <a:pt x="1170639" y="595426"/>
                  <a:pt x="1181100" y="600075"/>
                </a:cubicBezTo>
                <a:cubicBezTo>
                  <a:pt x="1199450" y="608230"/>
                  <a:pt x="1238250" y="619125"/>
                  <a:pt x="1238250" y="619125"/>
                </a:cubicBezTo>
                <a:cubicBezTo>
                  <a:pt x="1291125" y="672000"/>
                  <a:pt x="1239137" y="629813"/>
                  <a:pt x="1304925" y="657225"/>
                </a:cubicBezTo>
                <a:cubicBezTo>
                  <a:pt x="1331139" y="668147"/>
                  <a:pt x="1355725" y="682625"/>
                  <a:pt x="1381125" y="695325"/>
                </a:cubicBezTo>
                <a:cubicBezTo>
                  <a:pt x="1393825" y="701675"/>
                  <a:pt x="1407049" y="707070"/>
                  <a:pt x="1419225" y="714375"/>
                </a:cubicBezTo>
                <a:cubicBezTo>
                  <a:pt x="1435100" y="723900"/>
                  <a:pt x="1449661" y="736074"/>
                  <a:pt x="1466850" y="742950"/>
                </a:cubicBezTo>
                <a:cubicBezTo>
                  <a:pt x="1481881" y="748963"/>
                  <a:pt x="1498600" y="749300"/>
                  <a:pt x="1514475" y="752475"/>
                </a:cubicBezTo>
                <a:cubicBezTo>
                  <a:pt x="1543173" y="771607"/>
                  <a:pt x="1547313" y="776073"/>
                  <a:pt x="1581150" y="790575"/>
                </a:cubicBezTo>
                <a:cubicBezTo>
                  <a:pt x="1590378" y="794530"/>
                  <a:pt x="1601052" y="795041"/>
                  <a:pt x="1609725" y="800100"/>
                </a:cubicBezTo>
                <a:cubicBezTo>
                  <a:pt x="1735164" y="873273"/>
                  <a:pt x="1653701" y="843334"/>
                  <a:pt x="1724025" y="866775"/>
                </a:cubicBezTo>
                <a:cubicBezTo>
                  <a:pt x="1778194" y="920944"/>
                  <a:pt x="1726036" y="877306"/>
                  <a:pt x="1781175" y="904875"/>
                </a:cubicBezTo>
                <a:cubicBezTo>
                  <a:pt x="1791414" y="909995"/>
                  <a:pt x="1799511" y="918805"/>
                  <a:pt x="1809750" y="923925"/>
                </a:cubicBezTo>
                <a:cubicBezTo>
                  <a:pt x="1832777" y="935439"/>
                  <a:pt x="1852010" y="933820"/>
                  <a:pt x="1876425" y="942975"/>
                </a:cubicBezTo>
                <a:cubicBezTo>
                  <a:pt x="1889720" y="947961"/>
                  <a:pt x="1901474" y="956432"/>
                  <a:pt x="1914525" y="962025"/>
                </a:cubicBezTo>
                <a:cubicBezTo>
                  <a:pt x="1923753" y="965980"/>
                  <a:pt x="1933070" y="971094"/>
                  <a:pt x="1943100" y="971550"/>
                </a:cubicBezTo>
                <a:cubicBezTo>
                  <a:pt x="2073179" y="977463"/>
                  <a:pt x="2203469" y="977190"/>
                  <a:pt x="2333625" y="981075"/>
                </a:cubicBezTo>
                <a:lnTo>
                  <a:pt x="2581275" y="990600"/>
                </a:lnTo>
                <a:cubicBezTo>
                  <a:pt x="2609850" y="993775"/>
                  <a:pt x="2638640" y="995398"/>
                  <a:pt x="2667000" y="1000125"/>
                </a:cubicBezTo>
                <a:cubicBezTo>
                  <a:pt x="2676904" y="1001776"/>
                  <a:pt x="2685835" y="1007215"/>
                  <a:pt x="2695575" y="1009650"/>
                </a:cubicBezTo>
                <a:cubicBezTo>
                  <a:pt x="2774141" y="1029292"/>
                  <a:pt x="2712854" y="1009144"/>
                  <a:pt x="2781300" y="1028700"/>
                </a:cubicBezTo>
                <a:cubicBezTo>
                  <a:pt x="2790954" y="1031458"/>
                  <a:pt x="2800135" y="1035790"/>
                  <a:pt x="2809875" y="1038225"/>
                </a:cubicBezTo>
                <a:cubicBezTo>
                  <a:pt x="2825581" y="1042152"/>
                  <a:pt x="2841794" y="1043823"/>
                  <a:pt x="2857500" y="1047750"/>
                </a:cubicBezTo>
                <a:cubicBezTo>
                  <a:pt x="2867240" y="1050185"/>
                  <a:pt x="2876274" y="1055097"/>
                  <a:pt x="2886075" y="1057275"/>
                </a:cubicBezTo>
                <a:cubicBezTo>
                  <a:pt x="3001511" y="1082927"/>
                  <a:pt x="2884895" y="1047357"/>
                  <a:pt x="3000375" y="1085850"/>
                </a:cubicBezTo>
                <a:lnTo>
                  <a:pt x="3028950" y="1095375"/>
                </a:lnTo>
                <a:cubicBezTo>
                  <a:pt x="3038475" y="1098550"/>
                  <a:pt x="3049171" y="1099331"/>
                  <a:pt x="3057525" y="1104900"/>
                </a:cubicBezTo>
                <a:cubicBezTo>
                  <a:pt x="3067050" y="1111250"/>
                  <a:pt x="3075861" y="1118830"/>
                  <a:pt x="3086100" y="1123950"/>
                </a:cubicBezTo>
                <a:cubicBezTo>
                  <a:pt x="3129058" y="1145429"/>
                  <a:pt x="3102304" y="1118403"/>
                  <a:pt x="3143250" y="1152525"/>
                </a:cubicBezTo>
                <a:cubicBezTo>
                  <a:pt x="3168885" y="1173888"/>
                  <a:pt x="3169994" y="1186636"/>
                  <a:pt x="3200400" y="1200150"/>
                </a:cubicBezTo>
                <a:cubicBezTo>
                  <a:pt x="3218750" y="1208305"/>
                  <a:pt x="3240842" y="1208061"/>
                  <a:pt x="3257550" y="1219200"/>
                </a:cubicBezTo>
                <a:cubicBezTo>
                  <a:pt x="3368930" y="1293454"/>
                  <a:pt x="3272862" y="1236648"/>
                  <a:pt x="3343275" y="1266825"/>
                </a:cubicBezTo>
                <a:cubicBezTo>
                  <a:pt x="3397664" y="1290135"/>
                  <a:pt x="3361964" y="1285875"/>
                  <a:pt x="3409950" y="1285875"/>
                </a:cubicBezTo>
              </a:path>
            </a:pathLst>
          </a:cu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13" name="Freihandform 12"/>
          <p:cNvSpPr/>
          <p:nvPr/>
        </p:nvSpPr>
        <p:spPr>
          <a:xfrm>
            <a:off x="3333750" y="2247900"/>
            <a:ext cx="3095625" cy="533400"/>
          </a:xfrm>
          <a:custGeom>
            <a:avLst/>
            <a:gdLst>
              <a:gd name="connsiteX0" fmla="*/ 0 w 3095625"/>
              <a:gd name="connsiteY0" fmla="*/ 533400 h 533400"/>
              <a:gd name="connsiteX1" fmla="*/ 104775 w 3095625"/>
              <a:gd name="connsiteY1" fmla="*/ 523875 h 533400"/>
              <a:gd name="connsiteX2" fmla="*/ 133350 w 3095625"/>
              <a:gd name="connsiteY2" fmla="*/ 514350 h 533400"/>
              <a:gd name="connsiteX3" fmla="*/ 171450 w 3095625"/>
              <a:gd name="connsiteY3" fmla="*/ 504825 h 533400"/>
              <a:gd name="connsiteX4" fmla="*/ 247650 w 3095625"/>
              <a:gd name="connsiteY4" fmla="*/ 495300 h 533400"/>
              <a:gd name="connsiteX5" fmla="*/ 485775 w 3095625"/>
              <a:gd name="connsiteY5" fmla="*/ 485775 h 533400"/>
              <a:gd name="connsiteX6" fmla="*/ 571500 w 3095625"/>
              <a:gd name="connsiteY6" fmla="*/ 476250 h 533400"/>
              <a:gd name="connsiteX7" fmla="*/ 600075 w 3095625"/>
              <a:gd name="connsiteY7" fmla="*/ 466725 h 533400"/>
              <a:gd name="connsiteX8" fmla="*/ 676275 w 3095625"/>
              <a:gd name="connsiteY8" fmla="*/ 457200 h 533400"/>
              <a:gd name="connsiteX9" fmla="*/ 771525 w 3095625"/>
              <a:gd name="connsiteY9" fmla="*/ 428625 h 533400"/>
              <a:gd name="connsiteX10" fmla="*/ 857250 w 3095625"/>
              <a:gd name="connsiteY10" fmla="*/ 419100 h 533400"/>
              <a:gd name="connsiteX11" fmla="*/ 962025 w 3095625"/>
              <a:gd name="connsiteY11" fmla="*/ 400050 h 533400"/>
              <a:gd name="connsiteX12" fmla="*/ 990600 w 3095625"/>
              <a:gd name="connsiteY12" fmla="*/ 390525 h 533400"/>
              <a:gd name="connsiteX13" fmla="*/ 1066800 w 3095625"/>
              <a:gd name="connsiteY13" fmla="*/ 371475 h 533400"/>
              <a:gd name="connsiteX14" fmla="*/ 1123950 w 3095625"/>
              <a:gd name="connsiteY14" fmla="*/ 352425 h 533400"/>
              <a:gd name="connsiteX15" fmla="*/ 1228725 w 3095625"/>
              <a:gd name="connsiteY15" fmla="*/ 333375 h 533400"/>
              <a:gd name="connsiteX16" fmla="*/ 1352550 w 3095625"/>
              <a:gd name="connsiteY16" fmla="*/ 295275 h 533400"/>
              <a:gd name="connsiteX17" fmla="*/ 1381125 w 3095625"/>
              <a:gd name="connsiteY17" fmla="*/ 285750 h 533400"/>
              <a:gd name="connsiteX18" fmla="*/ 1419225 w 3095625"/>
              <a:gd name="connsiteY18" fmla="*/ 276225 h 533400"/>
              <a:gd name="connsiteX19" fmla="*/ 1457325 w 3095625"/>
              <a:gd name="connsiteY19" fmla="*/ 257175 h 533400"/>
              <a:gd name="connsiteX20" fmla="*/ 1524000 w 3095625"/>
              <a:gd name="connsiteY20" fmla="*/ 247650 h 533400"/>
              <a:gd name="connsiteX21" fmla="*/ 1704975 w 3095625"/>
              <a:gd name="connsiteY21" fmla="*/ 219075 h 533400"/>
              <a:gd name="connsiteX22" fmla="*/ 1781175 w 3095625"/>
              <a:gd name="connsiteY22" fmla="*/ 200025 h 533400"/>
              <a:gd name="connsiteX23" fmla="*/ 2105025 w 3095625"/>
              <a:gd name="connsiteY23" fmla="*/ 171450 h 533400"/>
              <a:gd name="connsiteX24" fmla="*/ 2305050 w 3095625"/>
              <a:gd name="connsiteY24" fmla="*/ 142875 h 533400"/>
              <a:gd name="connsiteX25" fmla="*/ 2486025 w 3095625"/>
              <a:gd name="connsiteY25" fmla="*/ 123825 h 533400"/>
              <a:gd name="connsiteX26" fmla="*/ 2552700 w 3095625"/>
              <a:gd name="connsiteY26" fmla="*/ 114300 h 533400"/>
              <a:gd name="connsiteX27" fmla="*/ 2667000 w 3095625"/>
              <a:gd name="connsiteY27" fmla="*/ 95250 h 533400"/>
              <a:gd name="connsiteX28" fmla="*/ 2752725 w 3095625"/>
              <a:gd name="connsiteY28" fmla="*/ 85725 h 533400"/>
              <a:gd name="connsiteX29" fmla="*/ 2867025 w 3095625"/>
              <a:gd name="connsiteY29" fmla="*/ 66675 h 533400"/>
              <a:gd name="connsiteX30" fmla="*/ 2962275 w 3095625"/>
              <a:gd name="connsiteY30" fmla="*/ 38100 h 533400"/>
              <a:gd name="connsiteX31" fmla="*/ 2990850 w 3095625"/>
              <a:gd name="connsiteY31" fmla="*/ 28575 h 533400"/>
              <a:gd name="connsiteX32" fmla="*/ 3038475 w 3095625"/>
              <a:gd name="connsiteY32" fmla="*/ 19050 h 533400"/>
              <a:gd name="connsiteX33" fmla="*/ 3095625 w 3095625"/>
              <a:gd name="connsiteY33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095625" h="533400">
                <a:moveTo>
                  <a:pt x="0" y="533400"/>
                </a:moveTo>
                <a:cubicBezTo>
                  <a:pt x="34925" y="530225"/>
                  <a:pt x="70058" y="528835"/>
                  <a:pt x="104775" y="523875"/>
                </a:cubicBezTo>
                <a:cubicBezTo>
                  <a:pt x="114714" y="522455"/>
                  <a:pt x="123696" y="517108"/>
                  <a:pt x="133350" y="514350"/>
                </a:cubicBezTo>
                <a:cubicBezTo>
                  <a:pt x="145937" y="510754"/>
                  <a:pt x="158537" y="506977"/>
                  <a:pt x="171450" y="504825"/>
                </a:cubicBezTo>
                <a:cubicBezTo>
                  <a:pt x="196699" y="500617"/>
                  <a:pt x="222099" y="496849"/>
                  <a:pt x="247650" y="495300"/>
                </a:cubicBezTo>
                <a:cubicBezTo>
                  <a:pt x="326943" y="490494"/>
                  <a:pt x="406400" y="488950"/>
                  <a:pt x="485775" y="485775"/>
                </a:cubicBezTo>
                <a:cubicBezTo>
                  <a:pt x="514350" y="482600"/>
                  <a:pt x="543140" y="480977"/>
                  <a:pt x="571500" y="476250"/>
                </a:cubicBezTo>
                <a:cubicBezTo>
                  <a:pt x="581404" y="474599"/>
                  <a:pt x="590197" y="468521"/>
                  <a:pt x="600075" y="466725"/>
                </a:cubicBezTo>
                <a:cubicBezTo>
                  <a:pt x="625260" y="462146"/>
                  <a:pt x="650875" y="460375"/>
                  <a:pt x="676275" y="457200"/>
                </a:cubicBezTo>
                <a:cubicBezTo>
                  <a:pt x="698527" y="449783"/>
                  <a:pt x="744791" y="432738"/>
                  <a:pt x="771525" y="428625"/>
                </a:cubicBezTo>
                <a:cubicBezTo>
                  <a:pt x="799942" y="424253"/>
                  <a:pt x="828675" y="422275"/>
                  <a:pt x="857250" y="419100"/>
                </a:cubicBezTo>
                <a:cubicBezTo>
                  <a:pt x="970198" y="390863"/>
                  <a:pt x="791380" y="434179"/>
                  <a:pt x="962025" y="400050"/>
                </a:cubicBezTo>
                <a:cubicBezTo>
                  <a:pt x="971870" y="398081"/>
                  <a:pt x="980914" y="393167"/>
                  <a:pt x="990600" y="390525"/>
                </a:cubicBezTo>
                <a:cubicBezTo>
                  <a:pt x="1015859" y="383636"/>
                  <a:pt x="1041962" y="379754"/>
                  <a:pt x="1066800" y="371475"/>
                </a:cubicBezTo>
                <a:cubicBezTo>
                  <a:pt x="1085850" y="365125"/>
                  <a:pt x="1104469" y="357295"/>
                  <a:pt x="1123950" y="352425"/>
                </a:cubicBezTo>
                <a:cubicBezTo>
                  <a:pt x="1183830" y="337455"/>
                  <a:pt x="1149091" y="344751"/>
                  <a:pt x="1228725" y="333375"/>
                </a:cubicBezTo>
                <a:cubicBezTo>
                  <a:pt x="1321814" y="286831"/>
                  <a:pt x="1248074" y="316170"/>
                  <a:pt x="1352550" y="295275"/>
                </a:cubicBezTo>
                <a:cubicBezTo>
                  <a:pt x="1362395" y="293306"/>
                  <a:pt x="1371471" y="288508"/>
                  <a:pt x="1381125" y="285750"/>
                </a:cubicBezTo>
                <a:cubicBezTo>
                  <a:pt x="1393712" y="282154"/>
                  <a:pt x="1406968" y="280822"/>
                  <a:pt x="1419225" y="276225"/>
                </a:cubicBezTo>
                <a:cubicBezTo>
                  <a:pt x="1432520" y="271239"/>
                  <a:pt x="1443626" y="260911"/>
                  <a:pt x="1457325" y="257175"/>
                </a:cubicBezTo>
                <a:cubicBezTo>
                  <a:pt x="1478985" y="251268"/>
                  <a:pt x="1501934" y="251787"/>
                  <a:pt x="1524000" y="247650"/>
                </a:cubicBezTo>
                <a:cubicBezTo>
                  <a:pt x="1687252" y="217040"/>
                  <a:pt x="1530043" y="236568"/>
                  <a:pt x="1704975" y="219075"/>
                </a:cubicBezTo>
                <a:cubicBezTo>
                  <a:pt x="1730375" y="212725"/>
                  <a:pt x="1755123" y="202630"/>
                  <a:pt x="1781175" y="200025"/>
                </a:cubicBezTo>
                <a:cubicBezTo>
                  <a:pt x="2016017" y="176541"/>
                  <a:pt x="1908020" y="185522"/>
                  <a:pt x="2105025" y="171450"/>
                </a:cubicBezTo>
                <a:cubicBezTo>
                  <a:pt x="2171455" y="160378"/>
                  <a:pt x="2238045" y="149928"/>
                  <a:pt x="2305050" y="142875"/>
                </a:cubicBezTo>
                <a:cubicBezTo>
                  <a:pt x="2456786" y="126903"/>
                  <a:pt x="2359356" y="140714"/>
                  <a:pt x="2486025" y="123825"/>
                </a:cubicBezTo>
                <a:lnTo>
                  <a:pt x="2552700" y="114300"/>
                </a:lnTo>
                <a:cubicBezTo>
                  <a:pt x="2590853" y="108276"/>
                  <a:pt x="2628611" y="99515"/>
                  <a:pt x="2667000" y="95250"/>
                </a:cubicBezTo>
                <a:lnTo>
                  <a:pt x="2752725" y="85725"/>
                </a:lnTo>
                <a:cubicBezTo>
                  <a:pt x="2838465" y="64290"/>
                  <a:pt x="2733240" y="88972"/>
                  <a:pt x="2867025" y="66675"/>
                </a:cubicBezTo>
                <a:cubicBezTo>
                  <a:pt x="2895815" y="61877"/>
                  <a:pt x="2936868" y="46569"/>
                  <a:pt x="2962275" y="38100"/>
                </a:cubicBezTo>
                <a:cubicBezTo>
                  <a:pt x="2971800" y="34925"/>
                  <a:pt x="2981005" y="30544"/>
                  <a:pt x="2990850" y="28575"/>
                </a:cubicBezTo>
                <a:cubicBezTo>
                  <a:pt x="3006725" y="25400"/>
                  <a:pt x="3022856" y="23310"/>
                  <a:pt x="3038475" y="19050"/>
                </a:cubicBezTo>
                <a:cubicBezTo>
                  <a:pt x="3057848" y="13766"/>
                  <a:pt x="3095625" y="0"/>
                  <a:pt x="3095625" y="0"/>
                </a:cubicBezTo>
              </a:path>
            </a:pathLst>
          </a:cu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16" name="Freihandform 15"/>
          <p:cNvSpPr/>
          <p:nvPr/>
        </p:nvSpPr>
        <p:spPr>
          <a:xfrm>
            <a:off x="3590925" y="2981325"/>
            <a:ext cx="3143250" cy="752475"/>
          </a:xfrm>
          <a:custGeom>
            <a:avLst/>
            <a:gdLst>
              <a:gd name="connsiteX0" fmla="*/ 0 w 3143250"/>
              <a:gd name="connsiteY0" fmla="*/ 0 h 752475"/>
              <a:gd name="connsiteX1" fmla="*/ 285750 w 3143250"/>
              <a:gd name="connsiteY1" fmla="*/ 66675 h 752475"/>
              <a:gd name="connsiteX2" fmla="*/ 371475 w 3143250"/>
              <a:gd name="connsiteY2" fmla="*/ 76200 h 752475"/>
              <a:gd name="connsiteX3" fmla="*/ 504825 w 3143250"/>
              <a:gd name="connsiteY3" fmla="*/ 95250 h 752475"/>
              <a:gd name="connsiteX4" fmla="*/ 638175 w 3143250"/>
              <a:gd name="connsiteY4" fmla="*/ 114300 h 752475"/>
              <a:gd name="connsiteX5" fmla="*/ 714375 w 3143250"/>
              <a:gd name="connsiteY5" fmla="*/ 123825 h 752475"/>
              <a:gd name="connsiteX6" fmla="*/ 847725 w 3143250"/>
              <a:gd name="connsiteY6" fmla="*/ 142875 h 752475"/>
              <a:gd name="connsiteX7" fmla="*/ 923925 w 3143250"/>
              <a:gd name="connsiteY7" fmla="*/ 152400 h 752475"/>
              <a:gd name="connsiteX8" fmla="*/ 971550 w 3143250"/>
              <a:gd name="connsiteY8" fmla="*/ 161925 h 752475"/>
              <a:gd name="connsiteX9" fmla="*/ 1152525 w 3143250"/>
              <a:gd name="connsiteY9" fmla="*/ 190500 h 752475"/>
              <a:gd name="connsiteX10" fmla="*/ 1190625 w 3143250"/>
              <a:gd name="connsiteY10" fmla="*/ 200025 h 752475"/>
              <a:gd name="connsiteX11" fmla="*/ 1238250 w 3143250"/>
              <a:gd name="connsiteY11" fmla="*/ 209550 h 752475"/>
              <a:gd name="connsiteX12" fmla="*/ 1266825 w 3143250"/>
              <a:gd name="connsiteY12" fmla="*/ 219075 h 752475"/>
              <a:gd name="connsiteX13" fmla="*/ 1362075 w 3143250"/>
              <a:gd name="connsiteY13" fmla="*/ 238125 h 752475"/>
              <a:gd name="connsiteX14" fmla="*/ 1400175 w 3143250"/>
              <a:gd name="connsiteY14" fmla="*/ 257175 h 752475"/>
              <a:gd name="connsiteX15" fmla="*/ 1466850 w 3143250"/>
              <a:gd name="connsiteY15" fmla="*/ 276225 h 752475"/>
              <a:gd name="connsiteX16" fmla="*/ 1571625 w 3143250"/>
              <a:gd name="connsiteY16" fmla="*/ 304800 h 752475"/>
              <a:gd name="connsiteX17" fmla="*/ 1628775 w 3143250"/>
              <a:gd name="connsiteY17" fmla="*/ 323850 h 752475"/>
              <a:gd name="connsiteX18" fmla="*/ 1657350 w 3143250"/>
              <a:gd name="connsiteY18" fmla="*/ 333375 h 752475"/>
              <a:gd name="connsiteX19" fmla="*/ 1704975 w 3143250"/>
              <a:gd name="connsiteY19" fmla="*/ 342900 h 752475"/>
              <a:gd name="connsiteX20" fmla="*/ 1790700 w 3143250"/>
              <a:gd name="connsiteY20" fmla="*/ 371475 h 752475"/>
              <a:gd name="connsiteX21" fmla="*/ 1819275 w 3143250"/>
              <a:gd name="connsiteY21" fmla="*/ 390525 h 752475"/>
              <a:gd name="connsiteX22" fmla="*/ 1866900 w 3143250"/>
              <a:gd name="connsiteY22" fmla="*/ 400050 h 752475"/>
              <a:gd name="connsiteX23" fmla="*/ 1962150 w 3143250"/>
              <a:gd name="connsiteY23" fmla="*/ 438150 h 752475"/>
              <a:gd name="connsiteX24" fmla="*/ 2000250 w 3143250"/>
              <a:gd name="connsiteY24" fmla="*/ 447675 h 752475"/>
              <a:gd name="connsiteX25" fmla="*/ 2028825 w 3143250"/>
              <a:gd name="connsiteY25" fmla="*/ 466725 h 752475"/>
              <a:gd name="connsiteX26" fmla="*/ 2114550 w 3143250"/>
              <a:gd name="connsiteY26" fmla="*/ 504825 h 752475"/>
              <a:gd name="connsiteX27" fmla="*/ 2143125 w 3143250"/>
              <a:gd name="connsiteY27" fmla="*/ 514350 h 752475"/>
              <a:gd name="connsiteX28" fmla="*/ 2181225 w 3143250"/>
              <a:gd name="connsiteY28" fmla="*/ 542925 h 752475"/>
              <a:gd name="connsiteX29" fmla="*/ 2266950 w 3143250"/>
              <a:gd name="connsiteY29" fmla="*/ 571500 h 752475"/>
              <a:gd name="connsiteX30" fmla="*/ 2324100 w 3143250"/>
              <a:gd name="connsiteY30" fmla="*/ 600075 h 752475"/>
              <a:gd name="connsiteX31" fmla="*/ 2400300 w 3143250"/>
              <a:gd name="connsiteY31" fmla="*/ 638175 h 752475"/>
              <a:gd name="connsiteX32" fmla="*/ 2438400 w 3143250"/>
              <a:gd name="connsiteY32" fmla="*/ 647700 h 752475"/>
              <a:gd name="connsiteX33" fmla="*/ 2476500 w 3143250"/>
              <a:gd name="connsiteY33" fmla="*/ 666750 h 752475"/>
              <a:gd name="connsiteX34" fmla="*/ 2628900 w 3143250"/>
              <a:gd name="connsiteY34" fmla="*/ 685800 h 752475"/>
              <a:gd name="connsiteX35" fmla="*/ 2771775 w 3143250"/>
              <a:gd name="connsiteY35" fmla="*/ 714375 h 752475"/>
              <a:gd name="connsiteX36" fmla="*/ 2809875 w 3143250"/>
              <a:gd name="connsiteY36" fmla="*/ 733425 h 752475"/>
              <a:gd name="connsiteX37" fmla="*/ 2914650 w 3143250"/>
              <a:gd name="connsiteY37" fmla="*/ 752475 h 752475"/>
              <a:gd name="connsiteX38" fmla="*/ 3143250 w 3143250"/>
              <a:gd name="connsiteY38" fmla="*/ 742950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143250" h="752475">
                <a:moveTo>
                  <a:pt x="0" y="0"/>
                </a:moveTo>
                <a:cubicBezTo>
                  <a:pt x="95250" y="22225"/>
                  <a:pt x="189936" y="47021"/>
                  <a:pt x="285750" y="66675"/>
                </a:cubicBezTo>
                <a:cubicBezTo>
                  <a:pt x="313914" y="72452"/>
                  <a:pt x="342966" y="72481"/>
                  <a:pt x="371475" y="76200"/>
                </a:cubicBezTo>
                <a:cubicBezTo>
                  <a:pt x="415999" y="82007"/>
                  <a:pt x="460375" y="88900"/>
                  <a:pt x="504825" y="95250"/>
                </a:cubicBezTo>
                <a:lnTo>
                  <a:pt x="638175" y="114300"/>
                </a:lnTo>
                <a:lnTo>
                  <a:pt x="714375" y="123825"/>
                </a:lnTo>
                <a:lnTo>
                  <a:pt x="847725" y="142875"/>
                </a:lnTo>
                <a:cubicBezTo>
                  <a:pt x="873125" y="146050"/>
                  <a:pt x="898625" y="148508"/>
                  <a:pt x="923925" y="152400"/>
                </a:cubicBezTo>
                <a:cubicBezTo>
                  <a:pt x="939926" y="154862"/>
                  <a:pt x="955581" y="159263"/>
                  <a:pt x="971550" y="161925"/>
                </a:cubicBezTo>
                <a:cubicBezTo>
                  <a:pt x="1027130" y="171188"/>
                  <a:pt x="1100954" y="177607"/>
                  <a:pt x="1152525" y="190500"/>
                </a:cubicBezTo>
                <a:cubicBezTo>
                  <a:pt x="1165225" y="193675"/>
                  <a:pt x="1177846" y="197185"/>
                  <a:pt x="1190625" y="200025"/>
                </a:cubicBezTo>
                <a:cubicBezTo>
                  <a:pt x="1206429" y="203537"/>
                  <a:pt x="1222544" y="205623"/>
                  <a:pt x="1238250" y="209550"/>
                </a:cubicBezTo>
                <a:cubicBezTo>
                  <a:pt x="1247990" y="211985"/>
                  <a:pt x="1257042" y="216817"/>
                  <a:pt x="1266825" y="219075"/>
                </a:cubicBezTo>
                <a:cubicBezTo>
                  <a:pt x="1298375" y="226356"/>
                  <a:pt x="1362075" y="238125"/>
                  <a:pt x="1362075" y="238125"/>
                </a:cubicBezTo>
                <a:cubicBezTo>
                  <a:pt x="1374775" y="244475"/>
                  <a:pt x="1387124" y="251582"/>
                  <a:pt x="1400175" y="257175"/>
                </a:cubicBezTo>
                <a:cubicBezTo>
                  <a:pt x="1419306" y="265374"/>
                  <a:pt x="1447516" y="271392"/>
                  <a:pt x="1466850" y="276225"/>
                </a:cubicBezTo>
                <a:cubicBezTo>
                  <a:pt x="1524452" y="314626"/>
                  <a:pt x="1466784" y="282334"/>
                  <a:pt x="1571625" y="304800"/>
                </a:cubicBezTo>
                <a:cubicBezTo>
                  <a:pt x="1591260" y="309007"/>
                  <a:pt x="1609725" y="317500"/>
                  <a:pt x="1628775" y="323850"/>
                </a:cubicBezTo>
                <a:cubicBezTo>
                  <a:pt x="1638300" y="327025"/>
                  <a:pt x="1647505" y="331406"/>
                  <a:pt x="1657350" y="333375"/>
                </a:cubicBezTo>
                <a:lnTo>
                  <a:pt x="1704975" y="342900"/>
                </a:lnTo>
                <a:cubicBezTo>
                  <a:pt x="1769904" y="386186"/>
                  <a:pt x="1688037" y="337254"/>
                  <a:pt x="1790700" y="371475"/>
                </a:cubicBezTo>
                <a:cubicBezTo>
                  <a:pt x="1801560" y="375095"/>
                  <a:pt x="1808556" y="386505"/>
                  <a:pt x="1819275" y="390525"/>
                </a:cubicBezTo>
                <a:cubicBezTo>
                  <a:pt x="1834434" y="396209"/>
                  <a:pt x="1851281" y="395790"/>
                  <a:pt x="1866900" y="400050"/>
                </a:cubicBezTo>
                <a:cubicBezTo>
                  <a:pt x="1992571" y="434324"/>
                  <a:pt x="1867163" y="402530"/>
                  <a:pt x="1962150" y="438150"/>
                </a:cubicBezTo>
                <a:cubicBezTo>
                  <a:pt x="1974407" y="442747"/>
                  <a:pt x="1987550" y="444500"/>
                  <a:pt x="2000250" y="447675"/>
                </a:cubicBezTo>
                <a:cubicBezTo>
                  <a:pt x="2009775" y="454025"/>
                  <a:pt x="2018886" y="461045"/>
                  <a:pt x="2028825" y="466725"/>
                </a:cubicBezTo>
                <a:cubicBezTo>
                  <a:pt x="2056375" y="482468"/>
                  <a:pt x="2084860" y="493691"/>
                  <a:pt x="2114550" y="504825"/>
                </a:cubicBezTo>
                <a:cubicBezTo>
                  <a:pt x="2123951" y="508350"/>
                  <a:pt x="2133600" y="511175"/>
                  <a:pt x="2143125" y="514350"/>
                </a:cubicBezTo>
                <a:cubicBezTo>
                  <a:pt x="2155825" y="523875"/>
                  <a:pt x="2167348" y="535215"/>
                  <a:pt x="2181225" y="542925"/>
                </a:cubicBezTo>
                <a:cubicBezTo>
                  <a:pt x="2210571" y="559229"/>
                  <a:pt x="2235564" y="563653"/>
                  <a:pt x="2266950" y="571500"/>
                </a:cubicBezTo>
                <a:cubicBezTo>
                  <a:pt x="2329572" y="613248"/>
                  <a:pt x="2262130" y="571907"/>
                  <a:pt x="2324100" y="600075"/>
                </a:cubicBezTo>
                <a:cubicBezTo>
                  <a:pt x="2349953" y="611826"/>
                  <a:pt x="2372750" y="631287"/>
                  <a:pt x="2400300" y="638175"/>
                </a:cubicBezTo>
                <a:cubicBezTo>
                  <a:pt x="2413000" y="641350"/>
                  <a:pt x="2426143" y="643103"/>
                  <a:pt x="2438400" y="647700"/>
                </a:cubicBezTo>
                <a:cubicBezTo>
                  <a:pt x="2451695" y="652686"/>
                  <a:pt x="2463030" y="662260"/>
                  <a:pt x="2476500" y="666750"/>
                </a:cubicBezTo>
                <a:cubicBezTo>
                  <a:pt x="2513406" y="679052"/>
                  <a:pt x="2605712" y="683692"/>
                  <a:pt x="2628900" y="685800"/>
                </a:cubicBezTo>
                <a:cubicBezTo>
                  <a:pt x="2726880" y="710295"/>
                  <a:pt x="2679181" y="701147"/>
                  <a:pt x="2771775" y="714375"/>
                </a:cubicBezTo>
                <a:cubicBezTo>
                  <a:pt x="2784475" y="720725"/>
                  <a:pt x="2796405" y="728935"/>
                  <a:pt x="2809875" y="733425"/>
                </a:cubicBezTo>
                <a:cubicBezTo>
                  <a:pt x="2823188" y="737863"/>
                  <a:pt x="2905055" y="750876"/>
                  <a:pt x="2914650" y="752475"/>
                </a:cubicBezTo>
                <a:cubicBezTo>
                  <a:pt x="3124189" y="742497"/>
                  <a:pt x="3047924" y="742950"/>
                  <a:pt x="3143250" y="742950"/>
                </a:cubicBezTo>
              </a:path>
            </a:pathLst>
          </a:cu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17" name="Freihandform 16"/>
          <p:cNvSpPr/>
          <p:nvPr/>
        </p:nvSpPr>
        <p:spPr>
          <a:xfrm>
            <a:off x="3257550" y="1143000"/>
            <a:ext cx="3190875" cy="1238250"/>
          </a:xfrm>
          <a:custGeom>
            <a:avLst/>
            <a:gdLst>
              <a:gd name="connsiteX0" fmla="*/ 0 w 3190875"/>
              <a:gd name="connsiteY0" fmla="*/ 1238250 h 1238250"/>
              <a:gd name="connsiteX1" fmla="*/ 104775 w 3190875"/>
              <a:gd name="connsiteY1" fmla="*/ 1066800 h 1238250"/>
              <a:gd name="connsiteX2" fmla="*/ 123825 w 3190875"/>
              <a:gd name="connsiteY2" fmla="*/ 1038225 h 1238250"/>
              <a:gd name="connsiteX3" fmla="*/ 152400 w 3190875"/>
              <a:gd name="connsiteY3" fmla="*/ 990600 h 1238250"/>
              <a:gd name="connsiteX4" fmla="*/ 190500 w 3190875"/>
              <a:gd name="connsiteY4" fmla="*/ 952500 h 1238250"/>
              <a:gd name="connsiteX5" fmla="*/ 219075 w 3190875"/>
              <a:gd name="connsiteY5" fmla="*/ 914400 h 1238250"/>
              <a:gd name="connsiteX6" fmla="*/ 247650 w 3190875"/>
              <a:gd name="connsiteY6" fmla="*/ 895350 h 1238250"/>
              <a:gd name="connsiteX7" fmla="*/ 342900 w 3190875"/>
              <a:gd name="connsiteY7" fmla="*/ 819150 h 1238250"/>
              <a:gd name="connsiteX8" fmla="*/ 428625 w 3190875"/>
              <a:gd name="connsiteY8" fmla="*/ 762000 h 1238250"/>
              <a:gd name="connsiteX9" fmla="*/ 457200 w 3190875"/>
              <a:gd name="connsiteY9" fmla="*/ 742950 h 1238250"/>
              <a:gd name="connsiteX10" fmla="*/ 495300 w 3190875"/>
              <a:gd name="connsiteY10" fmla="*/ 723900 h 1238250"/>
              <a:gd name="connsiteX11" fmla="*/ 523875 w 3190875"/>
              <a:gd name="connsiteY11" fmla="*/ 714375 h 1238250"/>
              <a:gd name="connsiteX12" fmla="*/ 552450 w 3190875"/>
              <a:gd name="connsiteY12" fmla="*/ 695325 h 1238250"/>
              <a:gd name="connsiteX13" fmla="*/ 609600 w 3190875"/>
              <a:gd name="connsiteY13" fmla="*/ 676275 h 1238250"/>
              <a:gd name="connsiteX14" fmla="*/ 1009650 w 3190875"/>
              <a:gd name="connsiteY14" fmla="*/ 685800 h 1238250"/>
              <a:gd name="connsiteX15" fmla="*/ 1200150 w 3190875"/>
              <a:gd name="connsiteY15" fmla="*/ 676275 h 1238250"/>
              <a:gd name="connsiteX16" fmla="*/ 1285875 w 3190875"/>
              <a:gd name="connsiteY16" fmla="*/ 657225 h 1238250"/>
              <a:gd name="connsiteX17" fmla="*/ 1314450 w 3190875"/>
              <a:gd name="connsiteY17" fmla="*/ 638175 h 1238250"/>
              <a:gd name="connsiteX18" fmla="*/ 1371600 w 3190875"/>
              <a:gd name="connsiteY18" fmla="*/ 619125 h 1238250"/>
              <a:gd name="connsiteX19" fmla="*/ 1428750 w 3190875"/>
              <a:gd name="connsiteY19" fmla="*/ 590550 h 1238250"/>
              <a:gd name="connsiteX20" fmla="*/ 1485900 w 3190875"/>
              <a:gd name="connsiteY20" fmla="*/ 552450 h 1238250"/>
              <a:gd name="connsiteX21" fmla="*/ 1514475 w 3190875"/>
              <a:gd name="connsiteY21" fmla="*/ 533400 h 1238250"/>
              <a:gd name="connsiteX22" fmla="*/ 1571625 w 3190875"/>
              <a:gd name="connsiteY22" fmla="*/ 514350 h 1238250"/>
              <a:gd name="connsiteX23" fmla="*/ 1647825 w 3190875"/>
              <a:gd name="connsiteY23" fmla="*/ 485775 h 1238250"/>
              <a:gd name="connsiteX24" fmla="*/ 1685925 w 3190875"/>
              <a:gd name="connsiteY24" fmla="*/ 476250 h 1238250"/>
              <a:gd name="connsiteX25" fmla="*/ 1714500 w 3190875"/>
              <a:gd name="connsiteY25" fmla="*/ 466725 h 1238250"/>
              <a:gd name="connsiteX26" fmla="*/ 1828800 w 3190875"/>
              <a:gd name="connsiteY26" fmla="*/ 457200 h 1238250"/>
              <a:gd name="connsiteX27" fmla="*/ 1971675 w 3190875"/>
              <a:gd name="connsiteY27" fmla="*/ 428625 h 1238250"/>
              <a:gd name="connsiteX28" fmla="*/ 2019300 w 3190875"/>
              <a:gd name="connsiteY28" fmla="*/ 419100 h 1238250"/>
              <a:gd name="connsiteX29" fmla="*/ 2047875 w 3190875"/>
              <a:gd name="connsiteY29" fmla="*/ 409575 h 1238250"/>
              <a:gd name="connsiteX30" fmla="*/ 2085975 w 3190875"/>
              <a:gd name="connsiteY30" fmla="*/ 400050 h 1238250"/>
              <a:gd name="connsiteX31" fmla="*/ 2133600 w 3190875"/>
              <a:gd name="connsiteY31" fmla="*/ 381000 h 1238250"/>
              <a:gd name="connsiteX32" fmla="*/ 2190750 w 3190875"/>
              <a:gd name="connsiteY32" fmla="*/ 361950 h 1238250"/>
              <a:gd name="connsiteX33" fmla="*/ 2219325 w 3190875"/>
              <a:gd name="connsiteY33" fmla="*/ 352425 h 1238250"/>
              <a:gd name="connsiteX34" fmla="*/ 2266950 w 3190875"/>
              <a:gd name="connsiteY34" fmla="*/ 333375 h 1238250"/>
              <a:gd name="connsiteX35" fmla="*/ 2305050 w 3190875"/>
              <a:gd name="connsiteY35" fmla="*/ 314325 h 1238250"/>
              <a:gd name="connsiteX36" fmla="*/ 2343150 w 3190875"/>
              <a:gd name="connsiteY36" fmla="*/ 304800 h 1238250"/>
              <a:gd name="connsiteX37" fmla="*/ 2390775 w 3190875"/>
              <a:gd name="connsiteY37" fmla="*/ 285750 h 1238250"/>
              <a:gd name="connsiteX38" fmla="*/ 2428875 w 3190875"/>
              <a:gd name="connsiteY38" fmla="*/ 266700 h 1238250"/>
              <a:gd name="connsiteX39" fmla="*/ 2562225 w 3190875"/>
              <a:gd name="connsiteY39" fmla="*/ 228600 h 1238250"/>
              <a:gd name="connsiteX40" fmla="*/ 2609850 w 3190875"/>
              <a:gd name="connsiteY40" fmla="*/ 209550 h 1238250"/>
              <a:gd name="connsiteX41" fmla="*/ 2647950 w 3190875"/>
              <a:gd name="connsiteY41" fmla="*/ 190500 h 1238250"/>
              <a:gd name="connsiteX42" fmla="*/ 2743200 w 3190875"/>
              <a:gd name="connsiteY42" fmla="*/ 161925 h 1238250"/>
              <a:gd name="connsiteX43" fmla="*/ 2847975 w 3190875"/>
              <a:gd name="connsiteY43" fmla="*/ 104775 h 1238250"/>
              <a:gd name="connsiteX44" fmla="*/ 2905125 w 3190875"/>
              <a:gd name="connsiteY44" fmla="*/ 85725 h 1238250"/>
              <a:gd name="connsiteX45" fmla="*/ 2933700 w 3190875"/>
              <a:gd name="connsiteY45" fmla="*/ 76200 h 1238250"/>
              <a:gd name="connsiteX46" fmla="*/ 3028950 w 3190875"/>
              <a:gd name="connsiteY46" fmla="*/ 47625 h 1238250"/>
              <a:gd name="connsiteX47" fmla="*/ 3114675 w 3190875"/>
              <a:gd name="connsiteY47" fmla="*/ 19050 h 1238250"/>
              <a:gd name="connsiteX48" fmla="*/ 3143250 w 3190875"/>
              <a:gd name="connsiteY48" fmla="*/ 9525 h 1238250"/>
              <a:gd name="connsiteX49" fmla="*/ 3171825 w 3190875"/>
              <a:gd name="connsiteY49" fmla="*/ 0 h 1238250"/>
              <a:gd name="connsiteX50" fmla="*/ 3190875 w 3190875"/>
              <a:gd name="connsiteY50" fmla="*/ 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190875" h="1238250">
                <a:moveTo>
                  <a:pt x="0" y="1238250"/>
                </a:moveTo>
                <a:cubicBezTo>
                  <a:pt x="27625" y="1155374"/>
                  <a:pt x="3956" y="1218029"/>
                  <a:pt x="104775" y="1066800"/>
                </a:cubicBezTo>
                <a:cubicBezTo>
                  <a:pt x="111125" y="1057275"/>
                  <a:pt x="117935" y="1048041"/>
                  <a:pt x="123825" y="1038225"/>
                </a:cubicBezTo>
                <a:cubicBezTo>
                  <a:pt x="133350" y="1022350"/>
                  <a:pt x="141034" y="1005213"/>
                  <a:pt x="152400" y="990600"/>
                </a:cubicBezTo>
                <a:cubicBezTo>
                  <a:pt x="163427" y="976423"/>
                  <a:pt x="178673" y="966017"/>
                  <a:pt x="190500" y="952500"/>
                </a:cubicBezTo>
                <a:cubicBezTo>
                  <a:pt x="200954" y="940553"/>
                  <a:pt x="207850" y="925625"/>
                  <a:pt x="219075" y="914400"/>
                </a:cubicBezTo>
                <a:cubicBezTo>
                  <a:pt x="227170" y="906305"/>
                  <a:pt x="239141" y="903008"/>
                  <a:pt x="247650" y="895350"/>
                </a:cubicBezTo>
                <a:cubicBezTo>
                  <a:pt x="334444" y="817236"/>
                  <a:pt x="280348" y="840001"/>
                  <a:pt x="342900" y="819150"/>
                </a:cubicBezTo>
                <a:cubicBezTo>
                  <a:pt x="406313" y="771590"/>
                  <a:pt x="355140" y="807928"/>
                  <a:pt x="428625" y="762000"/>
                </a:cubicBezTo>
                <a:cubicBezTo>
                  <a:pt x="438333" y="755933"/>
                  <a:pt x="447261" y="748630"/>
                  <a:pt x="457200" y="742950"/>
                </a:cubicBezTo>
                <a:cubicBezTo>
                  <a:pt x="469528" y="735905"/>
                  <a:pt x="482249" y="729493"/>
                  <a:pt x="495300" y="723900"/>
                </a:cubicBezTo>
                <a:cubicBezTo>
                  <a:pt x="504528" y="719945"/>
                  <a:pt x="514895" y="718865"/>
                  <a:pt x="523875" y="714375"/>
                </a:cubicBezTo>
                <a:cubicBezTo>
                  <a:pt x="534114" y="709255"/>
                  <a:pt x="541989" y="699974"/>
                  <a:pt x="552450" y="695325"/>
                </a:cubicBezTo>
                <a:cubicBezTo>
                  <a:pt x="570800" y="687170"/>
                  <a:pt x="609600" y="676275"/>
                  <a:pt x="609600" y="676275"/>
                </a:cubicBezTo>
                <a:cubicBezTo>
                  <a:pt x="742950" y="679450"/>
                  <a:pt x="876262" y="685800"/>
                  <a:pt x="1009650" y="685800"/>
                </a:cubicBezTo>
                <a:cubicBezTo>
                  <a:pt x="1073229" y="685800"/>
                  <a:pt x="1136773" y="681345"/>
                  <a:pt x="1200150" y="676275"/>
                </a:cubicBezTo>
                <a:cubicBezTo>
                  <a:pt x="1217933" y="674852"/>
                  <a:pt x="1266579" y="662049"/>
                  <a:pt x="1285875" y="657225"/>
                </a:cubicBezTo>
                <a:cubicBezTo>
                  <a:pt x="1295400" y="650875"/>
                  <a:pt x="1303989" y="642824"/>
                  <a:pt x="1314450" y="638175"/>
                </a:cubicBezTo>
                <a:cubicBezTo>
                  <a:pt x="1332800" y="630020"/>
                  <a:pt x="1354892" y="630264"/>
                  <a:pt x="1371600" y="619125"/>
                </a:cubicBezTo>
                <a:cubicBezTo>
                  <a:pt x="1408529" y="594506"/>
                  <a:pt x="1389315" y="603695"/>
                  <a:pt x="1428750" y="590550"/>
                </a:cubicBezTo>
                <a:cubicBezTo>
                  <a:pt x="1482919" y="536381"/>
                  <a:pt x="1430761" y="580019"/>
                  <a:pt x="1485900" y="552450"/>
                </a:cubicBezTo>
                <a:cubicBezTo>
                  <a:pt x="1496139" y="547330"/>
                  <a:pt x="1504014" y="538049"/>
                  <a:pt x="1514475" y="533400"/>
                </a:cubicBezTo>
                <a:cubicBezTo>
                  <a:pt x="1532825" y="525245"/>
                  <a:pt x="1554917" y="525489"/>
                  <a:pt x="1571625" y="514350"/>
                </a:cubicBezTo>
                <a:cubicBezTo>
                  <a:pt x="1615751" y="484933"/>
                  <a:pt x="1586032" y="499507"/>
                  <a:pt x="1647825" y="485775"/>
                </a:cubicBezTo>
                <a:cubicBezTo>
                  <a:pt x="1660604" y="482935"/>
                  <a:pt x="1673338" y="479846"/>
                  <a:pt x="1685925" y="476250"/>
                </a:cubicBezTo>
                <a:cubicBezTo>
                  <a:pt x="1695579" y="473492"/>
                  <a:pt x="1704548" y="468052"/>
                  <a:pt x="1714500" y="466725"/>
                </a:cubicBezTo>
                <a:cubicBezTo>
                  <a:pt x="1752397" y="461672"/>
                  <a:pt x="1790700" y="460375"/>
                  <a:pt x="1828800" y="457200"/>
                </a:cubicBezTo>
                <a:lnTo>
                  <a:pt x="1971675" y="428625"/>
                </a:lnTo>
                <a:cubicBezTo>
                  <a:pt x="1987550" y="425450"/>
                  <a:pt x="2003941" y="424220"/>
                  <a:pt x="2019300" y="419100"/>
                </a:cubicBezTo>
                <a:cubicBezTo>
                  <a:pt x="2028825" y="415925"/>
                  <a:pt x="2038221" y="412333"/>
                  <a:pt x="2047875" y="409575"/>
                </a:cubicBezTo>
                <a:cubicBezTo>
                  <a:pt x="2060462" y="405979"/>
                  <a:pt x="2073556" y="404190"/>
                  <a:pt x="2085975" y="400050"/>
                </a:cubicBezTo>
                <a:cubicBezTo>
                  <a:pt x="2102195" y="394643"/>
                  <a:pt x="2117532" y="386843"/>
                  <a:pt x="2133600" y="381000"/>
                </a:cubicBezTo>
                <a:cubicBezTo>
                  <a:pt x="2152471" y="374138"/>
                  <a:pt x="2171700" y="368300"/>
                  <a:pt x="2190750" y="361950"/>
                </a:cubicBezTo>
                <a:cubicBezTo>
                  <a:pt x="2200275" y="358775"/>
                  <a:pt x="2210003" y="356154"/>
                  <a:pt x="2219325" y="352425"/>
                </a:cubicBezTo>
                <a:cubicBezTo>
                  <a:pt x="2235200" y="346075"/>
                  <a:pt x="2251326" y="340319"/>
                  <a:pt x="2266950" y="333375"/>
                </a:cubicBezTo>
                <a:cubicBezTo>
                  <a:pt x="2279925" y="327608"/>
                  <a:pt x="2291755" y="319311"/>
                  <a:pt x="2305050" y="314325"/>
                </a:cubicBezTo>
                <a:cubicBezTo>
                  <a:pt x="2317307" y="309728"/>
                  <a:pt x="2330731" y="308940"/>
                  <a:pt x="2343150" y="304800"/>
                </a:cubicBezTo>
                <a:cubicBezTo>
                  <a:pt x="2359370" y="299393"/>
                  <a:pt x="2375151" y="292694"/>
                  <a:pt x="2390775" y="285750"/>
                </a:cubicBezTo>
                <a:cubicBezTo>
                  <a:pt x="2403750" y="279983"/>
                  <a:pt x="2415405" y="271190"/>
                  <a:pt x="2428875" y="266700"/>
                </a:cubicBezTo>
                <a:cubicBezTo>
                  <a:pt x="2537258" y="230572"/>
                  <a:pt x="2470495" y="265292"/>
                  <a:pt x="2562225" y="228600"/>
                </a:cubicBezTo>
                <a:cubicBezTo>
                  <a:pt x="2578100" y="222250"/>
                  <a:pt x="2594226" y="216494"/>
                  <a:pt x="2609850" y="209550"/>
                </a:cubicBezTo>
                <a:cubicBezTo>
                  <a:pt x="2622825" y="203783"/>
                  <a:pt x="2634655" y="195486"/>
                  <a:pt x="2647950" y="190500"/>
                </a:cubicBezTo>
                <a:cubicBezTo>
                  <a:pt x="2678376" y="179090"/>
                  <a:pt x="2715285" y="180535"/>
                  <a:pt x="2743200" y="161925"/>
                </a:cubicBezTo>
                <a:cubicBezTo>
                  <a:pt x="2777981" y="138737"/>
                  <a:pt x="2804755" y="119182"/>
                  <a:pt x="2847975" y="104775"/>
                </a:cubicBezTo>
                <a:lnTo>
                  <a:pt x="2905125" y="85725"/>
                </a:lnTo>
                <a:cubicBezTo>
                  <a:pt x="2914650" y="82550"/>
                  <a:pt x="2923960" y="78635"/>
                  <a:pt x="2933700" y="76200"/>
                </a:cubicBezTo>
                <a:cubicBezTo>
                  <a:pt x="2991281" y="61805"/>
                  <a:pt x="2959381" y="70815"/>
                  <a:pt x="3028950" y="47625"/>
                </a:cubicBezTo>
                <a:lnTo>
                  <a:pt x="3114675" y="19050"/>
                </a:lnTo>
                <a:lnTo>
                  <a:pt x="3143250" y="9525"/>
                </a:lnTo>
                <a:cubicBezTo>
                  <a:pt x="3152775" y="6350"/>
                  <a:pt x="3161785" y="0"/>
                  <a:pt x="3171825" y="0"/>
                </a:cubicBezTo>
                <a:lnTo>
                  <a:pt x="3190875" y="0"/>
                </a:lnTo>
              </a:path>
            </a:pathLst>
          </a:cu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ihandform 17"/>
          <p:cNvSpPr/>
          <p:nvPr/>
        </p:nvSpPr>
        <p:spPr>
          <a:xfrm>
            <a:off x="3219450" y="3038475"/>
            <a:ext cx="3581915" cy="1697948"/>
          </a:xfrm>
          <a:custGeom>
            <a:avLst/>
            <a:gdLst>
              <a:gd name="connsiteX0" fmla="*/ 0 w 3581915"/>
              <a:gd name="connsiteY0" fmla="*/ 0 h 1697948"/>
              <a:gd name="connsiteX1" fmla="*/ 28575 w 3581915"/>
              <a:gd name="connsiteY1" fmla="*/ 38100 h 1697948"/>
              <a:gd name="connsiteX2" fmla="*/ 209550 w 3581915"/>
              <a:gd name="connsiteY2" fmla="*/ 123825 h 1697948"/>
              <a:gd name="connsiteX3" fmla="*/ 238125 w 3581915"/>
              <a:gd name="connsiteY3" fmla="*/ 133350 h 1697948"/>
              <a:gd name="connsiteX4" fmla="*/ 285750 w 3581915"/>
              <a:gd name="connsiteY4" fmla="*/ 161925 h 1697948"/>
              <a:gd name="connsiteX5" fmla="*/ 371475 w 3581915"/>
              <a:gd name="connsiteY5" fmla="*/ 200025 h 1697948"/>
              <a:gd name="connsiteX6" fmla="*/ 419100 w 3581915"/>
              <a:gd name="connsiteY6" fmla="*/ 228600 h 1697948"/>
              <a:gd name="connsiteX7" fmla="*/ 485775 w 3581915"/>
              <a:gd name="connsiteY7" fmla="*/ 276225 h 1697948"/>
              <a:gd name="connsiteX8" fmla="*/ 590550 w 3581915"/>
              <a:gd name="connsiteY8" fmla="*/ 390525 h 1697948"/>
              <a:gd name="connsiteX9" fmla="*/ 619125 w 3581915"/>
              <a:gd name="connsiteY9" fmla="*/ 428625 h 1697948"/>
              <a:gd name="connsiteX10" fmla="*/ 638175 w 3581915"/>
              <a:gd name="connsiteY10" fmla="*/ 466725 h 1697948"/>
              <a:gd name="connsiteX11" fmla="*/ 666750 w 3581915"/>
              <a:gd name="connsiteY11" fmla="*/ 485775 h 1697948"/>
              <a:gd name="connsiteX12" fmla="*/ 695325 w 3581915"/>
              <a:gd name="connsiteY12" fmla="*/ 523875 h 1697948"/>
              <a:gd name="connsiteX13" fmla="*/ 771525 w 3581915"/>
              <a:gd name="connsiteY13" fmla="*/ 619125 h 1697948"/>
              <a:gd name="connsiteX14" fmla="*/ 800100 w 3581915"/>
              <a:gd name="connsiteY14" fmla="*/ 647700 h 1697948"/>
              <a:gd name="connsiteX15" fmla="*/ 895350 w 3581915"/>
              <a:gd name="connsiteY15" fmla="*/ 723900 h 1697948"/>
              <a:gd name="connsiteX16" fmla="*/ 923925 w 3581915"/>
              <a:gd name="connsiteY16" fmla="*/ 733425 h 1697948"/>
              <a:gd name="connsiteX17" fmla="*/ 1000125 w 3581915"/>
              <a:gd name="connsiteY17" fmla="*/ 771525 h 1697948"/>
              <a:gd name="connsiteX18" fmla="*/ 1095375 w 3581915"/>
              <a:gd name="connsiteY18" fmla="*/ 809625 h 1697948"/>
              <a:gd name="connsiteX19" fmla="*/ 1133475 w 3581915"/>
              <a:gd name="connsiteY19" fmla="*/ 828675 h 1697948"/>
              <a:gd name="connsiteX20" fmla="*/ 1209675 w 3581915"/>
              <a:gd name="connsiteY20" fmla="*/ 847725 h 1697948"/>
              <a:gd name="connsiteX21" fmla="*/ 1285875 w 3581915"/>
              <a:gd name="connsiteY21" fmla="*/ 885825 h 1697948"/>
              <a:gd name="connsiteX22" fmla="*/ 1314450 w 3581915"/>
              <a:gd name="connsiteY22" fmla="*/ 895350 h 1697948"/>
              <a:gd name="connsiteX23" fmla="*/ 1362075 w 3581915"/>
              <a:gd name="connsiteY23" fmla="*/ 904875 h 1697948"/>
              <a:gd name="connsiteX24" fmla="*/ 1438275 w 3581915"/>
              <a:gd name="connsiteY24" fmla="*/ 942975 h 1697948"/>
              <a:gd name="connsiteX25" fmla="*/ 1485900 w 3581915"/>
              <a:gd name="connsiteY25" fmla="*/ 962025 h 1697948"/>
              <a:gd name="connsiteX26" fmla="*/ 1533525 w 3581915"/>
              <a:gd name="connsiteY26" fmla="*/ 1009650 h 1697948"/>
              <a:gd name="connsiteX27" fmla="*/ 1562100 w 3581915"/>
              <a:gd name="connsiteY27" fmla="*/ 1038225 h 1697948"/>
              <a:gd name="connsiteX28" fmla="*/ 1590675 w 3581915"/>
              <a:gd name="connsiteY28" fmla="*/ 1057275 h 1697948"/>
              <a:gd name="connsiteX29" fmla="*/ 1647825 w 3581915"/>
              <a:gd name="connsiteY29" fmla="*/ 1104900 h 1697948"/>
              <a:gd name="connsiteX30" fmla="*/ 1685925 w 3581915"/>
              <a:gd name="connsiteY30" fmla="*/ 1143000 h 1697948"/>
              <a:gd name="connsiteX31" fmla="*/ 1762125 w 3581915"/>
              <a:gd name="connsiteY31" fmla="*/ 1200150 h 1697948"/>
              <a:gd name="connsiteX32" fmla="*/ 1866900 w 3581915"/>
              <a:gd name="connsiteY32" fmla="*/ 1276350 h 1697948"/>
              <a:gd name="connsiteX33" fmla="*/ 1905000 w 3581915"/>
              <a:gd name="connsiteY33" fmla="*/ 1314450 h 1697948"/>
              <a:gd name="connsiteX34" fmla="*/ 1943100 w 3581915"/>
              <a:gd name="connsiteY34" fmla="*/ 1333500 h 1697948"/>
              <a:gd name="connsiteX35" fmla="*/ 1981200 w 3581915"/>
              <a:gd name="connsiteY35" fmla="*/ 1362075 h 1697948"/>
              <a:gd name="connsiteX36" fmla="*/ 2047875 w 3581915"/>
              <a:gd name="connsiteY36" fmla="*/ 1409700 h 1697948"/>
              <a:gd name="connsiteX37" fmla="*/ 2066925 w 3581915"/>
              <a:gd name="connsiteY37" fmla="*/ 1438275 h 1697948"/>
              <a:gd name="connsiteX38" fmla="*/ 2114550 w 3581915"/>
              <a:gd name="connsiteY38" fmla="*/ 1495425 h 1697948"/>
              <a:gd name="connsiteX39" fmla="*/ 2143125 w 3581915"/>
              <a:gd name="connsiteY39" fmla="*/ 1552575 h 1697948"/>
              <a:gd name="connsiteX40" fmla="*/ 2209800 w 3581915"/>
              <a:gd name="connsiteY40" fmla="*/ 1600200 h 1697948"/>
              <a:gd name="connsiteX41" fmla="*/ 2228850 w 3581915"/>
              <a:gd name="connsiteY41" fmla="*/ 1628775 h 1697948"/>
              <a:gd name="connsiteX42" fmla="*/ 2286000 w 3581915"/>
              <a:gd name="connsiteY42" fmla="*/ 1657350 h 1697948"/>
              <a:gd name="connsiteX43" fmla="*/ 2752725 w 3581915"/>
              <a:gd name="connsiteY43" fmla="*/ 1666875 h 1697948"/>
              <a:gd name="connsiteX44" fmla="*/ 2905125 w 3581915"/>
              <a:gd name="connsiteY44" fmla="*/ 1695450 h 1697948"/>
              <a:gd name="connsiteX45" fmla="*/ 3162300 w 3581915"/>
              <a:gd name="connsiteY45" fmla="*/ 1676400 h 1697948"/>
              <a:gd name="connsiteX46" fmla="*/ 3219450 w 3581915"/>
              <a:gd name="connsiteY46" fmla="*/ 1657350 h 1697948"/>
              <a:gd name="connsiteX47" fmla="*/ 3248025 w 3581915"/>
              <a:gd name="connsiteY47" fmla="*/ 1638300 h 1697948"/>
              <a:gd name="connsiteX48" fmla="*/ 3333750 w 3581915"/>
              <a:gd name="connsiteY48" fmla="*/ 1600200 h 1697948"/>
              <a:gd name="connsiteX49" fmla="*/ 3390900 w 3581915"/>
              <a:gd name="connsiteY49" fmla="*/ 1609725 h 1697948"/>
              <a:gd name="connsiteX50" fmla="*/ 3476625 w 3581915"/>
              <a:gd name="connsiteY50" fmla="*/ 1619250 h 1697948"/>
              <a:gd name="connsiteX51" fmla="*/ 3552825 w 3581915"/>
              <a:gd name="connsiteY51" fmla="*/ 1638300 h 169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581915" h="1697948">
                <a:moveTo>
                  <a:pt x="0" y="0"/>
                </a:moveTo>
                <a:cubicBezTo>
                  <a:pt x="9525" y="12700"/>
                  <a:pt x="14908" y="30024"/>
                  <a:pt x="28575" y="38100"/>
                </a:cubicBezTo>
                <a:cubicBezTo>
                  <a:pt x="86042" y="72058"/>
                  <a:pt x="146225" y="102717"/>
                  <a:pt x="209550" y="123825"/>
                </a:cubicBezTo>
                <a:cubicBezTo>
                  <a:pt x="219075" y="127000"/>
                  <a:pt x="229145" y="128860"/>
                  <a:pt x="238125" y="133350"/>
                </a:cubicBezTo>
                <a:cubicBezTo>
                  <a:pt x="254684" y="141629"/>
                  <a:pt x="269566" y="152934"/>
                  <a:pt x="285750" y="161925"/>
                </a:cubicBezTo>
                <a:cubicBezTo>
                  <a:pt x="376648" y="212424"/>
                  <a:pt x="265505" y="147040"/>
                  <a:pt x="371475" y="200025"/>
                </a:cubicBezTo>
                <a:cubicBezTo>
                  <a:pt x="388034" y="208304"/>
                  <a:pt x="403401" y="218788"/>
                  <a:pt x="419100" y="228600"/>
                </a:cubicBezTo>
                <a:cubicBezTo>
                  <a:pt x="435965" y="239140"/>
                  <a:pt x="473073" y="264794"/>
                  <a:pt x="485775" y="276225"/>
                </a:cubicBezTo>
                <a:cubicBezTo>
                  <a:pt x="529053" y="315175"/>
                  <a:pt x="554586" y="345570"/>
                  <a:pt x="590550" y="390525"/>
                </a:cubicBezTo>
                <a:cubicBezTo>
                  <a:pt x="600467" y="402921"/>
                  <a:pt x="610711" y="415163"/>
                  <a:pt x="619125" y="428625"/>
                </a:cubicBezTo>
                <a:cubicBezTo>
                  <a:pt x="626650" y="440666"/>
                  <a:pt x="629085" y="455817"/>
                  <a:pt x="638175" y="466725"/>
                </a:cubicBezTo>
                <a:cubicBezTo>
                  <a:pt x="645504" y="475519"/>
                  <a:pt x="658655" y="477680"/>
                  <a:pt x="666750" y="485775"/>
                </a:cubicBezTo>
                <a:cubicBezTo>
                  <a:pt x="677975" y="497000"/>
                  <a:pt x="685800" y="511175"/>
                  <a:pt x="695325" y="523875"/>
                </a:cubicBezTo>
                <a:cubicBezTo>
                  <a:pt x="714789" y="582268"/>
                  <a:pt x="697750" y="545350"/>
                  <a:pt x="771525" y="619125"/>
                </a:cubicBezTo>
                <a:lnTo>
                  <a:pt x="800100" y="647700"/>
                </a:lnTo>
                <a:cubicBezTo>
                  <a:pt x="826112" y="673712"/>
                  <a:pt x="859303" y="711884"/>
                  <a:pt x="895350" y="723900"/>
                </a:cubicBezTo>
                <a:cubicBezTo>
                  <a:pt x="904875" y="727075"/>
                  <a:pt x="914785" y="729270"/>
                  <a:pt x="923925" y="733425"/>
                </a:cubicBezTo>
                <a:cubicBezTo>
                  <a:pt x="949778" y="745176"/>
                  <a:pt x="973758" y="760978"/>
                  <a:pt x="1000125" y="771525"/>
                </a:cubicBezTo>
                <a:cubicBezTo>
                  <a:pt x="1031875" y="784225"/>
                  <a:pt x="1064789" y="794332"/>
                  <a:pt x="1095375" y="809625"/>
                </a:cubicBezTo>
                <a:cubicBezTo>
                  <a:pt x="1108075" y="815975"/>
                  <a:pt x="1120005" y="824185"/>
                  <a:pt x="1133475" y="828675"/>
                </a:cubicBezTo>
                <a:cubicBezTo>
                  <a:pt x="1158313" y="836954"/>
                  <a:pt x="1185160" y="838532"/>
                  <a:pt x="1209675" y="847725"/>
                </a:cubicBezTo>
                <a:cubicBezTo>
                  <a:pt x="1236265" y="857696"/>
                  <a:pt x="1258934" y="876845"/>
                  <a:pt x="1285875" y="885825"/>
                </a:cubicBezTo>
                <a:cubicBezTo>
                  <a:pt x="1295400" y="889000"/>
                  <a:pt x="1304710" y="892915"/>
                  <a:pt x="1314450" y="895350"/>
                </a:cubicBezTo>
                <a:cubicBezTo>
                  <a:pt x="1330156" y="899277"/>
                  <a:pt x="1346568" y="900223"/>
                  <a:pt x="1362075" y="904875"/>
                </a:cubicBezTo>
                <a:cubicBezTo>
                  <a:pt x="1444474" y="929595"/>
                  <a:pt x="1379307" y="913491"/>
                  <a:pt x="1438275" y="942975"/>
                </a:cubicBezTo>
                <a:cubicBezTo>
                  <a:pt x="1453568" y="950621"/>
                  <a:pt x="1470025" y="955675"/>
                  <a:pt x="1485900" y="962025"/>
                </a:cubicBezTo>
                <a:cubicBezTo>
                  <a:pt x="1520825" y="1014413"/>
                  <a:pt x="1485900" y="969963"/>
                  <a:pt x="1533525" y="1009650"/>
                </a:cubicBezTo>
                <a:cubicBezTo>
                  <a:pt x="1543873" y="1018274"/>
                  <a:pt x="1551752" y="1029601"/>
                  <a:pt x="1562100" y="1038225"/>
                </a:cubicBezTo>
                <a:cubicBezTo>
                  <a:pt x="1570894" y="1045554"/>
                  <a:pt x="1582580" y="1049180"/>
                  <a:pt x="1590675" y="1057275"/>
                </a:cubicBezTo>
                <a:cubicBezTo>
                  <a:pt x="1642574" y="1109174"/>
                  <a:pt x="1593248" y="1086708"/>
                  <a:pt x="1647825" y="1104900"/>
                </a:cubicBezTo>
                <a:cubicBezTo>
                  <a:pt x="1660525" y="1117600"/>
                  <a:pt x="1672127" y="1131502"/>
                  <a:pt x="1685925" y="1143000"/>
                </a:cubicBezTo>
                <a:cubicBezTo>
                  <a:pt x="1710316" y="1163326"/>
                  <a:pt x="1739674" y="1177699"/>
                  <a:pt x="1762125" y="1200150"/>
                </a:cubicBezTo>
                <a:cubicBezTo>
                  <a:pt x="1838057" y="1276082"/>
                  <a:pt x="1798308" y="1259202"/>
                  <a:pt x="1866900" y="1276350"/>
                </a:cubicBezTo>
                <a:cubicBezTo>
                  <a:pt x="1879600" y="1289050"/>
                  <a:pt x="1890632" y="1303674"/>
                  <a:pt x="1905000" y="1314450"/>
                </a:cubicBezTo>
                <a:cubicBezTo>
                  <a:pt x="1916359" y="1322969"/>
                  <a:pt x="1931059" y="1325975"/>
                  <a:pt x="1943100" y="1333500"/>
                </a:cubicBezTo>
                <a:cubicBezTo>
                  <a:pt x="1956562" y="1341914"/>
                  <a:pt x="1968282" y="1352848"/>
                  <a:pt x="1981200" y="1362075"/>
                </a:cubicBezTo>
                <a:cubicBezTo>
                  <a:pt x="2000129" y="1375596"/>
                  <a:pt x="2032310" y="1394135"/>
                  <a:pt x="2047875" y="1409700"/>
                </a:cubicBezTo>
                <a:cubicBezTo>
                  <a:pt x="2055970" y="1417795"/>
                  <a:pt x="2059596" y="1429481"/>
                  <a:pt x="2066925" y="1438275"/>
                </a:cubicBezTo>
                <a:cubicBezTo>
                  <a:pt x="2093257" y="1469873"/>
                  <a:pt x="2096813" y="1459952"/>
                  <a:pt x="2114550" y="1495425"/>
                </a:cubicBezTo>
                <a:cubicBezTo>
                  <a:pt x="2136029" y="1538383"/>
                  <a:pt x="2109003" y="1511629"/>
                  <a:pt x="2143125" y="1552575"/>
                </a:cubicBezTo>
                <a:cubicBezTo>
                  <a:pt x="2170707" y="1585674"/>
                  <a:pt x="2171281" y="1580941"/>
                  <a:pt x="2209800" y="1600200"/>
                </a:cubicBezTo>
                <a:cubicBezTo>
                  <a:pt x="2216150" y="1609725"/>
                  <a:pt x="2220755" y="1620680"/>
                  <a:pt x="2228850" y="1628775"/>
                </a:cubicBezTo>
                <a:cubicBezTo>
                  <a:pt x="2239188" y="1639113"/>
                  <a:pt x="2269886" y="1656730"/>
                  <a:pt x="2286000" y="1657350"/>
                </a:cubicBezTo>
                <a:cubicBezTo>
                  <a:pt x="2441492" y="1663330"/>
                  <a:pt x="2597150" y="1663700"/>
                  <a:pt x="2752725" y="1666875"/>
                </a:cubicBezTo>
                <a:cubicBezTo>
                  <a:pt x="2866913" y="1689713"/>
                  <a:pt x="2816037" y="1680602"/>
                  <a:pt x="2905125" y="1695450"/>
                </a:cubicBezTo>
                <a:cubicBezTo>
                  <a:pt x="2970264" y="1692489"/>
                  <a:pt x="3083291" y="1697948"/>
                  <a:pt x="3162300" y="1676400"/>
                </a:cubicBezTo>
                <a:cubicBezTo>
                  <a:pt x="3181673" y="1671116"/>
                  <a:pt x="3202742" y="1668489"/>
                  <a:pt x="3219450" y="1657350"/>
                </a:cubicBezTo>
                <a:cubicBezTo>
                  <a:pt x="3228975" y="1651000"/>
                  <a:pt x="3237564" y="1642949"/>
                  <a:pt x="3248025" y="1638300"/>
                </a:cubicBezTo>
                <a:cubicBezTo>
                  <a:pt x="3350040" y="1592960"/>
                  <a:pt x="3269081" y="1643313"/>
                  <a:pt x="3333750" y="1600200"/>
                </a:cubicBezTo>
                <a:cubicBezTo>
                  <a:pt x="3352800" y="1603375"/>
                  <a:pt x="3371757" y="1607173"/>
                  <a:pt x="3390900" y="1609725"/>
                </a:cubicBezTo>
                <a:cubicBezTo>
                  <a:pt x="3419399" y="1613525"/>
                  <a:pt x="3448432" y="1613611"/>
                  <a:pt x="3476625" y="1619250"/>
                </a:cubicBezTo>
                <a:cubicBezTo>
                  <a:pt x="3581915" y="1640308"/>
                  <a:pt x="3500376" y="1638300"/>
                  <a:pt x="3552825" y="1638300"/>
                </a:cubicBezTo>
              </a:path>
            </a:pathLst>
          </a:cu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11" name="Rechteck 10"/>
          <p:cNvSpPr/>
          <p:nvPr/>
        </p:nvSpPr>
        <p:spPr>
          <a:xfrm rot="21246047">
            <a:off x="3962333" y="3369280"/>
            <a:ext cx="1371600" cy="511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/>
              <a:t>Führung</a:t>
            </a:r>
            <a:endParaRPr lang="de-DE" sz="2000" b="1" dirty="0"/>
          </a:p>
        </p:txBody>
      </p:sp>
      <p:sp>
        <p:nvSpPr>
          <p:cNvPr id="19" name="Rechteck 18"/>
          <p:cNvSpPr/>
          <p:nvPr/>
        </p:nvSpPr>
        <p:spPr>
          <a:xfrm rot="20732649">
            <a:off x="5086700" y="3899445"/>
            <a:ext cx="1371600" cy="495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/>
              <a:t>Finanzen</a:t>
            </a:r>
            <a:endParaRPr lang="de-DE" sz="2000" b="1" dirty="0"/>
          </a:p>
        </p:txBody>
      </p:sp>
      <p:sp>
        <p:nvSpPr>
          <p:cNvPr id="15" name="Freihandform 14"/>
          <p:cNvSpPr/>
          <p:nvPr/>
        </p:nvSpPr>
        <p:spPr>
          <a:xfrm>
            <a:off x="3305175" y="1619250"/>
            <a:ext cx="3305175" cy="981075"/>
          </a:xfrm>
          <a:custGeom>
            <a:avLst/>
            <a:gdLst>
              <a:gd name="connsiteX0" fmla="*/ 0 w 3305175"/>
              <a:gd name="connsiteY0" fmla="*/ 981075 h 981075"/>
              <a:gd name="connsiteX1" fmla="*/ 114300 w 3305175"/>
              <a:gd name="connsiteY1" fmla="*/ 952500 h 981075"/>
              <a:gd name="connsiteX2" fmla="*/ 152400 w 3305175"/>
              <a:gd name="connsiteY2" fmla="*/ 923925 h 981075"/>
              <a:gd name="connsiteX3" fmla="*/ 180975 w 3305175"/>
              <a:gd name="connsiteY3" fmla="*/ 904875 h 981075"/>
              <a:gd name="connsiteX4" fmla="*/ 247650 w 3305175"/>
              <a:gd name="connsiteY4" fmla="*/ 866775 h 981075"/>
              <a:gd name="connsiteX5" fmla="*/ 276225 w 3305175"/>
              <a:gd name="connsiteY5" fmla="*/ 838200 h 981075"/>
              <a:gd name="connsiteX6" fmla="*/ 352425 w 3305175"/>
              <a:gd name="connsiteY6" fmla="*/ 809625 h 981075"/>
              <a:gd name="connsiteX7" fmla="*/ 419100 w 3305175"/>
              <a:gd name="connsiteY7" fmla="*/ 762000 h 981075"/>
              <a:gd name="connsiteX8" fmla="*/ 447675 w 3305175"/>
              <a:gd name="connsiteY8" fmla="*/ 752475 h 981075"/>
              <a:gd name="connsiteX9" fmla="*/ 495300 w 3305175"/>
              <a:gd name="connsiteY9" fmla="*/ 723900 h 981075"/>
              <a:gd name="connsiteX10" fmla="*/ 533400 w 3305175"/>
              <a:gd name="connsiteY10" fmla="*/ 704850 h 981075"/>
              <a:gd name="connsiteX11" fmla="*/ 561975 w 3305175"/>
              <a:gd name="connsiteY11" fmla="*/ 685800 h 981075"/>
              <a:gd name="connsiteX12" fmla="*/ 638175 w 3305175"/>
              <a:gd name="connsiteY12" fmla="*/ 647700 h 981075"/>
              <a:gd name="connsiteX13" fmla="*/ 676275 w 3305175"/>
              <a:gd name="connsiteY13" fmla="*/ 628650 h 981075"/>
              <a:gd name="connsiteX14" fmla="*/ 714375 w 3305175"/>
              <a:gd name="connsiteY14" fmla="*/ 609600 h 981075"/>
              <a:gd name="connsiteX15" fmla="*/ 752475 w 3305175"/>
              <a:gd name="connsiteY15" fmla="*/ 600075 h 981075"/>
              <a:gd name="connsiteX16" fmla="*/ 847725 w 3305175"/>
              <a:gd name="connsiteY16" fmla="*/ 542925 h 981075"/>
              <a:gd name="connsiteX17" fmla="*/ 895350 w 3305175"/>
              <a:gd name="connsiteY17" fmla="*/ 523875 h 981075"/>
              <a:gd name="connsiteX18" fmla="*/ 952500 w 3305175"/>
              <a:gd name="connsiteY18" fmla="*/ 504825 h 981075"/>
              <a:gd name="connsiteX19" fmla="*/ 981075 w 3305175"/>
              <a:gd name="connsiteY19" fmla="*/ 485775 h 981075"/>
              <a:gd name="connsiteX20" fmla="*/ 1009650 w 3305175"/>
              <a:gd name="connsiteY20" fmla="*/ 476250 h 981075"/>
              <a:gd name="connsiteX21" fmla="*/ 1057275 w 3305175"/>
              <a:gd name="connsiteY21" fmla="*/ 457200 h 981075"/>
              <a:gd name="connsiteX22" fmla="*/ 1133475 w 3305175"/>
              <a:gd name="connsiteY22" fmla="*/ 438150 h 981075"/>
              <a:gd name="connsiteX23" fmla="*/ 1200150 w 3305175"/>
              <a:gd name="connsiteY23" fmla="*/ 409575 h 981075"/>
              <a:gd name="connsiteX24" fmla="*/ 1238250 w 3305175"/>
              <a:gd name="connsiteY24" fmla="*/ 400050 h 981075"/>
              <a:gd name="connsiteX25" fmla="*/ 1276350 w 3305175"/>
              <a:gd name="connsiteY25" fmla="*/ 381000 h 981075"/>
              <a:gd name="connsiteX26" fmla="*/ 1409700 w 3305175"/>
              <a:gd name="connsiteY26" fmla="*/ 352425 h 981075"/>
              <a:gd name="connsiteX27" fmla="*/ 1514475 w 3305175"/>
              <a:gd name="connsiteY27" fmla="*/ 333375 h 981075"/>
              <a:gd name="connsiteX28" fmla="*/ 2181225 w 3305175"/>
              <a:gd name="connsiteY28" fmla="*/ 323850 h 981075"/>
              <a:gd name="connsiteX29" fmla="*/ 2238375 w 3305175"/>
              <a:gd name="connsiteY29" fmla="*/ 314325 h 981075"/>
              <a:gd name="connsiteX30" fmla="*/ 2362200 w 3305175"/>
              <a:gd name="connsiteY30" fmla="*/ 295275 h 981075"/>
              <a:gd name="connsiteX31" fmla="*/ 2400300 w 3305175"/>
              <a:gd name="connsiteY31" fmla="*/ 285750 h 981075"/>
              <a:gd name="connsiteX32" fmla="*/ 2438400 w 3305175"/>
              <a:gd name="connsiteY32" fmla="*/ 266700 h 981075"/>
              <a:gd name="connsiteX33" fmla="*/ 2495550 w 3305175"/>
              <a:gd name="connsiteY33" fmla="*/ 257175 h 981075"/>
              <a:gd name="connsiteX34" fmla="*/ 2552700 w 3305175"/>
              <a:gd name="connsiteY34" fmla="*/ 238125 h 981075"/>
              <a:gd name="connsiteX35" fmla="*/ 2581275 w 3305175"/>
              <a:gd name="connsiteY35" fmla="*/ 228600 h 981075"/>
              <a:gd name="connsiteX36" fmla="*/ 2609850 w 3305175"/>
              <a:gd name="connsiteY36" fmla="*/ 219075 h 981075"/>
              <a:gd name="connsiteX37" fmla="*/ 2638425 w 3305175"/>
              <a:gd name="connsiteY37" fmla="*/ 200025 h 981075"/>
              <a:gd name="connsiteX38" fmla="*/ 2676525 w 3305175"/>
              <a:gd name="connsiteY38" fmla="*/ 190500 h 981075"/>
              <a:gd name="connsiteX39" fmla="*/ 2733675 w 3305175"/>
              <a:gd name="connsiteY39" fmla="*/ 171450 h 981075"/>
              <a:gd name="connsiteX40" fmla="*/ 2762250 w 3305175"/>
              <a:gd name="connsiteY40" fmla="*/ 161925 h 981075"/>
              <a:gd name="connsiteX41" fmla="*/ 2790825 w 3305175"/>
              <a:gd name="connsiteY41" fmla="*/ 152400 h 981075"/>
              <a:gd name="connsiteX42" fmla="*/ 2828925 w 3305175"/>
              <a:gd name="connsiteY42" fmla="*/ 142875 h 981075"/>
              <a:gd name="connsiteX43" fmla="*/ 2857500 w 3305175"/>
              <a:gd name="connsiteY43" fmla="*/ 133350 h 981075"/>
              <a:gd name="connsiteX44" fmla="*/ 2952750 w 3305175"/>
              <a:gd name="connsiteY44" fmla="*/ 114300 h 981075"/>
              <a:gd name="connsiteX45" fmla="*/ 3105150 w 3305175"/>
              <a:gd name="connsiteY45" fmla="*/ 85725 h 981075"/>
              <a:gd name="connsiteX46" fmla="*/ 3133725 w 3305175"/>
              <a:gd name="connsiteY46" fmla="*/ 76200 h 981075"/>
              <a:gd name="connsiteX47" fmla="*/ 3200400 w 3305175"/>
              <a:gd name="connsiteY47" fmla="*/ 38100 h 981075"/>
              <a:gd name="connsiteX48" fmla="*/ 3228975 w 3305175"/>
              <a:gd name="connsiteY48" fmla="*/ 28575 h 981075"/>
              <a:gd name="connsiteX49" fmla="*/ 3257550 w 3305175"/>
              <a:gd name="connsiteY49" fmla="*/ 9525 h 981075"/>
              <a:gd name="connsiteX50" fmla="*/ 3305175 w 3305175"/>
              <a:gd name="connsiteY50" fmla="*/ 0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05175" h="981075">
                <a:moveTo>
                  <a:pt x="0" y="981075"/>
                </a:moveTo>
                <a:cubicBezTo>
                  <a:pt x="38100" y="971550"/>
                  <a:pt x="77528" y="966290"/>
                  <a:pt x="114300" y="952500"/>
                </a:cubicBezTo>
                <a:cubicBezTo>
                  <a:pt x="129164" y="946926"/>
                  <a:pt x="139482" y="933152"/>
                  <a:pt x="152400" y="923925"/>
                </a:cubicBezTo>
                <a:cubicBezTo>
                  <a:pt x="161715" y="917271"/>
                  <a:pt x="171159" y="910765"/>
                  <a:pt x="180975" y="904875"/>
                </a:cubicBezTo>
                <a:cubicBezTo>
                  <a:pt x="202925" y="891705"/>
                  <a:pt x="226680" y="881454"/>
                  <a:pt x="247650" y="866775"/>
                </a:cubicBezTo>
                <a:cubicBezTo>
                  <a:pt x="258685" y="859050"/>
                  <a:pt x="264802" y="845339"/>
                  <a:pt x="276225" y="838200"/>
                </a:cubicBezTo>
                <a:cubicBezTo>
                  <a:pt x="289241" y="830065"/>
                  <a:pt x="333426" y="815958"/>
                  <a:pt x="352425" y="809625"/>
                </a:cubicBezTo>
                <a:cubicBezTo>
                  <a:pt x="361054" y="803153"/>
                  <a:pt x="405172" y="768964"/>
                  <a:pt x="419100" y="762000"/>
                </a:cubicBezTo>
                <a:cubicBezTo>
                  <a:pt x="428080" y="757510"/>
                  <a:pt x="438695" y="756965"/>
                  <a:pt x="447675" y="752475"/>
                </a:cubicBezTo>
                <a:cubicBezTo>
                  <a:pt x="464234" y="744196"/>
                  <a:pt x="479116" y="732891"/>
                  <a:pt x="495300" y="723900"/>
                </a:cubicBezTo>
                <a:cubicBezTo>
                  <a:pt x="507712" y="717004"/>
                  <a:pt x="521072" y="711895"/>
                  <a:pt x="533400" y="704850"/>
                </a:cubicBezTo>
                <a:cubicBezTo>
                  <a:pt x="543339" y="699170"/>
                  <a:pt x="551925" y="691282"/>
                  <a:pt x="561975" y="685800"/>
                </a:cubicBezTo>
                <a:cubicBezTo>
                  <a:pt x="586906" y="672202"/>
                  <a:pt x="612775" y="660400"/>
                  <a:pt x="638175" y="647700"/>
                </a:cubicBezTo>
                <a:lnTo>
                  <a:pt x="676275" y="628650"/>
                </a:lnTo>
                <a:cubicBezTo>
                  <a:pt x="688975" y="622300"/>
                  <a:pt x="700600" y="613044"/>
                  <a:pt x="714375" y="609600"/>
                </a:cubicBezTo>
                <a:lnTo>
                  <a:pt x="752475" y="600075"/>
                </a:lnTo>
                <a:cubicBezTo>
                  <a:pt x="797826" y="569841"/>
                  <a:pt x="803791" y="562451"/>
                  <a:pt x="847725" y="542925"/>
                </a:cubicBezTo>
                <a:cubicBezTo>
                  <a:pt x="863349" y="535981"/>
                  <a:pt x="879282" y="529718"/>
                  <a:pt x="895350" y="523875"/>
                </a:cubicBezTo>
                <a:cubicBezTo>
                  <a:pt x="914221" y="517013"/>
                  <a:pt x="934150" y="512980"/>
                  <a:pt x="952500" y="504825"/>
                </a:cubicBezTo>
                <a:cubicBezTo>
                  <a:pt x="962961" y="500176"/>
                  <a:pt x="970836" y="490895"/>
                  <a:pt x="981075" y="485775"/>
                </a:cubicBezTo>
                <a:cubicBezTo>
                  <a:pt x="990055" y="481285"/>
                  <a:pt x="1000249" y="479775"/>
                  <a:pt x="1009650" y="476250"/>
                </a:cubicBezTo>
                <a:cubicBezTo>
                  <a:pt x="1025659" y="470247"/>
                  <a:pt x="1040933" y="462228"/>
                  <a:pt x="1057275" y="457200"/>
                </a:cubicBezTo>
                <a:cubicBezTo>
                  <a:pt x="1082299" y="449500"/>
                  <a:pt x="1110057" y="449859"/>
                  <a:pt x="1133475" y="438150"/>
                </a:cubicBezTo>
                <a:cubicBezTo>
                  <a:pt x="1167342" y="421217"/>
                  <a:pt x="1167448" y="418918"/>
                  <a:pt x="1200150" y="409575"/>
                </a:cubicBezTo>
                <a:cubicBezTo>
                  <a:pt x="1212737" y="405979"/>
                  <a:pt x="1225993" y="404647"/>
                  <a:pt x="1238250" y="400050"/>
                </a:cubicBezTo>
                <a:cubicBezTo>
                  <a:pt x="1251545" y="395064"/>
                  <a:pt x="1262880" y="385490"/>
                  <a:pt x="1276350" y="381000"/>
                </a:cubicBezTo>
                <a:cubicBezTo>
                  <a:pt x="1330320" y="363010"/>
                  <a:pt x="1356943" y="362017"/>
                  <a:pt x="1409700" y="352425"/>
                </a:cubicBezTo>
                <a:cubicBezTo>
                  <a:pt x="1428724" y="348966"/>
                  <a:pt x="1498066" y="333807"/>
                  <a:pt x="1514475" y="333375"/>
                </a:cubicBezTo>
                <a:cubicBezTo>
                  <a:pt x="1736671" y="327528"/>
                  <a:pt x="1958975" y="327025"/>
                  <a:pt x="2181225" y="323850"/>
                </a:cubicBezTo>
                <a:cubicBezTo>
                  <a:pt x="2200275" y="320675"/>
                  <a:pt x="2219256" y="317056"/>
                  <a:pt x="2238375" y="314325"/>
                </a:cubicBezTo>
                <a:cubicBezTo>
                  <a:pt x="2319202" y="302778"/>
                  <a:pt x="2296708" y="309829"/>
                  <a:pt x="2362200" y="295275"/>
                </a:cubicBezTo>
                <a:cubicBezTo>
                  <a:pt x="2374979" y="292435"/>
                  <a:pt x="2388043" y="290347"/>
                  <a:pt x="2400300" y="285750"/>
                </a:cubicBezTo>
                <a:cubicBezTo>
                  <a:pt x="2413595" y="280764"/>
                  <a:pt x="2424800" y="270780"/>
                  <a:pt x="2438400" y="266700"/>
                </a:cubicBezTo>
                <a:cubicBezTo>
                  <a:pt x="2456898" y="261151"/>
                  <a:pt x="2476814" y="261859"/>
                  <a:pt x="2495550" y="257175"/>
                </a:cubicBezTo>
                <a:cubicBezTo>
                  <a:pt x="2515031" y="252305"/>
                  <a:pt x="2533650" y="244475"/>
                  <a:pt x="2552700" y="238125"/>
                </a:cubicBezTo>
                <a:lnTo>
                  <a:pt x="2581275" y="228600"/>
                </a:lnTo>
                <a:cubicBezTo>
                  <a:pt x="2590800" y="225425"/>
                  <a:pt x="2601496" y="224644"/>
                  <a:pt x="2609850" y="219075"/>
                </a:cubicBezTo>
                <a:cubicBezTo>
                  <a:pt x="2619375" y="212725"/>
                  <a:pt x="2627903" y="204534"/>
                  <a:pt x="2638425" y="200025"/>
                </a:cubicBezTo>
                <a:cubicBezTo>
                  <a:pt x="2650457" y="194868"/>
                  <a:pt x="2663986" y="194262"/>
                  <a:pt x="2676525" y="190500"/>
                </a:cubicBezTo>
                <a:cubicBezTo>
                  <a:pt x="2695759" y="184730"/>
                  <a:pt x="2714625" y="177800"/>
                  <a:pt x="2733675" y="171450"/>
                </a:cubicBezTo>
                <a:lnTo>
                  <a:pt x="2762250" y="161925"/>
                </a:lnTo>
                <a:cubicBezTo>
                  <a:pt x="2771775" y="158750"/>
                  <a:pt x="2781085" y="154835"/>
                  <a:pt x="2790825" y="152400"/>
                </a:cubicBezTo>
                <a:cubicBezTo>
                  <a:pt x="2803525" y="149225"/>
                  <a:pt x="2816338" y="146471"/>
                  <a:pt x="2828925" y="142875"/>
                </a:cubicBezTo>
                <a:cubicBezTo>
                  <a:pt x="2838579" y="140117"/>
                  <a:pt x="2847846" y="136108"/>
                  <a:pt x="2857500" y="133350"/>
                </a:cubicBezTo>
                <a:cubicBezTo>
                  <a:pt x="2892212" y="123432"/>
                  <a:pt x="2915327" y="119646"/>
                  <a:pt x="2952750" y="114300"/>
                </a:cubicBezTo>
                <a:cubicBezTo>
                  <a:pt x="3021293" y="104508"/>
                  <a:pt x="3038521" y="107935"/>
                  <a:pt x="3105150" y="85725"/>
                </a:cubicBezTo>
                <a:cubicBezTo>
                  <a:pt x="3114675" y="82550"/>
                  <a:pt x="3124497" y="80155"/>
                  <a:pt x="3133725" y="76200"/>
                </a:cubicBezTo>
                <a:cubicBezTo>
                  <a:pt x="3250617" y="26103"/>
                  <a:pt x="3104741" y="85929"/>
                  <a:pt x="3200400" y="38100"/>
                </a:cubicBezTo>
                <a:cubicBezTo>
                  <a:pt x="3209380" y="33610"/>
                  <a:pt x="3219995" y="33065"/>
                  <a:pt x="3228975" y="28575"/>
                </a:cubicBezTo>
                <a:cubicBezTo>
                  <a:pt x="3239214" y="23455"/>
                  <a:pt x="3246831" y="13545"/>
                  <a:pt x="3257550" y="9525"/>
                </a:cubicBezTo>
                <a:cubicBezTo>
                  <a:pt x="3272709" y="3841"/>
                  <a:pt x="3305175" y="0"/>
                  <a:pt x="3305175" y="0"/>
                </a:cubicBezTo>
              </a:path>
            </a:pathLst>
          </a:cu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7" name="Rechteck 6"/>
          <p:cNvSpPr/>
          <p:nvPr/>
        </p:nvSpPr>
        <p:spPr>
          <a:xfrm rot="20825825">
            <a:off x="3348396" y="2024997"/>
            <a:ext cx="1028700" cy="468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/>
              <a:t>Recht</a:t>
            </a:r>
            <a:endParaRPr lang="de-DE" sz="2000" b="1" dirty="0"/>
          </a:p>
        </p:txBody>
      </p:sp>
      <p:sp>
        <p:nvSpPr>
          <p:cNvPr id="20" name="Rechteck 19"/>
          <p:cNvSpPr/>
          <p:nvPr/>
        </p:nvSpPr>
        <p:spPr>
          <a:xfrm rot="21233738">
            <a:off x="3282541" y="2655204"/>
            <a:ext cx="1809866" cy="500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/>
              <a:t>Organisation</a:t>
            </a:r>
            <a:endParaRPr lang="de-DE" sz="2000" b="1" dirty="0"/>
          </a:p>
        </p:txBody>
      </p:sp>
      <p:sp>
        <p:nvSpPr>
          <p:cNvPr id="8" name="Rechteck 7"/>
          <p:cNvSpPr/>
          <p:nvPr/>
        </p:nvSpPr>
        <p:spPr>
          <a:xfrm rot="1187593">
            <a:off x="4890576" y="1700266"/>
            <a:ext cx="1028700" cy="456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/>
              <a:t>Politik</a:t>
            </a:r>
            <a:endParaRPr lang="de-DE" sz="2000" b="1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1" grpId="0" animBg="1"/>
      <p:bldP spid="19" grpId="0" animBg="1"/>
      <p:bldP spid="15" grpId="0" animBg="1"/>
      <p:bldP spid="7" grpId="0" animBg="1"/>
      <p:bldP spid="20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E563-61C7-4A02-8B26-011031A62A25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14350" y="2619375"/>
            <a:ext cx="834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accent1"/>
                </a:solidFill>
              </a:rPr>
              <a:t>Wie verändern „neue Medien“ die Verwaltung?</a:t>
            </a:r>
            <a:endParaRPr lang="de-DE" sz="2800" b="1" dirty="0">
              <a:solidFill>
                <a:schemeClr val="accent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09944" y="2629272"/>
            <a:ext cx="1861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accent1"/>
                </a:solidFill>
              </a:rPr>
              <a:t>Gar nicht.</a:t>
            </a:r>
            <a:endParaRPr lang="de-DE" sz="28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mit Pfeil 10"/>
          <p:cNvCxnSpPr>
            <a:stCxn id="4" idx="4"/>
            <a:endCxn id="6" idx="0"/>
          </p:cNvCxnSpPr>
          <p:nvPr/>
        </p:nvCxnSpPr>
        <p:spPr>
          <a:xfrm rot="5400000">
            <a:off x="1794471" y="4096942"/>
            <a:ext cx="1202897" cy="5779"/>
          </a:xfrm>
          <a:prstGeom prst="straightConnector1">
            <a:avLst/>
          </a:prstGeom>
          <a:ln w="57150">
            <a:solidFill>
              <a:schemeClr val="tx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>
            <a:stCxn id="4" idx="6"/>
            <a:endCxn id="5" idx="1"/>
          </p:cNvCxnSpPr>
          <p:nvPr/>
        </p:nvCxnSpPr>
        <p:spPr>
          <a:xfrm>
            <a:off x="3567650" y="2949743"/>
            <a:ext cx="2323304" cy="76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>
            <a:stCxn id="6" idx="3"/>
            <a:endCxn id="7" idx="1"/>
          </p:cNvCxnSpPr>
          <p:nvPr/>
        </p:nvCxnSpPr>
        <p:spPr>
          <a:xfrm flipV="1">
            <a:off x="3615773" y="5257779"/>
            <a:ext cx="2272026" cy="3538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>
            <a:stCxn id="7" idx="0"/>
            <a:endCxn id="5" idx="2"/>
          </p:cNvCxnSpPr>
          <p:nvPr/>
        </p:nvCxnSpPr>
        <p:spPr>
          <a:xfrm rot="5400000" flipH="1" flipV="1">
            <a:off x="6518521" y="4102566"/>
            <a:ext cx="1187199" cy="315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stCxn id="4" idx="5"/>
          </p:cNvCxnSpPr>
          <p:nvPr/>
        </p:nvCxnSpPr>
        <p:spPr>
          <a:xfrm rot="16200000" flipH="1">
            <a:off x="3881337" y="2681656"/>
            <a:ext cx="1353067" cy="2665133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840750"/>
            <a:ext cx="7724775" cy="972000"/>
          </a:xfrm>
        </p:spPr>
        <p:txBody>
          <a:bodyPr/>
          <a:lstStyle/>
          <a:p>
            <a:r>
              <a:rPr lang="de-DE" dirty="0" smtClean="0"/>
              <a:t>Wie „wirkt“ die Informationstechnik?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388350" y="6588125"/>
            <a:ext cx="539750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85D849-09BA-4B3A-9549-200847F77750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4" name="Ellipse 3"/>
          <p:cNvSpPr/>
          <p:nvPr/>
        </p:nvSpPr>
        <p:spPr>
          <a:xfrm>
            <a:off x="1229966" y="2401103"/>
            <a:ext cx="2337684" cy="1097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 smtClean="0"/>
              <a:t>IT</a:t>
            </a:r>
            <a:endParaRPr lang="de-DE" sz="4400" b="1" dirty="0"/>
          </a:p>
        </p:txBody>
      </p:sp>
      <p:sp>
        <p:nvSpPr>
          <p:cNvPr id="5" name="Rechteck 4"/>
          <p:cNvSpPr/>
          <p:nvPr/>
        </p:nvSpPr>
        <p:spPr>
          <a:xfrm>
            <a:off x="5890954" y="2390470"/>
            <a:ext cx="2445488" cy="1120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/>
              <a:t>Wert</a:t>
            </a:r>
            <a:endParaRPr lang="de-DE" sz="2800" b="1" dirty="0"/>
          </a:p>
        </p:txBody>
      </p:sp>
      <p:sp>
        <p:nvSpPr>
          <p:cNvPr id="6" name="Rechteck 5"/>
          <p:cNvSpPr/>
          <p:nvPr/>
        </p:nvSpPr>
        <p:spPr>
          <a:xfrm>
            <a:off x="1170285" y="4701280"/>
            <a:ext cx="2445488" cy="1120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/>
              <a:t>Aufgaben-</a:t>
            </a:r>
            <a:r>
              <a:rPr lang="de-DE" sz="2800" b="1" dirty="0" err="1" smtClean="0"/>
              <a:t>wahrnehmung</a:t>
            </a:r>
            <a:endParaRPr lang="de-DE" sz="2800" b="1" dirty="0"/>
          </a:p>
        </p:txBody>
      </p:sp>
      <p:sp>
        <p:nvSpPr>
          <p:cNvPr id="7" name="Rechteck 6"/>
          <p:cNvSpPr/>
          <p:nvPr/>
        </p:nvSpPr>
        <p:spPr>
          <a:xfrm>
            <a:off x="5887799" y="4697742"/>
            <a:ext cx="2445488" cy="1120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/>
              <a:t>Geschäfts-</a:t>
            </a:r>
            <a:r>
              <a:rPr lang="de-DE" sz="2800" b="1" dirty="0" err="1" smtClean="0"/>
              <a:t>prozesse</a:t>
            </a:r>
            <a:endParaRPr lang="de-DE" sz="2800" b="1" dirty="0"/>
          </a:p>
        </p:txBody>
      </p:sp>
      <p:sp>
        <p:nvSpPr>
          <p:cNvPr id="33" name="Textfeld 32"/>
          <p:cNvSpPr txBox="1"/>
          <p:nvPr/>
        </p:nvSpPr>
        <p:spPr>
          <a:xfrm>
            <a:off x="1031359" y="3872051"/>
            <a:ext cx="1326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+mn-lt"/>
              </a:rPr>
              <a:t>beeinflusst</a:t>
            </a:r>
            <a:endParaRPr lang="de-DE" sz="2000" dirty="0">
              <a:latin typeface="+mn-lt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4093093" y="3440074"/>
            <a:ext cx="1309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+mn-lt"/>
              </a:rPr>
              <a:t>ermöglicht</a:t>
            </a:r>
            <a:endParaRPr lang="de-DE" sz="2000" dirty="0">
              <a:latin typeface="+mn-lt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4121889" y="5303902"/>
            <a:ext cx="1186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+mn-lt"/>
              </a:rPr>
              <a:t>bestimmt</a:t>
            </a:r>
            <a:endParaRPr lang="de-DE" sz="2000" dirty="0">
              <a:latin typeface="+mn-lt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7126694" y="4280710"/>
            <a:ext cx="805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+mn-lt"/>
              </a:rPr>
              <a:t>liefert</a:t>
            </a:r>
            <a:endParaRPr lang="de-DE" sz="2000" dirty="0">
              <a:latin typeface="+mn-lt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4402352" y="2433002"/>
            <a:ext cx="6078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b="1" dirty="0" smtClean="0">
                <a:solidFill>
                  <a:srgbClr val="FF0000"/>
                </a:solidFill>
                <a:latin typeface="+mj-lt"/>
              </a:rPr>
              <a:t>X</a:t>
            </a:r>
            <a:endParaRPr lang="de-DE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382772" y="6071196"/>
            <a:ext cx="8245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Darstellung in Anlehnung an Krcmar, H. (2010): </a:t>
            </a:r>
            <a:r>
              <a:rPr lang="de-DE" sz="1200" dirty="0" err="1" smtClean="0"/>
              <a:t>Informationsmanagement</a:t>
            </a:r>
            <a:r>
              <a:rPr lang="de-DE" sz="1200" dirty="0" smtClean="0"/>
              <a:t>. 5. Auflage. Heidelberg u.a.: Springer, S. 520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fib_hellblau_Kurs_bestimmen_mw">
  <a:themeElements>
    <a:clrScheme name="Benutzerdefiniert 20">
      <a:dk1>
        <a:sysClr val="windowText" lastClr="000000"/>
      </a:dk1>
      <a:lt1>
        <a:sysClr val="window" lastClr="FFFFFF"/>
      </a:lt1>
      <a:dk2>
        <a:srgbClr val="2B4578"/>
      </a:dk2>
      <a:lt2>
        <a:srgbClr val="F3F1EA"/>
      </a:lt2>
      <a:accent1>
        <a:srgbClr val="2B4578"/>
      </a:accent1>
      <a:accent2>
        <a:srgbClr val="63B4EC"/>
      </a:accent2>
      <a:accent3>
        <a:srgbClr val="B1D9F5"/>
      </a:accent3>
      <a:accent4>
        <a:srgbClr val="1777BB"/>
      </a:accent4>
      <a:accent5>
        <a:srgbClr val="C7C7C7"/>
      </a:accent5>
      <a:accent6>
        <a:srgbClr val="EFEFEF"/>
      </a:accent6>
      <a:hlink>
        <a:srgbClr val="FFFFFF"/>
      </a:hlink>
      <a:folHlink>
        <a:srgbClr val="FFFFF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ifib_hellblau_Kurs_bestimmen_mw</Template>
  <TotalTime>0</TotalTime>
  <Words>858</Words>
  <Application>Microsoft Office PowerPoint</Application>
  <PresentationFormat>Bildschirmpräsentation (4:3)</PresentationFormat>
  <Paragraphs>334</Paragraphs>
  <Slides>52</Slides>
  <Notes>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53" baseType="lpstr">
      <vt:lpstr>ifib_hellblau_Kurs_bestimmen_mw</vt:lpstr>
      <vt:lpstr>Der öffentliche Sektor in der digitalen Welt – Chancen und Möglichkeiten der neuen Medien für öffentliche Verwaltungen</vt:lpstr>
      <vt:lpstr>Folie 2</vt:lpstr>
      <vt:lpstr>Unsere Arbeitsfelder</vt:lpstr>
      <vt:lpstr>Unser Selbstverständnis</vt:lpstr>
      <vt:lpstr>Folie 5</vt:lpstr>
      <vt:lpstr>Folie 6</vt:lpstr>
      <vt:lpstr>Folie 7</vt:lpstr>
      <vt:lpstr>Folie 8</vt:lpstr>
      <vt:lpstr>Wie „wirkt“ die Informationstechnik?</vt:lpstr>
      <vt:lpstr>Wie „wirkt“ die Informationstechnik?</vt:lpstr>
      <vt:lpstr>Es besteht Handlungsbedarf.</vt:lpstr>
      <vt:lpstr>Neue Aufgaben  mit vorhandenem Personal bewältigen.</vt:lpstr>
      <vt:lpstr>Folie 13</vt:lpstr>
      <vt:lpstr>Entwicklungslinien</vt:lpstr>
      <vt:lpstr>Moderne Präsentation der Informationen</vt:lpstr>
      <vt:lpstr>Ein Datenmodell für alle Kanäle</vt:lpstr>
      <vt:lpstr>Wie sehen „zukunftsfähige Strukturen“ aus?</vt:lpstr>
      <vt:lpstr>Folie 18</vt:lpstr>
      <vt:lpstr>Petitionen online einreichen und mitzeichnen</vt:lpstr>
      <vt:lpstr>Zukunftsdialog der Bundeskanzlerin</vt:lpstr>
      <vt:lpstr>Bürgerhaushalte</vt:lpstr>
      <vt:lpstr>Offene Daten</vt:lpstr>
      <vt:lpstr>Informationsfreiheit  in den Ländern</vt:lpstr>
      <vt:lpstr>Folie 24</vt:lpstr>
      <vt:lpstr>Medienwelt im Wandel</vt:lpstr>
      <vt:lpstr>Twitternde Kommunen</vt:lpstr>
      <vt:lpstr>Bürgerkommunikation via Twitter</vt:lpstr>
      <vt:lpstr>Weiterleitung von bremen.de zu Facebook</vt:lpstr>
      <vt:lpstr>Folie 29</vt:lpstr>
      <vt:lpstr>Folie 30</vt:lpstr>
      <vt:lpstr>Social Media für die Nachwuchsrekrutierung </vt:lpstr>
      <vt:lpstr>Social Media für die Nachwuchsrekrutierung </vt:lpstr>
      <vt:lpstr>Folie 33</vt:lpstr>
      <vt:lpstr>Folie 34</vt:lpstr>
      <vt:lpstr>Folie 35</vt:lpstr>
      <vt:lpstr>Folie 36</vt:lpstr>
      <vt:lpstr>Folie 37</vt:lpstr>
      <vt:lpstr>Status quo aus Sicht der Verwaltung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Bitte keine Eigenentwicklungen!</vt:lpstr>
      <vt:lpstr>Folie 47</vt:lpstr>
      <vt:lpstr>Folie 48</vt:lpstr>
      <vt:lpstr> </vt:lpstr>
      <vt:lpstr>Revival der Bürgerkommune?</vt:lpstr>
      <vt:lpstr>Einige Thesen zur Diskussion</vt:lpstr>
      <vt:lpstr>Vielen Dank für Ihre Aufmerksamkeit!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Titelseite Vortragsüberschrift maximal  über zwei Zeilen</dc:title>
  <dc:creator>Martin Wind</dc:creator>
  <cp:lastModifiedBy>Martin Wind</cp:lastModifiedBy>
  <cp:revision>53</cp:revision>
  <dcterms:created xsi:type="dcterms:W3CDTF">2010-11-03T13:04:10Z</dcterms:created>
  <dcterms:modified xsi:type="dcterms:W3CDTF">2012-03-15T09:38:18Z</dcterms:modified>
</cp:coreProperties>
</file>