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96" r:id="rId2"/>
    <p:sldId id="379" r:id="rId3"/>
    <p:sldId id="297" r:id="rId4"/>
    <p:sldId id="298" r:id="rId5"/>
    <p:sldId id="349" r:id="rId6"/>
    <p:sldId id="309" r:id="rId7"/>
    <p:sldId id="262" r:id="rId8"/>
    <p:sldId id="277" r:id="rId9"/>
    <p:sldId id="263" r:id="rId10"/>
    <p:sldId id="318" r:id="rId11"/>
    <p:sldId id="317" r:id="rId12"/>
    <p:sldId id="273" r:id="rId13"/>
    <p:sldId id="281" r:id="rId14"/>
    <p:sldId id="329" r:id="rId15"/>
    <p:sldId id="335" r:id="rId16"/>
    <p:sldId id="325" r:id="rId17"/>
    <p:sldId id="326" r:id="rId18"/>
    <p:sldId id="327" r:id="rId19"/>
    <p:sldId id="339" r:id="rId20"/>
    <p:sldId id="367" r:id="rId21"/>
    <p:sldId id="340" r:id="rId22"/>
    <p:sldId id="356" r:id="rId23"/>
    <p:sldId id="353" r:id="rId24"/>
    <p:sldId id="363" r:id="rId25"/>
    <p:sldId id="365" r:id="rId26"/>
    <p:sldId id="357" r:id="rId27"/>
    <p:sldId id="364" r:id="rId28"/>
    <p:sldId id="360" r:id="rId29"/>
    <p:sldId id="366" r:id="rId30"/>
    <p:sldId id="355" r:id="rId31"/>
    <p:sldId id="354" r:id="rId32"/>
    <p:sldId id="362" r:id="rId33"/>
    <p:sldId id="375" r:id="rId34"/>
    <p:sldId id="374" r:id="rId35"/>
    <p:sldId id="373" r:id="rId36"/>
    <p:sldId id="372" r:id="rId37"/>
    <p:sldId id="377" r:id="rId38"/>
    <p:sldId id="376" r:id="rId39"/>
    <p:sldId id="341" r:id="rId40"/>
    <p:sldId id="380" r:id="rId41"/>
    <p:sldId id="347" r:id="rId42"/>
    <p:sldId id="351" r:id="rId43"/>
    <p:sldId id="312" r:id="rId44"/>
    <p:sldId id="378" r:id="rId45"/>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70" d="100"/>
          <a:sy n="170" d="100"/>
        </p:scale>
        <p:origin x="-592"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7872"/>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FAD763-AE59-EE4B-BD12-CE170F81D267}" type="datetimeFigureOut">
              <a:rPr lang="de-DE" smtClean="0"/>
              <a:pPr/>
              <a:t>26.02.13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15BF90-B56D-D642-AFD5-0906DC195052}" type="slidenum">
              <a:rPr lang="de-DE" smtClean="0"/>
              <a:pPr/>
              <a:t>‹Nr.›</a:t>
            </a:fld>
            <a:endParaRPr lang="de-DE"/>
          </a:p>
        </p:txBody>
      </p:sp>
    </p:spTree>
    <p:extLst>
      <p:ext uri="{BB962C8B-B14F-4D97-AF65-F5344CB8AC3E}">
        <p14:creationId xmlns:p14="http://schemas.microsoft.com/office/powerpoint/2010/main" val="1948735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72C8DD6-E992-AD4B-BF05-14A8A7B563AD}" type="slidenum">
              <a:rPr lang="de-DE">
                <a:latin typeface="Times New Roman" charset="0"/>
              </a:rPr>
              <a:pPr/>
              <a:t>1</a:t>
            </a:fld>
            <a:endParaRPr lang="de-DE">
              <a:latin typeface="Times New Roman"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de-DE">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B5BE233-872A-1B47-ADD3-D61EED688F24}" type="slidenum">
              <a:rPr lang="de-DE">
                <a:latin typeface="Times New Roman" charset="0"/>
              </a:rPr>
              <a:pPr/>
              <a:t>6</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de-DE">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B5BE233-872A-1B47-ADD3-D61EED688F24}" type="slidenum">
              <a:rPr lang="de-DE">
                <a:latin typeface="Times New Roman" charset="0"/>
              </a:rPr>
              <a:pPr/>
              <a:t>7</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de-DE">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B5BE233-872A-1B47-ADD3-D61EED688F24}" type="slidenum">
              <a:rPr lang="de-DE">
                <a:latin typeface="Times New Roman" charset="0"/>
              </a:rPr>
              <a:pPr/>
              <a:t>9</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de-DE">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Folienbildplatzhalter 1"/>
          <p:cNvSpPr>
            <a:spLocks noGrp="1" noRot="1" noChangeAspect="1"/>
          </p:cNvSpPr>
          <p:nvPr>
            <p:ph type="sldImg"/>
          </p:nvPr>
        </p:nvSpPr>
        <p:spPr>
          <a:ln/>
        </p:spPr>
      </p:sp>
      <p:sp>
        <p:nvSpPr>
          <p:cNvPr id="8194"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de-DE">
              <a:latin typeface="Times New Roman" charset="0"/>
              <a:ea typeface="ＭＳ Ｐゴシック" charset="0"/>
              <a:cs typeface="ＭＳ Ｐゴシック" charset="0"/>
            </a:endParaRPr>
          </a:p>
        </p:txBody>
      </p:sp>
      <p:sp>
        <p:nvSpPr>
          <p:cNvPr id="8195"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2400">
                <a:solidFill>
                  <a:schemeClr val="tx1"/>
                </a:solidFill>
                <a:latin typeface="InfoTextRegular-Roman" charset="0"/>
                <a:ea typeface="ＭＳ Ｐゴシック" charset="0"/>
                <a:cs typeface="ＭＳ Ｐゴシック" charset="0"/>
              </a:defRPr>
            </a:lvl1pPr>
            <a:lvl2pPr marL="742950" indent="-285750" defTabSz="930275" eaLnBrk="0" hangingPunct="0">
              <a:defRPr sz="2400">
                <a:solidFill>
                  <a:schemeClr val="tx1"/>
                </a:solidFill>
                <a:latin typeface="InfoTextRegular-Roman" charset="0"/>
                <a:ea typeface="ＭＳ Ｐゴシック" charset="0"/>
              </a:defRPr>
            </a:lvl2pPr>
            <a:lvl3pPr marL="1143000" indent="-228600" defTabSz="930275" eaLnBrk="0" hangingPunct="0">
              <a:defRPr sz="2400">
                <a:solidFill>
                  <a:schemeClr val="tx1"/>
                </a:solidFill>
                <a:latin typeface="InfoTextRegular-Roman" charset="0"/>
                <a:ea typeface="ＭＳ Ｐゴシック" charset="0"/>
              </a:defRPr>
            </a:lvl3pPr>
            <a:lvl4pPr marL="1600200" indent="-228600" defTabSz="930275" eaLnBrk="0" hangingPunct="0">
              <a:defRPr sz="2400">
                <a:solidFill>
                  <a:schemeClr val="tx1"/>
                </a:solidFill>
                <a:latin typeface="InfoTextRegular-Roman" charset="0"/>
                <a:ea typeface="ＭＳ Ｐゴシック" charset="0"/>
              </a:defRPr>
            </a:lvl4pPr>
            <a:lvl5pPr marL="2057400" indent="-228600" defTabSz="930275" eaLnBrk="0" hangingPunct="0">
              <a:defRPr sz="2400">
                <a:solidFill>
                  <a:schemeClr val="tx1"/>
                </a:solidFill>
                <a:latin typeface="InfoTextRegular-Roman"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fld id="{39B65D86-EC73-D142-AEA3-94D57E591725}" type="slidenum">
              <a:rPr lang="de-DE" sz="1200">
                <a:latin typeface="Times New Roman" charset="0"/>
              </a:rPr>
              <a:pPr eaLnBrk="1" hangingPunct="1"/>
              <a:t>14</a:t>
            </a:fld>
            <a:endParaRPr lang="de-DE" sz="120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Mastertitelformat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Mastertitelformat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4DBFA844-BEDA-9B4D-A5F3-1F25558B1397}" type="datetimeFigureOut">
              <a:rPr lang="de-DE" smtClean="0"/>
              <a:pPr/>
              <a:t>26.02.13</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436413" y="6356350"/>
            <a:ext cx="2133600" cy="365125"/>
          </a:xfrm>
          <a:prstGeom prst="rect">
            <a:avLst/>
          </a:prstGeom>
        </p:spPr>
        <p:txBody>
          <a:bodyPr/>
          <a:lstStyle/>
          <a:p>
            <a:fld id="{53041B49-90F3-FD4F-9470-8C300A69B966}"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9" descr="folie_BLAU_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635991" cy="687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2" descr="ifib_logo_rgb_weiß.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746580" y="11112"/>
            <a:ext cx="1871118" cy="12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oleObject" Target="Macintosh%20HD:Users:hkubicek:Desktop:PARTIZIPATION:Bertelsmann%20Partzipation:Studie_Wirkung%20und%20Erfolgsfaktoren_Entwurf_13-06-2010.docx!OLE_LINK1" TargetMode="External"/><Relationship Id="rId4" Type="http://schemas.openxmlformats.org/officeDocument/2006/relationships/image" Target="../media/image13.png"/><Relationship Id="rId5" Type="http://schemas.openxmlformats.org/officeDocument/2006/relationships/oleObject" Target="Macintosh%20HD:Users:hkubicek:Desktop:PARTIZIPATION:Bertelsmann%20Partzipation:Studie_Wirkung%20und%20Erfolgsfaktoren_Entwurf_13-06-2010.docx!OLE_LINK2" TargetMode="External"/><Relationship Id="rId6"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Macintosh%20HD:Users:hkubicek:Desktop:PARTIZIPATION:Bertelsmann%20Partzipation:Studie_Wirkung%20und%20Erfolgsfaktoren_Entwurf_13-06-2010.docx!OLE_LINK4" TargetMode="Externa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Macintosh%20HD:Users:hkubicek:Desktop:Bertelsmann%20Partzipation:Studie_Wirkung%20und%20Erfolgsfaktoren_Entwurf_13-06-2010.docx!OLE_LINK3" TargetMode="External"/><Relationship Id="rId4" Type="http://schemas.openxmlformats.org/officeDocument/2006/relationships/image" Target="../media/image17.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Macintosh%20HD:Users:kubicek:Desktop:Tabelle%20fu%CC%88r%20ppt%20-%20Rangfolge%20Faktoren.docx!OLE_LINK2" TargetMode="External"/><Relationship Id="rId5" Type="http://schemas.openxmlformats.org/officeDocument/2006/relationships/image" Target="../media/image18.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Macintosh%20HD:Users:kubicek:Desktop:Tabelle%20fu%CC%88r%20ppt%20-%20Rangfolge%20Faktoren.docx!OLE_LINK3" TargetMode="External"/><Relationship Id="rId4" Type="http://schemas.openxmlformats.org/officeDocument/2006/relationships/image" Target="../media/image20.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Dokument1.docx"/><Relationship Id="rId4" Type="http://schemas.openxmlformats.org/officeDocument/2006/relationships/image" Target="../media/image58.png"/><Relationship Id="rId5" Type="http://schemas.openxmlformats.org/officeDocument/2006/relationships/package" Target="../embeddings/Microsoft_Word-Dokument2.docx"/><Relationship Id="rId6" Type="http://schemas.openxmlformats.org/officeDocument/2006/relationships/image" Target="../media/image59.png"/><Relationship Id="rId1" Type="http://schemas.openxmlformats.org/officeDocument/2006/relationships/vmlDrawing" Target="../drawings/vmlDrawing6.v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feld 3"/>
          <p:cNvSpPr txBox="1">
            <a:spLocks noChangeArrowheads="1"/>
          </p:cNvSpPr>
          <p:nvPr/>
        </p:nvSpPr>
        <p:spPr bwMode="auto">
          <a:xfrm>
            <a:off x="2055417" y="5535139"/>
            <a:ext cx="4961477" cy="923330"/>
          </a:xfrm>
          <a:prstGeom prst="rect">
            <a:avLst/>
          </a:prstGeom>
          <a:noFill/>
          <a:ln w="9525">
            <a:noFill/>
            <a:miter lim="800000"/>
            <a:headEnd/>
            <a:tailEnd/>
          </a:ln>
        </p:spPr>
        <p:txBody>
          <a:bodyPr wrap="none">
            <a:prstTxWarp prst="textNoShape">
              <a:avLst/>
            </a:prstTxWarp>
            <a:spAutoFit/>
          </a:bodyPr>
          <a:lstStyle/>
          <a:p>
            <a:pPr algn="ctr"/>
            <a:r>
              <a:rPr lang="de-DE" dirty="0">
                <a:solidFill>
                  <a:schemeClr val="bg1"/>
                </a:solidFill>
              </a:rPr>
              <a:t>Prof. Dr. Herbert Kubicek, </a:t>
            </a:r>
          </a:p>
          <a:p>
            <a:pPr algn="ctr"/>
            <a:r>
              <a:rPr lang="de-DE" dirty="0">
                <a:solidFill>
                  <a:schemeClr val="bg1"/>
                </a:solidFill>
              </a:rPr>
              <a:t>Institut für Informationsmanagement Bremen (ifib</a:t>
            </a:r>
            <a:r>
              <a:rPr lang="de-DE" dirty="0" smtClean="0">
                <a:solidFill>
                  <a:schemeClr val="bg1"/>
                </a:solidFill>
              </a:rPr>
              <a:t>)</a:t>
            </a:r>
          </a:p>
          <a:p>
            <a:pPr algn="ctr"/>
            <a:r>
              <a:rPr lang="de-DE" dirty="0" smtClean="0">
                <a:solidFill>
                  <a:schemeClr val="bg1"/>
                </a:solidFill>
              </a:rPr>
              <a:t>an der Universität Bremen</a:t>
            </a:r>
            <a:endParaRPr lang="de-DE" dirty="0">
              <a:solidFill>
                <a:schemeClr val="bg1"/>
              </a:solidFill>
            </a:endParaRPr>
          </a:p>
        </p:txBody>
      </p:sp>
      <p:sp>
        <p:nvSpPr>
          <p:cNvPr id="3" name="Textfeld 2"/>
          <p:cNvSpPr txBox="1"/>
          <p:nvPr/>
        </p:nvSpPr>
        <p:spPr>
          <a:xfrm flipH="1">
            <a:off x="327254" y="2008019"/>
            <a:ext cx="8681693" cy="1261884"/>
          </a:xfrm>
          <a:prstGeom prst="rect">
            <a:avLst/>
          </a:prstGeom>
          <a:noFill/>
        </p:spPr>
        <p:txBody>
          <a:bodyPr wrap="square" rtlCol="0">
            <a:spAutoFit/>
          </a:bodyPr>
          <a:lstStyle/>
          <a:p>
            <a:pPr algn="ctr"/>
            <a:r>
              <a:rPr lang="de-DE" sz="4800" b="1" dirty="0" smtClean="0"/>
              <a:t>Format 2 x 2</a:t>
            </a:r>
          </a:p>
          <a:p>
            <a:pPr algn="ctr"/>
            <a:r>
              <a:rPr lang="de-DE" sz="2800" dirty="0" smtClean="0"/>
              <a:t>Bürgerkonsultation persönlich und online in zwei Stufen</a:t>
            </a:r>
            <a:endParaRPr lang="de-DE" sz="2800" dirty="0"/>
          </a:p>
        </p:txBody>
      </p:sp>
      <p:sp>
        <p:nvSpPr>
          <p:cNvPr id="4" name="Textfeld 3"/>
          <p:cNvSpPr txBox="1"/>
          <p:nvPr/>
        </p:nvSpPr>
        <p:spPr>
          <a:xfrm>
            <a:off x="1668264" y="3732058"/>
            <a:ext cx="6609673" cy="1200329"/>
          </a:xfrm>
          <a:prstGeom prst="rect">
            <a:avLst/>
          </a:prstGeom>
          <a:noFill/>
        </p:spPr>
        <p:txBody>
          <a:bodyPr wrap="square" rtlCol="0">
            <a:spAutoFit/>
          </a:bodyPr>
          <a:lstStyle/>
          <a:p>
            <a:pPr algn="ctr"/>
            <a:r>
              <a:rPr lang="de-DE" dirty="0" smtClean="0"/>
              <a:t>18. Europäischer Verwaltungskongress</a:t>
            </a:r>
          </a:p>
          <a:p>
            <a:pPr algn="ctr"/>
            <a:r>
              <a:rPr lang="de-DE" dirty="0" smtClean="0"/>
              <a:t>Forum Bürgerbeteiligung</a:t>
            </a:r>
          </a:p>
          <a:p>
            <a:pPr algn="ctr"/>
            <a:endParaRPr lang="de-DE" dirty="0" smtClean="0"/>
          </a:p>
          <a:p>
            <a:pPr algn="ctr"/>
            <a:r>
              <a:rPr lang="de-DE" dirty="0" smtClean="0"/>
              <a:t>26. 2. – 1. 3. 2013 in Bremen</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97889" y="730847"/>
            <a:ext cx="4580630" cy="923718"/>
          </a:xfrm>
          <a:prstGeom prst="rect">
            <a:avLst/>
          </a:prstGeom>
        </p:spPr>
      </p:pic>
      <p:pic>
        <p:nvPicPr>
          <p:cNvPr id="5" name="Bild 4"/>
          <p:cNvPicPr>
            <a:picLocks noChangeAspect="1"/>
          </p:cNvPicPr>
          <p:nvPr/>
        </p:nvPicPr>
        <p:blipFill>
          <a:blip r:embed="rId3"/>
          <a:stretch>
            <a:fillRect/>
          </a:stretch>
        </p:blipFill>
        <p:spPr>
          <a:xfrm>
            <a:off x="1598706" y="1513216"/>
            <a:ext cx="5461000" cy="5156876"/>
          </a:xfrm>
          <a:prstGeom prst="rect">
            <a:avLst/>
          </a:prstGeom>
        </p:spPr>
      </p:pic>
    </p:spTree>
    <p:extLst>
      <p:ext uri="{BB962C8B-B14F-4D97-AF65-F5344CB8AC3E}">
        <p14:creationId xmlns:p14="http://schemas.microsoft.com/office/powerpoint/2010/main" val="18524466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2100562" y="3095607"/>
            <a:ext cx="7462386" cy="3582755"/>
          </a:xfrm>
          <a:prstGeom prst="rect">
            <a:avLst/>
          </a:prstGeom>
        </p:spPr>
      </p:pic>
      <p:pic>
        <p:nvPicPr>
          <p:cNvPr id="5" name="Bild 4"/>
          <p:cNvPicPr>
            <a:picLocks noChangeAspect="1"/>
          </p:cNvPicPr>
          <p:nvPr/>
        </p:nvPicPr>
        <p:blipFill>
          <a:blip r:embed="rId3"/>
          <a:stretch>
            <a:fillRect/>
          </a:stretch>
        </p:blipFill>
        <p:spPr>
          <a:xfrm>
            <a:off x="0" y="404712"/>
            <a:ext cx="3995059" cy="3726523"/>
          </a:xfrm>
          <a:prstGeom prst="rect">
            <a:avLst/>
          </a:prstGeom>
        </p:spPr>
      </p:pic>
      <p:pic>
        <p:nvPicPr>
          <p:cNvPr id="7" name="Bild 6"/>
          <p:cNvPicPr>
            <a:picLocks noChangeAspect="1"/>
          </p:cNvPicPr>
          <p:nvPr/>
        </p:nvPicPr>
        <p:blipFill>
          <a:blip r:embed="rId4"/>
          <a:stretch>
            <a:fillRect/>
          </a:stretch>
        </p:blipFill>
        <p:spPr>
          <a:xfrm>
            <a:off x="4445001" y="1315575"/>
            <a:ext cx="4549168" cy="1721255"/>
          </a:xfrm>
          <a:prstGeom prst="rect">
            <a:avLst/>
          </a:prstGeom>
        </p:spPr>
      </p:pic>
    </p:spTree>
    <p:extLst>
      <p:ext uri="{BB962C8B-B14F-4D97-AF65-F5344CB8AC3E}">
        <p14:creationId xmlns:p14="http://schemas.microsoft.com/office/powerpoint/2010/main" val="115062152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extLst>
              <p:ext uri="{D42A27DB-BD31-4B8C-83A1-F6EECF244321}">
                <p14:modId xmlns:p14="http://schemas.microsoft.com/office/powerpoint/2010/main" val="3389241145"/>
              </p:ext>
            </p:extLst>
          </p:nvPr>
        </p:nvGraphicFramePr>
        <p:xfrm>
          <a:off x="466664" y="501691"/>
          <a:ext cx="7232328" cy="3526135"/>
        </p:xfrm>
        <a:graphic>
          <a:graphicData uri="http://schemas.openxmlformats.org/presentationml/2006/ole">
            <mc:AlternateContent xmlns:mc="http://schemas.openxmlformats.org/markup-compatibility/2006">
              <mc:Choice xmlns:v="urn:schemas-microsoft-com:vml" Requires="v">
                <p:oleObj spid="_x0000_s35983" name="Dokument" r:id="rId3" imgW="6121400" imgH="2984500" progId="Word.Document.12">
                  <p:link updateAutomatic="1"/>
                </p:oleObj>
              </mc:Choice>
              <mc:Fallback>
                <p:oleObj name="Dokument" r:id="rId3" imgW="6121400" imgH="2984500" progId="Word.Document.12">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64" y="501691"/>
                        <a:ext cx="7232328" cy="352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5843" name="Object 3"/>
          <p:cNvGraphicFramePr>
            <a:graphicFrameLocks noChangeAspect="1"/>
          </p:cNvGraphicFramePr>
          <p:nvPr>
            <p:extLst>
              <p:ext uri="{D42A27DB-BD31-4B8C-83A1-F6EECF244321}">
                <p14:modId xmlns:p14="http://schemas.microsoft.com/office/powerpoint/2010/main" val="2325684116"/>
              </p:ext>
            </p:extLst>
          </p:nvPr>
        </p:nvGraphicFramePr>
        <p:xfrm>
          <a:off x="2444665" y="3760096"/>
          <a:ext cx="6699335" cy="3099485"/>
        </p:xfrm>
        <a:graphic>
          <a:graphicData uri="http://schemas.openxmlformats.org/presentationml/2006/ole">
            <mc:AlternateContent xmlns:mc="http://schemas.openxmlformats.org/markup-compatibility/2006">
              <mc:Choice xmlns:v="urn:schemas-microsoft-com:vml" Requires="v">
                <p:oleObj spid="_x0000_s35984" name="Dokument" r:id="rId5" imgW="6121400" imgH="2832100" progId="Word.Document.12">
                  <p:link updateAutomatic="1"/>
                </p:oleObj>
              </mc:Choice>
              <mc:Fallback>
                <p:oleObj name="Dokument" r:id="rId5" imgW="6121400" imgH="2832100" progId="Word.Document.12">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665" y="3760096"/>
                        <a:ext cx="6699335" cy="3099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Rechteck 1"/>
          <p:cNvSpPr/>
          <p:nvPr/>
        </p:nvSpPr>
        <p:spPr>
          <a:xfrm>
            <a:off x="4168588" y="1374588"/>
            <a:ext cx="3331883" cy="381000"/>
          </a:xfrm>
          <a:prstGeom prst="rect">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Rechteck 4"/>
          <p:cNvSpPr/>
          <p:nvPr/>
        </p:nvSpPr>
        <p:spPr>
          <a:xfrm>
            <a:off x="5426635" y="4694517"/>
            <a:ext cx="3426012" cy="381000"/>
          </a:xfrm>
          <a:prstGeom prst="rect">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7829348" y="5745309"/>
            <a:ext cx="184666" cy="369332"/>
          </a:xfrm>
          <a:prstGeom prst="rect">
            <a:avLst/>
          </a:prstGeom>
          <a:noFill/>
        </p:spPr>
        <p:txBody>
          <a:bodyPr wrap="none" rtlCol="0">
            <a:spAutoFit/>
          </a:bodyPr>
          <a:lstStyle/>
          <a:p>
            <a:endParaRPr lang="de-DE" dirty="0"/>
          </a:p>
        </p:txBody>
      </p:sp>
      <p:sp>
        <p:nvSpPr>
          <p:cNvPr id="5" name="Textfeld 4"/>
          <p:cNvSpPr txBox="1"/>
          <p:nvPr/>
        </p:nvSpPr>
        <p:spPr>
          <a:xfrm>
            <a:off x="137344" y="3940194"/>
            <a:ext cx="4599461" cy="2831544"/>
          </a:xfrm>
          <a:prstGeom prst="rect">
            <a:avLst/>
          </a:prstGeom>
          <a:noFill/>
        </p:spPr>
        <p:txBody>
          <a:bodyPr wrap="square" rtlCol="0">
            <a:spAutoFit/>
          </a:bodyPr>
          <a:lstStyle/>
          <a:p>
            <a:r>
              <a:rPr lang="de-DE" b="1" dirty="0" smtClean="0"/>
              <a:t> </a:t>
            </a:r>
            <a:endParaRPr lang="de-DE" dirty="0" smtClean="0"/>
          </a:p>
          <a:p>
            <a:r>
              <a:rPr lang="de-DE" sz="1600" b="1" dirty="0" smtClean="0"/>
              <a:t>Beteiligungsform:</a:t>
            </a:r>
            <a:endParaRPr lang="de-DE" sz="1600" dirty="0" smtClean="0"/>
          </a:p>
          <a:p>
            <a:r>
              <a:rPr lang="de-DE" sz="1600" dirty="0" smtClean="0"/>
              <a:t>Planung / Kooperation</a:t>
            </a:r>
          </a:p>
          <a:p>
            <a:r>
              <a:rPr lang="de-DE" sz="1600" b="1" dirty="0" smtClean="0"/>
              <a:t>Gegenstand:</a:t>
            </a:r>
            <a:endParaRPr lang="de-DE" sz="1600" dirty="0" smtClean="0"/>
          </a:p>
          <a:p>
            <a:r>
              <a:rPr lang="de-DE" sz="1600" dirty="0" smtClean="0"/>
              <a:t>Umgestaltung eines öffentlichen Schwimmbads</a:t>
            </a:r>
          </a:p>
          <a:p>
            <a:r>
              <a:rPr lang="de-DE" sz="1600" b="1" dirty="0" smtClean="0"/>
              <a:t>Beteiligungsmöglichkeiten:</a:t>
            </a:r>
            <a:endParaRPr lang="de-DE" sz="1600" dirty="0" smtClean="0"/>
          </a:p>
          <a:p>
            <a:r>
              <a:rPr lang="de-DE" sz="1600" dirty="0" smtClean="0"/>
              <a:t>Präsenzveranstaltungen und Online-Foren</a:t>
            </a:r>
          </a:p>
          <a:p>
            <a:r>
              <a:rPr lang="de-DE" sz="1600" b="1" dirty="0" smtClean="0"/>
              <a:t>Zielgruppe:</a:t>
            </a:r>
            <a:endParaRPr lang="de-DE" sz="1600" dirty="0" smtClean="0"/>
          </a:p>
          <a:p>
            <a:r>
              <a:rPr lang="de-DE" sz="1600" dirty="0" smtClean="0"/>
              <a:t>Jugendliche, Senioren, Familien, Schwimmer</a:t>
            </a:r>
          </a:p>
          <a:p>
            <a:r>
              <a:rPr lang="de-DE" sz="1600" b="1" dirty="0" smtClean="0"/>
              <a:t>Initiator: </a:t>
            </a:r>
            <a:r>
              <a:rPr lang="de-DE" sz="1600" dirty="0" smtClean="0"/>
              <a:t>Ortsamt Östliche Vorstadt, Bremen</a:t>
            </a:r>
          </a:p>
          <a:p>
            <a:r>
              <a:rPr lang="de-DE" sz="1600" b="1" dirty="0" smtClean="0"/>
              <a:t>Zeitraum: </a:t>
            </a:r>
            <a:r>
              <a:rPr lang="de-DE" sz="1600" dirty="0" smtClean="0"/>
              <a:t>März – Juli 2004</a:t>
            </a:r>
          </a:p>
        </p:txBody>
      </p:sp>
      <p:graphicFrame>
        <p:nvGraphicFramePr>
          <p:cNvPr id="44035" name="Object 3"/>
          <p:cNvGraphicFramePr>
            <a:graphicFrameLocks noChangeAspect="1"/>
          </p:cNvGraphicFramePr>
          <p:nvPr>
            <p:extLst>
              <p:ext uri="{D42A27DB-BD31-4B8C-83A1-F6EECF244321}">
                <p14:modId xmlns:p14="http://schemas.microsoft.com/office/powerpoint/2010/main" val="1155666017"/>
              </p:ext>
            </p:extLst>
          </p:nvPr>
        </p:nvGraphicFramePr>
        <p:xfrm>
          <a:off x="205995" y="444913"/>
          <a:ext cx="3908181" cy="3639270"/>
        </p:xfrm>
        <a:graphic>
          <a:graphicData uri="http://schemas.openxmlformats.org/presentationml/2006/ole">
            <mc:AlternateContent xmlns:mc="http://schemas.openxmlformats.org/markup-compatibility/2006">
              <mc:Choice xmlns:v="urn:schemas-microsoft-com:vml" Requires="v">
                <p:oleObj spid="_x0000_s44117" name="Dokument" r:id="rId3" imgW="2768600" imgH="2578100" progId="Word.Document.12">
                  <p:link updateAutomatic="1"/>
                </p:oleObj>
              </mc:Choice>
              <mc:Fallback>
                <p:oleObj name="Dokument" r:id="rId3" imgW="2768600" imgH="2578100" progId="Word.Document.12">
                  <p:link updateAutomatic="1"/>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995" y="444913"/>
                        <a:ext cx="3908181" cy="3639270"/>
                      </a:xfrm>
                      <a:prstGeom prst="rect">
                        <a:avLst/>
                      </a:prstGeom>
                      <a:noFill/>
                      <a:ln>
                        <a:noFill/>
                      </a:ln>
                    </p:spPr>
                  </p:pic>
                </p:oleObj>
              </mc:Fallback>
            </mc:AlternateContent>
          </a:graphicData>
        </a:graphic>
      </p:graphicFrame>
      <p:pic>
        <p:nvPicPr>
          <p:cNvPr id="6"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92394" y="3940194"/>
            <a:ext cx="5248363" cy="25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4114176" y="508555"/>
            <a:ext cx="4373263" cy="523220"/>
          </a:xfrm>
          <a:prstGeom prst="rect">
            <a:avLst/>
          </a:prstGeom>
        </p:spPr>
        <p:txBody>
          <a:bodyPr wrap="none">
            <a:spAutoFit/>
          </a:bodyPr>
          <a:lstStyle/>
          <a:p>
            <a:r>
              <a:rPr lang="de-DE" sz="2800" b="1" dirty="0"/>
              <a:t>Zukunft Stadionbad Bremen </a:t>
            </a:r>
          </a:p>
        </p:txBody>
      </p:sp>
      <p:sp>
        <p:nvSpPr>
          <p:cNvPr id="7" name="Textfeld 6"/>
          <p:cNvSpPr txBox="1"/>
          <p:nvPr/>
        </p:nvSpPr>
        <p:spPr>
          <a:xfrm>
            <a:off x="4220720" y="1348822"/>
            <a:ext cx="5066975" cy="1754327"/>
          </a:xfrm>
          <a:prstGeom prst="rect">
            <a:avLst/>
          </a:prstGeom>
          <a:noFill/>
        </p:spPr>
        <p:txBody>
          <a:bodyPr wrap="none" rtlCol="0">
            <a:spAutoFit/>
          </a:bodyPr>
          <a:lstStyle/>
          <a:p>
            <a:r>
              <a:rPr lang="de-DE" dirty="0" smtClean="0"/>
              <a:t>Wahl zwischen zwei Entwürfen: Sport- und Spaßbad </a:t>
            </a:r>
          </a:p>
          <a:p>
            <a:r>
              <a:rPr lang="de-DE" dirty="0" smtClean="0"/>
              <a:t>oder  Öko-Bad</a:t>
            </a:r>
          </a:p>
          <a:p>
            <a:endParaRPr lang="de-DE" dirty="0"/>
          </a:p>
          <a:p>
            <a:r>
              <a:rPr lang="de-DE" dirty="0" smtClean="0"/>
              <a:t>Bindung der politischen Gremien </a:t>
            </a:r>
          </a:p>
          <a:p>
            <a:r>
              <a:rPr lang="de-DE" dirty="0" smtClean="0"/>
              <a:t>an das Votum eines fairen </a:t>
            </a:r>
          </a:p>
          <a:p>
            <a:r>
              <a:rPr lang="de-DE" dirty="0" smtClean="0"/>
              <a:t>Beteiligungsverfahrens</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990976" y="491760"/>
            <a:ext cx="2133600" cy="55092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7169" name="Gruppierung 102"/>
          <p:cNvGrpSpPr>
            <a:grpSpLocks/>
          </p:cNvGrpSpPr>
          <p:nvPr/>
        </p:nvGrpSpPr>
        <p:grpSpPr bwMode="auto">
          <a:xfrm>
            <a:off x="304365" y="298433"/>
            <a:ext cx="8839200" cy="6705600"/>
            <a:chOff x="152400" y="929452"/>
            <a:chExt cx="8839200" cy="6043319"/>
          </a:xfrm>
        </p:grpSpPr>
        <p:sp>
          <p:nvSpPr>
            <p:cNvPr id="7172" name="Rectangle 281"/>
            <p:cNvSpPr>
              <a:spLocks noChangeArrowheads="1"/>
            </p:cNvSpPr>
            <p:nvPr/>
          </p:nvSpPr>
          <p:spPr bwMode="auto">
            <a:xfrm>
              <a:off x="4953000" y="1600200"/>
              <a:ext cx="1219200" cy="3124200"/>
            </a:xfrm>
            <a:prstGeom prst="rect">
              <a:avLst/>
            </a:prstGeom>
            <a:solidFill>
              <a:srgbClr val="F6F6F6"/>
            </a:solidFill>
            <a:ln w="25400">
              <a:solidFill>
                <a:schemeClr val="tx1"/>
              </a:solidFill>
              <a:miter lim="800000"/>
              <a:headEnd/>
              <a:tailEnd/>
            </a:ln>
          </p:spPr>
          <p:txBody>
            <a:bodyPr wrap="none" anchor="ctr"/>
            <a:lstStyle/>
            <a:p>
              <a:pPr algn="ctr"/>
              <a:endParaRPr lang="de-DE" sz="1200" b="1"/>
            </a:p>
          </p:txBody>
        </p:sp>
        <p:sp>
          <p:nvSpPr>
            <p:cNvPr id="7173" name="Rectangle 281"/>
            <p:cNvSpPr>
              <a:spLocks noChangeArrowheads="1"/>
            </p:cNvSpPr>
            <p:nvPr/>
          </p:nvSpPr>
          <p:spPr bwMode="auto">
            <a:xfrm>
              <a:off x="1905000" y="1600200"/>
              <a:ext cx="1219200" cy="3352800"/>
            </a:xfrm>
            <a:prstGeom prst="rect">
              <a:avLst/>
            </a:prstGeom>
            <a:solidFill>
              <a:srgbClr val="F6F6F6"/>
            </a:solidFill>
            <a:ln w="25400">
              <a:solidFill>
                <a:schemeClr val="tx1"/>
              </a:solidFill>
              <a:miter lim="800000"/>
              <a:headEnd/>
              <a:tailEnd/>
            </a:ln>
          </p:spPr>
          <p:txBody>
            <a:bodyPr wrap="none" anchor="ctr"/>
            <a:lstStyle/>
            <a:p>
              <a:pPr algn="ctr"/>
              <a:endParaRPr lang="de-DE" sz="1200" b="1"/>
            </a:p>
          </p:txBody>
        </p:sp>
        <p:sp>
          <p:nvSpPr>
            <p:cNvPr id="7174" name="Rectangle 15"/>
            <p:cNvSpPr>
              <a:spLocks noChangeArrowheads="1"/>
            </p:cNvSpPr>
            <p:nvPr/>
          </p:nvSpPr>
          <p:spPr bwMode="auto">
            <a:xfrm>
              <a:off x="5078413" y="1752599"/>
              <a:ext cx="1017587" cy="929377"/>
            </a:xfrm>
            <a:prstGeom prst="rect">
              <a:avLst/>
            </a:prstGeom>
            <a:solidFill>
              <a:srgbClr val="F6F6F6"/>
            </a:solidFill>
            <a:ln w="19050">
              <a:solidFill>
                <a:schemeClr val="tx1"/>
              </a:solidFill>
              <a:miter lim="800000"/>
              <a:headEnd/>
              <a:tailEnd/>
            </a:ln>
          </p:spPr>
          <p:txBody>
            <a:bodyPr wrap="none" anchor="ctr"/>
            <a:lstStyle/>
            <a:p>
              <a:pPr algn="ctr" eaLnBrk="0" hangingPunct="0"/>
              <a:r>
                <a:rPr lang="de-DE" sz="1200" b="1" dirty="0"/>
                <a:t>Nutzung:</a:t>
              </a:r>
            </a:p>
            <a:p>
              <a:pPr algn="ctr" eaLnBrk="0" hangingPunct="0"/>
              <a:r>
                <a:rPr lang="de-DE" sz="1600" b="1" dirty="0"/>
                <a:t>Anzahl </a:t>
              </a:r>
            </a:p>
            <a:p>
              <a:pPr algn="ctr" eaLnBrk="0" hangingPunct="0"/>
              <a:r>
                <a:rPr lang="de-DE" sz="1200" b="1" dirty="0"/>
                <a:t>Teilnehmer,</a:t>
              </a:r>
            </a:p>
            <a:p>
              <a:pPr algn="ctr" eaLnBrk="0" hangingPunct="0"/>
              <a:r>
                <a:rPr lang="de-DE" sz="1200" b="1" dirty="0"/>
                <a:t> </a:t>
              </a:r>
              <a:r>
                <a:rPr lang="de-DE" sz="1200" b="1" dirty="0" smtClean="0"/>
                <a:t>Abrufe, </a:t>
              </a:r>
            </a:p>
            <a:p>
              <a:pPr algn="ctr" eaLnBrk="0" hangingPunct="0"/>
              <a:r>
                <a:rPr lang="de-DE" sz="1200" b="1" dirty="0" smtClean="0"/>
                <a:t>Beiträge</a:t>
              </a:r>
              <a:endParaRPr lang="de-DE" sz="1200" b="1" dirty="0"/>
            </a:p>
          </p:txBody>
        </p:sp>
        <p:sp>
          <p:nvSpPr>
            <p:cNvPr id="7175" name="Text Box 28"/>
            <p:cNvSpPr txBox="1">
              <a:spLocks noChangeArrowheads="1"/>
            </p:cNvSpPr>
            <p:nvPr/>
          </p:nvSpPr>
          <p:spPr bwMode="auto">
            <a:xfrm>
              <a:off x="3429000" y="1676400"/>
              <a:ext cx="1295400" cy="3522712"/>
            </a:xfrm>
            <a:prstGeom prst="rect">
              <a:avLst/>
            </a:prstGeom>
            <a:solidFill>
              <a:srgbClr val="F6F6F6"/>
            </a:solidFill>
            <a:ln w="25400">
              <a:solidFill>
                <a:schemeClr val="tx1"/>
              </a:solidFill>
              <a:miter lim="800000"/>
              <a:headEnd/>
              <a:tailEnd/>
            </a:ln>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algn="ctr"/>
              <a:r>
                <a:rPr lang="de-DE" sz="1400" b="1" dirty="0" smtClean="0"/>
                <a:t>Informations- und </a:t>
              </a:r>
              <a:r>
                <a:rPr lang="de-DE" sz="1400" b="1" dirty="0" err="1" smtClean="0"/>
                <a:t>Kom-munika</a:t>
              </a:r>
              <a:r>
                <a:rPr lang="de-DE" sz="1400" b="1" dirty="0" err="1"/>
                <a:t>t</a:t>
              </a:r>
              <a:r>
                <a:rPr lang="de-DE" sz="1400" b="1" dirty="0" err="1" smtClean="0"/>
                <a:t>i-onsangebote</a:t>
              </a:r>
              <a:endParaRPr lang="de-DE" sz="1400" b="1" dirty="0"/>
            </a:p>
            <a:p>
              <a:pPr algn="ctr"/>
              <a:r>
                <a:rPr lang="de-DE" sz="1400" b="1" dirty="0"/>
                <a:t>z.B.</a:t>
              </a:r>
            </a:p>
            <a:p>
              <a:pPr algn="ctr"/>
              <a:r>
                <a:rPr lang="de-DE" sz="1400" b="1" dirty="0"/>
                <a:t>Newsletter, </a:t>
              </a:r>
            </a:p>
            <a:p>
              <a:pPr algn="ctr"/>
              <a:r>
                <a:rPr lang="de-DE" sz="1400" b="1" dirty="0"/>
                <a:t>Foren, </a:t>
              </a:r>
            </a:p>
            <a:p>
              <a:pPr algn="ctr"/>
              <a:r>
                <a:rPr lang="de-DE" sz="1400" b="1" dirty="0"/>
                <a:t>Polls, </a:t>
              </a:r>
              <a:r>
                <a:rPr lang="de-DE" sz="1400" b="1" dirty="0" err="1"/>
                <a:t>Versamm</a:t>
              </a:r>
              <a:r>
                <a:rPr lang="de-DE" sz="1400" b="1" dirty="0"/>
                <a:t>-lungen, </a:t>
              </a:r>
              <a:r>
                <a:rPr lang="de-DE" sz="1400" b="1" dirty="0" err="1" smtClean="0"/>
                <a:t>Fokusgrup-pen</a:t>
              </a:r>
              <a:r>
                <a:rPr lang="de-DE" sz="1400" b="1" dirty="0"/>
                <a:t>,</a:t>
              </a:r>
            </a:p>
            <a:p>
              <a:pPr algn="ctr"/>
              <a:r>
                <a:rPr lang="de-DE" sz="1400" b="1" dirty="0" err="1"/>
                <a:t>telefon</a:t>
              </a:r>
              <a:r>
                <a:rPr lang="de-DE" sz="1400" b="1" dirty="0"/>
                <a:t>. </a:t>
              </a:r>
              <a:r>
                <a:rPr lang="de-DE" sz="1400" b="1" dirty="0" smtClean="0"/>
                <a:t>Umfragen,</a:t>
              </a:r>
              <a:endParaRPr lang="de-DE" sz="1400" b="1" dirty="0"/>
            </a:p>
            <a:p>
              <a:pPr algn="ctr"/>
              <a:r>
                <a:rPr lang="de-DE" sz="1400" b="1" dirty="0" smtClean="0"/>
                <a:t>Online-Formulare</a:t>
              </a:r>
              <a:endParaRPr lang="de-DE" sz="1400" dirty="0"/>
            </a:p>
            <a:p>
              <a:pPr algn="ctr"/>
              <a:endParaRPr lang="de-DE" sz="1200" b="1" dirty="0"/>
            </a:p>
            <a:p>
              <a:pPr algn="ctr"/>
              <a:endParaRPr lang="de-DE" sz="1200" dirty="0"/>
            </a:p>
          </p:txBody>
        </p:sp>
        <p:sp>
          <p:nvSpPr>
            <p:cNvPr id="7176" name="Line 163"/>
            <p:cNvSpPr>
              <a:spLocks noChangeShapeType="1"/>
            </p:cNvSpPr>
            <p:nvPr/>
          </p:nvSpPr>
          <p:spPr bwMode="auto">
            <a:xfrm>
              <a:off x="4724400" y="3352800"/>
              <a:ext cx="2365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77" name="Rectangle 256"/>
            <p:cNvSpPr>
              <a:spLocks noChangeArrowheads="1"/>
            </p:cNvSpPr>
            <p:nvPr/>
          </p:nvSpPr>
          <p:spPr bwMode="auto">
            <a:xfrm>
              <a:off x="533400" y="1905000"/>
              <a:ext cx="955675" cy="6338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178" name="Rectangle 281"/>
            <p:cNvSpPr>
              <a:spLocks noChangeArrowheads="1"/>
            </p:cNvSpPr>
            <p:nvPr/>
          </p:nvSpPr>
          <p:spPr bwMode="auto">
            <a:xfrm>
              <a:off x="304800" y="1537466"/>
              <a:ext cx="1219200" cy="3429000"/>
            </a:xfrm>
            <a:prstGeom prst="rect">
              <a:avLst/>
            </a:prstGeom>
            <a:solidFill>
              <a:srgbClr val="F6F6F6"/>
            </a:solidFill>
            <a:ln w="25400">
              <a:solidFill>
                <a:schemeClr val="tx1"/>
              </a:solidFill>
              <a:miter lim="800000"/>
              <a:headEnd/>
              <a:tailEnd/>
            </a:ln>
          </p:spPr>
          <p:txBody>
            <a:bodyPr wrap="none" anchor="ctr"/>
            <a:lstStyle/>
            <a:p>
              <a:pPr eaLnBrk="0" hangingPunct="0">
                <a:buFontTx/>
                <a:buChar char="-"/>
              </a:pPr>
              <a:endParaRPr lang="de-DE" sz="1200" b="1"/>
            </a:p>
          </p:txBody>
        </p:sp>
        <p:sp>
          <p:nvSpPr>
            <p:cNvPr id="7179" name="Line 293"/>
            <p:cNvSpPr>
              <a:spLocks noChangeShapeType="1"/>
            </p:cNvSpPr>
            <p:nvPr/>
          </p:nvSpPr>
          <p:spPr bwMode="auto">
            <a:xfrm>
              <a:off x="3200400" y="3429000"/>
              <a:ext cx="2079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80" name="Text Box 304"/>
            <p:cNvSpPr txBox="1">
              <a:spLocks noChangeArrowheads="1"/>
            </p:cNvSpPr>
            <p:nvPr/>
          </p:nvSpPr>
          <p:spPr bwMode="auto">
            <a:xfrm>
              <a:off x="7802284" y="3382861"/>
              <a:ext cx="892175" cy="1442370"/>
            </a:xfrm>
            <a:prstGeom prst="rect">
              <a:avLst/>
            </a:prstGeom>
            <a:solidFill>
              <a:srgbClr val="F6F6F6"/>
            </a:solidFill>
            <a:ln w="25400">
              <a:solidFill>
                <a:schemeClr val="tx1"/>
              </a:solidFill>
              <a:miter lim="800000"/>
              <a:headEnd/>
              <a:tailEnd/>
            </a:ln>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algn="ctr"/>
              <a:r>
                <a:rPr lang="de-DE" sz="1200" b="1" dirty="0" err="1"/>
                <a:t>Ände</a:t>
              </a:r>
              <a:r>
                <a:rPr lang="de-DE" sz="1200" b="1" dirty="0"/>
                <a:t>-rungen im</a:t>
              </a:r>
            </a:p>
            <a:p>
              <a:pPr algn="ctr"/>
              <a:r>
                <a:rPr lang="de-DE" sz="1200" b="1" dirty="0"/>
                <a:t>Verhalten</a:t>
              </a:r>
            </a:p>
            <a:p>
              <a:pPr algn="ctr"/>
              <a:r>
                <a:rPr lang="de-DE" sz="1000" dirty="0"/>
                <a:t>z.B. zukünftige Beteiligung, </a:t>
              </a:r>
              <a:r>
                <a:rPr lang="de-DE" sz="1000" dirty="0" err="1"/>
                <a:t>Walbetei</a:t>
              </a:r>
              <a:r>
                <a:rPr lang="de-DE" sz="1000" dirty="0"/>
                <a:t>-</a:t>
              </a:r>
            </a:p>
            <a:p>
              <a:pPr algn="ctr"/>
              <a:r>
                <a:rPr lang="de-DE" sz="1000" dirty="0" err="1"/>
                <a:t>ligung</a:t>
              </a:r>
              <a:endParaRPr lang="de-DE" sz="1000" dirty="0"/>
            </a:p>
          </p:txBody>
        </p:sp>
        <p:sp>
          <p:nvSpPr>
            <p:cNvPr id="7181" name="Text Box 305"/>
            <p:cNvSpPr txBox="1">
              <a:spLocks noChangeArrowheads="1"/>
            </p:cNvSpPr>
            <p:nvPr/>
          </p:nvSpPr>
          <p:spPr bwMode="auto">
            <a:xfrm>
              <a:off x="7772400" y="1834317"/>
              <a:ext cx="990600" cy="1359156"/>
            </a:xfrm>
            <a:prstGeom prst="rect">
              <a:avLst/>
            </a:prstGeom>
            <a:solidFill>
              <a:srgbClr val="F6F6F6"/>
            </a:solidFill>
            <a:ln w="25400">
              <a:solidFill>
                <a:schemeClr val="tx1"/>
              </a:solidFill>
              <a:miter lim="800000"/>
              <a:headEnd/>
              <a:tailEnd/>
            </a:ln>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algn="ctr"/>
              <a:r>
                <a:rPr lang="de-DE" sz="1200" b="1" dirty="0"/>
                <a:t>Änderung von</a:t>
              </a:r>
            </a:p>
            <a:p>
              <a:pPr algn="ctr"/>
              <a:r>
                <a:rPr lang="de-DE" sz="1200" b="1" dirty="0" err="1"/>
                <a:t>Einstel</a:t>
              </a:r>
              <a:r>
                <a:rPr lang="de-DE" sz="1200" b="1" dirty="0"/>
                <a:t>-lungen</a:t>
              </a:r>
            </a:p>
            <a:p>
              <a:pPr algn="ctr"/>
              <a:r>
                <a:rPr lang="de-DE" sz="1100" b="1" dirty="0"/>
                <a:t> </a:t>
              </a:r>
              <a:r>
                <a:rPr lang="de-DE" sz="1100" dirty="0"/>
                <a:t>z. B. Vertrauen in politische Institutionen</a:t>
              </a:r>
              <a:endParaRPr lang="de-DE" sz="1000" dirty="0"/>
            </a:p>
          </p:txBody>
        </p:sp>
        <p:sp>
          <p:nvSpPr>
            <p:cNvPr id="7182" name="Rectangle 306"/>
            <p:cNvSpPr>
              <a:spLocks noChangeArrowheads="1"/>
            </p:cNvSpPr>
            <p:nvPr/>
          </p:nvSpPr>
          <p:spPr bwMode="auto">
            <a:xfrm>
              <a:off x="6858000" y="1676400"/>
              <a:ext cx="1981200" cy="3430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183" name="Text Box 309"/>
            <p:cNvSpPr txBox="1">
              <a:spLocks noChangeArrowheads="1"/>
            </p:cNvSpPr>
            <p:nvPr/>
          </p:nvSpPr>
          <p:spPr bwMode="auto">
            <a:xfrm>
              <a:off x="6793426" y="1157288"/>
              <a:ext cx="1757409" cy="36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algn="ctr" eaLnBrk="1" hangingPunct="1"/>
              <a:r>
                <a:rPr lang="de-DE" sz="2000" b="1" i="1" dirty="0" smtClean="0"/>
                <a:t> Wirkungen</a:t>
              </a:r>
              <a:endParaRPr lang="de-DE" sz="2000" b="1" i="1" dirty="0">
                <a:latin typeface="Calibri" charset="0"/>
              </a:endParaRPr>
            </a:p>
          </p:txBody>
        </p:sp>
        <p:sp>
          <p:nvSpPr>
            <p:cNvPr id="7184" name="Line 310"/>
            <p:cNvSpPr>
              <a:spLocks noChangeShapeType="1"/>
            </p:cNvSpPr>
            <p:nvPr/>
          </p:nvSpPr>
          <p:spPr bwMode="auto">
            <a:xfrm>
              <a:off x="6172200" y="3276600"/>
              <a:ext cx="2349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85" name="Line 311"/>
            <p:cNvSpPr>
              <a:spLocks noChangeShapeType="1"/>
            </p:cNvSpPr>
            <p:nvPr/>
          </p:nvSpPr>
          <p:spPr bwMode="auto">
            <a:xfrm>
              <a:off x="7467600" y="3200400"/>
              <a:ext cx="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86" name="Rectangle 319"/>
            <p:cNvSpPr>
              <a:spLocks noChangeArrowheads="1"/>
            </p:cNvSpPr>
            <p:nvPr/>
          </p:nvSpPr>
          <p:spPr bwMode="auto">
            <a:xfrm>
              <a:off x="152400" y="1066800"/>
              <a:ext cx="8839200" cy="59059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grpSp>
          <p:nvGrpSpPr>
            <p:cNvPr id="7187" name="Group 320"/>
            <p:cNvGrpSpPr>
              <a:grpSpLocks/>
            </p:cNvGrpSpPr>
            <p:nvPr/>
          </p:nvGrpSpPr>
          <p:grpSpPr bwMode="auto">
            <a:xfrm>
              <a:off x="381000" y="1600200"/>
              <a:ext cx="914399" cy="843208"/>
              <a:chOff x="1617" y="3072"/>
              <a:chExt cx="927" cy="432"/>
            </a:xfrm>
          </p:grpSpPr>
          <p:sp>
            <p:nvSpPr>
              <p:cNvPr id="7239" name="Rectangle 321"/>
              <p:cNvSpPr>
                <a:spLocks noChangeArrowheads="1"/>
              </p:cNvSpPr>
              <p:nvPr/>
            </p:nvSpPr>
            <p:spPr bwMode="auto">
              <a:xfrm>
                <a:off x="1680" y="3072"/>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240" name="Rectangle 322"/>
              <p:cNvSpPr>
                <a:spLocks noChangeArrowheads="1"/>
              </p:cNvSpPr>
              <p:nvPr/>
            </p:nvSpPr>
            <p:spPr bwMode="auto">
              <a:xfrm>
                <a:off x="1617" y="3072"/>
                <a:ext cx="17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de-DE" sz="1200" b="1"/>
              </a:p>
            </p:txBody>
          </p:sp>
        </p:grpSp>
        <p:grpSp>
          <p:nvGrpSpPr>
            <p:cNvPr id="7188" name="Group 325"/>
            <p:cNvGrpSpPr>
              <a:grpSpLocks/>
            </p:cNvGrpSpPr>
            <p:nvPr/>
          </p:nvGrpSpPr>
          <p:grpSpPr bwMode="auto">
            <a:xfrm>
              <a:off x="1981200" y="2438400"/>
              <a:ext cx="1008063" cy="914400"/>
              <a:chOff x="1680" y="3072"/>
              <a:chExt cx="864" cy="432"/>
            </a:xfrm>
          </p:grpSpPr>
          <p:sp>
            <p:nvSpPr>
              <p:cNvPr id="7237" name="Rectangle 326"/>
              <p:cNvSpPr>
                <a:spLocks noChangeArrowheads="1"/>
              </p:cNvSpPr>
              <p:nvPr/>
            </p:nvSpPr>
            <p:spPr bwMode="auto">
              <a:xfrm>
                <a:off x="1680" y="3072"/>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238" name="Rectangle 327"/>
              <p:cNvSpPr>
                <a:spLocks noChangeArrowheads="1"/>
              </p:cNvSpPr>
              <p:nvPr/>
            </p:nvSpPr>
            <p:spPr bwMode="auto">
              <a:xfrm>
                <a:off x="2024" y="3072"/>
                <a:ext cx="17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de-DE" sz="1200" b="1"/>
              </a:p>
            </p:txBody>
          </p:sp>
        </p:grpSp>
        <p:sp>
          <p:nvSpPr>
            <p:cNvPr id="7189" name="Rectangle 328"/>
            <p:cNvSpPr>
              <a:spLocks noChangeArrowheads="1"/>
            </p:cNvSpPr>
            <p:nvPr/>
          </p:nvSpPr>
          <p:spPr bwMode="auto">
            <a:xfrm>
              <a:off x="457200" y="2514600"/>
              <a:ext cx="1022350" cy="5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200" b="1"/>
                <a:t>Organisa-torische</a:t>
              </a:r>
            </a:p>
            <a:p>
              <a:r>
                <a:rPr lang="de-DE" sz="1200" b="1"/>
                <a:t>Verfahren</a:t>
              </a:r>
            </a:p>
          </p:txBody>
        </p:sp>
        <p:sp>
          <p:nvSpPr>
            <p:cNvPr id="7190" name="Rectangle 333"/>
            <p:cNvSpPr>
              <a:spLocks noChangeArrowheads="1"/>
            </p:cNvSpPr>
            <p:nvPr/>
          </p:nvSpPr>
          <p:spPr bwMode="auto">
            <a:xfrm>
              <a:off x="6934200" y="2577630"/>
              <a:ext cx="762000" cy="1371600"/>
            </a:xfrm>
            <a:prstGeom prst="rect">
              <a:avLst/>
            </a:prstGeom>
            <a:solidFill>
              <a:srgbClr val="F6F6F6"/>
            </a:solidFill>
            <a:ln w="19050">
              <a:solidFill>
                <a:schemeClr val="tx1"/>
              </a:solidFill>
              <a:miter lim="800000"/>
              <a:headEnd/>
              <a:tailEnd/>
            </a:ln>
          </p:spPr>
          <p:txBody>
            <a:bodyPr wrap="none" anchor="ctr"/>
            <a:lstStyle/>
            <a:p>
              <a:pPr algn="ctr" eaLnBrk="0" hangingPunct="0"/>
              <a:r>
                <a:rPr lang="de-DE" sz="1200" b="1"/>
                <a:t>Inhaltl. </a:t>
              </a:r>
            </a:p>
            <a:p>
              <a:pPr algn="ctr" eaLnBrk="0" hangingPunct="0"/>
              <a:r>
                <a:rPr lang="de-DE" sz="1200" b="1"/>
                <a:t>Zieller-</a:t>
              </a:r>
            </a:p>
            <a:p>
              <a:pPr algn="ctr" eaLnBrk="0" hangingPunct="0"/>
              <a:r>
                <a:rPr lang="de-DE" sz="1200" b="1"/>
                <a:t>reichung </a:t>
              </a:r>
            </a:p>
            <a:p>
              <a:pPr algn="ctr" eaLnBrk="0" hangingPunct="0"/>
              <a:r>
                <a:rPr lang="de-DE" sz="1200" b="1"/>
                <a:t>im</a:t>
              </a:r>
            </a:p>
            <a:p>
              <a:pPr algn="ctr" eaLnBrk="0" hangingPunct="0"/>
              <a:r>
                <a:rPr lang="de-DE" sz="1200" b="1"/>
                <a:t>Gegen-</a:t>
              </a:r>
            </a:p>
            <a:p>
              <a:pPr algn="ctr" eaLnBrk="0" hangingPunct="0"/>
              <a:r>
                <a:rPr lang="de-DE" sz="1200" b="1"/>
                <a:t>stands-</a:t>
              </a:r>
            </a:p>
            <a:p>
              <a:pPr algn="ctr" eaLnBrk="0" hangingPunct="0"/>
              <a:r>
                <a:rPr lang="de-DE" sz="1200" b="1"/>
                <a:t>bereich</a:t>
              </a:r>
            </a:p>
          </p:txBody>
        </p:sp>
        <p:sp>
          <p:nvSpPr>
            <p:cNvPr id="7191" name="Line 334"/>
            <p:cNvSpPr>
              <a:spLocks noChangeShapeType="1"/>
            </p:cNvSpPr>
            <p:nvPr/>
          </p:nvSpPr>
          <p:spPr bwMode="auto">
            <a:xfrm rot="-5400000">
              <a:off x="7540615" y="4062694"/>
              <a:ext cx="6373" cy="457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92" name="Line 336"/>
            <p:cNvSpPr>
              <a:spLocks noChangeShapeType="1"/>
            </p:cNvSpPr>
            <p:nvPr/>
          </p:nvSpPr>
          <p:spPr bwMode="auto">
            <a:xfrm flipV="1">
              <a:off x="7315200" y="2368421"/>
              <a:ext cx="0" cy="20920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7193" name="Line 337"/>
            <p:cNvSpPr>
              <a:spLocks noChangeShapeType="1"/>
            </p:cNvSpPr>
            <p:nvPr/>
          </p:nvSpPr>
          <p:spPr bwMode="auto">
            <a:xfrm>
              <a:off x="7315200" y="2371608"/>
              <a:ext cx="457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7194" name="Text Box 309"/>
            <p:cNvSpPr txBox="1">
              <a:spLocks noChangeArrowheads="1"/>
            </p:cNvSpPr>
            <p:nvPr/>
          </p:nvSpPr>
          <p:spPr bwMode="auto">
            <a:xfrm>
              <a:off x="4884738" y="1157288"/>
              <a:ext cx="1219200" cy="33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800" b="1" dirty="0" smtClean="0"/>
                <a:t>Nutzung</a:t>
              </a:r>
              <a:endParaRPr lang="de-DE" sz="1800" dirty="0">
                <a:latin typeface="Calibri" charset="0"/>
              </a:endParaRPr>
            </a:p>
          </p:txBody>
        </p:sp>
        <p:sp>
          <p:nvSpPr>
            <p:cNvPr id="7195" name="Text Box 309"/>
            <p:cNvSpPr txBox="1">
              <a:spLocks noChangeArrowheads="1"/>
            </p:cNvSpPr>
            <p:nvPr/>
          </p:nvSpPr>
          <p:spPr bwMode="auto">
            <a:xfrm>
              <a:off x="3581400" y="1143000"/>
              <a:ext cx="1219200" cy="33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800" b="1" dirty="0" smtClean="0"/>
                <a:t>Angebot</a:t>
              </a:r>
              <a:endParaRPr lang="de-DE" sz="1800" dirty="0">
                <a:latin typeface="Calibri" charset="0"/>
              </a:endParaRPr>
            </a:p>
          </p:txBody>
        </p:sp>
        <p:sp>
          <p:nvSpPr>
            <p:cNvPr id="7196" name="Text Box 309"/>
            <p:cNvSpPr txBox="1">
              <a:spLocks noChangeArrowheads="1"/>
            </p:cNvSpPr>
            <p:nvPr/>
          </p:nvSpPr>
          <p:spPr bwMode="auto">
            <a:xfrm>
              <a:off x="1905000" y="1143000"/>
              <a:ext cx="1371600" cy="33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800" b="1"/>
                <a:t>Aktivitäten</a:t>
              </a:r>
              <a:endParaRPr lang="de-DE" sz="1800">
                <a:latin typeface="Calibri" charset="0"/>
              </a:endParaRPr>
            </a:p>
          </p:txBody>
        </p:sp>
        <p:sp>
          <p:nvSpPr>
            <p:cNvPr id="7197" name="Text Box 309"/>
            <p:cNvSpPr txBox="1">
              <a:spLocks noChangeArrowheads="1"/>
            </p:cNvSpPr>
            <p:nvPr/>
          </p:nvSpPr>
          <p:spPr bwMode="auto">
            <a:xfrm>
              <a:off x="152400" y="1103684"/>
              <a:ext cx="1752600" cy="33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800" b="1" dirty="0" smtClean="0"/>
                <a:t>Mittel-Einsatz</a:t>
              </a:r>
              <a:endParaRPr lang="de-DE" sz="1800" dirty="0">
                <a:latin typeface="Calibri" charset="0"/>
              </a:endParaRPr>
            </a:p>
          </p:txBody>
        </p:sp>
        <p:grpSp>
          <p:nvGrpSpPr>
            <p:cNvPr id="7198" name="Group 283"/>
            <p:cNvGrpSpPr>
              <a:grpSpLocks/>
            </p:cNvGrpSpPr>
            <p:nvPr/>
          </p:nvGrpSpPr>
          <p:grpSpPr bwMode="auto">
            <a:xfrm>
              <a:off x="2010527" y="1676401"/>
              <a:ext cx="1189873" cy="593599"/>
              <a:chOff x="1680" y="3072"/>
              <a:chExt cx="960" cy="432"/>
            </a:xfrm>
          </p:grpSpPr>
          <p:sp>
            <p:nvSpPr>
              <p:cNvPr id="7235" name="Rectangle 284"/>
              <p:cNvSpPr>
                <a:spLocks noChangeArrowheads="1"/>
              </p:cNvSpPr>
              <p:nvPr/>
            </p:nvSpPr>
            <p:spPr bwMode="auto">
              <a:xfrm>
                <a:off x="1680" y="3072"/>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236" name="Rectangle 285"/>
              <p:cNvSpPr>
                <a:spLocks noChangeArrowheads="1"/>
              </p:cNvSpPr>
              <p:nvPr/>
            </p:nvSpPr>
            <p:spPr bwMode="auto">
              <a:xfrm>
                <a:off x="1684" y="3078"/>
                <a:ext cx="956"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sz="1200" b="1"/>
                  <a:t>Technische</a:t>
                </a:r>
              </a:p>
              <a:p>
                <a:r>
                  <a:rPr lang="de-DE" sz="1200" b="1"/>
                  <a:t>Implemen-</a:t>
                </a:r>
              </a:p>
              <a:p>
                <a:r>
                  <a:rPr lang="de-DE" sz="1200" b="1"/>
                  <a:t>tierung</a:t>
                </a:r>
              </a:p>
            </p:txBody>
          </p:sp>
        </p:grpSp>
        <p:sp>
          <p:nvSpPr>
            <p:cNvPr id="7199" name="Textfeld 68"/>
            <p:cNvSpPr txBox="1">
              <a:spLocks noChangeArrowheads="1"/>
            </p:cNvSpPr>
            <p:nvPr/>
          </p:nvSpPr>
          <p:spPr bwMode="auto">
            <a:xfrm>
              <a:off x="457200" y="1600200"/>
              <a:ext cx="990600" cy="108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r>
                <a:rPr lang="de-DE" sz="1200" b="1" dirty="0"/>
                <a:t>Personal- und </a:t>
              </a:r>
            </a:p>
            <a:p>
              <a:r>
                <a:rPr lang="de-DE" sz="1200" b="1" dirty="0"/>
                <a:t>Sach-mittel</a:t>
              </a:r>
            </a:p>
            <a:p>
              <a:pPr eaLnBrk="1" hangingPunct="1"/>
              <a:endParaRPr lang="de-DE" sz="1800" dirty="0">
                <a:latin typeface="Calibri" charset="0"/>
              </a:endParaRPr>
            </a:p>
          </p:txBody>
        </p:sp>
        <p:grpSp>
          <p:nvGrpSpPr>
            <p:cNvPr id="7200" name="Group 325"/>
            <p:cNvGrpSpPr>
              <a:grpSpLocks/>
            </p:cNvGrpSpPr>
            <p:nvPr/>
          </p:nvGrpSpPr>
          <p:grpSpPr bwMode="auto">
            <a:xfrm>
              <a:off x="457201" y="2497727"/>
              <a:ext cx="838200" cy="702673"/>
              <a:chOff x="1680" y="3072"/>
              <a:chExt cx="864" cy="432"/>
            </a:xfrm>
          </p:grpSpPr>
          <p:sp>
            <p:nvSpPr>
              <p:cNvPr id="7233" name="Rectangle 326"/>
              <p:cNvSpPr>
                <a:spLocks noChangeArrowheads="1"/>
              </p:cNvSpPr>
              <p:nvPr/>
            </p:nvSpPr>
            <p:spPr bwMode="auto">
              <a:xfrm>
                <a:off x="1680" y="3072"/>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234" name="Rectangle 327"/>
              <p:cNvSpPr>
                <a:spLocks noChangeArrowheads="1"/>
              </p:cNvSpPr>
              <p:nvPr/>
            </p:nvSpPr>
            <p:spPr bwMode="auto">
              <a:xfrm>
                <a:off x="2024" y="3072"/>
                <a:ext cx="17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de-DE" sz="1200" b="1"/>
              </a:p>
            </p:txBody>
          </p:sp>
        </p:grpSp>
        <p:grpSp>
          <p:nvGrpSpPr>
            <p:cNvPr id="7201" name="Group 325"/>
            <p:cNvGrpSpPr>
              <a:grpSpLocks/>
            </p:cNvGrpSpPr>
            <p:nvPr/>
          </p:nvGrpSpPr>
          <p:grpSpPr bwMode="auto">
            <a:xfrm>
              <a:off x="457200" y="3352226"/>
              <a:ext cx="914400" cy="562139"/>
              <a:chOff x="1608" y="3013"/>
              <a:chExt cx="864" cy="432"/>
            </a:xfrm>
          </p:grpSpPr>
          <p:sp>
            <p:nvSpPr>
              <p:cNvPr id="7231" name="Rectangle 326"/>
              <p:cNvSpPr>
                <a:spLocks noChangeArrowheads="1"/>
              </p:cNvSpPr>
              <p:nvPr/>
            </p:nvSpPr>
            <p:spPr bwMode="auto">
              <a:xfrm>
                <a:off x="1608" y="3013"/>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b="1">
                  <a:latin typeface="Calibri" charset="0"/>
                </a:endParaRPr>
              </a:p>
            </p:txBody>
          </p:sp>
          <p:sp>
            <p:nvSpPr>
              <p:cNvPr id="7232" name="Rectangle 327"/>
              <p:cNvSpPr>
                <a:spLocks noChangeArrowheads="1"/>
              </p:cNvSpPr>
              <p:nvPr/>
            </p:nvSpPr>
            <p:spPr bwMode="auto">
              <a:xfrm>
                <a:off x="2024" y="3072"/>
                <a:ext cx="137"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de-DE" sz="1200" b="1"/>
              </a:p>
            </p:txBody>
          </p:sp>
        </p:grpSp>
        <p:sp>
          <p:nvSpPr>
            <p:cNvPr id="7202" name="Textfeld 76"/>
            <p:cNvSpPr txBox="1">
              <a:spLocks noChangeArrowheads="1"/>
            </p:cNvSpPr>
            <p:nvPr/>
          </p:nvSpPr>
          <p:spPr bwMode="auto">
            <a:xfrm>
              <a:off x="434787" y="3330465"/>
              <a:ext cx="1143000" cy="5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200" b="1" dirty="0">
                  <a:cs typeface="Arial" charset="0"/>
                </a:rPr>
                <a:t>Rechtliche Voraus-setzungen</a:t>
              </a:r>
            </a:p>
          </p:txBody>
        </p:sp>
        <p:grpSp>
          <p:nvGrpSpPr>
            <p:cNvPr id="7203" name="Group 325"/>
            <p:cNvGrpSpPr>
              <a:grpSpLocks/>
            </p:cNvGrpSpPr>
            <p:nvPr/>
          </p:nvGrpSpPr>
          <p:grpSpPr bwMode="auto">
            <a:xfrm>
              <a:off x="457199" y="4038600"/>
              <a:ext cx="914401" cy="762000"/>
              <a:chOff x="1680" y="3072"/>
              <a:chExt cx="864" cy="432"/>
            </a:xfrm>
          </p:grpSpPr>
          <p:sp>
            <p:nvSpPr>
              <p:cNvPr id="7229" name="Rectangle 326"/>
              <p:cNvSpPr>
                <a:spLocks noChangeArrowheads="1"/>
              </p:cNvSpPr>
              <p:nvPr/>
            </p:nvSpPr>
            <p:spPr bwMode="auto">
              <a:xfrm>
                <a:off x="1680" y="3072"/>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b="1">
                  <a:latin typeface="Calibri" charset="0"/>
                </a:endParaRPr>
              </a:p>
            </p:txBody>
          </p:sp>
          <p:sp>
            <p:nvSpPr>
              <p:cNvPr id="7230" name="Rectangle 327"/>
              <p:cNvSpPr>
                <a:spLocks noChangeArrowheads="1"/>
              </p:cNvSpPr>
              <p:nvPr/>
            </p:nvSpPr>
            <p:spPr bwMode="auto">
              <a:xfrm>
                <a:off x="2024" y="3072"/>
                <a:ext cx="137"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de-DE" sz="1200" b="1"/>
              </a:p>
            </p:txBody>
          </p:sp>
        </p:grpSp>
        <p:sp>
          <p:nvSpPr>
            <p:cNvPr id="7204" name="Textfeld 81"/>
            <p:cNvSpPr txBox="1">
              <a:spLocks noChangeArrowheads="1"/>
            </p:cNvSpPr>
            <p:nvPr/>
          </p:nvSpPr>
          <p:spPr bwMode="auto">
            <a:xfrm>
              <a:off x="533400" y="4124030"/>
              <a:ext cx="871538" cy="5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200" b="1">
                  <a:cs typeface="Arial" charset="0"/>
                </a:rPr>
                <a:t>Politi-sche</a:t>
              </a:r>
            </a:p>
            <a:p>
              <a:pPr eaLnBrk="1" hangingPunct="1"/>
              <a:r>
                <a:rPr lang="de-DE" sz="1200" b="1">
                  <a:cs typeface="Arial" charset="0"/>
                </a:rPr>
                <a:t>Bindung</a:t>
              </a:r>
            </a:p>
          </p:txBody>
        </p:sp>
        <p:sp>
          <p:nvSpPr>
            <p:cNvPr id="7205" name="Textfeld 83"/>
            <p:cNvSpPr txBox="1">
              <a:spLocks noChangeArrowheads="1"/>
            </p:cNvSpPr>
            <p:nvPr/>
          </p:nvSpPr>
          <p:spPr bwMode="auto">
            <a:xfrm>
              <a:off x="1981200" y="2438400"/>
              <a:ext cx="1066800"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200" b="1"/>
                <a:t>Inhaltl. Information und Kom-munikation</a:t>
              </a:r>
            </a:p>
          </p:txBody>
        </p:sp>
        <p:grpSp>
          <p:nvGrpSpPr>
            <p:cNvPr id="7206" name="Group 325"/>
            <p:cNvGrpSpPr>
              <a:grpSpLocks/>
            </p:cNvGrpSpPr>
            <p:nvPr/>
          </p:nvGrpSpPr>
          <p:grpSpPr bwMode="auto">
            <a:xfrm>
              <a:off x="2057400" y="3429000"/>
              <a:ext cx="931863" cy="714539"/>
              <a:chOff x="1680" y="3072"/>
              <a:chExt cx="864" cy="432"/>
            </a:xfrm>
          </p:grpSpPr>
          <p:sp>
            <p:nvSpPr>
              <p:cNvPr id="7227" name="Rectangle 326"/>
              <p:cNvSpPr>
                <a:spLocks noChangeArrowheads="1"/>
              </p:cNvSpPr>
              <p:nvPr/>
            </p:nvSpPr>
            <p:spPr bwMode="auto">
              <a:xfrm>
                <a:off x="1680" y="3072"/>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228" name="Rectangle 327"/>
              <p:cNvSpPr>
                <a:spLocks noChangeArrowheads="1"/>
              </p:cNvSpPr>
              <p:nvPr/>
            </p:nvSpPr>
            <p:spPr bwMode="auto">
              <a:xfrm>
                <a:off x="2024" y="3072"/>
                <a:ext cx="17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de-DE" sz="1200" b="1"/>
              </a:p>
            </p:txBody>
          </p:sp>
        </p:grpSp>
        <p:sp>
          <p:nvSpPr>
            <p:cNvPr id="7207" name="Textfeld 87"/>
            <p:cNvSpPr txBox="1">
              <a:spLocks noChangeArrowheads="1"/>
            </p:cNvSpPr>
            <p:nvPr/>
          </p:nvSpPr>
          <p:spPr bwMode="auto">
            <a:xfrm>
              <a:off x="2057400" y="3429000"/>
              <a:ext cx="1008063" cy="5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200" b="1">
                  <a:cs typeface="Arial" charset="0"/>
                </a:rPr>
                <a:t>Begl. Öffentlich-keitsarbeit</a:t>
              </a:r>
            </a:p>
          </p:txBody>
        </p:sp>
        <p:grpSp>
          <p:nvGrpSpPr>
            <p:cNvPr id="7208" name="Group 325"/>
            <p:cNvGrpSpPr>
              <a:grpSpLocks/>
            </p:cNvGrpSpPr>
            <p:nvPr/>
          </p:nvGrpSpPr>
          <p:grpSpPr bwMode="auto">
            <a:xfrm>
              <a:off x="2057400" y="4267200"/>
              <a:ext cx="931863" cy="562139"/>
              <a:chOff x="1680" y="3072"/>
              <a:chExt cx="864" cy="432"/>
            </a:xfrm>
          </p:grpSpPr>
          <p:sp>
            <p:nvSpPr>
              <p:cNvPr id="7225" name="Rectangle 326"/>
              <p:cNvSpPr>
                <a:spLocks noChangeArrowheads="1"/>
              </p:cNvSpPr>
              <p:nvPr/>
            </p:nvSpPr>
            <p:spPr bwMode="auto">
              <a:xfrm>
                <a:off x="1680" y="3072"/>
                <a:ext cx="864" cy="4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de-DE">
                  <a:latin typeface="Calibri" charset="0"/>
                </a:endParaRPr>
              </a:p>
            </p:txBody>
          </p:sp>
          <p:sp>
            <p:nvSpPr>
              <p:cNvPr id="7226" name="Rectangle 327"/>
              <p:cNvSpPr>
                <a:spLocks noChangeArrowheads="1"/>
              </p:cNvSpPr>
              <p:nvPr/>
            </p:nvSpPr>
            <p:spPr bwMode="auto">
              <a:xfrm>
                <a:off x="2024" y="3072"/>
                <a:ext cx="17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de-DE" sz="1200" b="1"/>
              </a:p>
            </p:txBody>
          </p:sp>
        </p:grpSp>
        <p:sp>
          <p:nvSpPr>
            <p:cNvPr id="7209" name="Textfeld 91"/>
            <p:cNvSpPr txBox="1">
              <a:spLocks noChangeArrowheads="1"/>
            </p:cNvSpPr>
            <p:nvPr/>
          </p:nvSpPr>
          <p:spPr bwMode="auto">
            <a:xfrm>
              <a:off x="2057400" y="4343400"/>
              <a:ext cx="903288" cy="24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200" b="1">
                  <a:cs typeface="Arial" charset="0"/>
                </a:rPr>
                <a:t>Feedback</a:t>
              </a:r>
            </a:p>
          </p:txBody>
        </p:sp>
        <p:sp>
          <p:nvSpPr>
            <p:cNvPr id="7210" name="Line 293"/>
            <p:cNvSpPr>
              <a:spLocks noChangeShapeType="1"/>
            </p:cNvSpPr>
            <p:nvPr/>
          </p:nvSpPr>
          <p:spPr bwMode="auto">
            <a:xfrm>
              <a:off x="1620837" y="3429000"/>
              <a:ext cx="2079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211" name="Rectangle 15"/>
            <p:cNvSpPr>
              <a:spLocks noChangeArrowheads="1"/>
            </p:cNvSpPr>
            <p:nvPr/>
          </p:nvSpPr>
          <p:spPr bwMode="auto">
            <a:xfrm>
              <a:off x="5105400" y="2743200"/>
              <a:ext cx="990600" cy="1066800"/>
            </a:xfrm>
            <a:prstGeom prst="rect">
              <a:avLst/>
            </a:prstGeom>
            <a:solidFill>
              <a:srgbClr val="F6F6F6"/>
            </a:solidFill>
            <a:ln w="19050">
              <a:solidFill>
                <a:schemeClr val="tx1"/>
              </a:solidFill>
              <a:miter lim="800000"/>
              <a:headEnd/>
              <a:tailEnd/>
            </a:ln>
          </p:spPr>
          <p:txBody>
            <a:bodyPr wrap="none" anchor="ctr"/>
            <a:lstStyle/>
            <a:p>
              <a:pPr eaLnBrk="0" hangingPunct="0"/>
              <a:r>
                <a:rPr lang="de-DE" sz="1400" b="1" dirty="0"/>
                <a:t>Qualität </a:t>
              </a:r>
              <a:r>
                <a:rPr lang="de-DE" sz="1200" b="1" dirty="0"/>
                <a:t>der</a:t>
              </a:r>
            </a:p>
            <a:p>
              <a:pPr eaLnBrk="0" hangingPunct="0"/>
              <a:r>
                <a:rPr lang="de-DE" sz="1200" b="1" dirty="0"/>
                <a:t>Teilnehmer,</a:t>
              </a:r>
            </a:p>
            <a:p>
              <a:pPr eaLnBrk="0" hangingPunct="0"/>
              <a:r>
                <a:rPr lang="de-DE" sz="1200" b="1" dirty="0"/>
                <a:t> insbes.</a:t>
              </a:r>
            </a:p>
            <a:p>
              <a:pPr eaLnBrk="0" hangingPunct="0"/>
              <a:r>
                <a:rPr lang="de-DE" sz="1200" b="1" dirty="0" err="1"/>
                <a:t>Repräsen</a:t>
              </a:r>
              <a:r>
                <a:rPr lang="de-DE" sz="1200" b="1" dirty="0"/>
                <a:t>-</a:t>
              </a:r>
            </a:p>
            <a:p>
              <a:pPr eaLnBrk="0" hangingPunct="0"/>
              <a:r>
                <a:rPr lang="de-DE" sz="1200" b="1" dirty="0" err="1"/>
                <a:t>tativität</a:t>
              </a:r>
              <a:endParaRPr lang="de-DE" sz="1200" b="1" dirty="0"/>
            </a:p>
          </p:txBody>
        </p:sp>
        <p:sp>
          <p:nvSpPr>
            <p:cNvPr id="7212" name="Rectangle 15"/>
            <p:cNvSpPr>
              <a:spLocks noChangeArrowheads="1"/>
            </p:cNvSpPr>
            <p:nvPr/>
          </p:nvSpPr>
          <p:spPr bwMode="auto">
            <a:xfrm>
              <a:off x="5105400" y="3869327"/>
              <a:ext cx="990600" cy="702673"/>
            </a:xfrm>
            <a:prstGeom prst="rect">
              <a:avLst/>
            </a:prstGeom>
            <a:solidFill>
              <a:srgbClr val="F6F6F6"/>
            </a:solidFill>
            <a:ln w="19050">
              <a:solidFill>
                <a:schemeClr val="tx1"/>
              </a:solidFill>
              <a:miter lim="800000"/>
              <a:headEnd/>
              <a:tailEnd/>
            </a:ln>
          </p:spPr>
          <p:txBody>
            <a:bodyPr wrap="none" anchor="ctr"/>
            <a:lstStyle/>
            <a:p>
              <a:pPr eaLnBrk="0" hangingPunct="0"/>
              <a:r>
                <a:rPr lang="de-DE" sz="1200" b="1" dirty="0"/>
                <a:t>Qualität +</a:t>
              </a:r>
            </a:p>
            <a:p>
              <a:pPr eaLnBrk="0" hangingPunct="0"/>
              <a:r>
                <a:rPr lang="de-DE" sz="1400" b="1" dirty="0"/>
                <a:t>Relevanz </a:t>
              </a:r>
            </a:p>
            <a:p>
              <a:pPr eaLnBrk="0" hangingPunct="0"/>
              <a:r>
                <a:rPr lang="de-DE" sz="1200" b="1" dirty="0"/>
                <a:t>der </a:t>
              </a:r>
            </a:p>
            <a:p>
              <a:pPr eaLnBrk="0" hangingPunct="0"/>
              <a:r>
                <a:rPr lang="de-DE" sz="1200" b="1" dirty="0"/>
                <a:t>Beiträge</a:t>
              </a:r>
            </a:p>
          </p:txBody>
        </p:sp>
        <p:sp>
          <p:nvSpPr>
            <p:cNvPr id="7213" name="Rectangle 281"/>
            <p:cNvSpPr>
              <a:spLocks noChangeArrowheads="1"/>
            </p:cNvSpPr>
            <p:nvPr/>
          </p:nvSpPr>
          <p:spPr bwMode="auto">
            <a:xfrm>
              <a:off x="6400800" y="1600200"/>
              <a:ext cx="304800" cy="3091762"/>
            </a:xfrm>
            <a:prstGeom prst="rect">
              <a:avLst/>
            </a:prstGeom>
            <a:solidFill>
              <a:srgbClr val="F6F6F6"/>
            </a:solidFill>
            <a:ln w="25400">
              <a:solidFill>
                <a:schemeClr val="tx1"/>
              </a:solidFill>
              <a:miter lim="800000"/>
              <a:headEnd/>
              <a:tailEnd/>
            </a:ln>
          </p:spPr>
          <p:txBody>
            <a:bodyPr wrap="none" anchor="ctr"/>
            <a:lstStyle/>
            <a:p>
              <a:pPr algn="ctr"/>
              <a:endParaRPr lang="de-DE" sz="1200" b="1"/>
            </a:p>
          </p:txBody>
        </p:sp>
        <p:sp>
          <p:nvSpPr>
            <p:cNvPr id="7214" name="Textfeld 111"/>
            <p:cNvSpPr txBox="1">
              <a:spLocks noChangeArrowheads="1"/>
            </p:cNvSpPr>
            <p:nvPr/>
          </p:nvSpPr>
          <p:spPr bwMode="auto">
            <a:xfrm rot="-5400000">
              <a:off x="4898023" y="2398475"/>
              <a:ext cx="3276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600">
                  <a:cs typeface="Arial" charset="0"/>
                </a:rPr>
                <a:t>Getroffene Entscheidungen</a:t>
              </a:r>
            </a:p>
          </p:txBody>
        </p:sp>
        <p:sp>
          <p:nvSpPr>
            <p:cNvPr id="7215" name="Line 310"/>
            <p:cNvSpPr>
              <a:spLocks noChangeShapeType="1"/>
            </p:cNvSpPr>
            <p:nvPr/>
          </p:nvSpPr>
          <p:spPr bwMode="auto">
            <a:xfrm>
              <a:off x="6699250" y="3276600"/>
              <a:ext cx="2349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cxnSp>
          <p:nvCxnSpPr>
            <p:cNvPr id="82" name="Gerade Verbindung 81"/>
            <p:cNvCxnSpPr/>
            <p:nvPr/>
          </p:nvCxnSpPr>
          <p:spPr bwMode="auto">
            <a:xfrm rot="5400000" flipH="1" flipV="1">
              <a:off x="7145023" y="4121288"/>
              <a:ext cx="34194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Gerade Verbindung 89"/>
            <p:cNvCxnSpPr/>
            <p:nvPr/>
          </p:nvCxnSpPr>
          <p:spPr>
            <a:xfrm>
              <a:off x="533400" y="5944091"/>
              <a:ext cx="3352800" cy="1430"/>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Gerade Verbindung 91"/>
            <p:cNvCxnSpPr/>
            <p:nvPr/>
          </p:nvCxnSpPr>
          <p:spPr>
            <a:xfrm>
              <a:off x="5334000" y="5866833"/>
              <a:ext cx="3352800" cy="2861"/>
            </a:xfrm>
            <a:prstGeom prst="line">
              <a:avLst/>
            </a:prstGeom>
          </p:spPr>
          <p:style>
            <a:lnRef idx="2">
              <a:schemeClr val="accent1"/>
            </a:lnRef>
            <a:fillRef idx="0">
              <a:schemeClr val="accent1"/>
            </a:fillRef>
            <a:effectRef idx="1">
              <a:schemeClr val="accent1"/>
            </a:effectRef>
            <a:fontRef idx="minor">
              <a:schemeClr val="tx1"/>
            </a:fontRef>
          </p:style>
        </p:cxnSp>
        <p:sp>
          <p:nvSpPr>
            <p:cNvPr id="7221" name="Textfeld 93"/>
            <p:cNvSpPr txBox="1">
              <a:spLocks noChangeArrowheads="1"/>
            </p:cNvSpPr>
            <p:nvPr/>
          </p:nvSpPr>
          <p:spPr bwMode="auto">
            <a:xfrm>
              <a:off x="2322783" y="5961405"/>
              <a:ext cx="4111667" cy="52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600" dirty="0">
                  <a:latin typeface="Calibri" charset="0"/>
                </a:rPr>
                <a:t>Transparenz (Regeln und Zwischenergebnisse</a:t>
              </a:r>
              <a:r>
                <a:rPr lang="de-DE" sz="1600" dirty="0" smtClean="0">
                  <a:latin typeface="Calibri" charset="0"/>
                </a:rPr>
                <a:t>)</a:t>
              </a:r>
            </a:p>
            <a:p>
              <a:pPr eaLnBrk="1" hangingPunct="1"/>
              <a:r>
                <a:rPr lang="de-DE" sz="1600" dirty="0" smtClean="0">
                  <a:latin typeface="Calibri" charset="0"/>
                </a:rPr>
                <a:t>Kosten-Nutzen (Effizienz)</a:t>
              </a:r>
              <a:endParaRPr lang="de-DE" sz="1600" dirty="0">
                <a:latin typeface="Calibri" charset="0"/>
              </a:endParaRPr>
            </a:p>
          </p:txBody>
        </p:sp>
        <p:sp>
          <p:nvSpPr>
            <p:cNvPr id="7222" name="Textfeld 98"/>
            <p:cNvSpPr txBox="1">
              <a:spLocks noChangeArrowheads="1"/>
            </p:cNvSpPr>
            <p:nvPr/>
          </p:nvSpPr>
          <p:spPr bwMode="auto">
            <a:xfrm>
              <a:off x="3276600" y="5327461"/>
              <a:ext cx="1592103"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600" dirty="0" smtClean="0">
                  <a:latin typeface="Calibri" charset="0"/>
                </a:rPr>
                <a:t>Angemessenheit</a:t>
              </a:r>
              <a:endParaRPr lang="de-DE" sz="1600" dirty="0">
                <a:latin typeface="Calibri" charset="0"/>
              </a:endParaRPr>
            </a:p>
            <a:p>
              <a:pPr eaLnBrk="1" hangingPunct="1"/>
              <a:r>
                <a:rPr lang="de-DE" sz="1600" dirty="0">
                  <a:latin typeface="Calibri" charset="0"/>
                </a:rPr>
                <a:t>Benutzbarkeit</a:t>
              </a:r>
            </a:p>
            <a:p>
              <a:pPr eaLnBrk="1" hangingPunct="1"/>
              <a:endParaRPr lang="de-DE" sz="1600" dirty="0">
                <a:latin typeface="Calibri" charset="0"/>
              </a:endParaRPr>
            </a:p>
          </p:txBody>
        </p:sp>
        <p:sp>
          <p:nvSpPr>
            <p:cNvPr id="7223" name="Textfeld 99"/>
            <p:cNvSpPr txBox="1">
              <a:spLocks noChangeArrowheads="1"/>
            </p:cNvSpPr>
            <p:nvPr/>
          </p:nvSpPr>
          <p:spPr bwMode="auto">
            <a:xfrm>
              <a:off x="5695618" y="5181600"/>
              <a:ext cx="1848182" cy="30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InfoTextRegular-Roman" charset="0"/>
                  <a:ea typeface="ＭＳ Ｐゴシック" charset="0"/>
                  <a:cs typeface="ＭＳ Ｐゴシック" charset="0"/>
                </a:defRPr>
              </a:lvl1pPr>
              <a:lvl2pPr marL="742950" indent="-285750" eaLnBrk="0" hangingPunct="0">
                <a:defRPr sz="2400">
                  <a:solidFill>
                    <a:schemeClr val="tx1"/>
                  </a:solidFill>
                  <a:latin typeface="InfoTextRegular-Roman" charset="0"/>
                  <a:ea typeface="ＭＳ Ｐゴシック" charset="0"/>
                </a:defRPr>
              </a:lvl2pPr>
              <a:lvl3pPr marL="1143000" indent="-228600" eaLnBrk="0" hangingPunct="0">
                <a:defRPr sz="2400">
                  <a:solidFill>
                    <a:schemeClr val="tx1"/>
                  </a:solidFill>
                  <a:latin typeface="InfoTextRegular-Roman" charset="0"/>
                  <a:ea typeface="ＭＳ Ｐゴシック" charset="0"/>
                </a:defRPr>
              </a:lvl3pPr>
              <a:lvl4pPr marL="1600200" indent="-228600" eaLnBrk="0" hangingPunct="0">
                <a:defRPr sz="2400">
                  <a:solidFill>
                    <a:schemeClr val="tx1"/>
                  </a:solidFill>
                  <a:latin typeface="InfoTextRegular-Roman" charset="0"/>
                  <a:ea typeface="ＭＳ Ｐゴシック" charset="0"/>
                </a:defRPr>
              </a:lvl4pPr>
              <a:lvl5pPr marL="2057400" indent="-228600" eaLnBrk="0" hangingPunct="0">
                <a:defRPr sz="2400">
                  <a:solidFill>
                    <a:schemeClr val="tx1"/>
                  </a:solidFill>
                  <a:latin typeface="InfoTextRegular-Roman" charset="0"/>
                  <a:ea typeface="ＭＳ Ｐゴシック" charset="0"/>
                </a:defRPr>
              </a:lvl5pPr>
              <a:lvl6pPr marL="2514600" indent="-228600" eaLnBrk="0" fontAlgn="base" hangingPunct="0">
                <a:spcBef>
                  <a:spcPct val="0"/>
                </a:spcBef>
                <a:spcAft>
                  <a:spcPct val="0"/>
                </a:spcAft>
                <a:defRPr sz="2400">
                  <a:solidFill>
                    <a:schemeClr val="tx1"/>
                  </a:solidFill>
                  <a:latin typeface="InfoTextRegular-Roman" charset="0"/>
                  <a:ea typeface="ＭＳ Ｐゴシック" charset="0"/>
                </a:defRPr>
              </a:lvl6pPr>
              <a:lvl7pPr marL="2971800" indent="-228600" eaLnBrk="0" fontAlgn="base" hangingPunct="0">
                <a:spcBef>
                  <a:spcPct val="0"/>
                </a:spcBef>
                <a:spcAft>
                  <a:spcPct val="0"/>
                </a:spcAft>
                <a:defRPr sz="2400">
                  <a:solidFill>
                    <a:schemeClr val="tx1"/>
                  </a:solidFill>
                  <a:latin typeface="InfoTextRegular-Roman" charset="0"/>
                  <a:ea typeface="ＭＳ Ｐゴシック" charset="0"/>
                </a:defRPr>
              </a:lvl7pPr>
              <a:lvl8pPr marL="3429000" indent="-228600" eaLnBrk="0" fontAlgn="base" hangingPunct="0">
                <a:spcBef>
                  <a:spcPct val="0"/>
                </a:spcBef>
                <a:spcAft>
                  <a:spcPct val="0"/>
                </a:spcAft>
                <a:defRPr sz="2400">
                  <a:solidFill>
                    <a:schemeClr val="tx1"/>
                  </a:solidFill>
                  <a:latin typeface="InfoTextRegular-Roman" charset="0"/>
                  <a:ea typeface="ＭＳ Ｐゴシック" charset="0"/>
                </a:defRPr>
              </a:lvl8pPr>
              <a:lvl9pPr marL="3886200" indent="-228600" eaLnBrk="0" fontAlgn="base" hangingPunct="0">
                <a:spcBef>
                  <a:spcPct val="0"/>
                </a:spcBef>
                <a:spcAft>
                  <a:spcPct val="0"/>
                </a:spcAft>
                <a:defRPr sz="2400">
                  <a:solidFill>
                    <a:schemeClr val="tx1"/>
                  </a:solidFill>
                  <a:latin typeface="InfoTextRegular-Roman" charset="0"/>
                  <a:ea typeface="ＭＳ Ｐゴシック" charset="0"/>
                </a:defRPr>
              </a:lvl9pPr>
            </a:lstStyle>
            <a:p>
              <a:pPr eaLnBrk="1" hangingPunct="1"/>
              <a:r>
                <a:rPr lang="de-DE" sz="1600">
                  <a:latin typeface="Calibri" charset="0"/>
                </a:rPr>
                <a:t>Nachvollziehbarkeit</a:t>
              </a:r>
            </a:p>
          </p:txBody>
        </p:sp>
        <p:cxnSp>
          <p:nvCxnSpPr>
            <p:cNvPr id="102" name="Gerade Verbindung mit Pfeil 101"/>
            <p:cNvCxnSpPr/>
            <p:nvPr/>
          </p:nvCxnSpPr>
          <p:spPr>
            <a:xfrm rot="5400000" flipH="1" flipV="1">
              <a:off x="6438744" y="4991080"/>
              <a:ext cx="228914" cy="31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 name="Rechteck 2"/>
          <p:cNvSpPr/>
          <p:nvPr/>
        </p:nvSpPr>
        <p:spPr>
          <a:xfrm>
            <a:off x="764221" y="0"/>
            <a:ext cx="5939158" cy="461665"/>
          </a:xfrm>
          <a:prstGeom prst="rect">
            <a:avLst/>
          </a:prstGeom>
        </p:spPr>
        <p:txBody>
          <a:bodyPr wrap="none">
            <a:spAutoFit/>
          </a:bodyPr>
          <a:lstStyle/>
          <a:p>
            <a:pPr algn="ctr"/>
            <a:r>
              <a:rPr lang="de-DE" sz="2400" b="1" i="1" dirty="0" smtClean="0">
                <a:solidFill>
                  <a:schemeClr val="bg1"/>
                </a:solidFill>
              </a:rPr>
              <a:t>Wann und wie ist Beteiligung „erfolgreich“ ?</a:t>
            </a:r>
            <a:endParaRPr lang="de-DE" sz="2400" b="1" i="1" dirty="0">
              <a:solidFill>
                <a:schemeClr val="bg1"/>
              </a:solidFill>
              <a:latin typeface="Calibri" charset="0"/>
            </a:endParaRPr>
          </a:p>
        </p:txBody>
      </p:sp>
    </p:spTree>
    <p:extLst>
      <p:ext uri="{BB962C8B-B14F-4D97-AF65-F5344CB8AC3E}">
        <p14:creationId xmlns:p14="http://schemas.microsoft.com/office/powerpoint/2010/main" val="19582393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a:xfrm>
            <a:off x="374821" y="465437"/>
            <a:ext cx="6858000" cy="550562"/>
          </a:xfrm>
        </p:spPr>
        <p:txBody>
          <a:bodyPr/>
          <a:lstStyle/>
          <a:p>
            <a:pPr eaLnBrk="1" hangingPunct="1"/>
            <a:r>
              <a:rPr lang="de-DE" sz="2800" dirty="0">
                <a:latin typeface="Arial" charset="0"/>
                <a:ea typeface="ＭＳ Ｐゴシック" charset="0"/>
                <a:cs typeface="ＭＳ Ｐゴシック" charset="0"/>
              </a:rPr>
              <a:t>Empirische Basis einer Sekundäranalyse</a:t>
            </a:r>
          </a:p>
        </p:txBody>
      </p:sp>
      <p:sp>
        <p:nvSpPr>
          <p:cNvPr id="29699" name="Inhaltsplatzhalter 2"/>
          <p:cNvSpPr>
            <a:spLocks noGrp="1"/>
          </p:cNvSpPr>
          <p:nvPr>
            <p:ph idx="1"/>
          </p:nvPr>
        </p:nvSpPr>
        <p:spPr>
          <a:xfrm>
            <a:off x="630195" y="1267254"/>
            <a:ext cx="8305800" cy="4572000"/>
          </a:xfrm>
        </p:spPr>
        <p:txBody>
          <a:bodyPr/>
          <a:lstStyle/>
          <a:p>
            <a:pPr eaLnBrk="1" hangingPunct="1"/>
            <a:r>
              <a:rPr lang="de-DE" sz="2400" dirty="0">
                <a:latin typeface="Arial" charset="0"/>
                <a:ea typeface="ＭＳ Ｐゴシック" charset="0"/>
                <a:cs typeface="ＭＳ Ｐゴシック" charset="0"/>
              </a:rPr>
              <a:t>Bürgerhaushalt Lichtenberg</a:t>
            </a:r>
          </a:p>
          <a:p>
            <a:pPr eaLnBrk="1" hangingPunct="1"/>
            <a:r>
              <a:rPr lang="de-DE" sz="2400" dirty="0">
                <a:latin typeface="Arial" charset="0"/>
                <a:ea typeface="ＭＳ Ｐゴシック" charset="0"/>
                <a:cs typeface="ＭＳ Ｐゴシック" charset="0"/>
              </a:rPr>
              <a:t>Bürgerhaushalt Köln</a:t>
            </a:r>
          </a:p>
          <a:p>
            <a:pPr eaLnBrk="1" hangingPunct="1"/>
            <a:r>
              <a:rPr lang="de-DE" sz="2400" dirty="0">
                <a:latin typeface="Arial" charset="0"/>
                <a:ea typeface="ＭＳ Ｐゴシック" charset="0"/>
                <a:cs typeface="ＭＳ Ｐゴシック" charset="0"/>
              </a:rPr>
              <a:t>Bürgerhaushalt Freiburg</a:t>
            </a:r>
          </a:p>
          <a:p>
            <a:pPr eaLnBrk="1" hangingPunct="1"/>
            <a:r>
              <a:rPr lang="de-DE" sz="2400" dirty="0">
                <a:latin typeface="Arial" charset="0"/>
                <a:ea typeface="ＭＳ Ｐゴシック" charset="0"/>
                <a:cs typeface="ＭＳ Ｐゴシック" charset="0"/>
              </a:rPr>
              <a:t>Bürgerhaushalt Belo Horizonte, Brasilien</a:t>
            </a:r>
          </a:p>
          <a:p>
            <a:pPr eaLnBrk="1" hangingPunct="1"/>
            <a:r>
              <a:rPr lang="de-DE" sz="2400" dirty="0">
                <a:latin typeface="Arial" charset="0"/>
                <a:ea typeface="ＭＳ Ｐゴシック" charset="0"/>
                <a:cs typeface="ＭＳ Ｐゴシック" charset="0"/>
              </a:rPr>
              <a:t>UN Habitat Jam</a:t>
            </a:r>
          </a:p>
          <a:p>
            <a:pPr eaLnBrk="1" hangingPunct="1"/>
            <a:r>
              <a:rPr lang="de-DE" sz="2400" dirty="0">
                <a:latin typeface="Arial" charset="0"/>
                <a:ea typeface="ＭＳ Ｐゴシック" charset="0"/>
                <a:cs typeface="ＭＳ Ｐゴシック" charset="0"/>
              </a:rPr>
              <a:t>Familienfreundlicher Wohnort Hamburg</a:t>
            </a:r>
          </a:p>
          <a:p>
            <a:pPr eaLnBrk="1" hangingPunct="1"/>
            <a:r>
              <a:rPr lang="de-DE" sz="2400" dirty="0">
                <a:latin typeface="Arial" charset="0"/>
                <a:ea typeface="ＭＳ Ｐゴシック" charset="0"/>
                <a:cs typeface="ＭＳ Ｐゴシック" charset="0"/>
              </a:rPr>
              <a:t>Listening </a:t>
            </a:r>
            <a:r>
              <a:rPr lang="de-DE" sz="2400" dirty="0" err="1">
                <a:latin typeface="Arial" charset="0"/>
                <a:ea typeface="ＭＳ Ｐゴシック" charset="0"/>
                <a:cs typeface="ＭＳ Ｐゴシック" charset="0"/>
              </a:rPr>
              <a:t>to</a:t>
            </a:r>
            <a:r>
              <a:rPr lang="de-DE" sz="2400" dirty="0">
                <a:latin typeface="Arial" charset="0"/>
                <a:ea typeface="ＭＳ Ｐゴシック" charset="0"/>
                <a:cs typeface="ＭＳ Ｐゴシック" charset="0"/>
              </a:rPr>
              <a:t> </a:t>
            </a:r>
            <a:r>
              <a:rPr lang="de-DE" sz="2400" dirty="0" err="1">
                <a:latin typeface="Arial" charset="0"/>
                <a:ea typeface="ＭＳ Ｐゴシック" charset="0"/>
                <a:cs typeface="ＭＳ Ｐゴシック" charset="0"/>
              </a:rPr>
              <a:t>the</a:t>
            </a:r>
            <a:r>
              <a:rPr lang="de-DE" sz="2400" dirty="0">
                <a:latin typeface="Arial" charset="0"/>
                <a:ea typeface="ＭＳ Ｐゴシック" charset="0"/>
                <a:cs typeface="ＭＳ Ｐゴシック" charset="0"/>
              </a:rPr>
              <a:t> </a:t>
            </a:r>
            <a:r>
              <a:rPr lang="de-DE" sz="2400" dirty="0" err="1">
                <a:latin typeface="Arial" charset="0"/>
                <a:ea typeface="ＭＳ Ｐゴシック" charset="0"/>
                <a:cs typeface="ＭＳ Ｐゴシック" charset="0"/>
              </a:rPr>
              <a:t>city</a:t>
            </a:r>
            <a:r>
              <a:rPr lang="de-DE" sz="2400" dirty="0">
                <a:latin typeface="Arial" charset="0"/>
                <a:ea typeface="ＭＳ Ｐゴシック" charset="0"/>
                <a:cs typeface="ＭＳ Ｐゴシック" charset="0"/>
              </a:rPr>
              <a:t> (New York City)</a:t>
            </a:r>
          </a:p>
          <a:p>
            <a:pPr eaLnBrk="1" hangingPunct="1"/>
            <a:r>
              <a:rPr lang="de-DE" sz="2400" dirty="0">
                <a:latin typeface="Arial" charset="0"/>
                <a:ea typeface="ＭＳ Ｐゴシック" charset="0"/>
                <a:cs typeface="ＭＳ Ｐゴシック" charset="0"/>
              </a:rPr>
              <a:t>Zukunft Stadionbad Bremen</a:t>
            </a:r>
          </a:p>
          <a:p>
            <a:pPr eaLnBrk="1" hangingPunct="1"/>
            <a:r>
              <a:rPr lang="de-DE" sz="2400" dirty="0">
                <a:latin typeface="Arial" charset="0"/>
                <a:ea typeface="ＭＳ Ｐゴシック" charset="0"/>
                <a:cs typeface="ＭＳ Ｐゴシック" charset="0"/>
              </a:rPr>
              <a:t>Interaktiver Landschaftsplan </a:t>
            </a:r>
            <a:r>
              <a:rPr lang="de-DE" sz="2400" dirty="0" err="1">
                <a:latin typeface="Arial" charset="0"/>
                <a:ea typeface="ＭＳ Ｐゴシック" charset="0"/>
                <a:cs typeface="ＭＳ Ｐゴシック" charset="0"/>
              </a:rPr>
              <a:t>Königslutter</a:t>
            </a:r>
            <a:r>
              <a:rPr lang="de-DE" sz="2400" dirty="0">
                <a:latin typeface="Arial" charset="0"/>
                <a:ea typeface="ＭＳ Ｐゴシック" charset="0"/>
                <a:cs typeface="ＭＳ Ｐゴシック" charset="0"/>
              </a:rPr>
              <a:t> am </a:t>
            </a:r>
            <a:r>
              <a:rPr lang="de-DE" sz="2400" dirty="0" err="1" smtClean="0">
                <a:latin typeface="Arial" charset="0"/>
                <a:ea typeface="ＭＳ Ｐゴシック" charset="0"/>
                <a:cs typeface="ＭＳ Ｐゴシック" charset="0"/>
              </a:rPr>
              <a:t>Elm</a:t>
            </a:r>
            <a:endParaRPr lang="de-DE" sz="2400" dirty="0" smtClean="0">
              <a:latin typeface="Arial" charset="0"/>
              <a:ea typeface="ＭＳ Ｐゴシック" charset="0"/>
              <a:cs typeface="ＭＳ Ｐゴシック" charset="0"/>
            </a:endParaRPr>
          </a:p>
          <a:p>
            <a:pPr eaLnBrk="1" hangingPunct="1"/>
            <a:r>
              <a:rPr lang="de-DE" sz="2400" dirty="0" smtClean="0">
                <a:solidFill>
                  <a:srgbClr val="FFFFFF"/>
                </a:solidFill>
                <a:latin typeface="Arial" charset="0"/>
                <a:ea typeface="ＭＳ Ｐゴシック" charset="0"/>
                <a:cs typeface="ＭＳ Ｐゴシック" charset="0"/>
              </a:rPr>
              <a:t>TOM/TID (Estland)</a:t>
            </a:r>
          </a:p>
          <a:p>
            <a:pPr eaLnBrk="1" hangingPunct="1"/>
            <a:r>
              <a:rPr lang="de-DE" sz="2400" dirty="0" err="1" smtClean="0">
                <a:solidFill>
                  <a:srgbClr val="FFFFFF"/>
                </a:solidFill>
                <a:latin typeface="Arial" charset="0"/>
                <a:ea typeface="ＭＳ Ｐゴシック" charset="0"/>
                <a:cs typeface="ＭＳ Ｐゴシック" charset="0"/>
              </a:rPr>
              <a:t>Regulations.gov</a:t>
            </a:r>
            <a:r>
              <a:rPr lang="de-DE" sz="2400" dirty="0" smtClean="0">
                <a:solidFill>
                  <a:srgbClr val="FFFFFF"/>
                </a:solidFill>
                <a:latin typeface="Arial" charset="0"/>
                <a:ea typeface="ＭＳ Ｐゴシック" charset="0"/>
                <a:cs typeface="ＭＳ Ｐゴシック" charset="0"/>
              </a:rPr>
              <a:t>  (USA)</a:t>
            </a:r>
          </a:p>
          <a:p>
            <a:pPr eaLnBrk="1" hangingPunct="1"/>
            <a:r>
              <a:rPr lang="de-DE" sz="2400" dirty="0" err="1" smtClean="0">
                <a:solidFill>
                  <a:srgbClr val="FFFFFF"/>
                </a:solidFill>
                <a:latin typeface="Arial" charset="0"/>
                <a:ea typeface="ＭＳ Ｐゴシック" charset="0"/>
                <a:cs typeface="ＭＳ Ｐゴシック" charset="0"/>
              </a:rPr>
              <a:t>Olica</a:t>
            </a:r>
            <a:r>
              <a:rPr lang="de-DE" sz="2400" dirty="0" smtClean="0">
                <a:solidFill>
                  <a:srgbClr val="FFFFFF"/>
                </a:solidFill>
                <a:latin typeface="Arial" charset="0"/>
                <a:ea typeface="ＭＳ Ｐゴシック" charset="0"/>
                <a:cs typeface="ＭＳ Ｐゴシック" charset="0"/>
              </a:rPr>
              <a:t> </a:t>
            </a:r>
            <a:r>
              <a:rPr lang="de-DE" sz="2400" dirty="0" err="1" smtClean="0">
                <a:solidFill>
                  <a:srgbClr val="FFFFFF"/>
                </a:solidFill>
                <a:latin typeface="Arial" charset="0"/>
                <a:ea typeface="ＭＳ Ｐゴシック" charset="0"/>
                <a:cs typeface="ＭＳ Ｐゴシック" charset="0"/>
              </a:rPr>
              <a:t>Act</a:t>
            </a:r>
            <a:r>
              <a:rPr lang="de-DE" sz="2400" dirty="0" smtClean="0">
                <a:solidFill>
                  <a:srgbClr val="FFFFFF"/>
                </a:solidFill>
                <a:latin typeface="Arial" charset="0"/>
                <a:ea typeface="ＭＳ Ｐゴシック" charset="0"/>
                <a:cs typeface="ＭＳ Ｐゴシック" charset="0"/>
              </a:rPr>
              <a:t> Review (Neuseeland)</a:t>
            </a:r>
            <a:endParaRPr lang="de-DE" sz="24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9643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el 1"/>
          <p:cNvSpPr>
            <a:spLocks noGrp="1"/>
          </p:cNvSpPr>
          <p:nvPr>
            <p:ph type="title"/>
          </p:nvPr>
        </p:nvSpPr>
        <p:spPr>
          <a:xfrm>
            <a:off x="304800" y="304800"/>
            <a:ext cx="7010400" cy="914400"/>
          </a:xfrm>
        </p:spPr>
        <p:txBody>
          <a:bodyPr>
            <a:noAutofit/>
          </a:bodyPr>
          <a:lstStyle/>
          <a:p>
            <a:pPr eaLnBrk="1" hangingPunct="1"/>
            <a:r>
              <a:rPr lang="de-DE" sz="2800" dirty="0" smtClean="0"/>
              <a:t>Erfolgskriterien Bürgerhaushalte</a:t>
            </a:r>
          </a:p>
        </p:txBody>
      </p:sp>
      <p:graphicFrame>
        <p:nvGraphicFramePr>
          <p:cNvPr id="25602" name="Object 2"/>
          <p:cNvGraphicFramePr>
            <a:graphicFrameLocks noChangeAspect="1"/>
          </p:cNvGraphicFramePr>
          <p:nvPr>
            <p:extLst>
              <p:ext uri="{D42A27DB-BD31-4B8C-83A1-F6EECF244321}">
                <p14:modId xmlns:p14="http://schemas.microsoft.com/office/powerpoint/2010/main" val="2443412374"/>
              </p:ext>
            </p:extLst>
          </p:nvPr>
        </p:nvGraphicFramePr>
        <p:xfrm>
          <a:off x="1219200" y="1748118"/>
          <a:ext cx="7615238" cy="4876800"/>
        </p:xfrm>
        <a:graphic>
          <a:graphicData uri="http://schemas.openxmlformats.org/presentationml/2006/ole">
            <mc:AlternateContent xmlns:mc="http://schemas.openxmlformats.org/markup-compatibility/2006">
              <mc:Choice xmlns:v="urn:schemas-microsoft-com:vml" Requires="v">
                <p:oleObj spid="_x0000_s1079" name="Dokument" r:id="rId3" imgW="5969000" imgH="3822700" progId="Word.Document.12">
                  <p:link updateAutomatic="1"/>
                </p:oleObj>
              </mc:Choice>
              <mc:Fallback>
                <p:oleObj name="Dokument" r:id="rId3" imgW="5969000" imgH="38227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48118"/>
                        <a:ext cx="761523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2" name="Textfeld 1"/>
          <p:cNvSpPr txBox="1"/>
          <p:nvPr/>
        </p:nvSpPr>
        <p:spPr>
          <a:xfrm>
            <a:off x="537882" y="971177"/>
            <a:ext cx="4855078" cy="646331"/>
          </a:xfrm>
          <a:prstGeom prst="rect">
            <a:avLst/>
          </a:prstGeom>
          <a:noFill/>
        </p:spPr>
        <p:txBody>
          <a:bodyPr wrap="none" rtlCol="0">
            <a:spAutoFit/>
          </a:bodyPr>
          <a:lstStyle/>
          <a:p>
            <a:r>
              <a:rPr lang="de-DE" dirty="0" smtClean="0"/>
              <a:t>Kein </a:t>
            </a:r>
            <a:r>
              <a:rPr lang="de-DE" dirty="0"/>
              <a:t>P</a:t>
            </a:r>
            <a:r>
              <a:rPr lang="de-DE" dirty="0" smtClean="0"/>
              <a:t>rojekt erfüllt alle Anforderungen  sehr gut  -</a:t>
            </a:r>
          </a:p>
          <a:p>
            <a:r>
              <a:rPr lang="de-DE" dirty="0" smtClean="0"/>
              <a:t> u.a. weil unterschiedliche Ziele verfolgt werden</a:t>
            </a:r>
            <a:endParaRPr lang="de-DE" dirty="0"/>
          </a:p>
        </p:txBody>
      </p:sp>
    </p:spTree>
    <p:extLst>
      <p:ext uri="{BB962C8B-B14F-4D97-AF65-F5344CB8AC3E}">
        <p14:creationId xmlns:p14="http://schemas.microsoft.com/office/powerpoint/2010/main" val="2160008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el 1"/>
          <p:cNvSpPr>
            <a:spLocks noGrp="1"/>
          </p:cNvSpPr>
          <p:nvPr>
            <p:ph type="title"/>
          </p:nvPr>
        </p:nvSpPr>
        <p:spPr>
          <a:xfrm>
            <a:off x="152400" y="274638"/>
            <a:ext cx="8229600" cy="813989"/>
          </a:xfrm>
        </p:spPr>
        <p:txBody>
          <a:bodyPr/>
          <a:lstStyle/>
          <a:p>
            <a:r>
              <a:rPr lang="de-DE" sz="3200" dirty="0" smtClean="0"/>
              <a:t>Überraschende Befunde zu Erfolgsfaktoren</a:t>
            </a:r>
          </a:p>
        </p:txBody>
      </p:sp>
      <p:pic>
        <p:nvPicPr>
          <p:cNvPr id="26628" name="Bild 3"/>
          <p:cNvPicPr>
            <a:picLocks noChangeAspect="1"/>
          </p:cNvPicPr>
          <p:nvPr/>
        </p:nvPicPr>
        <p:blipFill>
          <a:blip r:embed="rId3"/>
          <a:srcRect/>
          <a:stretch>
            <a:fillRect/>
          </a:stretch>
        </p:blipFill>
        <p:spPr bwMode="auto">
          <a:xfrm>
            <a:off x="2005" y="3755299"/>
            <a:ext cx="411163" cy="423863"/>
          </a:xfrm>
          <a:prstGeom prst="rect">
            <a:avLst/>
          </a:prstGeom>
          <a:noFill/>
          <a:ln w="9525">
            <a:noFill/>
            <a:miter lim="800000"/>
            <a:headEnd/>
            <a:tailEnd/>
          </a:ln>
        </p:spPr>
      </p:pic>
      <p:pic>
        <p:nvPicPr>
          <p:cNvPr id="26629" name="Bild 4"/>
          <p:cNvPicPr>
            <a:picLocks noChangeAspect="1"/>
          </p:cNvPicPr>
          <p:nvPr/>
        </p:nvPicPr>
        <p:blipFill>
          <a:blip r:embed="rId3"/>
          <a:srcRect/>
          <a:stretch>
            <a:fillRect/>
          </a:stretch>
        </p:blipFill>
        <p:spPr bwMode="auto">
          <a:xfrm>
            <a:off x="2005" y="4212499"/>
            <a:ext cx="411163" cy="423863"/>
          </a:xfrm>
          <a:prstGeom prst="rect">
            <a:avLst/>
          </a:prstGeom>
          <a:noFill/>
          <a:ln w="9525">
            <a:noFill/>
            <a:miter lim="800000"/>
            <a:headEnd/>
            <a:tailEnd/>
          </a:ln>
        </p:spPr>
      </p:pic>
      <p:pic>
        <p:nvPicPr>
          <p:cNvPr id="26630" name="Bild 5"/>
          <p:cNvPicPr>
            <a:picLocks noChangeAspect="1"/>
          </p:cNvPicPr>
          <p:nvPr/>
        </p:nvPicPr>
        <p:blipFill>
          <a:blip r:embed="rId3"/>
          <a:srcRect/>
          <a:stretch>
            <a:fillRect/>
          </a:stretch>
        </p:blipFill>
        <p:spPr bwMode="auto">
          <a:xfrm>
            <a:off x="2005" y="4669699"/>
            <a:ext cx="411163" cy="423863"/>
          </a:xfrm>
          <a:prstGeom prst="rect">
            <a:avLst/>
          </a:prstGeom>
          <a:noFill/>
          <a:ln w="9525">
            <a:noFill/>
            <a:miter lim="800000"/>
            <a:headEnd/>
            <a:tailEnd/>
          </a:ln>
        </p:spPr>
      </p:pic>
      <p:sp>
        <p:nvSpPr>
          <p:cNvPr id="26634" name="Rechteck 9"/>
          <p:cNvSpPr>
            <a:spLocks noChangeArrowheads="1"/>
          </p:cNvSpPr>
          <p:nvPr/>
        </p:nvSpPr>
        <p:spPr bwMode="auto">
          <a:xfrm>
            <a:off x="152400" y="963737"/>
            <a:ext cx="8229600" cy="923925"/>
          </a:xfrm>
          <a:prstGeom prst="rect">
            <a:avLst/>
          </a:prstGeom>
          <a:noFill/>
          <a:ln w="9525">
            <a:noFill/>
            <a:miter lim="800000"/>
            <a:headEnd/>
            <a:tailEnd/>
          </a:ln>
        </p:spPr>
        <p:txBody>
          <a:bodyPr>
            <a:prstTxWarp prst="textNoShape">
              <a:avLst/>
            </a:prstTxWarp>
            <a:spAutoFit/>
          </a:bodyPr>
          <a:lstStyle/>
          <a:p>
            <a:r>
              <a:rPr lang="de-DE" dirty="0"/>
              <a:t>Die in einem eigenen Gutachten für das BMI herausgestellten Erfolgsfaktoren </a:t>
            </a:r>
          </a:p>
          <a:p>
            <a:r>
              <a:rPr lang="de-DE" dirty="0"/>
              <a:t>Transparenz, Anschlussfähigkeit und Verbindlichkeit haben keine hohen Rangplätze.</a:t>
            </a:r>
          </a:p>
        </p:txBody>
      </p:sp>
      <p:graphicFrame>
        <p:nvGraphicFramePr>
          <p:cNvPr id="26626" name="Object 2"/>
          <p:cNvGraphicFramePr>
            <a:graphicFrameLocks noChangeAspect="1"/>
          </p:cNvGraphicFramePr>
          <p:nvPr>
            <p:extLst>
              <p:ext uri="{D42A27DB-BD31-4B8C-83A1-F6EECF244321}">
                <p14:modId xmlns:p14="http://schemas.microsoft.com/office/powerpoint/2010/main" val="1046663470"/>
              </p:ext>
            </p:extLst>
          </p:nvPr>
        </p:nvGraphicFramePr>
        <p:xfrm>
          <a:off x="413168" y="1887662"/>
          <a:ext cx="8641979" cy="4914510"/>
        </p:xfrm>
        <a:graphic>
          <a:graphicData uri="http://schemas.openxmlformats.org/presentationml/2006/ole">
            <mc:AlternateContent xmlns:mc="http://schemas.openxmlformats.org/markup-compatibility/2006">
              <mc:Choice xmlns:v="urn:schemas-microsoft-com:vml" Requires="v">
                <p:oleObj spid="_x0000_s45112" name="Dokument" r:id="rId4" imgW="6070600" imgH="3238500" progId="Word.Document.12">
                  <p:link updateAutomatic="1"/>
                </p:oleObj>
              </mc:Choice>
              <mc:Fallback>
                <p:oleObj name="Dokument" r:id="rId4" imgW="6070600" imgH="32385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168" y="1887662"/>
                        <a:ext cx="8641979" cy="4914510"/>
                      </a:xfrm>
                      <a:prstGeom prst="rect">
                        <a:avLst/>
                      </a:prstGeom>
                      <a:noFill/>
                      <a:ln>
                        <a:solidFill>
                          <a:srgbClr val="FF6600"/>
                        </a:solidFill>
                      </a:ln>
                      <a:effectLst/>
                      <a:extLst/>
                    </p:spPr>
                  </p:pic>
                </p:oleObj>
              </mc:Fallback>
            </mc:AlternateContent>
          </a:graphicData>
        </a:graphic>
      </p:graphicFrame>
      <p:sp>
        <p:nvSpPr>
          <p:cNvPr id="2" name="Rechteck 1"/>
          <p:cNvSpPr/>
          <p:nvPr/>
        </p:nvSpPr>
        <p:spPr>
          <a:xfrm>
            <a:off x="8436919" y="3672703"/>
            <a:ext cx="618228" cy="1098378"/>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987899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el 1"/>
          <p:cNvSpPr>
            <a:spLocks noGrp="1"/>
          </p:cNvSpPr>
          <p:nvPr>
            <p:ph type="title"/>
          </p:nvPr>
        </p:nvSpPr>
        <p:spPr>
          <a:xfrm>
            <a:off x="457200" y="274638"/>
            <a:ext cx="8229600" cy="792162"/>
          </a:xfrm>
        </p:spPr>
        <p:txBody>
          <a:bodyPr/>
          <a:lstStyle/>
          <a:p>
            <a:r>
              <a:rPr lang="de-DE" dirty="0" smtClean="0"/>
              <a:t>Weniger überraschende Befunde</a:t>
            </a:r>
          </a:p>
        </p:txBody>
      </p:sp>
      <p:sp>
        <p:nvSpPr>
          <p:cNvPr id="27652" name="Textfeld 7"/>
          <p:cNvSpPr txBox="1">
            <a:spLocks noChangeArrowheads="1"/>
          </p:cNvSpPr>
          <p:nvPr/>
        </p:nvSpPr>
        <p:spPr bwMode="auto">
          <a:xfrm>
            <a:off x="381000" y="1066800"/>
            <a:ext cx="7173913" cy="646113"/>
          </a:xfrm>
          <a:prstGeom prst="rect">
            <a:avLst/>
          </a:prstGeom>
          <a:noFill/>
          <a:ln w="9525">
            <a:noFill/>
            <a:miter lim="800000"/>
            <a:headEnd/>
            <a:tailEnd/>
          </a:ln>
        </p:spPr>
        <p:txBody>
          <a:bodyPr wrap="none">
            <a:prstTxWarp prst="textNoShape">
              <a:avLst/>
            </a:prstTxWarp>
            <a:spAutoFit/>
          </a:bodyPr>
          <a:lstStyle/>
          <a:p>
            <a:r>
              <a:rPr lang="de-DE"/>
              <a:t>Es gibt einige Faktoren, die allen Projektarten und bei hohen Werten </a:t>
            </a:r>
          </a:p>
          <a:p>
            <a:r>
              <a:rPr lang="de-DE"/>
              <a:t>bei allen Erfolgskriterien präsent waren</a:t>
            </a:r>
          </a:p>
        </p:txBody>
      </p:sp>
      <p:sp>
        <p:nvSpPr>
          <p:cNvPr id="9" name="Stern mit 6 Zacken 8"/>
          <p:cNvSpPr/>
          <p:nvPr/>
        </p:nvSpPr>
        <p:spPr bwMode="auto">
          <a:xfrm>
            <a:off x="609600" y="2362200"/>
            <a:ext cx="304800" cy="457200"/>
          </a:xfrm>
          <a:prstGeom prst="star6">
            <a:avLst/>
          </a:prstGeom>
          <a:solidFill>
            <a:srgbClr val="FF0000"/>
          </a:solidFill>
          <a:ln w="9525" cap="flat" cmpd="sng" algn="ctr">
            <a:solidFill>
              <a:schemeClr val="tx1"/>
            </a:solidFill>
            <a:prstDash val="solid"/>
            <a:round/>
            <a:headEnd type="none" w="med" len="med"/>
            <a:tailEnd type="none" w="med" len="med"/>
          </a:ln>
          <a:effectLst/>
        </p:spPr>
        <p:txBody>
          <a:bodyPr wrap="none">
            <a:prstTxWarp prst="textNoShape">
              <a:avLst/>
            </a:prstTxWarp>
          </a:bodyPr>
          <a:lstStyle/>
          <a:p>
            <a:pPr>
              <a:defRPr/>
            </a:pPr>
            <a:endParaRPr lang="de-DE"/>
          </a:p>
        </p:txBody>
      </p:sp>
      <p:sp>
        <p:nvSpPr>
          <p:cNvPr id="10" name="Stern mit 6 Zacken 9"/>
          <p:cNvSpPr/>
          <p:nvPr/>
        </p:nvSpPr>
        <p:spPr bwMode="auto">
          <a:xfrm>
            <a:off x="609600" y="5105400"/>
            <a:ext cx="304800" cy="457200"/>
          </a:xfrm>
          <a:prstGeom prst="star6">
            <a:avLst/>
          </a:prstGeom>
          <a:solidFill>
            <a:srgbClr val="FF0000"/>
          </a:solidFill>
          <a:ln w="9525" cap="flat" cmpd="sng" algn="ctr">
            <a:solidFill>
              <a:schemeClr val="tx1"/>
            </a:solidFill>
            <a:prstDash val="solid"/>
            <a:round/>
            <a:headEnd type="none" w="med" len="med"/>
            <a:tailEnd type="none" w="med" len="med"/>
          </a:ln>
          <a:effectLst/>
        </p:spPr>
        <p:txBody>
          <a:bodyPr wrap="none">
            <a:prstTxWarp prst="textNoShape">
              <a:avLst/>
            </a:prstTxWarp>
          </a:bodyPr>
          <a:lstStyle/>
          <a:p>
            <a:pPr>
              <a:defRPr/>
            </a:pPr>
            <a:endParaRPr lang="de-DE"/>
          </a:p>
        </p:txBody>
      </p:sp>
      <p:sp>
        <p:nvSpPr>
          <p:cNvPr id="11" name="Stern mit 6 Zacken 10"/>
          <p:cNvSpPr/>
          <p:nvPr/>
        </p:nvSpPr>
        <p:spPr bwMode="auto">
          <a:xfrm>
            <a:off x="609600" y="4648200"/>
            <a:ext cx="304800" cy="457200"/>
          </a:xfrm>
          <a:prstGeom prst="star6">
            <a:avLst/>
          </a:prstGeom>
          <a:solidFill>
            <a:srgbClr val="FF0000"/>
          </a:solidFill>
          <a:ln w="9525" cap="flat" cmpd="sng" algn="ctr">
            <a:solidFill>
              <a:schemeClr val="tx1"/>
            </a:solidFill>
            <a:prstDash val="solid"/>
            <a:round/>
            <a:headEnd type="none" w="med" len="med"/>
            <a:tailEnd type="none" w="med" len="med"/>
          </a:ln>
          <a:effectLst/>
        </p:spPr>
        <p:txBody>
          <a:bodyPr wrap="none">
            <a:prstTxWarp prst="textNoShape">
              <a:avLst/>
            </a:prstTxWarp>
          </a:bodyPr>
          <a:lstStyle/>
          <a:p>
            <a:pPr>
              <a:defRPr/>
            </a:pPr>
            <a:endParaRPr lang="de-DE"/>
          </a:p>
        </p:txBody>
      </p:sp>
      <p:graphicFrame>
        <p:nvGraphicFramePr>
          <p:cNvPr id="27650" name="Object 2"/>
          <p:cNvGraphicFramePr>
            <a:graphicFrameLocks noChangeAspect="1"/>
          </p:cNvGraphicFramePr>
          <p:nvPr/>
        </p:nvGraphicFramePr>
        <p:xfrm>
          <a:off x="154777" y="1892299"/>
          <a:ext cx="8805664" cy="4965701"/>
        </p:xfrm>
        <a:graphic>
          <a:graphicData uri="http://schemas.openxmlformats.org/presentationml/2006/ole">
            <mc:AlternateContent xmlns:mc="http://schemas.openxmlformats.org/markup-compatibility/2006">
              <mc:Choice xmlns:v="urn:schemas-microsoft-com:vml" Requires="v">
                <p:oleObj spid="_x0000_s46134" name="Dokument" r:id="rId3" imgW="6070600" imgH="3073400" progId="Word.Document.12">
                  <p:link updateAutomatic="1"/>
                </p:oleObj>
              </mc:Choice>
              <mc:Fallback>
                <p:oleObj name="Dokument" r:id="rId3" imgW="6070600" imgH="3073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77" y="1892299"/>
                        <a:ext cx="8805664" cy="496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913952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4639" y="666376"/>
            <a:ext cx="8229600" cy="1143000"/>
          </a:xfrm>
        </p:spPr>
        <p:txBody>
          <a:bodyPr/>
          <a:lstStyle/>
          <a:p>
            <a:r>
              <a:rPr lang="de-DE" sz="2800" dirty="0" smtClean="0"/>
              <a:t>Unterschiedliche Konsultationsziele</a:t>
            </a:r>
            <a:endParaRPr lang="de-DE" sz="2800" dirty="0"/>
          </a:p>
        </p:txBody>
      </p:sp>
      <p:sp>
        <p:nvSpPr>
          <p:cNvPr id="12" name="Textfeld 11"/>
          <p:cNvSpPr txBox="1"/>
          <p:nvPr/>
        </p:nvSpPr>
        <p:spPr>
          <a:xfrm>
            <a:off x="284639" y="86089"/>
            <a:ext cx="7210077" cy="523220"/>
          </a:xfrm>
          <a:prstGeom prst="rect">
            <a:avLst/>
          </a:prstGeom>
          <a:noFill/>
        </p:spPr>
        <p:txBody>
          <a:bodyPr wrap="none" rtlCol="0">
            <a:spAutoFit/>
          </a:bodyPr>
          <a:lstStyle/>
          <a:p>
            <a:r>
              <a:rPr lang="de-DE" sz="2800" b="1" dirty="0" smtClean="0"/>
              <a:t>Formative Evaluation – Ziele der Organisatoren</a:t>
            </a:r>
            <a:endParaRPr lang="de-DE" sz="2800" b="1" dirty="0"/>
          </a:p>
        </p:txBody>
      </p:sp>
      <p:graphicFrame>
        <p:nvGraphicFramePr>
          <p:cNvPr id="3" name="Tabelle 2"/>
          <p:cNvGraphicFramePr>
            <a:graphicFrameLocks noGrp="1"/>
          </p:cNvGraphicFramePr>
          <p:nvPr>
            <p:extLst>
              <p:ext uri="{D42A27DB-BD31-4B8C-83A1-F6EECF244321}">
                <p14:modId xmlns:p14="http://schemas.microsoft.com/office/powerpoint/2010/main" val="4109152895"/>
              </p:ext>
            </p:extLst>
          </p:nvPr>
        </p:nvGraphicFramePr>
        <p:xfrm>
          <a:off x="284639" y="1291864"/>
          <a:ext cx="9128303" cy="5400040"/>
        </p:xfrm>
        <a:graphic>
          <a:graphicData uri="http://schemas.openxmlformats.org/drawingml/2006/table">
            <a:tbl>
              <a:tblPr firstRow="1" bandRow="1">
                <a:tableStyleId>{5C22544A-7EE6-4342-B048-85BDC9FD1C3A}</a:tableStyleId>
              </a:tblPr>
              <a:tblGrid>
                <a:gridCol w="3037787"/>
                <a:gridCol w="3087340"/>
                <a:gridCol w="3003176"/>
              </a:tblGrid>
              <a:tr h="2943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dirty="0" smtClean="0"/>
                        <a:t>Zielsetzung</a:t>
                      </a:r>
                    </a:p>
                  </a:txBody>
                  <a:tcPr/>
                </a:tc>
                <a:tc>
                  <a:txBody>
                    <a:bodyPr/>
                    <a:lstStyle/>
                    <a:p>
                      <a:r>
                        <a:rPr lang="de-DE" dirty="0" smtClean="0"/>
                        <a:t>Anregungen und neue Ideen gewinnen</a:t>
                      </a:r>
                      <a:endParaRPr lang="de-DE" dirty="0"/>
                    </a:p>
                  </a:txBody>
                  <a:tcPr/>
                </a:tc>
                <a:tc>
                  <a:txBody>
                    <a:bodyPr/>
                    <a:lstStyle/>
                    <a:p>
                      <a:r>
                        <a:rPr lang="de-DE" dirty="0" smtClean="0"/>
                        <a:t>Meinungsbild, Prioritäten, Akzeptanz</a:t>
                      </a:r>
                      <a:endParaRPr lang="de-DE" dirty="0"/>
                    </a:p>
                  </a:txBody>
                  <a:tcPr/>
                </a:tc>
              </a:tr>
              <a:tr h="370840">
                <a:tc>
                  <a:txBody>
                    <a:bodyPr/>
                    <a:lstStyle/>
                    <a:p>
                      <a:r>
                        <a:rPr lang="de-DE" dirty="0" smtClean="0"/>
                        <a:t>Aktionen der </a:t>
                      </a:r>
                      <a:r>
                        <a:rPr lang="de-DE" dirty="0" err="1" smtClean="0"/>
                        <a:t>Tln</a:t>
                      </a:r>
                      <a:r>
                        <a:rPr lang="de-DE" dirty="0" smtClean="0"/>
                        <a:t>.</a:t>
                      </a:r>
                      <a:endParaRPr lang="de-DE" dirty="0"/>
                    </a:p>
                  </a:txBody>
                  <a:tcPr/>
                </a:tc>
                <a:tc>
                  <a:txBody>
                    <a:bodyPr/>
                    <a:lstStyle/>
                    <a:p>
                      <a:r>
                        <a:rPr lang="de-DE" dirty="0" smtClean="0"/>
                        <a:t>Vorschläge, Ideen, Kommentare eingeben</a:t>
                      </a:r>
                      <a:endParaRPr lang="de-DE" dirty="0"/>
                    </a:p>
                  </a:txBody>
                  <a:tcPr/>
                </a:tc>
                <a:tc>
                  <a:txBody>
                    <a:bodyPr/>
                    <a:lstStyle/>
                    <a:p>
                      <a:r>
                        <a:rPr lang="de-DE" dirty="0" smtClean="0"/>
                        <a:t>Vorschläge diskutieren und bewerten</a:t>
                      </a:r>
                      <a:endParaRPr lang="de-DE" dirty="0"/>
                    </a:p>
                  </a:txBody>
                  <a:tcPr/>
                </a:tc>
              </a:tr>
              <a:tr h="370840">
                <a:tc>
                  <a:txBody>
                    <a:bodyPr/>
                    <a:lstStyle/>
                    <a:p>
                      <a:r>
                        <a:rPr lang="de-DE" dirty="0" err="1" smtClean="0"/>
                        <a:t>Erfolfgskriterien</a:t>
                      </a:r>
                      <a:endParaRPr lang="de-DE" dirty="0"/>
                    </a:p>
                  </a:txBody>
                  <a:tcPr/>
                </a:tc>
                <a:tc>
                  <a:txBody>
                    <a:bodyPr/>
                    <a:lstStyle/>
                    <a:p>
                      <a:r>
                        <a:rPr lang="de-DE" dirty="0" smtClean="0"/>
                        <a:t>Lösungsrelevante</a:t>
                      </a:r>
                      <a:r>
                        <a:rPr lang="de-DE" baseline="0" dirty="0" smtClean="0"/>
                        <a:t> Informationen von möglichst allen relevanten Interessengruppen</a:t>
                      </a:r>
                      <a:endParaRPr lang="de-DE" dirty="0"/>
                    </a:p>
                  </a:txBody>
                  <a:tcPr/>
                </a:tc>
                <a:tc>
                  <a:txBody>
                    <a:bodyPr/>
                    <a:lstStyle/>
                    <a:p>
                      <a:r>
                        <a:rPr lang="de-DE" dirty="0" smtClean="0"/>
                        <a:t>Anzahl und Repräsentativität der Teilnehmenden (Legitimation)</a:t>
                      </a:r>
                      <a:endParaRPr lang="de-DE" dirty="0"/>
                    </a:p>
                  </a:txBody>
                  <a:tcPr/>
                </a:tc>
              </a:tr>
              <a:tr h="370840">
                <a:tc>
                  <a:txBody>
                    <a:bodyPr/>
                    <a:lstStyle/>
                    <a:p>
                      <a:r>
                        <a:rPr lang="de-DE" dirty="0" smtClean="0"/>
                        <a:t>Gestaltung der Online-Elemente</a:t>
                      </a:r>
                      <a:endParaRPr lang="de-DE" dirty="0"/>
                    </a:p>
                  </a:txBody>
                  <a:tcPr/>
                </a:tc>
                <a:tc>
                  <a:txBody>
                    <a:bodyPr/>
                    <a:lstStyle/>
                    <a:p>
                      <a:r>
                        <a:rPr lang="de-DE" dirty="0" smtClean="0"/>
                        <a:t>Offene Gestaltung</a:t>
                      </a:r>
                    </a:p>
                    <a:p>
                      <a:endParaRPr lang="de-DE" dirty="0" smtClean="0"/>
                    </a:p>
                    <a:p>
                      <a:r>
                        <a:rPr lang="de-DE" dirty="0" smtClean="0"/>
                        <a:t>Freie Texteingabe</a:t>
                      </a:r>
                    </a:p>
                    <a:p>
                      <a:r>
                        <a:rPr lang="de-DE" dirty="0" smtClean="0"/>
                        <a:t>(aber möglichst konkrete Fragen)</a:t>
                      </a:r>
                    </a:p>
                    <a:p>
                      <a:r>
                        <a:rPr lang="de-DE" dirty="0" smtClean="0"/>
                        <a:t>Keine Registrierung</a:t>
                      </a:r>
                    </a:p>
                    <a:p>
                      <a:endParaRPr lang="de-DE" dirty="0"/>
                    </a:p>
                  </a:txBody>
                  <a:tcPr/>
                </a:tc>
                <a:tc>
                  <a:txBody>
                    <a:bodyPr/>
                    <a:lstStyle/>
                    <a:p>
                      <a:r>
                        <a:rPr lang="de-DE" dirty="0" smtClean="0"/>
                        <a:t>Wenige klar definierte Alternativen</a:t>
                      </a:r>
                    </a:p>
                    <a:p>
                      <a:r>
                        <a:rPr lang="de-DE" dirty="0" smtClean="0"/>
                        <a:t>Eindeutiges Abstimmungsverfahren</a:t>
                      </a:r>
                    </a:p>
                    <a:p>
                      <a:endParaRPr lang="de-DE" dirty="0" smtClean="0"/>
                    </a:p>
                    <a:p>
                      <a:r>
                        <a:rPr lang="de-DE" dirty="0" smtClean="0"/>
                        <a:t>Definition der Abstimmungsberechtigten</a:t>
                      </a:r>
                    </a:p>
                    <a:p>
                      <a:r>
                        <a:rPr lang="de-DE" dirty="0" smtClean="0"/>
                        <a:t>+ Registrierung</a:t>
                      </a:r>
                    </a:p>
                    <a:p>
                      <a:endParaRPr lang="de-DE" dirty="0"/>
                    </a:p>
                  </a:txBody>
                  <a:tcPr/>
                </a:tc>
              </a:tr>
              <a:tr h="370840">
                <a:tc>
                  <a:txBody>
                    <a:bodyPr/>
                    <a:lstStyle/>
                    <a:p>
                      <a:endParaRPr lang="de-DE"/>
                    </a:p>
                  </a:txBody>
                  <a:tcPr/>
                </a:tc>
                <a:tc>
                  <a:txBody>
                    <a:bodyPr/>
                    <a:lstStyle/>
                    <a:p>
                      <a:endParaRPr lang="de-DE"/>
                    </a:p>
                  </a:txBody>
                  <a:tcPr/>
                </a:tc>
                <a:tc>
                  <a:txBody>
                    <a:bodyPr/>
                    <a:lstStyle/>
                    <a:p>
                      <a:endParaRPr lang="de-DE" dirty="0"/>
                    </a:p>
                  </a:txBody>
                  <a:tcPr/>
                </a:tc>
              </a:tr>
            </a:tbl>
          </a:graphicData>
        </a:graphic>
      </p:graphicFrame>
    </p:spTree>
    <p:extLst>
      <p:ext uri="{BB962C8B-B14F-4D97-AF65-F5344CB8AC3E}">
        <p14:creationId xmlns:p14="http://schemas.microsoft.com/office/powerpoint/2010/main" val="36279756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Übersicht</a:t>
            </a:r>
            <a:endParaRPr lang="de-DE" dirty="0"/>
          </a:p>
        </p:txBody>
      </p:sp>
      <p:sp>
        <p:nvSpPr>
          <p:cNvPr id="3" name="Inhaltsplatzhalter 2"/>
          <p:cNvSpPr>
            <a:spLocks noGrp="1"/>
          </p:cNvSpPr>
          <p:nvPr>
            <p:ph idx="1"/>
          </p:nvPr>
        </p:nvSpPr>
        <p:spPr>
          <a:xfrm>
            <a:off x="164353" y="1600200"/>
            <a:ext cx="9390529" cy="4525963"/>
          </a:xfrm>
        </p:spPr>
        <p:txBody>
          <a:bodyPr/>
          <a:lstStyle/>
          <a:p>
            <a:r>
              <a:rPr lang="de-DE" dirty="0" smtClean="0"/>
              <a:t>Erwartungen an (Online-)Beteiligung</a:t>
            </a:r>
          </a:p>
          <a:p>
            <a:r>
              <a:rPr lang="de-DE" dirty="0" smtClean="0"/>
              <a:t>Formen der Bürgerbeteiligung</a:t>
            </a:r>
          </a:p>
          <a:p>
            <a:r>
              <a:rPr lang="de-DE" dirty="0" smtClean="0"/>
              <a:t>Erfolgskriterien und Erfolgsfaktoren für informelle Konsultationen (Sekundäranalyse)</a:t>
            </a:r>
          </a:p>
          <a:p>
            <a:r>
              <a:rPr lang="de-DE" dirty="0" smtClean="0"/>
              <a:t>Zwei praktische Beispiele im Format 2 x 2</a:t>
            </a:r>
          </a:p>
          <a:p>
            <a:pPr lvl="1"/>
            <a:r>
              <a:rPr lang="de-DE" sz="2000" dirty="0" smtClean="0"/>
              <a:t>Mehrgenerationengerechte Quartiergestaltung in Wennigsen</a:t>
            </a:r>
          </a:p>
          <a:p>
            <a:pPr lvl="1"/>
            <a:r>
              <a:rPr lang="de-DE" sz="2000" dirty="0" smtClean="0"/>
              <a:t>Leitbild Klimastadt Bremerhaven</a:t>
            </a:r>
          </a:p>
          <a:p>
            <a:pPr marL="457200" lvl="1" indent="0">
              <a:buNone/>
            </a:pPr>
            <a:r>
              <a:rPr lang="de-DE" sz="2400" dirty="0" smtClean="0"/>
              <a:t>Jeweils Ablauf</a:t>
            </a:r>
            <a:r>
              <a:rPr lang="de-DE" sz="2400" smtClean="0"/>
              <a:t>, Inhalt </a:t>
            </a:r>
            <a:r>
              <a:rPr lang="de-DE" sz="2400" dirty="0" smtClean="0"/>
              <a:t>und Bewertung durch die Teilnehmenden</a:t>
            </a:r>
          </a:p>
          <a:p>
            <a:pPr marL="57150" indent="0">
              <a:buNone/>
            </a:pPr>
            <a:r>
              <a:rPr lang="de-DE" dirty="0" smtClean="0"/>
              <a:t>- Vergleich </a:t>
            </a:r>
            <a:r>
              <a:rPr lang="de-DE" dirty="0"/>
              <a:t>und Schlussfolgerungen</a:t>
            </a:r>
          </a:p>
          <a:p>
            <a:pPr marL="57150" indent="0">
              <a:buNone/>
            </a:pPr>
            <a:endParaRPr lang="de-DE" dirty="0" smtClean="0"/>
          </a:p>
          <a:p>
            <a:pPr lvl="1"/>
            <a:endParaRPr lang="de-DE" dirty="0"/>
          </a:p>
        </p:txBody>
      </p:sp>
    </p:spTree>
    <p:extLst>
      <p:ext uri="{BB962C8B-B14F-4D97-AF65-F5344CB8AC3E}">
        <p14:creationId xmlns:p14="http://schemas.microsoft.com/office/powerpoint/2010/main" val="2712834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751" y="548808"/>
            <a:ext cx="5148263"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6"/>
          <p:cNvPicPr>
            <a:picLocks noChangeAspect="1"/>
          </p:cNvPicPr>
          <p:nvPr/>
        </p:nvPicPr>
        <p:blipFill>
          <a:blip r:embed="rId3"/>
          <a:stretch>
            <a:fillRect/>
          </a:stretch>
        </p:blipFill>
        <p:spPr>
          <a:xfrm>
            <a:off x="5700060" y="1509058"/>
            <a:ext cx="3662122" cy="5188763"/>
          </a:xfrm>
          <a:prstGeom prst="rect">
            <a:avLst/>
          </a:prstGeom>
        </p:spPr>
      </p:pic>
    </p:spTree>
    <p:extLst>
      <p:ext uri="{BB962C8B-B14F-4D97-AF65-F5344CB8AC3E}">
        <p14:creationId xmlns:p14="http://schemas.microsoft.com/office/powerpoint/2010/main" val="69146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294" y="0"/>
            <a:ext cx="3630706" cy="694765"/>
          </a:xfrm>
        </p:spPr>
        <p:txBody>
          <a:bodyPr/>
          <a:lstStyle/>
          <a:p>
            <a:pPr algn="l"/>
            <a:r>
              <a:rPr lang="de-DE" sz="3200" dirty="0" smtClean="0"/>
              <a:t>Methode 2 x 2 </a:t>
            </a:r>
            <a:br>
              <a:rPr lang="de-DE" sz="3200" dirty="0" smtClean="0"/>
            </a:br>
            <a:r>
              <a:rPr lang="de-DE" sz="3200" dirty="0" smtClean="0"/>
              <a:t>2 x 2</a:t>
            </a:r>
            <a:endParaRPr lang="de-DE" sz="3200" dirty="0"/>
          </a:p>
        </p:txBody>
      </p:sp>
      <p:pic>
        <p:nvPicPr>
          <p:cNvPr id="5" name="Bild 4"/>
          <p:cNvPicPr/>
          <p:nvPr/>
        </p:nvPicPr>
        <p:blipFill>
          <a:blip r:embed="rId2">
            <a:extLst>
              <a:ext uri="{28A0092B-C50C-407E-A947-70E740481C1C}">
                <a14:useLocalDpi xmlns:a14="http://schemas.microsoft.com/office/drawing/2010/main" val="0"/>
              </a:ext>
            </a:extLst>
          </a:blip>
          <a:srcRect/>
          <a:stretch>
            <a:fillRect/>
          </a:stretch>
        </p:blipFill>
        <p:spPr bwMode="auto">
          <a:xfrm>
            <a:off x="131364" y="597646"/>
            <a:ext cx="7772518" cy="5983941"/>
          </a:xfrm>
          <a:prstGeom prst="rect">
            <a:avLst/>
          </a:prstGeom>
          <a:noFill/>
          <a:ln>
            <a:noFill/>
          </a:ln>
        </p:spPr>
      </p:pic>
      <p:sp>
        <p:nvSpPr>
          <p:cNvPr id="6" name="Textfeld 5"/>
          <p:cNvSpPr txBox="1"/>
          <p:nvPr/>
        </p:nvSpPr>
        <p:spPr>
          <a:xfrm>
            <a:off x="2689411" y="94600"/>
            <a:ext cx="4736353" cy="830997"/>
          </a:xfrm>
          <a:prstGeom prst="rect">
            <a:avLst/>
          </a:prstGeom>
          <a:noFill/>
        </p:spPr>
        <p:txBody>
          <a:bodyPr wrap="square" rtlCol="0">
            <a:spAutoFit/>
          </a:bodyPr>
          <a:lstStyle/>
          <a:p>
            <a:r>
              <a:rPr lang="de-DE" sz="2400" b="1" dirty="0" smtClean="0"/>
              <a:t>Zwei Phasen</a:t>
            </a:r>
          </a:p>
          <a:p>
            <a:r>
              <a:rPr lang="de-DE" sz="2400" b="1" dirty="0" smtClean="0"/>
              <a:t>Zwei Kommunikationswege</a:t>
            </a:r>
            <a:endParaRPr lang="de-DE" sz="2400" b="1" dirty="0"/>
          </a:p>
        </p:txBody>
      </p:sp>
      <p:sp>
        <p:nvSpPr>
          <p:cNvPr id="11" name="Rechteck 10"/>
          <p:cNvSpPr/>
          <p:nvPr/>
        </p:nvSpPr>
        <p:spPr>
          <a:xfrm>
            <a:off x="5801251" y="6481290"/>
            <a:ext cx="3786689" cy="369332"/>
          </a:xfrm>
          <a:prstGeom prst="rect">
            <a:avLst/>
          </a:prstGeom>
        </p:spPr>
        <p:txBody>
          <a:bodyPr wrap="none">
            <a:spAutoFit/>
          </a:bodyPr>
          <a:lstStyle/>
          <a:p>
            <a:r>
              <a:rPr lang="de-DE" dirty="0"/>
              <a:t>http://</a:t>
            </a:r>
            <a:r>
              <a:rPr lang="de-DE" dirty="0" err="1"/>
              <a:t>www.stateboard.de</a:t>
            </a:r>
            <a:r>
              <a:rPr lang="de-DE" dirty="0" smtClean="0"/>
              <a:t>/</a:t>
            </a:r>
            <a:r>
              <a:rPr lang="de-DE" dirty="0" err="1" smtClean="0"/>
              <a:t>wennigsen</a:t>
            </a:r>
            <a:endParaRPr lang="de-DE" dirty="0"/>
          </a:p>
        </p:txBody>
      </p:sp>
    </p:spTree>
    <p:extLst>
      <p:ext uri="{BB962C8B-B14F-4D97-AF65-F5344CB8AC3E}">
        <p14:creationId xmlns:p14="http://schemas.microsoft.com/office/powerpoint/2010/main" val="15127604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140234" y="463176"/>
            <a:ext cx="7591825" cy="5697189"/>
          </a:xfrm>
          <a:prstGeom prst="rect">
            <a:avLst/>
          </a:prstGeom>
        </p:spPr>
      </p:pic>
    </p:spTree>
    <p:extLst>
      <p:ext uri="{BB962C8B-B14F-4D97-AF65-F5344CB8AC3E}">
        <p14:creationId xmlns:p14="http://schemas.microsoft.com/office/powerpoint/2010/main" val="3857943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half" idx="2"/>
          </p:nvPr>
        </p:nvPicPr>
        <p:blipFill>
          <a:blip r:embed="rId2"/>
          <a:srcRect t="3723" b="3723"/>
          <a:stretch>
            <a:fillRect/>
          </a:stretch>
        </p:blipFill>
        <p:spPr>
          <a:xfrm>
            <a:off x="365743" y="-7484"/>
            <a:ext cx="6126198" cy="6865484"/>
          </a:xfrm>
        </p:spPr>
      </p:pic>
      <p:sp>
        <p:nvSpPr>
          <p:cNvPr id="6" name="Rechteck 5"/>
          <p:cNvSpPr/>
          <p:nvPr/>
        </p:nvSpPr>
        <p:spPr>
          <a:xfrm>
            <a:off x="3260536" y="14941"/>
            <a:ext cx="4658287" cy="369332"/>
          </a:xfrm>
          <a:prstGeom prst="rect">
            <a:avLst/>
          </a:prstGeom>
        </p:spPr>
        <p:txBody>
          <a:bodyPr wrap="square">
            <a:spAutoFit/>
          </a:bodyPr>
          <a:lstStyle/>
          <a:p>
            <a:r>
              <a:rPr lang="de-DE" dirty="0"/>
              <a:t>http://</a:t>
            </a:r>
            <a:r>
              <a:rPr lang="de-DE" dirty="0" err="1"/>
              <a:t>www.stateboard.de</a:t>
            </a:r>
            <a:r>
              <a:rPr lang="de-DE" dirty="0"/>
              <a:t>/</a:t>
            </a:r>
            <a:r>
              <a:rPr lang="de-DE" dirty="0" err="1"/>
              <a:t>wennigsen</a:t>
            </a:r>
            <a:r>
              <a:rPr lang="de-DE" dirty="0"/>
              <a:t>/</a:t>
            </a:r>
          </a:p>
        </p:txBody>
      </p:sp>
    </p:spTree>
    <p:extLst>
      <p:ext uri="{BB962C8B-B14F-4D97-AF65-F5344CB8AC3E}">
        <p14:creationId xmlns:p14="http://schemas.microsoft.com/office/powerpoint/2010/main" val="401828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152671" y="769471"/>
            <a:ext cx="7768580" cy="5856940"/>
          </a:xfrm>
          <a:prstGeom prst="rect">
            <a:avLst/>
          </a:prstGeom>
        </p:spPr>
      </p:pic>
    </p:spTree>
    <p:extLst>
      <p:ext uri="{BB962C8B-B14F-4D97-AF65-F5344CB8AC3E}">
        <p14:creationId xmlns:p14="http://schemas.microsoft.com/office/powerpoint/2010/main" val="1924266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104588" y="878133"/>
            <a:ext cx="8023412" cy="6077912"/>
          </a:xfrm>
          <a:prstGeom prst="rect">
            <a:avLst/>
          </a:prstGeom>
        </p:spPr>
      </p:pic>
    </p:spTree>
    <p:extLst>
      <p:ext uri="{BB962C8B-B14F-4D97-AF65-F5344CB8AC3E}">
        <p14:creationId xmlns:p14="http://schemas.microsoft.com/office/powerpoint/2010/main" val="4161249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0" y="403411"/>
            <a:ext cx="3665207" cy="6200588"/>
          </a:xfrm>
          <a:prstGeom prst="rect">
            <a:avLst/>
          </a:prstGeom>
        </p:spPr>
      </p:pic>
      <p:pic>
        <p:nvPicPr>
          <p:cNvPr id="4" name="Bild 3"/>
          <p:cNvPicPr>
            <a:picLocks noChangeAspect="1"/>
          </p:cNvPicPr>
          <p:nvPr/>
        </p:nvPicPr>
        <p:blipFill>
          <a:blip r:embed="rId3"/>
          <a:stretch>
            <a:fillRect/>
          </a:stretch>
        </p:blipFill>
        <p:spPr>
          <a:xfrm>
            <a:off x="3727822" y="1015810"/>
            <a:ext cx="3529853" cy="2973484"/>
          </a:xfrm>
          <a:prstGeom prst="rect">
            <a:avLst/>
          </a:prstGeom>
        </p:spPr>
      </p:pic>
      <p:pic>
        <p:nvPicPr>
          <p:cNvPr id="2" name="Bild 1"/>
          <p:cNvPicPr>
            <a:picLocks noChangeAspect="1"/>
          </p:cNvPicPr>
          <p:nvPr/>
        </p:nvPicPr>
        <p:blipFill>
          <a:blip r:embed="rId4"/>
          <a:stretch>
            <a:fillRect/>
          </a:stretch>
        </p:blipFill>
        <p:spPr>
          <a:xfrm>
            <a:off x="6551705" y="2350233"/>
            <a:ext cx="2831353" cy="4505996"/>
          </a:xfrm>
          <a:prstGeom prst="rect">
            <a:avLst/>
          </a:prstGeom>
        </p:spPr>
      </p:pic>
    </p:spTree>
    <p:extLst>
      <p:ext uri="{BB962C8B-B14F-4D97-AF65-F5344CB8AC3E}">
        <p14:creationId xmlns:p14="http://schemas.microsoft.com/office/powerpoint/2010/main" val="2324795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283898" y="757285"/>
            <a:ext cx="7799294" cy="5896469"/>
          </a:xfrm>
          <a:prstGeom prst="rect">
            <a:avLst/>
          </a:prstGeom>
        </p:spPr>
      </p:pic>
    </p:spTree>
    <p:extLst>
      <p:ext uri="{BB962C8B-B14F-4D97-AF65-F5344CB8AC3E}">
        <p14:creationId xmlns:p14="http://schemas.microsoft.com/office/powerpoint/2010/main" val="1504948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64039" y="0"/>
            <a:ext cx="4486714" cy="3361765"/>
          </a:xfrm>
          <a:prstGeom prst="rect">
            <a:avLst/>
          </a:prstGeom>
        </p:spPr>
      </p:pic>
      <p:pic>
        <p:nvPicPr>
          <p:cNvPr id="6" name="Bild 5"/>
          <p:cNvPicPr>
            <a:picLocks noChangeAspect="1"/>
          </p:cNvPicPr>
          <p:nvPr/>
        </p:nvPicPr>
        <p:blipFill>
          <a:blip r:embed="rId3"/>
          <a:stretch>
            <a:fillRect/>
          </a:stretch>
        </p:blipFill>
        <p:spPr>
          <a:xfrm>
            <a:off x="4758765" y="1357979"/>
            <a:ext cx="4594412" cy="3438468"/>
          </a:xfrm>
          <a:prstGeom prst="rect">
            <a:avLst/>
          </a:prstGeom>
        </p:spPr>
      </p:pic>
      <p:pic>
        <p:nvPicPr>
          <p:cNvPr id="7" name="Bild 6"/>
          <p:cNvPicPr>
            <a:picLocks noChangeAspect="1"/>
          </p:cNvPicPr>
          <p:nvPr/>
        </p:nvPicPr>
        <p:blipFill>
          <a:blip r:embed="rId4"/>
          <a:stretch>
            <a:fillRect/>
          </a:stretch>
        </p:blipFill>
        <p:spPr>
          <a:xfrm>
            <a:off x="313588" y="3503706"/>
            <a:ext cx="4221838" cy="3174999"/>
          </a:xfrm>
          <a:prstGeom prst="rect">
            <a:avLst/>
          </a:prstGeom>
        </p:spPr>
      </p:pic>
    </p:spTree>
    <p:extLst>
      <p:ext uri="{BB962C8B-B14F-4D97-AF65-F5344CB8AC3E}">
        <p14:creationId xmlns:p14="http://schemas.microsoft.com/office/powerpoint/2010/main" val="2245640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4233948" y="2845893"/>
            <a:ext cx="5246227" cy="3929322"/>
          </a:xfrm>
          <a:prstGeom prst="rect">
            <a:avLst/>
          </a:prstGeom>
        </p:spPr>
      </p:pic>
      <p:pic>
        <p:nvPicPr>
          <p:cNvPr id="5" name="Bild 4"/>
          <p:cNvPicPr>
            <a:picLocks noChangeAspect="1"/>
          </p:cNvPicPr>
          <p:nvPr/>
        </p:nvPicPr>
        <p:blipFill>
          <a:blip r:embed="rId3"/>
          <a:stretch>
            <a:fillRect/>
          </a:stretch>
        </p:blipFill>
        <p:spPr>
          <a:xfrm>
            <a:off x="0" y="231588"/>
            <a:ext cx="5647765" cy="4214456"/>
          </a:xfrm>
          <a:prstGeom prst="rect">
            <a:avLst/>
          </a:prstGeom>
        </p:spPr>
      </p:pic>
    </p:spTree>
    <p:extLst>
      <p:ext uri="{BB962C8B-B14F-4D97-AF65-F5344CB8AC3E}">
        <p14:creationId xmlns:p14="http://schemas.microsoft.com/office/powerpoint/2010/main" val="272310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a:xfrm>
            <a:off x="372731" y="377690"/>
            <a:ext cx="7515718" cy="859688"/>
          </a:xfrm>
        </p:spPr>
        <p:txBody>
          <a:bodyPr/>
          <a:lstStyle/>
          <a:p>
            <a:pPr eaLnBrk="1" hangingPunct="1"/>
            <a:r>
              <a:rPr lang="de-DE" sz="3200" dirty="0" smtClean="0"/>
              <a:t>Erwartungen an Partizipation</a:t>
            </a:r>
          </a:p>
        </p:txBody>
      </p:sp>
      <p:sp>
        <p:nvSpPr>
          <p:cNvPr id="19459" name="Inhaltsplatzhalter 2"/>
          <p:cNvSpPr>
            <a:spLocks noGrp="1"/>
          </p:cNvSpPr>
          <p:nvPr>
            <p:ph idx="1"/>
          </p:nvPr>
        </p:nvSpPr>
        <p:spPr>
          <a:xfrm>
            <a:off x="609600" y="1812324"/>
            <a:ext cx="8077200" cy="4953000"/>
          </a:xfrm>
        </p:spPr>
        <p:txBody>
          <a:bodyPr>
            <a:noAutofit/>
          </a:bodyPr>
          <a:lstStyle/>
          <a:p>
            <a:pPr marL="0" indent="0" eaLnBrk="1" hangingPunct="1">
              <a:spcBef>
                <a:spcPct val="0"/>
              </a:spcBef>
              <a:spcAft>
                <a:spcPts val="1000"/>
              </a:spcAft>
              <a:buClrTx/>
              <a:buFontTx/>
              <a:buNone/>
            </a:pPr>
            <a:r>
              <a:rPr lang="en-GB" sz="2400" dirty="0" smtClean="0">
                <a:solidFill>
                  <a:schemeClr val="tx1"/>
                </a:solidFill>
              </a:rPr>
              <a:t>Innes and </a:t>
            </a:r>
            <a:r>
              <a:rPr lang="en-GB" sz="2400" dirty="0" err="1" smtClean="0">
                <a:solidFill>
                  <a:schemeClr val="tx1"/>
                </a:solidFill>
              </a:rPr>
              <a:t>Booher</a:t>
            </a:r>
            <a:r>
              <a:rPr lang="en-GB" sz="2400" dirty="0" smtClean="0">
                <a:solidFill>
                  <a:schemeClr val="tx1"/>
                </a:solidFill>
              </a:rPr>
              <a:t> 2004, S. 422 ff.:</a:t>
            </a:r>
            <a:endParaRPr lang="de-DE" sz="2400" dirty="0" smtClean="0"/>
          </a:p>
          <a:p>
            <a:pPr>
              <a:spcBef>
                <a:spcPct val="0"/>
              </a:spcBef>
              <a:spcAft>
                <a:spcPts val="1000"/>
              </a:spcAft>
            </a:pPr>
            <a:r>
              <a:rPr lang="en-GB" sz="2400" dirty="0" err="1" smtClean="0">
                <a:latin typeface="Arial"/>
                <a:cs typeface="Arial"/>
              </a:rPr>
              <a:t>Durch</a:t>
            </a:r>
            <a:r>
              <a:rPr lang="en-GB" sz="2400" dirty="0" smtClean="0">
                <a:latin typeface="Arial"/>
                <a:cs typeface="Arial"/>
              </a:rPr>
              <a:t> </a:t>
            </a:r>
            <a:r>
              <a:rPr lang="en-GB" sz="2400" dirty="0" err="1" smtClean="0">
                <a:latin typeface="Arial"/>
                <a:cs typeface="Arial"/>
              </a:rPr>
              <a:t>Beteiligung</a:t>
            </a:r>
            <a:r>
              <a:rPr lang="en-GB" sz="2400" dirty="0" smtClean="0">
                <a:latin typeface="Arial"/>
                <a:cs typeface="Arial"/>
              </a:rPr>
              <a:t> </a:t>
            </a:r>
            <a:r>
              <a:rPr lang="en-GB" sz="2400" dirty="0" err="1" smtClean="0">
                <a:latin typeface="Arial"/>
                <a:cs typeface="Arial"/>
              </a:rPr>
              <a:t>können</a:t>
            </a:r>
            <a:r>
              <a:rPr lang="en-GB" sz="2400" dirty="0" smtClean="0">
                <a:latin typeface="Arial"/>
                <a:cs typeface="Arial"/>
              </a:rPr>
              <a:t> </a:t>
            </a:r>
            <a:r>
              <a:rPr lang="en-GB" sz="2400" dirty="0" err="1" smtClean="0">
                <a:latin typeface="Arial"/>
                <a:cs typeface="Arial"/>
              </a:rPr>
              <a:t>Entscheider</a:t>
            </a:r>
            <a:r>
              <a:rPr lang="en-GB" sz="2400" dirty="0" smtClean="0">
                <a:latin typeface="Arial"/>
                <a:cs typeface="Arial"/>
              </a:rPr>
              <a:t> die </a:t>
            </a:r>
            <a:r>
              <a:rPr lang="en-GB" sz="2400" b="1" dirty="0" err="1" smtClean="0">
                <a:latin typeface="Arial"/>
                <a:cs typeface="Arial"/>
              </a:rPr>
              <a:t>Präferenzen</a:t>
            </a:r>
            <a:r>
              <a:rPr lang="en-GB" sz="2400" dirty="0" smtClean="0">
                <a:latin typeface="Arial"/>
                <a:cs typeface="Arial"/>
              </a:rPr>
              <a:t> der </a:t>
            </a:r>
            <a:r>
              <a:rPr lang="en-GB" sz="2400" dirty="0" err="1" smtClean="0">
                <a:latin typeface="Arial"/>
                <a:cs typeface="Arial"/>
              </a:rPr>
              <a:t>Öffentlichkeit</a:t>
            </a:r>
            <a:r>
              <a:rPr lang="en-GB" sz="2400" dirty="0" smtClean="0">
                <a:latin typeface="Arial"/>
                <a:cs typeface="Arial"/>
              </a:rPr>
              <a:t> </a:t>
            </a:r>
            <a:r>
              <a:rPr lang="en-GB" sz="2400" dirty="0" err="1" smtClean="0">
                <a:latin typeface="Arial"/>
                <a:cs typeface="Arial"/>
              </a:rPr>
              <a:t>herausfinden</a:t>
            </a:r>
            <a:r>
              <a:rPr lang="en-GB" sz="2400" dirty="0" smtClean="0">
                <a:latin typeface="Arial"/>
                <a:cs typeface="Arial"/>
              </a:rPr>
              <a:t> und in </a:t>
            </a:r>
            <a:r>
              <a:rPr lang="en-GB" sz="2400" dirty="0" err="1" smtClean="0">
                <a:latin typeface="Arial"/>
                <a:cs typeface="Arial"/>
              </a:rPr>
              <a:t>ihren</a:t>
            </a:r>
            <a:r>
              <a:rPr lang="en-GB" sz="2400" dirty="0" smtClean="0">
                <a:latin typeface="Arial"/>
                <a:cs typeface="Arial"/>
              </a:rPr>
              <a:t> </a:t>
            </a:r>
            <a:r>
              <a:rPr lang="en-GB" sz="2400" dirty="0" err="1" smtClean="0">
                <a:latin typeface="Arial"/>
                <a:cs typeface="Arial"/>
              </a:rPr>
              <a:t>Entscheidungen</a:t>
            </a:r>
            <a:r>
              <a:rPr lang="en-GB" sz="2400" dirty="0" smtClean="0">
                <a:latin typeface="Arial"/>
                <a:cs typeface="Arial"/>
              </a:rPr>
              <a:t> </a:t>
            </a:r>
            <a:r>
              <a:rPr lang="en-GB" sz="2400" dirty="0" err="1" smtClean="0">
                <a:latin typeface="Arial"/>
                <a:cs typeface="Arial"/>
              </a:rPr>
              <a:t>berücksichtigen</a:t>
            </a:r>
            <a:r>
              <a:rPr lang="en-GB" sz="2400" dirty="0" smtClean="0">
                <a:latin typeface="Arial"/>
                <a:cs typeface="Arial"/>
              </a:rPr>
              <a:t>.</a:t>
            </a:r>
            <a:endParaRPr lang="en-GB" sz="2400" dirty="0" smtClean="0">
              <a:solidFill>
                <a:schemeClr val="tx1"/>
              </a:solidFill>
            </a:endParaRPr>
          </a:p>
          <a:p>
            <a:pPr>
              <a:spcBef>
                <a:spcPct val="0"/>
              </a:spcBef>
              <a:spcAft>
                <a:spcPts val="1000"/>
              </a:spcAft>
            </a:pPr>
            <a:r>
              <a:rPr lang="en-GB" sz="2400" dirty="0" err="1" smtClean="0">
                <a:latin typeface="Arial"/>
                <a:cs typeface="Arial"/>
              </a:rPr>
              <a:t>Entscheidungen</a:t>
            </a:r>
            <a:r>
              <a:rPr lang="en-GB" sz="2400" dirty="0" smtClean="0">
                <a:latin typeface="Arial"/>
                <a:cs typeface="Arial"/>
              </a:rPr>
              <a:t> </a:t>
            </a:r>
            <a:r>
              <a:rPr lang="en-GB" sz="2400" dirty="0" err="1" smtClean="0">
                <a:latin typeface="Arial"/>
                <a:cs typeface="Arial"/>
              </a:rPr>
              <a:t>können</a:t>
            </a:r>
            <a:r>
              <a:rPr lang="en-GB" sz="2400" dirty="0" smtClean="0">
                <a:latin typeface="Arial"/>
                <a:cs typeface="Arial"/>
              </a:rPr>
              <a:t> </a:t>
            </a:r>
            <a:r>
              <a:rPr lang="en-GB" sz="2400" dirty="0" err="1" smtClean="0">
                <a:latin typeface="Arial"/>
                <a:cs typeface="Arial"/>
              </a:rPr>
              <a:t>besser</a:t>
            </a:r>
            <a:r>
              <a:rPr lang="en-GB" sz="2400" dirty="0" smtClean="0">
                <a:latin typeface="Arial"/>
                <a:cs typeface="Arial"/>
              </a:rPr>
              <a:t> </a:t>
            </a:r>
            <a:r>
              <a:rPr lang="en-GB" sz="2400" dirty="0" err="1" smtClean="0">
                <a:latin typeface="Arial"/>
                <a:cs typeface="Arial"/>
              </a:rPr>
              <a:t>werden</a:t>
            </a:r>
            <a:r>
              <a:rPr lang="en-GB" sz="2400" dirty="0" smtClean="0">
                <a:latin typeface="Arial"/>
                <a:cs typeface="Arial"/>
              </a:rPr>
              <a:t>, </a:t>
            </a:r>
            <a:r>
              <a:rPr lang="en-GB" sz="2400" dirty="0" err="1" smtClean="0">
                <a:latin typeface="Arial"/>
                <a:cs typeface="Arial"/>
              </a:rPr>
              <a:t>weil</a:t>
            </a:r>
            <a:r>
              <a:rPr lang="en-GB" sz="2400" dirty="0" smtClean="0">
                <a:latin typeface="Arial"/>
                <a:cs typeface="Arial"/>
              </a:rPr>
              <a:t> </a:t>
            </a:r>
            <a:r>
              <a:rPr lang="en-GB" sz="2400" dirty="0" err="1" smtClean="0">
                <a:latin typeface="Arial"/>
                <a:cs typeface="Arial"/>
              </a:rPr>
              <a:t>sie</a:t>
            </a:r>
            <a:r>
              <a:rPr lang="en-GB" sz="2400" dirty="0" smtClean="0">
                <a:latin typeface="Arial"/>
                <a:cs typeface="Arial"/>
              </a:rPr>
              <a:t> das </a:t>
            </a:r>
            <a:r>
              <a:rPr lang="en-GB" sz="2400" dirty="0" err="1" smtClean="0">
                <a:latin typeface="Arial"/>
                <a:cs typeface="Arial"/>
              </a:rPr>
              <a:t>lokale</a:t>
            </a:r>
            <a:r>
              <a:rPr lang="en-GB" sz="2400" dirty="0" smtClean="0">
                <a:latin typeface="Arial"/>
                <a:cs typeface="Arial"/>
              </a:rPr>
              <a:t> </a:t>
            </a:r>
            <a:r>
              <a:rPr lang="en-GB" sz="2400" b="1" dirty="0" err="1" smtClean="0">
                <a:latin typeface="Arial"/>
                <a:cs typeface="Arial"/>
              </a:rPr>
              <a:t>Wissen</a:t>
            </a:r>
            <a:r>
              <a:rPr lang="en-GB" sz="2400" dirty="0" smtClean="0">
                <a:latin typeface="Arial"/>
                <a:cs typeface="Arial"/>
              </a:rPr>
              <a:t> der </a:t>
            </a:r>
            <a:r>
              <a:rPr lang="en-GB" sz="2400" dirty="0" err="1" smtClean="0">
                <a:latin typeface="Arial"/>
                <a:cs typeface="Arial"/>
              </a:rPr>
              <a:t>Bürger</a:t>
            </a:r>
            <a:r>
              <a:rPr lang="en-GB" sz="2400" dirty="0" smtClean="0">
                <a:latin typeface="Arial"/>
                <a:cs typeface="Arial"/>
              </a:rPr>
              <a:t>/</a:t>
            </a:r>
            <a:r>
              <a:rPr lang="en-GB" sz="2400" dirty="0" err="1" smtClean="0">
                <a:latin typeface="Arial"/>
                <a:cs typeface="Arial"/>
              </a:rPr>
              <a:t>innen</a:t>
            </a:r>
            <a:r>
              <a:rPr lang="en-GB" sz="2400" dirty="0" smtClean="0">
                <a:latin typeface="Arial"/>
                <a:cs typeface="Arial"/>
              </a:rPr>
              <a:t> </a:t>
            </a:r>
            <a:r>
              <a:rPr lang="en-GB" sz="2400" dirty="0" err="1" smtClean="0">
                <a:latin typeface="Arial"/>
                <a:cs typeface="Arial"/>
              </a:rPr>
              <a:t>miteinbeziehen</a:t>
            </a:r>
            <a:endParaRPr lang="en-GB" sz="2400" b="1" dirty="0" smtClean="0">
              <a:solidFill>
                <a:schemeClr val="tx1"/>
              </a:solidFill>
            </a:endParaRPr>
          </a:p>
          <a:p>
            <a:pPr>
              <a:spcBef>
                <a:spcPct val="0"/>
              </a:spcBef>
              <a:spcAft>
                <a:spcPts val="1000"/>
              </a:spcAft>
            </a:pPr>
            <a:r>
              <a:rPr lang="en-GB" sz="2400" dirty="0" smtClean="0">
                <a:solidFill>
                  <a:schemeClr val="tx1"/>
                </a:solidFill>
                <a:latin typeface="Arial"/>
                <a:cs typeface="Arial"/>
              </a:rPr>
              <a:t>Die </a:t>
            </a:r>
            <a:r>
              <a:rPr lang="en-GB" sz="2400" dirty="0" err="1" smtClean="0">
                <a:solidFill>
                  <a:schemeClr val="tx1"/>
                </a:solidFill>
                <a:latin typeface="Arial"/>
                <a:cs typeface="Arial"/>
              </a:rPr>
              <a:t>Beteiligung</a:t>
            </a:r>
            <a:r>
              <a:rPr lang="en-GB" sz="2400" dirty="0" smtClean="0">
                <a:solidFill>
                  <a:schemeClr val="tx1"/>
                </a:solidFill>
                <a:latin typeface="Arial"/>
                <a:cs typeface="Arial"/>
              </a:rPr>
              <a:t> der </a:t>
            </a:r>
            <a:r>
              <a:rPr lang="en-GB" sz="2400" dirty="0" err="1" smtClean="0">
                <a:solidFill>
                  <a:schemeClr val="tx1"/>
                </a:solidFill>
                <a:latin typeface="Arial"/>
                <a:cs typeface="Arial"/>
              </a:rPr>
              <a:t>Öffentlichkeit</a:t>
            </a:r>
            <a:r>
              <a:rPr lang="en-GB" sz="2400" dirty="0" smtClean="0">
                <a:solidFill>
                  <a:schemeClr val="tx1"/>
                </a:solidFill>
                <a:latin typeface="Arial"/>
                <a:cs typeface="Arial"/>
              </a:rPr>
              <a:t> </a:t>
            </a:r>
            <a:r>
              <a:rPr lang="en-GB" sz="2400" dirty="0" err="1" smtClean="0">
                <a:solidFill>
                  <a:schemeClr val="tx1"/>
                </a:solidFill>
                <a:latin typeface="Arial"/>
                <a:cs typeface="Arial"/>
              </a:rPr>
              <a:t>erhöht</a:t>
            </a:r>
            <a:r>
              <a:rPr lang="en-GB" sz="2400" dirty="0" smtClean="0">
                <a:solidFill>
                  <a:schemeClr val="tx1"/>
                </a:solidFill>
                <a:latin typeface="Arial"/>
                <a:cs typeface="Arial"/>
              </a:rPr>
              <a:t> Fairness und </a:t>
            </a:r>
            <a:r>
              <a:rPr lang="en-GB" sz="2400" dirty="0" smtClean="0">
                <a:latin typeface="Arial"/>
                <a:cs typeface="Arial"/>
              </a:rPr>
              <a:t>die </a:t>
            </a:r>
            <a:r>
              <a:rPr lang="en-GB" sz="2400" b="1" dirty="0" err="1" smtClean="0">
                <a:latin typeface="Arial"/>
                <a:cs typeface="Arial"/>
              </a:rPr>
              <a:t>Legitimität</a:t>
            </a:r>
            <a:r>
              <a:rPr lang="en-GB" sz="2400" dirty="0" smtClean="0">
                <a:latin typeface="Arial"/>
                <a:cs typeface="Arial"/>
              </a:rPr>
              <a:t> von </a:t>
            </a:r>
            <a:r>
              <a:rPr lang="en-GB" sz="2400" dirty="0" err="1" smtClean="0">
                <a:latin typeface="Arial"/>
                <a:cs typeface="Arial"/>
              </a:rPr>
              <a:t>Entscheidungen</a:t>
            </a:r>
            <a:r>
              <a:rPr lang="en-GB" sz="2400" dirty="0" smtClean="0">
                <a:latin typeface="Arial"/>
                <a:cs typeface="Arial"/>
              </a:rPr>
              <a:t>.</a:t>
            </a:r>
            <a:endParaRPr lang="en-GB" sz="2400" dirty="0"/>
          </a:p>
          <a:p>
            <a:pPr>
              <a:spcBef>
                <a:spcPct val="0"/>
              </a:spcBef>
              <a:spcAft>
                <a:spcPts val="1000"/>
              </a:spcAft>
            </a:pPr>
            <a:r>
              <a:rPr lang="en-GB" sz="2000" dirty="0" err="1" smtClean="0">
                <a:solidFill>
                  <a:schemeClr val="tx1"/>
                </a:solidFill>
                <a:latin typeface="Arial"/>
                <a:cs typeface="Arial"/>
              </a:rPr>
              <a:t>Beteiligung</a:t>
            </a:r>
            <a:r>
              <a:rPr lang="en-GB" sz="2000" dirty="0" smtClean="0">
                <a:solidFill>
                  <a:schemeClr val="tx1"/>
                </a:solidFill>
                <a:latin typeface="Arial"/>
                <a:cs typeface="Arial"/>
              </a:rPr>
              <a:t> </a:t>
            </a:r>
            <a:r>
              <a:rPr lang="en-GB" sz="2000" dirty="0" err="1" smtClean="0">
                <a:solidFill>
                  <a:schemeClr val="tx1"/>
                </a:solidFill>
                <a:latin typeface="Arial"/>
                <a:cs typeface="Arial"/>
              </a:rPr>
              <a:t>wird</a:t>
            </a:r>
            <a:r>
              <a:rPr lang="en-GB" sz="2000" dirty="0" smtClean="0">
                <a:solidFill>
                  <a:schemeClr val="tx1"/>
                </a:solidFill>
                <a:latin typeface="Arial"/>
                <a:cs typeface="Arial"/>
              </a:rPr>
              <a:t> </a:t>
            </a:r>
            <a:r>
              <a:rPr lang="en-GB" sz="2000" dirty="0" err="1" smtClean="0">
                <a:solidFill>
                  <a:schemeClr val="tx1"/>
                </a:solidFill>
                <a:latin typeface="Arial"/>
                <a:cs typeface="Arial"/>
              </a:rPr>
              <a:t>angeboten</a:t>
            </a:r>
            <a:r>
              <a:rPr lang="en-GB" sz="2000" dirty="0" smtClean="0">
                <a:solidFill>
                  <a:schemeClr val="tx1"/>
                </a:solidFill>
                <a:latin typeface="Arial"/>
                <a:cs typeface="Arial"/>
              </a:rPr>
              <a:t>, </a:t>
            </a:r>
            <a:r>
              <a:rPr lang="en-GB" sz="2000" dirty="0" err="1" smtClean="0">
                <a:solidFill>
                  <a:schemeClr val="tx1"/>
                </a:solidFill>
                <a:latin typeface="Arial"/>
                <a:cs typeface="Arial"/>
              </a:rPr>
              <a:t>weil</a:t>
            </a:r>
            <a:r>
              <a:rPr lang="en-GB" sz="2000" dirty="0" smtClean="0">
                <a:solidFill>
                  <a:schemeClr val="tx1"/>
                </a:solidFill>
                <a:latin typeface="Arial"/>
                <a:cs typeface="Arial"/>
              </a:rPr>
              <a:t> </a:t>
            </a:r>
            <a:r>
              <a:rPr lang="en-GB" sz="2000" b="1" dirty="0" err="1" smtClean="0">
                <a:solidFill>
                  <a:schemeClr val="tx1"/>
                </a:solidFill>
                <a:latin typeface="Arial"/>
                <a:cs typeface="Arial"/>
              </a:rPr>
              <a:t>Gesetze</a:t>
            </a:r>
            <a:r>
              <a:rPr lang="en-GB" sz="2000" dirty="0" smtClean="0">
                <a:solidFill>
                  <a:schemeClr val="tx1"/>
                </a:solidFill>
                <a:latin typeface="Arial"/>
                <a:cs typeface="Arial"/>
              </a:rPr>
              <a:t> dies </a:t>
            </a:r>
            <a:r>
              <a:rPr lang="en-GB" sz="2000" dirty="0" err="1" smtClean="0">
                <a:solidFill>
                  <a:schemeClr val="tx1"/>
                </a:solidFill>
                <a:latin typeface="Arial"/>
                <a:cs typeface="Arial"/>
              </a:rPr>
              <a:t>fordern</a:t>
            </a:r>
            <a:r>
              <a:rPr lang="en-GB" sz="2000" dirty="0" smtClean="0">
                <a:solidFill>
                  <a:schemeClr val="tx1"/>
                </a:solidFill>
                <a:latin typeface="Arial"/>
                <a:cs typeface="Arial"/>
              </a:rPr>
              <a: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0" y="0"/>
            <a:ext cx="6036235" cy="2453643"/>
          </a:xfrm>
          <a:prstGeom prst="rect">
            <a:avLst/>
          </a:prstGeom>
        </p:spPr>
      </p:pic>
      <p:pic>
        <p:nvPicPr>
          <p:cNvPr id="2" name="Bild 1"/>
          <p:cNvPicPr>
            <a:picLocks noChangeAspect="1"/>
          </p:cNvPicPr>
          <p:nvPr/>
        </p:nvPicPr>
        <p:blipFill>
          <a:blip r:embed="rId3"/>
          <a:stretch>
            <a:fillRect/>
          </a:stretch>
        </p:blipFill>
        <p:spPr>
          <a:xfrm>
            <a:off x="3074729" y="771834"/>
            <a:ext cx="6597696" cy="6086166"/>
          </a:xfrm>
          <a:prstGeom prst="rect">
            <a:avLst/>
          </a:prstGeom>
        </p:spPr>
      </p:pic>
    </p:spTree>
    <p:extLst>
      <p:ext uri="{BB962C8B-B14F-4D97-AF65-F5344CB8AC3E}">
        <p14:creationId xmlns:p14="http://schemas.microsoft.com/office/powerpoint/2010/main" val="420897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2"/>
          <a:stretch>
            <a:fillRect/>
          </a:stretch>
        </p:blipFill>
        <p:spPr>
          <a:xfrm>
            <a:off x="0" y="0"/>
            <a:ext cx="7504206" cy="3280909"/>
          </a:xfrm>
          <a:prstGeom prst="rect">
            <a:avLst/>
          </a:prstGeom>
        </p:spPr>
      </p:pic>
      <p:pic>
        <p:nvPicPr>
          <p:cNvPr id="7" name="Bild 6"/>
          <p:cNvPicPr>
            <a:picLocks noChangeAspect="1"/>
          </p:cNvPicPr>
          <p:nvPr/>
        </p:nvPicPr>
        <p:blipFill>
          <a:blip r:embed="rId3"/>
          <a:stretch>
            <a:fillRect/>
          </a:stretch>
        </p:blipFill>
        <p:spPr>
          <a:xfrm>
            <a:off x="2495176" y="3152286"/>
            <a:ext cx="7008159" cy="3705714"/>
          </a:xfrm>
          <a:prstGeom prst="rect">
            <a:avLst/>
          </a:prstGeom>
        </p:spPr>
      </p:pic>
    </p:spTree>
    <p:extLst>
      <p:ext uri="{BB962C8B-B14F-4D97-AF65-F5344CB8AC3E}">
        <p14:creationId xmlns:p14="http://schemas.microsoft.com/office/powerpoint/2010/main" val="1060793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0"/>
            <a:ext cx="6088528" cy="4323991"/>
          </a:xfrm>
          <a:prstGeom prst="rect">
            <a:avLst/>
          </a:prstGeom>
        </p:spPr>
      </p:pic>
      <p:pic>
        <p:nvPicPr>
          <p:cNvPr id="3" name="Bild 2"/>
          <p:cNvPicPr>
            <a:picLocks noChangeAspect="1"/>
          </p:cNvPicPr>
          <p:nvPr/>
        </p:nvPicPr>
        <p:blipFill>
          <a:blip r:embed="rId3"/>
          <a:stretch>
            <a:fillRect/>
          </a:stretch>
        </p:blipFill>
        <p:spPr>
          <a:xfrm>
            <a:off x="3192455" y="3862294"/>
            <a:ext cx="6266427" cy="2995705"/>
          </a:xfrm>
          <a:prstGeom prst="rect">
            <a:avLst/>
          </a:prstGeom>
        </p:spPr>
      </p:pic>
    </p:spTree>
    <p:extLst>
      <p:ext uri="{BB962C8B-B14F-4D97-AF65-F5344CB8AC3E}">
        <p14:creationId xmlns:p14="http://schemas.microsoft.com/office/powerpoint/2010/main" val="4005324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2"/>
          <a:stretch>
            <a:fillRect/>
          </a:stretch>
        </p:blipFill>
        <p:spPr>
          <a:xfrm>
            <a:off x="1437341" y="1807882"/>
            <a:ext cx="6490812" cy="5050118"/>
          </a:xfrm>
          <a:prstGeom prst="rect">
            <a:avLst/>
          </a:prstGeom>
        </p:spPr>
      </p:pic>
      <p:pic>
        <p:nvPicPr>
          <p:cNvPr id="4" name="Bild 3"/>
          <p:cNvPicPr>
            <a:picLocks noChangeAspect="1"/>
          </p:cNvPicPr>
          <p:nvPr/>
        </p:nvPicPr>
        <p:blipFill>
          <a:blip r:embed="rId3"/>
          <a:stretch>
            <a:fillRect/>
          </a:stretch>
        </p:blipFill>
        <p:spPr>
          <a:xfrm>
            <a:off x="1437341" y="0"/>
            <a:ext cx="6286500" cy="1841500"/>
          </a:xfrm>
          <a:prstGeom prst="rect">
            <a:avLst/>
          </a:prstGeom>
        </p:spPr>
      </p:pic>
      <p:pic>
        <p:nvPicPr>
          <p:cNvPr id="5" name="Bild 4"/>
          <p:cNvPicPr>
            <a:picLocks noChangeAspect="1"/>
          </p:cNvPicPr>
          <p:nvPr/>
        </p:nvPicPr>
        <p:blipFill>
          <a:blip r:embed="rId4"/>
          <a:stretch>
            <a:fillRect/>
          </a:stretch>
        </p:blipFill>
        <p:spPr>
          <a:xfrm>
            <a:off x="0" y="0"/>
            <a:ext cx="2324100" cy="1181100"/>
          </a:xfrm>
          <a:prstGeom prst="rect">
            <a:avLst/>
          </a:prstGeom>
        </p:spPr>
      </p:pic>
    </p:spTree>
    <p:extLst>
      <p:ext uri="{BB962C8B-B14F-4D97-AF65-F5344CB8AC3E}">
        <p14:creationId xmlns:p14="http://schemas.microsoft.com/office/powerpoint/2010/main" val="4154135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0"/>
            <a:ext cx="5980981" cy="6858000"/>
          </a:xfrm>
          <a:prstGeom prst="rect">
            <a:avLst/>
          </a:prstGeom>
        </p:spPr>
      </p:pic>
      <p:sp>
        <p:nvSpPr>
          <p:cNvPr id="3" name="Rechteck 2"/>
          <p:cNvSpPr/>
          <p:nvPr/>
        </p:nvSpPr>
        <p:spPr>
          <a:xfrm>
            <a:off x="5515414" y="6488668"/>
            <a:ext cx="4134465" cy="369332"/>
          </a:xfrm>
          <a:prstGeom prst="rect">
            <a:avLst/>
          </a:prstGeom>
        </p:spPr>
        <p:txBody>
          <a:bodyPr wrap="none">
            <a:spAutoFit/>
          </a:bodyPr>
          <a:lstStyle/>
          <a:p>
            <a:r>
              <a:rPr lang="de-DE" dirty="0"/>
              <a:t>http://</a:t>
            </a:r>
            <a:r>
              <a:rPr lang="de-DE" dirty="0" err="1"/>
              <a:t>www.stateboard.de</a:t>
            </a:r>
            <a:r>
              <a:rPr lang="de-DE" dirty="0"/>
              <a:t>/</a:t>
            </a:r>
            <a:r>
              <a:rPr lang="de-DE" dirty="0" err="1"/>
              <a:t>bremerhaven</a:t>
            </a:r>
            <a:r>
              <a:rPr lang="de-DE" dirty="0"/>
              <a:t>/</a:t>
            </a:r>
          </a:p>
        </p:txBody>
      </p:sp>
    </p:spTree>
    <p:extLst>
      <p:ext uri="{BB962C8B-B14F-4D97-AF65-F5344CB8AC3E}">
        <p14:creationId xmlns:p14="http://schemas.microsoft.com/office/powerpoint/2010/main" val="4156178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7479" y="440133"/>
            <a:ext cx="5157045" cy="5775395"/>
          </a:xfrm>
          <a:prstGeom prst="rect">
            <a:avLst/>
          </a:prstGeom>
        </p:spPr>
      </p:pic>
      <p:pic>
        <p:nvPicPr>
          <p:cNvPr id="5" name="Bild 4"/>
          <p:cNvPicPr>
            <a:picLocks noChangeAspect="1"/>
          </p:cNvPicPr>
          <p:nvPr/>
        </p:nvPicPr>
        <p:blipFill>
          <a:blip r:embed="rId3"/>
          <a:stretch>
            <a:fillRect/>
          </a:stretch>
        </p:blipFill>
        <p:spPr>
          <a:xfrm>
            <a:off x="5117628" y="1270002"/>
            <a:ext cx="4446679" cy="5573059"/>
          </a:xfrm>
          <a:prstGeom prst="rect">
            <a:avLst/>
          </a:prstGeom>
        </p:spPr>
      </p:pic>
    </p:spTree>
    <p:extLst>
      <p:ext uri="{BB962C8B-B14F-4D97-AF65-F5344CB8AC3E}">
        <p14:creationId xmlns:p14="http://schemas.microsoft.com/office/powerpoint/2010/main" val="1431964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0" y="0"/>
            <a:ext cx="5342150" cy="4826000"/>
          </a:xfrm>
          <a:prstGeom prst="rect">
            <a:avLst/>
          </a:prstGeom>
        </p:spPr>
      </p:pic>
      <p:pic>
        <p:nvPicPr>
          <p:cNvPr id="4" name="Bild 3"/>
          <p:cNvPicPr>
            <a:picLocks noChangeAspect="1"/>
          </p:cNvPicPr>
          <p:nvPr/>
        </p:nvPicPr>
        <p:blipFill>
          <a:blip r:embed="rId3"/>
          <a:stretch>
            <a:fillRect/>
          </a:stretch>
        </p:blipFill>
        <p:spPr>
          <a:xfrm>
            <a:off x="5112237" y="2808941"/>
            <a:ext cx="4546153" cy="3869764"/>
          </a:xfrm>
          <a:prstGeom prst="rect">
            <a:avLst/>
          </a:prstGeom>
        </p:spPr>
      </p:pic>
    </p:spTree>
    <p:extLst>
      <p:ext uri="{BB962C8B-B14F-4D97-AF65-F5344CB8AC3E}">
        <p14:creationId xmlns:p14="http://schemas.microsoft.com/office/powerpoint/2010/main" val="3599591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2" y="-52293"/>
            <a:ext cx="4482352" cy="3047869"/>
          </a:xfrm>
          <a:prstGeom prst="rect">
            <a:avLst/>
          </a:prstGeom>
        </p:spPr>
      </p:pic>
      <p:pic>
        <p:nvPicPr>
          <p:cNvPr id="4" name="Bild 3"/>
          <p:cNvPicPr>
            <a:picLocks noChangeAspect="1"/>
          </p:cNvPicPr>
          <p:nvPr/>
        </p:nvPicPr>
        <p:blipFill>
          <a:blip r:embed="rId3"/>
          <a:stretch>
            <a:fillRect/>
          </a:stretch>
        </p:blipFill>
        <p:spPr>
          <a:xfrm>
            <a:off x="3167529" y="2776591"/>
            <a:ext cx="6372412" cy="3895634"/>
          </a:xfrm>
          <a:prstGeom prst="rect">
            <a:avLst/>
          </a:prstGeom>
        </p:spPr>
      </p:pic>
      <p:pic>
        <p:nvPicPr>
          <p:cNvPr id="5" name="Bild 4"/>
          <p:cNvPicPr>
            <a:picLocks noChangeAspect="1"/>
          </p:cNvPicPr>
          <p:nvPr/>
        </p:nvPicPr>
        <p:blipFill>
          <a:blip r:embed="rId4"/>
          <a:stretch>
            <a:fillRect/>
          </a:stretch>
        </p:blipFill>
        <p:spPr>
          <a:xfrm>
            <a:off x="5543175" y="0"/>
            <a:ext cx="4101353" cy="2491858"/>
          </a:xfrm>
          <a:prstGeom prst="rect">
            <a:avLst/>
          </a:prstGeom>
        </p:spPr>
      </p:pic>
    </p:spTree>
    <p:extLst>
      <p:ext uri="{BB962C8B-B14F-4D97-AF65-F5344CB8AC3E}">
        <p14:creationId xmlns:p14="http://schemas.microsoft.com/office/powerpoint/2010/main" val="1722778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67227" y="3400114"/>
            <a:ext cx="6491535" cy="3308042"/>
          </a:xfrm>
          <a:prstGeom prst="rect">
            <a:avLst/>
          </a:prstGeom>
        </p:spPr>
      </p:pic>
      <p:pic>
        <p:nvPicPr>
          <p:cNvPr id="3" name="Bild 2"/>
          <p:cNvPicPr>
            <a:picLocks noChangeAspect="1"/>
          </p:cNvPicPr>
          <p:nvPr/>
        </p:nvPicPr>
        <p:blipFill>
          <a:blip r:embed="rId3"/>
          <a:stretch>
            <a:fillRect/>
          </a:stretch>
        </p:blipFill>
        <p:spPr>
          <a:xfrm>
            <a:off x="0" y="336175"/>
            <a:ext cx="6558762" cy="3023639"/>
          </a:xfrm>
          <a:prstGeom prst="rect">
            <a:avLst/>
          </a:prstGeom>
        </p:spPr>
      </p:pic>
      <p:pic>
        <p:nvPicPr>
          <p:cNvPr id="4" name="Bild 3"/>
          <p:cNvPicPr>
            <a:picLocks noChangeAspect="1"/>
          </p:cNvPicPr>
          <p:nvPr/>
        </p:nvPicPr>
        <p:blipFill>
          <a:blip r:embed="rId4"/>
          <a:stretch>
            <a:fillRect/>
          </a:stretch>
        </p:blipFill>
        <p:spPr>
          <a:xfrm>
            <a:off x="6872941" y="2899454"/>
            <a:ext cx="2401628" cy="1916192"/>
          </a:xfrm>
          <a:prstGeom prst="rect">
            <a:avLst/>
          </a:prstGeom>
        </p:spPr>
      </p:pic>
      <p:pic>
        <p:nvPicPr>
          <p:cNvPr id="5" name="Bild 4"/>
          <p:cNvPicPr>
            <a:picLocks noChangeAspect="1"/>
          </p:cNvPicPr>
          <p:nvPr/>
        </p:nvPicPr>
        <p:blipFill>
          <a:blip r:embed="rId5"/>
          <a:stretch>
            <a:fillRect/>
          </a:stretch>
        </p:blipFill>
        <p:spPr>
          <a:xfrm>
            <a:off x="6558762" y="4815646"/>
            <a:ext cx="3026003" cy="1892510"/>
          </a:xfrm>
          <a:prstGeom prst="rect">
            <a:avLst/>
          </a:prstGeom>
        </p:spPr>
      </p:pic>
    </p:spTree>
    <p:extLst>
      <p:ext uri="{BB962C8B-B14F-4D97-AF65-F5344CB8AC3E}">
        <p14:creationId xmlns:p14="http://schemas.microsoft.com/office/powerpoint/2010/main" val="22979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t>Zufriedenheit der Teilnehmenden</a:t>
            </a:r>
            <a:endParaRPr lang="de-DE" sz="2800" dirty="0"/>
          </a:p>
        </p:txBody>
      </p:sp>
      <p:graphicFrame>
        <p:nvGraphicFramePr>
          <p:cNvPr id="5" name="Objekt 4"/>
          <p:cNvGraphicFramePr>
            <a:graphicFrameLocks noChangeAspect="1"/>
          </p:cNvGraphicFramePr>
          <p:nvPr>
            <p:extLst>
              <p:ext uri="{D42A27DB-BD31-4B8C-83A1-F6EECF244321}">
                <p14:modId xmlns:p14="http://schemas.microsoft.com/office/powerpoint/2010/main" val="1539662420"/>
              </p:ext>
            </p:extLst>
          </p:nvPr>
        </p:nvGraphicFramePr>
        <p:xfrm>
          <a:off x="391394" y="1288098"/>
          <a:ext cx="8389911" cy="1497554"/>
        </p:xfrm>
        <a:graphic>
          <a:graphicData uri="http://schemas.openxmlformats.org/presentationml/2006/ole">
            <mc:AlternateContent xmlns:mc="http://schemas.openxmlformats.org/markup-compatibility/2006">
              <mc:Choice xmlns:v="urn:schemas-microsoft-com:vml" Requires="v">
                <p:oleObj spid="_x0000_s59486" name="Dokument" r:id="rId3" imgW="5905500" imgH="1054100" progId="Word.Document.12">
                  <p:embed/>
                </p:oleObj>
              </mc:Choice>
              <mc:Fallback>
                <p:oleObj name="Dokument" r:id="rId3" imgW="5905500" imgH="1054100" progId="Word.Document.12">
                  <p:embed/>
                  <p:pic>
                    <p:nvPicPr>
                      <p:cNvPr id="0" name=""/>
                      <p:cNvPicPr/>
                      <p:nvPr/>
                    </p:nvPicPr>
                    <p:blipFill>
                      <a:blip r:embed="rId4"/>
                      <a:stretch>
                        <a:fillRect/>
                      </a:stretch>
                    </p:blipFill>
                    <p:spPr>
                      <a:xfrm>
                        <a:off x="391394" y="1288098"/>
                        <a:ext cx="8389911" cy="1497554"/>
                      </a:xfrm>
                      <a:prstGeom prst="rect">
                        <a:avLst/>
                      </a:prstGeom>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1282140264"/>
              </p:ext>
            </p:extLst>
          </p:nvPr>
        </p:nvGraphicFramePr>
        <p:xfrm>
          <a:off x="457200" y="2927233"/>
          <a:ext cx="9187412" cy="3615047"/>
        </p:xfrm>
        <a:graphic>
          <a:graphicData uri="http://schemas.openxmlformats.org/presentationml/2006/ole">
            <mc:AlternateContent xmlns:mc="http://schemas.openxmlformats.org/markup-compatibility/2006">
              <mc:Choice xmlns:v="urn:schemas-microsoft-com:vml" Requires="v">
                <p:oleObj spid="_x0000_s59487" name="Dokument" r:id="rId5" imgW="5842000" imgH="2298700" progId="Word.Document.12">
                  <p:embed/>
                </p:oleObj>
              </mc:Choice>
              <mc:Fallback>
                <p:oleObj name="Dokument" r:id="rId5" imgW="5842000" imgH="2298700" progId="Word.Document.12">
                  <p:embed/>
                  <p:pic>
                    <p:nvPicPr>
                      <p:cNvPr id="0" name=""/>
                      <p:cNvPicPr/>
                      <p:nvPr/>
                    </p:nvPicPr>
                    <p:blipFill>
                      <a:blip r:embed="rId6"/>
                      <a:stretch>
                        <a:fillRect/>
                      </a:stretch>
                    </p:blipFill>
                    <p:spPr>
                      <a:xfrm>
                        <a:off x="457200" y="2927233"/>
                        <a:ext cx="9187412" cy="3615047"/>
                      </a:xfrm>
                      <a:prstGeom prst="rect">
                        <a:avLst/>
                      </a:prstGeom>
                    </p:spPr>
                  </p:pic>
                </p:oleObj>
              </mc:Fallback>
            </mc:AlternateContent>
          </a:graphicData>
        </a:graphic>
      </p:graphicFrame>
      <p:sp>
        <p:nvSpPr>
          <p:cNvPr id="3" name="Rechteck 2"/>
          <p:cNvSpPr/>
          <p:nvPr/>
        </p:nvSpPr>
        <p:spPr>
          <a:xfrm>
            <a:off x="4452471" y="1636059"/>
            <a:ext cx="1008529" cy="732117"/>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7518400" y="1691341"/>
            <a:ext cx="1008529" cy="732117"/>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p:cNvSpPr/>
          <p:nvPr/>
        </p:nvSpPr>
        <p:spPr>
          <a:xfrm>
            <a:off x="4826000" y="3753224"/>
            <a:ext cx="560294" cy="60212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6763868" y="3783106"/>
            <a:ext cx="709706" cy="602129"/>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935891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a:xfrm>
            <a:off x="0" y="440698"/>
            <a:ext cx="7801410" cy="897488"/>
          </a:xfrm>
        </p:spPr>
        <p:txBody>
          <a:bodyPr>
            <a:normAutofit/>
          </a:bodyPr>
          <a:lstStyle/>
          <a:p>
            <a:pPr eaLnBrk="1" hangingPunct="1"/>
            <a:r>
              <a:rPr lang="de-DE" sz="3200" dirty="0" smtClean="0"/>
              <a:t>Erwartungen an Online-Partizipation</a:t>
            </a:r>
          </a:p>
        </p:txBody>
      </p:sp>
      <p:sp>
        <p:nvSpPr>
          <p:cNvPr id="20483" name="Inhaltsplatzhalter 2"/>
          <p:cNvSpPr>
            <a:spLocks noGrp="1"/>
          </p:cNvSpPr>
          <p:nvPr>
            <p:ph idx="1"/>
          </p:nvPr>
        </p:nvSpPr>
        <p:spPr>
          <a:xfrm>
            <a:off x="254000" y="1261707"/>
            <a:ext cx="9082448" cy="5486400"/>
          </a:xfrm>
        </p:spPr>
        <p:txBody>
          <a:bodyPr>
            <a:noAutofit/>
          </a:bodyPr>
          <a:lstStyle/>
          <a:p>
            <a:pPr>
              <a:spcBef>
                <a:spcPct val="0"/>
              </a:spcBef>
              <a:spcAft>
                <a:spcPts val="1000"/>
              </a:spcAft>
            </a:pPr>
            <a:r>
              <a:rPr lang="en-GB" sz="2000" dirty="0" smtClean="0">
                <a:solidFill>
                  <a:schemeClr val="tx1"/>
                </a:solidFill>
                <a:latin typeface="Arial"/>
                <a:cs typeface="Arial"/>
              </a:rPr>
              <a:t>Online </a:t>
            </a:r>
            <a:r>
              <a:rPr lang="en-GB" sz="2000" dirty="0" err="1" smtClean="0">
                <a:solidFill>
                  <a:schemeClr val="tx1"/>
                </a:solidFill>
                <a:latin typeface="Arial"/>
                <a:cs typeface="Arial"/>
              </a:rPr>
              <a:t>Angebote</a:t>
            </a:r>
            <a:r>
              <a:rPr lang="en-GB" sz="2000" dirty="0" smtClean="0">
                <a:solidFill>
                  <a:schemeClr val="tx1"/>
                </a:solidFill>
                <a:latin typeface="Arial"/>
                <a:cs typeface="Arial"/>
              </a:rPr>
              <a:t> </a:t>
            </a:r>
            <a:r>
              <a:rPr lang="en-GB" sz="2000" dirty="0" err="1" smtClean="0">
                <a:solidFill>
                  <a:schemeClr val="tx1"/>
                </a:solidFill>
                <a:latin typeface="Arial"/>
                <a:cs typeface="Arial"/>
              </a:rPr>
              <a:t>erfordern</a:t>
            </a:r>
            <a:r>
              <a:rPr lang="en-GB" sz="2000" dirty="0" smtClean="0">
                <a:solidFill>
                  <a:schemeClr val="tx1"/>
                </a:solidFill>
                <a:latin typeface="Arial"/>
                <a:cs typeface="Arial"/>
              </a:rPr>
              <a:t> </a:t>
            </a:r>
            <a:r>
              <a:rPr lang="en-GB" sz="2000" b="1" dirty="0" err="1" smtClean="0">
                <a:solidFill>
                  <a:schemeClr val="tx1"/>
                </a:solidFill>
                <a:latin typeface="Arial"/>
                <a:cs typeface="Arial"/>
              </a:rPr>
              <a:t>weniger</a:t>
            </a:r>
            <a:r>
              <a:rPr lang="en-GB" sz="2000" b="1" dirty="0" smtClean="0">
                <a:solidFill>
                  <a:schemeClr val="tx1"/>
                </a:solidFill>
                <a:latin typeface="Arial"/>
                <a:cs typeface="Arial"/>
              </a:rPr>
              <a:t> </a:t>
            </a:r>
            <a:r>
              <a:rPr lang="en-GB" sz="2000" b="1" dirty="0" err="1" smtClean="0">
                <a:latin typeface="Arial"/>
                <a:cs typeface="Arial"/>
              </a:rPr>
              <a:t>A</a:t>
            </a:r>
            <a:r>
              <a:rPr lang="en-GB" sz="2000" b="1" dirty="0" err="1" smtClean="0">
                <a:solidFill>
                  <a:schemeClr val="tx1"/>
                </a:solidFill>
                <a:latin typeface="Arial"/>
                <a:cs typeface="Arial"/>
              </a:rPr>
              <a:t>ufwand</a:t>
            </a:r>
            <a:r>
              <a:rPr lang="en-GB" sz="2000" b="1" dirty="0" smtClean="0">
                <a:solidFill>
                  <a:schemeClr val="tx1"/>
                </a:solidFill>
                <a:latin typeface="Arial"/>
                <a:cs typeface="Arial"/>
              </a:rPr>
              <a:t> </a:t>
            </a:r>
            <a:r>
              <a:rPr lang="en-GB" sz="2000" dirty="0" err="1" smtClean="0">
                <a:solidFill>
                  <a:schemeClr val="tx1"/>
                </a:solidFill>
                <a:latin typeface="Arial"/>
                <a:cs typeface="Arial"/>
              </a:rPr>
              <a:t>als</a:t>
            </a:r>
            <a:r>
              <a:rPr lang="en-GB" sz="2000" dirty="0" smtClean="0">
                <a:solidFill>
                  <a:schemeClr val="tx1"/>
                </a:solidFill>
                <a:latin typeface="Arial"/>
                <a:cs typeface="Arial"/>
              </a:rPr>
              <a:t> </a:t>
            </a:r>
            <a:r>
              <a:rPr lang="en-GB" sz="2000" dirty="0" err="1" smtClean="0">
                <a:solidFill>
                  <a:schemeClr val="tx1"/>
                </a:solidFill>
                <a:latin typeface="Arial"/>
                <a:cs typeface="Arial"/>
              </a:rPr>
              <a:t>Versammlungen</a:t>
            </a:r>
            <a:r>
              <a:rPr lang="en-GB" sz="2000" dirty="0" smtClean="0">
                <a:solidFill>
                  <a:schemeClr val="tx1"/>
                </a:solidFill>
                <a:latin typeface="Arial"/>
                <a:cs typeface="Arial"/>
              </a:rPr>
              <a:t>, </a:t>
            </a:r>
            <a:r>
              <a:rPr lang="en-GB" sz="2000" dirty="0" err="1" smtClean="0">
                <a:solidFill>
                  <a:schemeClr val="tx1"/>
                </a:solidFill>
                <a:latin typeface="Arial"/>
                <a:cs typeface="Arial"/>
              </a:rPr>
              <a:t>erlauben</a:t>
            </a:r>
            <a:r>
              <a:rPr lang="en-GB" sz="2000" dirty="0" smtClean="0">
                <a:solidFill>
                  <a:schemeClr val="tx1"/>
                </a:solidFill>
                <a:latin typeface="Arial"/>
                <a:cs typeface="Arial"/>
              </a:rPr>
              <a:t> </a:t>
            </a:r>
            <a:r>
              <a:rPr lang="en-GB" sz="2000" dirty="0" err="1" smtClean="0">
                <a:solidFill>
                  <a:schemeClr val="tx1"/>
                </a:solidFill>
                <a:latin typeface="Arial"/>
                <a:cs typeface="Arial"/>
              </a:rPr>
              <a:t>größere</a:t>
            </a:r>
            <a:r>
              <a:rPr lang="en-GB" sz="2000" dirty="0" smtClean="0">
                <a:solidFill>
                  <a:schemeClr val="tx1"/>
                </a:solidFill>
                <a:latin typeface="Arial"/>
                <a:cs typeface="Arial"/>
              </a:rPr>
              <a:t> </a:t>
            </a:r>
            <a:r>
              <a:rPr lang="en-GB" sz="2000" dirty="0" err="1" smtClean="0">
                <a:solidFill>
                  <a:schemeClr val="tx1"/>
                </a:solidFill>
                <a:latin typeface="Arial"/>
                <a:cs typeface="Arial"/>
              </a:rPr>
              <a:t>zeitliche</a:t>
            </a:r>
            <a:r>
              <a:rPr lang="en-GB" sz="2000" dirty="0" smtClean="0">
                <a:solidFill>
                  <a:schemeClr val="tx1"/>
                </a:solidFill>
                <a:latin typeface="Arial"/>
                <a:cs typeface="Arial"/>
              </a:rPr>
              <a:t> </a:t>
            </a:r>
            <a:r>
              <a:rPr lang="en-GB" sz="2000" dirty="0" err="1" smtClean="0">
                <a:solidFill>
                  <a:schemeClr val="tx1"/>
                </a:solidFill>
                <a:latin typeface="Arial"/>
                <a:cs typeface="Arial"/>
              </a:rPr>
              <a:t>Flexibilität</a:t>
            </a:r>
            <a:r>
              <a:rPr lang="en-GB" sz="2000" dirty="0" smtClean="0">
                <a:solidFill>
                  <a:schemeClr val="tx1"/>
                </a:solidFill>
                <a:latin typeface="Arial"/>
                <a:cs typeface="Arial"/>
              </a:rPr>
              <a:t> und </a:t>
            </a:r>
            <a:r>
              <a:rPr lang="en-GB" sz="2000" dirty="0" err="1" smtClean="0">
                <a:solidFill>
                  <a:schemeClr val="tx1"/>
                </a:solidFill>
                <a:latin typeface="Arial"/>
                <a:cs typeface="Arial"/>
              </a:rPr>
              <a:t>erreichen</a:t>
            </a:r>
            <a:r>
              <a:rPr lang="en-GB" sz="2000" dirty="0" smtClean="0">
                <a:solidFill>
                  <a:schemeClr val="tx1"/>
                </a:solidFill>
                <a:latin typeface="Arial"/>
                <a:cs typeface="Arial"/>
              </a:rPr>
              <a:t> </a:t>
            </a:r>
            <a:r>
              <a:rPr lang="en-GB" sz="2000" dirty="0" err="1" smtClean="0">
                <a:solidFill>
                  <a:schemeClr val="tx1"/>
                </a:solidFill>
                <a:latin typeface="Arial"/>
                <a:cs typeface="Arial"/>
              </a:rPr>
              <a:t>daher</a:t>
            </a:r>
            <a:r>
              <a:rPr lang="en-GB" sz="2000" dirty="0" smtClean="0">
                <a:solidFill>
                  <a:schemeClr val="tx1"/>
                </a:solidFill>
                <a:latin typeface="Arial"/>
                <a:cs typeface="Arial"/>
              </a:rPr>
              <a:t> </a:t>
            </a:r>
            <a:r>
              <a:rPr lang="en-GB" sz="2000" dirty="0" err="1" smtClean="0">
                <a:solidFill>
                  <a:schemeClr val="tx1"/>
                </a:solidFill>
                <a:latin typeface="Arial"/>
                <a:cs typeface="Arial"/>
              </a:rPr>
              <a:t>eine</a:t>
            </a:r>
            <a:r>
              <a:rPr lang="en-GB" sz="2000" dirty="0" smtClean="0">
                <a:solidFill>
                  <a:schemeClr val="tx1"/>
                </a:solidFill>
                <a:latin typeface="Arial"/>
                <a:cs typeface="Arial"/>
              </a:rPr>
              <a:t> </a:t>
            </a:r>
            <a:r>
              <a:rPr lang="en-GB" sz="2000" dirty="0" err="1" smtClean="0">
                <a:solidFill>
                  <a:schemeClr val="tx1"/>
                </a:solidFill>
                <a:latin typeface="Arial"/>
                <a:cs typeface="Arial"/>
              </a:rPr>
              <a:t>größere</a:t>
            </a:r>
            <a:r>
              <a:rPr lang="en-GB" sz="2000" dirty="0" smtClean="0">
                <a:solidFill>
                  <a:schemeClr val="tx1"/>
                </a:solidFill>
                <a:latin typeface="Arial"/>
                <a:cs typeface="Arial"/>
              </a:rPr>
              <a:t> </a:t>
            </a:r>
            <a:r>
              <a:rPr lang="en-GB" sz="2000" dirty="0" err="1" smtClean="0">
                <a:solidFill>
                  <a:schemeClr val="tx1"/>
                </a:solidFill>
                <a:latin typeface="Arial"/>
                <a:cs typeface="Arial"/>
              </a:rPr>
              <a:t>Anzahl</a:t>
            </a:r>
            <a:r>
              <a:rPr lang="en-GB" sz="2000" dirty="0" smtClean="0">
                <a:solidFill>
                  <a:schemeClr val="tx1"/>
                </a:solidFill>
                <a:latin typeface="Arial"/>
                <a:cs typeface="Arial"/>
              </a:rPr>
              <a:t> von </a:t>
            </a:r>
            <a:r>
              <a:rPr lang="en-GB" sz="2000" dirty="0" err="1" smtClean="0">
                <a:solidFill>
                  <a:schemeClr val="tx1"/>
                </a:solidFill>
                <a:latin typeface="Arial"/>
                <a:cs typeface="Arial"/>
              </a:rPr>
              <a:t>Personen</a:t>
            </a:r>
            <a:endParaRPr lang="en-GB" sz="2000" dirty="0" smtClean="0">
              <a:solidFill>
                <a:schemeClr val="tx1"/>
              </a:solidFill>
              <a:latin typeface="Arial"/>
              <a:cs typeface="Arial"/>
            </a:endParaRPr>
          </a:p>
          <a:p>
            <a:pPr>
              <a:spcBef>
                <a:spcPct val="0"/>
              </a:spcBef>
              <a:spcAft>
                <a:spcPts val="1000"/>
              </a:spcAft>
            </a:pPr>
            <a:r>
              <a:rPr lang="en-GB" sz="2000" dirty="0" err="1" smtClean="0">
                <a:solidFill>
                  <a:schemeClr val="tx1"/>
                </a:solidFill>
                <a:latin typeface="Arial"/>
                <a:cs typeface="Arial"/>
              </a:rPr>
              <a:t>Viele</a:t>
            </a:r>
            <a:r>
              <a:rPr lang="en-GB" sz="2000" dirty="0" smtClean="0">
                <a:solidFill>
                  <a:schemeClr val="tx1"/>
                </a:solidFill>
                <a:latin typeface="Arial"/>
                <a:cs typeface="Arial"/>
              </a:rPr>
              <a:t> Menschen </a:t>
            </a:r>
            <a:r>
              <a:rPr lang="en-GB" sz="2000" dirty="0" err="1" smtClean="0">
                <a:solidFill>
                  <a:schemeClr val="tx1"/>
                </a:solidFill>
                <a:latin typeface="Arial"/>
                <a:cs typeface="Arial"/>
              </a:rPr>
              <a:t>haben</a:t>
            </a:r>
            <a:r>
              <a:rPr lang="en-GB" sz="2000" dirty="0" smtClean="0">
                <a:solidFill>
                  <a:schemeClr val="tx1"/>
                </a:solidFill>
                <a:latin typeface="Arial"/>
                <a:cs typeface="Arial"/>
              </a:rPr>
              <a:t> </a:t>
            </a:r>
            <a:r>
              <a:rPr lang="en-GB" sz="2000" b="1" dirty="0" err="1" smtClean="0">
                <a:solidFill>
                  <a:schemeClr val="tx1"/>
                </a:solidFill>
                <a:latin typeface="Arial"/>
                <a:cs typeface="Arial"/>
              </a:rPr>
              <a:t>Hemmungen</a:t>
            </a:r>
            <a:r>
              <a:rPr lang="en-GB" sz="2000" dirty="0" smtClean="0">
                <a:solidFill>
                  <a:schemeClr val="tx1"/>
                </a:solidFill>
                <a:latin typeface="Arial"/>
                <a:cs typeface="Arial"/>
              </a:rPr>
              <a:t> </a:t>
            </a:r>
            <a:r>
              <a:rPr lang="en-GB" sz="2000" dirty="0" err="1" smtClean="0">
                <a:solidFill>
                  <a:schemeClr val="tx1"/>
                </a:solidFill>
                <a:latin typeface="Arial"/>
                <a:cs typeface="Arial"/>
              </a:rPr>
              <a:t>vor</a:t>
            </a:r>
            <a:r>
              <a:rPr lang="en-GB" sz="2000" dirty="0" smtClean="0">
                <a:solidFill>
                  <a:schemeClr val="tx1"/>
                </a:solidFill>
                <a:latin typeface="Arial"/>
                <a:cs typeface="Arial"/>
              </a:rPr>
              <a:t> </a:t>
            </a:r>
            <a:r>
              <a:rPr lang="en-GB" sz="2000" dirty="0" err="1" smtClean="0">
                <a:solidFill>
                  <a:schemeClr val="tx1"/>
                </a:solidFill>
                <a:latin typeface="Arial"/>
                <a:cs typeface="Arial"/>
              </a:rPr>
              <a:t>einem</a:t>
            </a:r>
            <a:r>
              <a:rPr lang="en-GB" sz="2000" dirty="0" smtClean="0">
                <a:solidFill>
                  <a:schemeClr val="tx1"/>
                </a:solidFill>
                <a:latin typeface="Arial"/>
                <a:cs typeface="Arial"/>
              </a:rPr>
              <a:t> </a:t>
            </a:r>
            <a:r>
              <a:rPr lang="en-GB" sz="2000" dirty="0" err="1" smtClean="0">
                <a:solidFill>
                  <a:schemeClr val="tx1"/>
                </a:solidFill>
                <a:latin typeface="Arial"/>
                <a:cs typeface="Arial"/>
              </a:rPr>
              <a:t>größeren</a:t>
            </a:r>
            <a:r>
              <a:rPr lang="en-GB" sz="2000" dirty="0" smtClean="0">
                <a:solidFill>
                  <a:schemeClr val="tx1"/>
                </a:solidFill>
                <a:latin typeface="Arial"/>
                <a:cs typeface="Arial"/>
              </a:rPr>
              <a:t> </a:t>
            </a:r>
            <a:r>
              <a:rPr lang="en-GB" sz="2000" dirty="0" err="1" smtClean="0">
                <a:solidFill>
                  <a:schemeClr val="tx1"/>
                </a:solidFill>
                <a:latin typeface="Arial"/>
                <a:cs typeface="Arial"/>
              </a:rPr>
              <a:t>Publikum</a:t>
            </a:r>
            <a:r>
              <a:rPr lang="en-GB" sz="2000" dirty="0" smtClean="0">
                <a:solidFill>
                  <a:schemeClr val="tx1"/>
                </a:solidFill>
                <a:latin typeface="Arial"/>
                <a:cs typeface="Arial"/>
              </a:rPr>
              <a:t> </a:t>
            </a:r>
            <a:r>
              <a:rPr lang="en-GB" sz="2000" dirty="0" err="1" smtClean="0">
                <a:solidFill>
                  <a:schemeClr val="tx1"/>
                </a:solidFill>
                <a:latin typeface="Arial"/>
                <a:cs typeface="Arial"/>
              </a:rPr>
              <a:t>zu</a:t>
            </a:r>
            <a:r>
              <a:rPr lang="en-GB" sz="2000" dirty="0" smtClean="0">
                <a:solidFill>
                  <a:schemeClr val="tx1"/>
                </a:solidFill>
                <a:latin typeface="Arial"/>
                <a:cs typeface="Arial"/>
              </a:rPr>
              <a:t> </a:t>
            </a:r>
            <a:r>
              <a:rPr lang="en-GB" sz="2000" dirty="0" err="1" smtClean="0">
                <a:solidFill>
                  <a:schemeClr val="tx1"/>
                </a:solidFill>
                <a:latin typeface="Arial"/>
                <a:cs typeface="Arial"/>
              </a:rPr>
              <a:t>sprechen</a:t>
            </a:r>
            <a:r>
              <a:rPr lang="en-GB" sz="2000" dirty="0" smtClean="0">
                <a:solidFill>
                  <a:schemeClr val="tx1"/>
                </a:solidFill>
                <a:latin typeface="Arial"/>
                <a:cs typeface="Arial"/>
              </a:rPr>
              <a:t> und </a:t>
            </a:r>
            <a:r>
              <a:rPr lang="en-GB" sz="2000" dirty="0" err="1" smtClean="0">
                <a:solidFill>
                  <a:schemeClr val="tx1"/>
                </a:solidFill>
                <a:latin typeface="Arial"/>
                <a:cs typeface="Arial"/>
              </a:rPr>
              <a:t>schreiben</a:t>
            </a:r>
            <a:r>
              <a:rPr lang="en-GB" sz="2000" dirty="0" smtClean="0">
                <a:solidFill>
                  <a:schemeClr val="tx1"/>
                </a:solidFill>
                <a:latin typeface="Arial"/>
                <a:cs typeface="Arial"/>
              </a:rPr>
              <a:t> </a:t>
            </a:r>
            <a:r>
              <a:rPr lang="en-GB" sz="2000" dirty="0" err="1" smtClean="0">
                <a:solidFill>
                  <a:schemeClr val="tx1"/>
                </a:solidFill>
                <a:latin typeface="Arial"/>
                <a:cs typeface="Arial"/>
              </a:rPr>
              <a:t>lieber</a:t>
            </a:r>
            <a:r>
              <a:rPr lang="en-GB" sz="2000" dirty="0" smtClean="0">
                <a:solidFill>
                  <a:schemeClr val="tx1"/>
                </a:solidFill>
                <a:latin typeface="Arial"/>
                <a:cs typeface="Arial"/>
              </a:rPr>
              <a:t> </a:t>
            </a:r>
            <a:r>
              <a:rPr lang="en-GB" sz="2000" dirty="0" err="1" smtClean="0">
                <a:solidFill>
                  <a:schemeClr val="tx1"/>
                </a:solidFill>
                <a:latin typeface="Arial"/>
                <a:cs typeface="Arial"/>
              </a:rPr>
              <a:t>einen</a:t>
            </a:r>
            <a:r>
              <a:rPr lang="en-GB" sz="2000" dirty="0" smtClean="0">
                <a:solidFill>
                  <a:schemeClr val="tx1"/>
                </a:solidFill>
                <a:latin typeface="Arial"/>
                <a:cs typeface="Arial"/>
              </a:rPr>
              <a:t> </a:t>
            </a:r>
            <a:r>
              <a:rPr lang="en-GB" sz="2000" dirty="0" err="1" smtClean="0">
                <a:solidFill>
                  <a:schemeClr val="tx1"/>
                </a:solidFill>
                <a:latin typeface="Arial"/>
                <a:cs typeface="Arial"/>
              </a:rPr>
              <a:t>Kommentar</a:t>
            </a:r>
            <a:r>
              <a:rPr lang="en-GB" sz="2000" dirty="0" smtClean="0">
                <a:solidFill>
                  <a:schemeClr val="tx1"/>
                </a:solidFill>
                <a:latin typeface="Arial"/>
                <a:cs typeface="Arial"/>
              </a:rPr>
              <a:t> in </a:t>
            </a:r>
            <a:r>
              <a:rPr lang="en-GB" sz="2000" dirty="0" err="1" smtClean="0">
                <a:solidFill>
                  <a:schemeClr val="tx1"/>
                </a:solidFill>
                <a:latin typeface="Arial"/>
                <a:cs typeface="Arial"/>
              </a:rPr>
              <a:t>einem</a:t>
            </a:r>
            <a:r>
              <a:rPr lang="en-GB" sz="2000" dirty="0" smtClean="0">
                <a:solidFill>
                  <a:schemeClr val="tx1"/>
                </a:solidFill>
                <a:latin typeface="Arial"/>
                <a:cs typeface="Arial"/>
              </a:rPr>
              <a:t> </a:t>
            </a:r>
            <a:r>
              <a:rPr lang="en-GB" sz="2000" dirty="0" err="1" smtClean="0">
                <a:solidFill>
                  <a:schemeClr val="tx1"/>
                </a:solidFill>
                <a:latin typeface="Arial"/>
                <a:cs typeface="Arial"/>
              </a:rPr>
              <a:t>elektronischen</a:t>
            </a:r>
            <a:r>
              <a:rPr lang="en-GB" sz="2000" dirty="0" smtClean="0">
                <a:solidFill>
                  <a:schemeClr val="tx1"/>
                </a:solidFill>
                <a:latin typeface="Arial"/>
                <a:cs typeface="Arial"/>
              </a:rPr>
              <a:t> Forum</a:t>
            </a:r>
          </a:p>
          <a:p>
            <a:pPr>
              <a:spcBef>
                <a:spcPct val="0"/>
              </a:spcBef>
              <a:spcAft>
                <a:spcPts val="1000"/>
              </a:spcAft>
            </a:pPr>
            <a:r>
              <a:rPr lang="en-GB" sz="2000" dirty="0" err="1" smtClean="0">
                <a:solidFill>
                  <a:schemeClr val="tx1"/>
                </a:solidFill>
                <a:latin typeface="Arial"/>
                <a:cs typeface="Arial"/>
              </a:rPr>
              <a:t>Informationen</a:t>
            </a:r>
            <a:r>
              <a:rPr lang="en-GB" sz="2000" dirty="0" smtClean="0">
                <a:solidFill>
                  <a:schemeClr val="tx1"/>
                </a:solidFill>
                <a:latin typeface="Arial"/>
                <a:cs typeface="Arial"/>
              </a:rPr>
              <a:t> </a:t>
            </a:r>
            <a:r>
              <a:rPr lang="en-GB" sz="2000" dirty="0" err="1" smtClean="0">
                <a:solidFill>
                  <a:schemeClr val="tx1"/>
                </a:solidFill>
                <a:latin typeface="Arial"/>
                <a:cs typeface="Arial"/>
              </a:rPr>
              <a:t>können</a:t>
            </a:r>
            <a:r>
              <a:rPr lang="en-GB" sz="2000" dirty="0" smtClean="0">
                <a:solidFill>
                  <a:schemeClr val="tx1"/>
                </a:solidFill>
                <a:latin typeface="Arial"/>
                <a:cs typeface="Arial"/>
              </a:rPr>
              <a:t> </a:t>
            </a:r>
            <a:r>
              <a:rPr lang="en-GB" sz="2000" b="1" dirty="0" err="1" smtClean="0">
                <a:solidFill>
                  <a:schemeClr val="tx1"/>
                </a:solidFill>
                <a:latin typeface="Arial"/>
                <a:cs typeface="Arial"/>
              </a:rPr>
              <a:t>visualiert</a:t>
            </a:r>
            <a:r>
              <a:rPr lang="en-GB" sz="2000" dirty="0" smtClean="0">
                <a:solidFill>
                  <a:schemeClr val="tx1"/>
                </a:solidFill>
                <a:latin typeface="Arial"/>
                <a:cs typeface="Arial"/>
              </a:rPr>
              <a:t> </a:t>
            </a:r>
            <a:r>
              <a:rPr lang="en-GB" sz="2000" dirty="0" err="1" smtClean="0">
                <a:solidFill>
                  <a:schemeClr val="tx1"/>
                </a:solidFill>
                <a:latin typeface="Arial"/>
                <a:cs typeface="Arial"/>
              </a:rPr>
              <a:t>werden</a:t>
            </a:r>
            <a:endParaRPr lang="en-GB" sz="2000" dirty="0" smtClean="0">
              <a:solidFill>
                <a:schemeClr val="tx1"/>
              </a:solidFill>
              <a:latin typeface="Arial"/>
              <a:cs typeface="Arial"/>
            </a:endParaRPr>
          </a:p>
          <a:p>
            <a:pPr>
              <a:spcBef>
                <a:spcPct val="0"/>
              </a:spcBef>
              <a:spcAft>
                <a:spcPts val="1000"/>
              </a:spcAft>
            </a:pPr>
            <a:r>
              <a:rPr lang="en-GB" sz="2000" dirty="0" err="1" smtClean="0">
                <a:latin typeface="Arial"/>
                <a:cs typeface="Arial"/>
              </a:rPr>
              <a:t>Unterschiedliche</a:t>
            </a:r>
            <a:r>
              <a:rPr lang="en-GB" sz="2000" dirty="0" smtClean="0">
                <a:latin typeface="Arial"/>
                <a:cs typeface="Arial"/>
              </a:rPr>
              <a:t> </a:t>
            </a:r>
            <a:r>
              <a:rPr lang="en-GB" sz="2000" b="1" dirty="0" err="1" smtClean="0">
                <a:latin typeface="Arial"/>
                <a:cs typeface="Arial"/>
              </a:rPr>
              <a:t>Aggregationsebenen</a:t>
            </a:r>
            <a:r>
              <a:rPr lang="en-GB" sz="2000" dirty="0" smtClean="0">
                <a:latin typeface="Arial"/>
                <a:cs typeface="Arial"/>
              </a:rPr>
              <a:t> </a:t>
            </a:r>
            <a:r>
              <a:rPr lang="en-GB" sz="2000" dirty="0" err="1" smtClean="0">
                <a:latin typeface="Arial"/>
                <a:cs typeface="Arial"/>
              </a:rPr>
              <a:t>können</a:t>
            </a:r>
            <a:r>
              <a:rPr lang="en-GB" sz="2000" dirty="0" smtClean="0">
                <a:latin typeface="Arial"/>
                <a:cs typeface="Arial"/>
              </a:rPr>
              <a:t> </a:t>
            </a:r>
            <a:r>
              <a:rPr lang="en-GB" sz="2000" dirty="0" err="1" smtClean="0">
                <a:latin typeface="Arial"/>
                <a:cs typeface="Arial"/>
              </a:rPr>
              <a:t>kombiniert</a:t>
            </a:r>
            <a:r>
              <a:rPr lang="en-GB" sz="2000" dirty="0" smtClean="0">
                <a:latin typeface="Arial"/>
                <a:cs typeface="Arial"/>
              </a:rPr>
              <a:t> </a:t>
            </a:r>
            <a:r>
              <a:rPr lang="en-GB" sz="2000" dirty="0" err="1" smtClean="0">
                <a:latin typeface="Arial"/>
                <a:cs typeface="Arial"/>
              </a:rPr>
              <a:t>werden</a:t>
            </a:r>
            <a:endParaRPr lang="en-GB" sz="2000" dirty="0" smtClean="0">
              <a:solidFill>
                <a:schemeClr val="tx1"/>
              </a:solidFill>
              <a:latin typeface="Arial"/>
              <a:cs typeface="Arial"/>
            </a:endParaRPr>
          </a:p>
          <a:p>
            <a:pPr>
              <a:spcBef>
                <a:spcPct val="0"/>
              </a:spcBef>
              <a:spcAft>
                <a:spcPts val="1000"/>
              </a:spcAft>
            </a:pPr>
            <a:r>
              <a:rPr lang="en-GB" sz="2000" dirty="0" smtClean="0">
                <a:solidFill>
                  <a:schemeClr val="tx1"/>
                </a:solidFill>
                <a:latin typeface="Arial"/>
                <a:cs typeface="Arial"/>
              </a:rPr>
              <a:t>Online</a:t>
            </a:r>
            <a:r>
              <a:rPr lang="en-GB" sz="2000" dirty="0" smtClean="0">
                <a:latin typeface="Arial"/>
                <a:cs typeface="Arial"/>
              </a:rPr>
              <a:t>-</a:t>
            </a:r>
            <a:r>
              <a:rPr lang="en-GB" sz="2000" dirty="0" err="1" smtClean="0">
                <a:latin typeface="Arial"/>
                <a:cs typeface="Arial"/>
              </a:rPr>
              <a:t>A</a:t>
            </a:r>
            <a:r>
              <a:rPr lang="en-GB" sz="2000" dirty="0" err="1" smtClean="0">
                <a:solidFill>
                  <a:schemeClr val="tx1"/>
                </a:solidFill>
                <a:latin typeface="Arial"/>
                <a:cs typeface="Arial"/>
              </a:rPr>
              <a:t>ngebote</a:t>
            </a:r>
            <a:r>
              <a:rPr lang="en-GB" sz="2000" dirty="0" smtClean="0">
                <a:solidFill>
                  <a:schemeClr val="tx1"/>
                </a:solidFill>
                <a:latin typeface="Arial"/>
                <a:cs typeface="Arial"/>
              </a:rPr>
              <a:t> </a:t>
            </a:r>
            <a:r>
              <a:rPr lang="en-GB" sz="2000" dirty="0" err="1" smtClean="0">
                <a:solidFill>
                  <a:schemeClr val="tx1"/>
                </a:solidFill>
                <a:latin typeface="Arial"/>
                <a:cs typeface="Arial"/>
              </a:rPr>
              <a:t>erlauben</a:t>
            </a:r>
            <a:r>
              <a:rPr lang="en-GB" sz="2000" dirty="0" smtClean="0">
                <a:solidFill>
                  <a:schemeClr val="tx1"/>
                </a:solidFill>
                <a:latin typeface="Arial"/>
                <a:cs typeface="Arial"/>
              </a:rPr>
              <a:t> </a:t>
            </a:r>
            <a:r>
              <a:rPr lang="en-GB" sz="2000" b="1" dirty="0" err="1" smtClean="0">
                <a:solidFill>
                  <a:schemeClr val="tx1"/>
                </a:solidFill>
                <a:latin typeface="Arial"/>
                <a:cs typeface="Arial"/>
              </a:rPr>
              <a:t>mehr</a:t>
            </a:r>
            <a:r>
              <a:rPr lang="en-GB" sz="2000" b="1" dirty="0" smtClean="0">
                <a:solidFill>
                  <a:schemeClr val="tx1"/>
                </a:solidFill>
                <a:latin typeface="Arial"/>
                <a:cs typeface="Arial"/>
              </a:rPr>
              <a:t> </a:t>
            </a:r>
            <a:r>
              <a:rPr lang="en-GB" sz="2000" b="1" dirty="0" err="1" smtClean="0">
                <a:solidFill>
                  <a:schemeClr val="tx1"/>
                </a:solidFill>
                <a:latin typeface="Arial"/>
                <a:cs typeface="Arial"/>
              </a:rPr>
              <a:t>Interaktivität</a:t>
            </a:r>
            <a:r>
              <a:rPr lang="en-GB" sz="2000" b="1" dirty="0" smtClean="0">
                <a:solidFill>
                  <a:schemeClr val="tx1"/>
                </a:solidFill>
                <a:latin typeface="Arial"/>
                <a:cs typeface="Arial"/>
              </a:rPr>
              <a:t> </a:t>
            </a:r>
            <a:r>
              <a:rPr lang="en-GB" sz="2000" dirty="0" smtClean="0">
                <a:solidFill>
                  <a:schemeClr val="tx1"/>
                </a:solidFill>
                <a:latin typeface="Arial"/>
                <a:cs typeface="Arial"/>
              </a:rPr>
              <a:t>und </a:t>
            </a:r>
            <a:r>
              <a:rPr lang="en-GB" sz="2000" dirty="0" err="1" smtClean="0">
                <a:solidFill>
                  <a:schemeClr val="tx1"/>
                </a:solidFill>
                <a:latin typeface="Arial"/>
                <a:cs typeface="Arial"/>
              </a:rPr>
              <a:t>strukturierte</a:t>
            </a:r>
            <a:r>
              <a:rPr lang="en-GB" sz="2000" dirty="0" smtClean="0">
                <a:solidFill>
                  <a:schemeClr val="tx1"/>
                </a:solidFill>
                <a:latin typeface="Arial"/>
                <a:cs typeface="Arial"/>
              </a:rPr>
              <a:t> </a:t>
            </a:r>
            <a:r>
              <a:rPr lang="en-GB" sz="2000" dirty="0" err="1" smtClean="0">
                <a:solidFill>
                  <a:schemeClr val="tx1"/>
                </a:solidFill>
                <a:latin typeface="Arial"/>
                <a:cs typeface="Arial"/>
              </a:rPr>
              <a:t>Debatten</a:t>
            </a:r>
            <a:r>
              <a:rPr lang="en-GB" sz="2000" dirty="0" smtClean="0">
                <a:latin typeface="Arial"/>
                <a:cs typeface="Arial"/>
              </a:rPr>
              <a:t>, </a:t>
            </a:r>
            <a:r>
              <a:rPr lang="en-GB" sz="2000" dirty="0" err="1" smtClean="0">
                <a:latin typeface="Arial"/>
                <a:cs typeface="Arial"/>
              </a:rPr>
              <a:t>Dialoge</a:t>
            </a:r>
            <a:r>
              <a:rPr lang="en-GB" sz="2000" dirty="0" smtClean="0">
                <a:latin typeface="Arial"/>
                <a:cs typeface="Arial"/>
              </a:rPr>
              <a:t> </a:t>
            </a:r>
            <a:r>
              <a:rPr lang="en-GB" sz="2000" dirty="0" err="1" smtClean="0">
                <a:latin typeface="Arial"/>
                <a:cs typeface="Arial"/>
              </a:rPr>
              <a:t>werden</a:t>
            </a:r>
            <a:r>
              <a:rPr lang="en-GB" sz="2000" dirty="0" smtClean="0">
                <a:latin typeface="Arial"/>
                <a:cs typeface="Arial"/>
              </a:rPr>
              <a:t> </a:t>
            </a:r>
            <a:r>
              <a:rPr lang="en-GB" sz="2000" dirty="0" err="1" smtClean="0">
                <a:latin typeface="Arial"/>
                <a:cs typeface="Arial"/>
              </a:rPr>
              <a:t>dadurch</a:t>
            </a:r>
            <a:r>
              <a:rPr lang="en-GB" sz="2000" dirty="0" smtClean="0">
                <a:latin typeface="Arial"/>
                <a:cs typeface="Arial"/>
              </a:rPr>
              <a:t> </a:t>
            </a:r>
            <a:r>
              <a:rPr lang="en-GB" sz="2000" dirty="0" err="1" smtClean="0">
                <a:latin typeface="Arial"/>
                <a:cs typeface="Arial"/>
              </a:rPr>
              <a:t>transparenter</a:t>
            </a:r>
            <a:r>
              <a:rPr lang="en-GB" sz="2000" dirty="0" smtClean="0">
                <a:latin typeface="Arial"/>
                <a:cs typeface="Arial"/>
              </a:rPr>
              <a:t> und </a:t>
            </a:r>
            <a:r>
              <a:rPr lang="en-GB" sz="2000" dirty="0" err="1" smtClean="0">
                <a:latin typeface="Arial"/>
                <a:cs typeface="Arial"/>
              </a:rPr>
              <a:t>leichter</a:t>
            </a:r>
            <a:r>
              <a:rPr lang="en-GB" sz="2000" dirty="0" smtClean="0">
                <a:latin typeface="Arial"/>
                <a:cs typeface="Arial"/>
              </a:rPr>
              <a:t> </a:t>
            </a:r>
            <a:r>
              <a:rPr lang="en-GB" sz="2000" dirty="0" err="1" smtClean="0">
                <a:latin typeface="Arial"/>
                <a:cs typeface="Arial"/>
              </a:rPr>
              <a:t>bewertbar</a:t>
            </a:r>
            <a:endParaRPr lang="en-GB" sz="2000" dirty="0" smtClean="0">
              <a:latin typeface="Arial"/>
              <a:cs typeface="Arial"/>
            </a:endParaRPr>
          </a:p>
          <a:p>
            <a:pPr>
              <a:spcBef>
                <a:spcPct val="0"/>
              </a:spcBef>
              <a:spcAft>
                <a:spcPts val="1000"/>
              </a:spcAft>
            </a:pPr>
            <a:r>
              <a:rPr lang="en-GB" sz="2000" dirty="0" err="1" smtClean="0">
                <a:solidFill>
                  <a:schemeClr val="tx1"/>
                </a:solidFill>
                <a:latin typeface="Arial"/>
                <a:cs typeface="Arial"/>
              </a:rPr>
              <a:t>Individuelle</a:t>
            </a:r>
            <a:r>
              <a:rPr lang="en-GB" sz="2000" dirty="0" smtClean="0">
                <a:solidFill>
                  <a:schemeClr val="tx1"/>
                </a:solidFill>
                <a:latin typeface="Arial"/>
                <a:cs typeface="Arial"/>
              </a:rPr>
              <a:t> </a:t>
            </a:r>
            <a:r>
              <a:rPr lang="en-GB" sz="2000" dirty="0" err="1" smtClean="0">
                <a:solidFill>
                  <a:schemeClr val="tx1"/>
                </a:solidFill>
                <a:latin typeface="Arial"/>
                <a:cs typeface="Arial"/>
              </a:rPr>
              <a:t>Kommentare</a:t>
            </a:r>
            <a:r>
              <a:rPr lang="en-GB" sz="2000" dirty="0" smtClean="0">
                <a:solidFill>
                  <a:schemeClr val="tx1"/>
                </a:solidFill>
                <a:latin typeface="Arial"/>
                <a:cs typeface="Arial"/>
              </a:rPr>
              <a:t> </a:t>
            </a:r>
            <a:r>
              <a:rPr lang="en-GB" sz="2000" dirty="0" err="1" smtClean="0">
                <a:solidFill>
                  <a:schemeClr val="tx1"/>
                </a:solidFill>
                <a:latin typeface="Arial"/>
                <a:cs typeface="Arial"/>
              </a:rPr>
              <a:t>können</a:t>
            </a:r>
            <a:r>
              <a:rPr lang="en-GB" sz="2000" dirty="0" smtClean="0">
                <a:solidFill>
                  <a:schemeClr val="tx1"/>
                </a:solidFill>
                <a:latin typeface="Arial"/>
                <a:cs typeface="Arial"/>
              </a:rPr>
              <a:t> </a:t>
            </a:r>
            <a:r>
              <a:rPr lang="en-GB" sz="2000" dirty="0" err="1" smtClean="0">
                <a:solidFill>
                  <a:schemeClr val="tx1"/>
                </a:solidFill>
                <a:latin typeface="Arial"/>
                <a:cs typeface="Arial"/>
              </a:rPr>
              <a:t>publiziert</a:t>
            </a:r>
            <a:r>
              <a:rPr lang="en-GB" sz="2000" dirty="0" smtClean="0">
                <a:solidFill>
                  <a:schemeClr val="tx1"/>
                </a:solidFill>
                <a:latin typeface="Arial"/>
                <a:cs typeface="Arial"/>
              </a:rPr>
              <a:t> und </a:t>
            </a:r>
            <a:r>
              <a:rPr lang="en-GB" sz="2000" dirty="0" err="1" smtClean="0">
                <a:solidFill>
                  <a:schemeClr val="tx1"/>
                </a:solidFill>
                <a:latin typeface="Arial"/>
                <a:cs typeface="Arial"/>
              </a:rPr>
              <a:t>mit</a:t>
            </a:r>
            <a:r>
              <a:rPr lang="en-GB" sz="2000" dirty="0" smtClean="0">
                <a:solidFill>
                  <a:schemeClr val="tx1"/>
                </a:solidFill>
                <a:latin typeface="Arial"/>
                <a:cs typeface="Arial"/>
              </a:rPr>
              <a:t> </a:t>
            </a:r>
            <a:r>
              <a:rPr lang="en-GB" sz="2000" dirty="0" err="1" smtClean="0">
                <a:solidFill>
                  <a:schemeClr val="tx1"/>
                </a:solidFill>
                <a:latin typeface="Arial"/>
                <a:cs typeface="Arial"/>
              </a:rPr>
              <a:t>anderen</a:t>
            </a:r>
            <a:r>
              <a:rPr lang="en-GB" sz="2000" dirty="0" smtClean="0">
                <a:solidFill>
                  <a:schemeClr val="tx1"/>
                </a:solidFill>
                <a:latin typeface="Arial"/>
                <a:cs typeface="Arial"/>
              </a:rPr>
              <a:t> </a:t>
            </a:r>
            <a:r>
              <a:rPr lang="en-GB" sz="2000" b="1" dirty="0" err="1" smtClean="0">
                <a:solidFill>
                  <a:schemeClr val="tx1"/>
                </a:solidFill>
                <a:latin typeface="Arial"/>
                <a:cs typeface="Arial"/>
              </a:rPr>
              <a:t>geteilt</a:t>
            </a:r>
            <a:r>
              <a:rPr lang="en-GB" sz="2000" dirty="0" smtClean="0">
                <a:solidFill>
                  <a:schemeClr val="tx1"/>
                </a:solidFill>
                <a:latin typeface="Arial"/>
                <a:cs typeface="Arial"/>
              </a:rPr>
              <a:t> </a:t>
            </a:r>
            <a:r>
              <a:rPr lang="en-GB" sz="2000" dirty="0" err="1" smtClean="0">
                <a:solidFill>
                  <a:schemeClr val="tx1"/>
                </a:solidFill>
                <a:latin typeface="Arial"/>
                <a:cs typeface="Arial"/>
              </a:rPr>
              <a:t>werden</a:t>
            </a:r>
            <a:r>
              <a:rPr lang="en-GB" sz="2000" dirty="0" smtClean="0">
                <a:solidFill>
                  <a:schemeClr val="tx1"/>
                </a:solidFill>
                <a:latin typeface="Arial"/>
                <a:cs typeface="Arial"/>
              </a:rPr>
              <a:t>" </a:t>
            </a:r>
          </a:p>
          <a:p>
            <a:pPr>
              <a:spcBef>
                <a:spcPct val="0"/>
              </a:spcBef>
              <a:spcAft>
                <a:spcPts val="1000"/>
              </a:spcAft>
            </a:pPr>
            <a:endParaRPr lang="en-GB" sz="2000" dirty="0">
              <a:latin typeface="Arial"/>
              <a:cs typeface="Arial"/>
            </a:endParaRPr>
          </a:p>
          <a:p>
            <a:pPr marL="0" indent="0">
              <a:spcBef>
                <a:spcPct val="0"/>
              </a:spcBef>
              <a:spcAft>
                <a:spcPts val="1000"/>
              </a:spcAft>
              <a:buNone/>
            </a:pPr>
            <a:r>
              <a:rPr lang="en-GB" sz="2000" dirty="0" smtClean="0">
                <a:solidFill>
                  <a:schemeClr val="tx1"/>
                </a:solidFill>
              </a:rPr>
              <a:t>(OECD 2003, S. 33)</a:t>
            </a:r>
            <a:endParaRPr lang="de-DE" sz="2000" dirty="0" smtClean="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2"/>
          <a:stretch>
            <a:fillRect/>
          </a:stretch>
        </p:blipFill>
        <p:spPr>
          <a:xfrm>
            <a:off x="0" y="0"/>
            <a:ext cx="4824839" cy="3808610"/>
          </a:xfrm>
          <a:prstGeom prst="rect">
            <a:avLst/>
          </a:prstGeom>
        </p:spPr>
      </p:pic>
      <p:pic>
        <p:nvPicPr>
          <p:cNvPr id="8" name="Bild 7"/>
          <p:cNvPicPr>
            <a:picLocks noChangeAspect="1"/>
          </p:cNvPicPr>
          <p:nvPr/>
        </p:nvPicPr>
        <p:blipFill>
          <a:blip r:embed="rId3"/>
          <a:stretch>
            <a:fillRect/>
          </a:stretch>
        </p:blipFill>
        <p:spPr>
          <a:xfrm>
            <a:off x="4220551" y="2652058"/>
            <a:ext cx="5330246" cy="4019177"/>
          </a:xfrm>
          <a:prstGeom prst="rect">
            <a:avLst/>
          </a:prstGeom>
        </p:spPr>
      </p:pic>
    </p:spTree>
    <p:extLst>
      <p:ext uri="{BB962C8B-B14F-4D97-AF65-F5344CB8AC3E}">
        <p14:creationId xmlns:p14="http://schemas.microsoft.com/office/powerpoint/2010/main" val="865259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9"/>
          <p:cNvGrpSpPr>
            <a:grpSpLocks/>
          </p:cNvGrpSpPr>
          <p:nvPr/>
        </p:nvGrpSpPr>
        <p:grpSpPr bwMode="auto">
          <a:xfrm>
            <a:off x="2923909" y="1725035"/>
            <a:ext cx="5991225" cy="1477963"/>
            <a:chOff x="-183" y="896"/>
            <a:chExt cx="4512" cy="931"/>
          </a:xfrm>
        </p:grpSpPr>
        <p:sp>
          <p:nvSpPr>
            <p:cNvPr id="2053" name="Rectangle 5"/>
            <p:cNvSpPr>
              <a:spLocks noChangeArrowheads="1"/>
            </p:cNvSpPr>
            <p:nvPr/>
          </p:nvSpPr>
          <p:spPr bwMode="auto">
            <a:xfrm>
              <a:off x="-183" y="905"/>
              <a:ext cx="4512" cy="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p>
          </p:txBody>
        </p:sp>
        <p:sp>
          <p:nvSpPr>
            <p:cNvPr id="2055" name="Text Box 7"/>
            <p:cNvSpPr txBox="1">
              <a:spLocks noChangeArrowheads="1"/>
            </p:cNvSpPr>
            <p:nvPr/>
          </p:nvSpPr>
          <p:spPr bwMode="auto">
            <a:xfrm>
              <a:off x="-27" y="1218"/>
              <a:ext cx="101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de-DE" b="1" dirty="0"/>
                <a:t>Präferenzen </a:t>
              </a:r>
              <a:endParaRPr lang="de-DE" b="1" dirty="0" smtClean="0"/>
            </a:p>
            <a:p>
              <a:pPr>
                <a:defRPr/>
              </a:pPr>
              <a:r>
                <a:rPr lang="de-DE" b="1" dirty="0" smtClean="0"/>
                <a:t>abfragen</a:t>
              </a:r>
              <a:endParaRPr lang="de-DE" b="1" dirty="0"/>
            </a:p>
          </p:txBody>
        </p:sp>
        <p:sp>
          <p:nvSpPr>
            <p:cNvPr id="2056" name="Text Box 8"/>
            <p:cNvSpPr txBox="1">
              <a:spLocks noChangeArrowheads="1"/>
            </p:cNvSpPr>
            <p:nvPr/>
          </p:nvSpPr>
          <p:spPr bwMode="auto">
            <a:xfrm>
              <a:off x="1466" y="896"/>
              <a:ext cx="1038" cy="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de-DE" b="1" dirty="0" smtClean="0"/>
                <a:t>Deliberation</a:t>
              </a:r>
            </a:p>
            <a:p>
              <a:pPr algn="ctr">
                <a:defRPr/>
              </a:pPr>
              <a:r>
                <a:rPr lang="de-DE" b="1" dirty="0"/>
                <a:t>=</a:t>
              </a:r>
              <a:endParaRPr lang="de-DE" b="1" dirty="0" smtClean="0"/>
            </a:p>
            <a:p>
              <a:pPr algn="ctr">
                <a:defRPr/>
              </a:pPr>
              <a:r>
                <a:rPr lang="de-DE" b="1" dirty="0" smtClean="0"/>
                <a:t>Präferenzen </a:t>
              </a:r>
            </a:p>
            <a:p>
              <a:pPr algn="ctr">
                <a:defRPr/>
              </a:pPr>
              <a:r>
                <a:rPr lang="de-DE" b="1" dirty="0" smtClean="0"/>
                <a:t>anderer </a:t>
              </a:r>
            </a:p>
            <a:p>
              <a:pPr algn="ctr">
                <a:defRPr/>
              </a:pPr>
              <a:r>
                <a:rPr lang="de-DE" b="1" dirty="0" smtClean="0"/>
                <a:t>verstehen</a:t>
              </a:r>
              <a:endParaRPr lang="de-DE" b="1" dirty="0"/>
            </a:p>
          </p:txBody>
        </p:sp>
      </p:grpSp>
      <p:sp>
        <p:nvSpPr>
          <p:cNvPr id="2058" name="Text Box 10"/>
          <p:cNvSpPr txBox="1">
            <a:spLocks noChangeArrowheads="1"/>
          </p:cNvSpPr>
          <p:nvPr/>
        </p:nvSpPr>
        <p:spPr bwMode="auto">
          <a:xfrm>
            <a:off x="460759" y="3272637"/>
            <a:ext cx="21780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de-DE" sz="2000" dirty="0"/>
              <a:t>Kommunikations-</a:t>
            </a:r>
          </a:p>
          <a:p>
            <a:pPr>
              <a:defRPr/>
            </a:pPr>
            <a:r>
              <a:rPr lang="de-DE" sz="2000" dirty="0" err="1"/>
              <a:t>wege</a:t>
            </a:r>
            <a:endParaRPr lang="de-DE" dirty="0"/>
          </a:p>
        </p:txBody>
      </p:sp>
      <p:sp>
        <p:nvSpPr>
          <p:cNvPr id="19459" name="Textfeld 1"/>
          <p:cNvSpPr txBox="1">
            <a:spLocks noChangeArrowheads="1"/>
          </p:cNvSpPr>
          <p:nvPr/>
        </p:nvSpPr>
        <p:spPr bwMode="auto">
          <a:xfrm>
            <a:off x="611832" y="1946390"/>
            <a:ext cx="1454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dirty="0"/>
              <a:t>Ziel der </a:t>
            </a:r>
          </a:p>
          <a:p>
            <a:pPr eaLnBrk="1" hangingPunct="1"/>
            <a:r>
              <a:rPr lang="de-DE" sz="1800" dirty="0" smtClean="0"/>
              <a:t>Partizipation</a:t>
            </a:r>
            <a:endParaRPr lang="de-DE" sz="1800" dirty="0"/>
          </a:p>
        </p:txBody>
      </p:sp>
      <p:sp>
        <p:nvSpPr>
          <p:cNvPr id="19460" name="Textfeld 2"/>
          <p:cNvSpPr txBox="1">
            <a:spLocks noChangeArrowheads="1"/>
          </p:cNvSpPr>
          <p:nvPr/>
        </p:nvSpPr>
        <p:spPr bwMode="auto">
          <a:xfrm>
            <a:off x="3068198" y="4075000"/>
            <a:ext cx="851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1800" dirty="0" smtClean="0"/>
              <a:t>Online</a:t>
            </a:r>
            <a:endParaRPr lang="de-DE" sz="1800" dirty="0"/>
          </a:p>
        </p:txBody>
      </p:sp>
      <p:sp>
        <p:nvSpPr>
          <p:cNvPr id="16" name="Rectangle 5"/>
          <p:cNvSpPr>
            <a:spLocks noChangeArrowheads="1"/>
          </p:cNvSpPr>
          <p:nvPr/>
        </p:nvSpPr>
        <p:spPr bwMode="auto">
          <a:xfrm>
            <a:off x="2923242" y="3202998"/>
            <a:ext cx="5991225" cy="144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p>
        </p:txBody>
      </p:sp>
      <p:sp>
        <p:nvSpPr>
          <p:cNvPr id="4" name="Textfeld 3"/>
          <p:cNvSpPr txBox="1"/>
          <p:nvPr/>
        </p:nvSpPr>
        <p:spPr>
          <a:xfrm>
            <a:off x="7326940" y="3283459"/>
            <a:ext cx="1383236" cy="646331"/>
          </a:xfrm>
          <a:prstGeom prst="rect">
            <a:avLst/>
          </a:prstGeom>
          <a:noFill/>
        </p:spPr>
        <p:txBody>
          <a:bodyPr wrap="none" rtlCol="0">
            <a:spAutoFit/>
          </a:bodyPr>
          <a:lstStyle/>
          <a:p>
            <a:r>
              <a:rPr lang="de-DE" dirty="0"/>
              <a:t>Face-</a:t>
            </a:r>
            <a:r>
              <a:rPr lang="de-DE" dirty="0" err="1"/>
              <a:t>to</a:t>
            </a:r>
            <a:r>
              <a:rPr lang="de-DE" dirty="0"/>
              <a:t>-Face</a:t>
            </a:r>
          </a:p>
          <a:p>
            <a:endParaRPr lang="de-DE" dirty="0"/>
          </a:p>
        </p:txBody>
      </p:sp>
      <p:cxnSp>
        <p:nvCxnSpPr>
          <p:cNvPr id="6" name="Gerade Verbindung 5"/>
          <p:cNvCxnSpPr/>
          <p:nvPr/>
        </p:nvCxnSpPr>
        <p:spPr>
          <a:xfrm>
            <a:off x="2923242" y="3202998"/>
            <a:ext cx="5929042" cy="1447800"/>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 Box 8"/>
          <p:cNvSpPr txBox="1">
            <a:spLocks noChangeArrowheads="1"/>
          </p:cNvSpPr>
          <p:nvPr/>
        </p:nvSpPr>
        <p:spPr bwMode="auto">
          <a:xfrm>
            <a:off x="7184164" y="1733150"/>
            <a:ext cx="145537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de-DE" b="1" dirty="0" smtClean="0"/>
              <a:t>Mediation</a:t>
            </a:r>
          </a:p>
          <a:p>
            <a:pPr algn="ctr">
              <a:defRPr/>
            </a:pPr>
            <a:r>
              <a:rPr lang="de-DE" b="1" dirty="0"/>
              <a:t>=</a:t>
            </a:r>
            <a:endParaRPr lang="de-DE" b="1" dirty="0" smtClean="0"/>
          </a:p>
          <a:p>
            <a:pPr algn="ctr">
              <a:defRPr/>
            </a:pPr>
            <a:r>
              <a:rPr lang="de-DE" b="1" dirty="0" smtClean="0"/>
              <a:t>Präferenzen </a:t>
            </a:r>
          </a:p>
          <a:p>
            <a:pPr algn="ctr">
              <a:defRPr/>
            </a:pPr>
            <a:r>
              <a:rPr lang="de-DE" b="1" dirty="0"/>
              <a:t>v</a:t>
            </a:r>
            <a:r>
              <a:rPr lang="de-DE" b="1" dirty="0" smtClean="0"/>
              <a:t>erändern/</a:t>
            </a:r>
          </a:p>
          <a:p>
            <a:pPr algn="ctr">
              <a:defRPr/>
            </a:pPr>
            <a:r>
              <a:rPr lang="de-DE" b="1" dirty="0" smtClean="0"/>
              <a:t>konvergieren</a:t>
            </a:r>
            <a:endParaRPr lang="de-DE" b="1" dirty="0"/>
          </a:p>
        </p:txBody>
      </p:sp>
      <p:sp>
        <p:nvSpPr>
          <p:cNvPr id="23" name="Rectangle 5"/>
          <p:cNvSpPr>
            <a:spLocks noChangeArrowheads="1"/>
          </p:cNvSpPr>
          <p:nvPr/>
        </p:nvSpPr>
        <p:spPr bwMode="auto">
          <a:xfrm>
            <a:off x="2923909" y="4803198"/>
            <a:ext cx="5991225" cy="144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p>
        </p:txBody>
      </p:sp>
      <p:cxnSp>
        <p:nvCxnSpPr>
          <p:cNvPr id="24" name="Gerade Verbindung 23"/>
          <p:cNvCxnSpPr/>
          <p:nvPr/>
        </p:nvCxnSpPr>
        <p:spPr>
          <a:xfrm flipV="1">
            <a:off x="3068198" y="4803198"/>
            <a:ext cx="5936486" cy="1397647"/>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feld 9"/>
          <p:cNvSpPr txBox="1"/>
          <p:nvPr/>
        </p:nvSpPr>
        <p:spPr>
          <a:xfrm>
            <a:off x="6027944" y="5484070"/>
            <a:ext cx="2815006" cy="646331"/>
          </a:xfrm>
          <a:prstGeom prst="rect">
            <a:avLst/>
          </a:prstGeom>
          <a:noFill/>
        </p:spPr>
        <p:txBody>
          <a:bodyPr wrap="none" rtlCol="0">
            <a:spAutoFit/>
          </a:bodyPr>
          <a:lstStyle/>
          <a:p>
            <a:r>
              <a:rPr lang="de-DE" dirty="0" smtClean="0"/>
              <a:t>Professionelle Moderation / </a:t>
            </a:r>
          </a:p>
          <a:p>
            <a:r>
              <a:rPr lang="de-DE" dirty="0"/>
              <a:t> Soft </a:t>
            </a:r>
            <a:r>
              <a:rPr lang="de-DE" dirty="0" smtClean="0"/>
              <a:t>Skills + Sachkenntnis </a:t>
            </a:r>
            <a:endParaRPr lang="de-DE" dirty="0"/>
          </a:p>
        </p:txBody>
      </p:sp>
      <p:sp>
        <p:nvSpPr>
          <p:cNvPr id="11" name="Textfeld 10"/>
          <p:cNvSpPr txBox="1"/>
          <p:nvPr/>
        </p:nvSpPr>
        <p:spPr>
          <a:xfrm>
            <a:off x="3242528" y="5058584"/>
            <a:ext cx="2144375" cy="369332"/>
          </a:xfrm>
          <a:prstGeom prst="rect">
            <a:avLst/>
          </a:prstGeom>
          <a:noFill/>
        </p:spPr>
        <p:txBody>
          <a:bodyPr wrap="none" rtlCol="0">
            <a:spAutoFit/>
          </a:bodyPr>
          <a:lstStyle/>
          <a:p>
            <a:r>
              <a:rPr lang="de-DE" dirty="0" smtClean="0"/>
              <a:t>Technische Expertise</a:t>
            </a:r>
            <a:endParaRPr lang="de-DE" dirty="0"/>
          </a:p>
        </p:txBody>
      </p:sp>
      <p:sp>
        <p:nvSpPr>
          <p:cNvPr id="28" name="Text Box 10"/>
          <p:cNvSpPr txBox="1">
            <a:spLocks noChangeArrowheads="1"/>
          </p:cNvSpPr>
          <p:nvPr/>
        </p:nvSpPr>
        <p:spPr bwMode="auto">
          <a:xfrm>
            <a:off x="460759" y="5184545"/>
            <a:ext cx="17830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de-DE" sz="2000" dirty="0" smtClean="0"/>
              <a:t>Erforderliche </a:t>
            </a:r>
          </a:p>
          <a:p>
            <a:pPr>
              <a:defRPr/>
            </a:pPr>
            <a:r>
              <a:rPr lang="de-DE" sz="2000" dirty="0" smtClean="0"/>
              <a:t>Qualifikationen</a:t>
            </a:r>
            <a:endParaRPr lang="de-DE" dirty="0"/>
          </a:p>
        </p:txBody>
      </p:sp>
      <p:sp>
        <p:nvSpPr>
          <p:cNvPr id="3" name="Textfeld 2"/>
          <p:cNvSpPr txBox="1"/>
          <p:nvPr/>
        </p:nvSpPr>
        <p:spPr>
          <a:xfrm>
            <a:off x="709706" y="560294"/>
            <a:ext cx="7002839" cy="523220"/>
          </a:xfrm>
          <a:prstGeom prst="rect">
            <a:avLst/>
          </a:prstGeom>
          <a:noFill/>
        </p:spPr>
        <p:txBody>
          <a:bodyPr wrap="none" rtlCol="0">
            <a:spAutoFit/>
          </a:bodyPr>
          <a:lstStyle/>
          <a:p>
            <a:r>
              <a:rPr lang="de-DE" sz="2800" dirty="0" smtClean="0"/>
              <a:t>Grenzen und Potenzial der online-Partizipation</a:t>
            </a:r>
            <a:endParaRPr lang="de-DE" sz="2800" dirty="0"/>
          </a:p>
        </p:txBody>
      </p:sp>
    </p:spTree>
    <p:extLst>
      <p:ext uri="{BB962C8B-B14F-4D97-AF65-F5344CB8AC3E}">
        <p14:creationId xmlns:p14="http://schemas.microsoft.com/office/powerpoint/2010/main" val="40076775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290904" y="560294"/>
            <a:ext cx="9226625" cy="5878532"/>
          </a:xfrm>
          <a:prstGeom prst="rect">
            <a:avLst/>
          </a:prstGeom>
          <a:noFill/>
        </p:spPr>
        <p:txBody>
          <a:bodyPr wrap="square" rtlCol="0">
            <a:spAutoFit/>
          </a:bodyPr>
          <a:lstStyle/>
          <a:p>
            <a:r>
              <a:rPr lang="de-DE" sz="2800" b="1" u="sng" dirty="0" smtClean="0"/>
              <a:t>Zusammenfassende Thesen</a:t>
            </a:r>
            <a:r>
              <a:rPr lang="de-DE" sz="2800" dirty="0" smtClean="0"/>
              <a:t>:</a:t>
            </a:r>
          </a:p>
          <a:p>
            <a:endParaRPr lang="de-DE" sz="2400" dirty="0" smtClean="0"/>
          </a:p>
          <a:p>
            <a:pPr marL="457200" indent="-457200">
              <a:buAutoNum type="arabicPeriod"/>
            </a:pPr>
            <a:r>
              <a:rPr lang="de-DE" sz="2000" dirty="0" smtClean="0"/>
              <a:t>Bei der Gestaltung der Partizipationsverfahren kommt es auf die Mischung an (Präsenzveranstaltungen und online / Medienmix ). Ausschließliche Online-Kommunikation ist keinem der Ziele angemessen und liefert keine politisch legitimen Ergebnisse.</a:t>
            </a:r>
          </a:p>
          <a:p>
            <a:pPr marL="457200" indent="-457200">
              <a:buFontTx/>
              <a:buAutoNum type="arabicPeriod"/>
            </a:pPr>
            <a:r>
              <a:rPr lang="de-DE" sz="2000" dirty="0" smtClean="0"/>
              <a:t>Trotz </a:t>
            </a:r>
            <a:r>
              <a:rPr lang="de-DE" sz="2000" dirty="0"/>
              <a:t>zunehmender Internetverbreitung gibt es </a:t>
            </a:r>
            <a:r>
              <a:rPr lang="de-DE" sz="2000" dirty="0" smtClean="0"/>
              <a:t>weiterhin </a:t>
            </a:r>
            <a:r>
              <a:rPr lang="de-DE" sz="2000" dirty="0"/>
              <a:t>eine digitale „</a:t>
            </a:r>
            <a:r>
              <a:rPr lang="de-DE" sz="2000" dirty="0" smtClean="0"/>
              <a:t>Kluft</a:t>
            </a:r>
            <a:r>
              <a:rPr lang="de-DE" sz="2000" dirty="0"/>
              <a:t>“,  </a:t>
            </a:r>
            <a:r>
              <a:rPr lang="de-DE" sz="2000" dirty="0" smtClean="0"/>
              <a:t>die </a:t>
            </a:r>
            <a:r>
              <a:rPr lang="de-DE" sz="2000" dirty="0"/>
              <a:t>entlang der </a:t>
            </a:r>
            <a:r>
              <a:rPr lang="de-DE" sz="2000" dirty="0" smtClean="0"/>
              <a:t> </a:t>
            </a:r>
            <a:r>
              <a:rPr lang="de-DE" sz="2000" dirty="0"/>
              <a:t>“Wissenskluft“ </a:t>
            </a:r>
            <a:r>
              <a:rPr lang="de-DE" sz="2000" dirty="0" smtClean="0"/>
              <a:t>verläuft.</a:t>
            </a:r>
            <a:endParaRPr lang="de-DE" sz="2000" dirty="0"/>
          </a:p>
          <a:p>
            <a:pPr marL="457200" indent="-457200">
              <a:buAutoNum type="arabicPeriod" startAt="3"/>
            </a:pPr>
            <a:r>
              <a:rPr lang="de-DE" sz="2000" dirty="0" smtClean="0"/>
              <a:t>Je </a:t>
            </a:r>
            <a:r>
              <a:rPr lang="de-DE" sz="2000" dirty="0"/>
              <a:t>kontroverser das Thema um so weniger geeignet ist  Online-Kommunikation.</a:t>
            </a:r>
          </a:p>
          <a:p>
            <a:pPr marL="457200" indent="-457200">
              <a:buAutoNum type="arabicPeriod" startAt="3"/>
            </a:pPr>
            <a:r>
              <a:rPr lang="de-DE" sz="2000" dirty="0" smtClean="0"/>
              <a:t>Das </a:t>
            </a:r>
            <a:r>
              <a:rPr lang="de-DE" sz="2000" dirty="0" err="1" smtClean="0"/>
              <a:t>Outcome</a:t>
            </a:r>
            <a:r>
              <a:rPr lang="de-DE" sz="2000" dirty="0" smtClean="0"/>
              <a:t> ist leichter zu messen als der  Impact. Der ist in der Regel gering und geht zumeist nicht über den Kreis derer hinaus, die sich beteiligt haben</a:t>
            </a:r>
          </a:p>
          <a:p>
            <a:pPr marL="457200" indent="-457200">
              <a:buAutoNum type="arabicPeriod" startAt="3"/>
            </a:pPr>
            <a:r>
              <a:rPr lang="de-DE" sz="2000" dirty="0" smtClean="0"/>
              <a:t>Ein Thema von hoher Dringlichkeit/Betroffenheit und Klare Zielsetzungen des Verfahrens sind die wichtigsten Erfolgsfaktoren für informelle Konsultationen. Nur wegen „Online“ beteiligen sich die allerwenigsten Bürgerinnen und Bürger.</a:t>
            </a:r>
          </a:p>
          <a:p>
            <a:endParaRPr lang="de-DE" sz="2000" dirty="0" smtClean="0"/>
          </a:p>
          <a:p>
            <a:pPr marL="457200" indent="-457200">
              <a:buAutoNum type="arabicPeriod" startAt="3"/>
            </a:pPr>
            <a:r>
              <a:rPr lang="de-DE" sz="2000" dirty="0" smtClean="0"/>
              <a:t>Das größte Demokratie-Potenzial des Internet  liegt zum einen bei der Transparenz von Politik und Verwaltung (Informationsfreiheit </a:t>
            </a:r>
            <a:r>
              <a:rPr lang="de-DE" sz="2000" dirty="0"/>
              <a:t>u</a:t>
            </a:r>
            <a:r>
              <a:rPr lang="de-DE" sz="2000" dirty="0" smtClean="0"/>
              <a:t>nd Open </a:t>
            </a:r>
            <a:r>
              <a:rPr lang="de-DE" sz="2000" dirty="0" err="1" smtClean="0"/>
              <a:t>Government</a:t>
            </a:r>
            <a:r>
              <a:rPr lang="de-DE" sz="2000" dirty="0" smtClean="0"/>
              <a:t> </a:t>
            </a:r>
            <a:r>
              <a:rPr lang="de-DE" sz="2000" dirty="0"/>
              <a:t>D</a:t>
            </a:r>
            <a:r>
              <a:rPr lang="de-DE" sz="2000" dirty="0" smtClean="0"/>
              <a:t>ata) und zum anderen bei den </a:t>
            </a:r>
            <a:r>
              <a:rPr lang="de-DE" sz="2000" dirty="0" err="1" smtClean="0"/>
              <a:t>Bottom</a:t>
            </a:r>
            <a:r>
              <a:rPr lang="de-DE" sz="2000" dirty="0" smtClean="0"/>
              <a:t>-</a:t>
            </a:r>
            <a:r>
              <a:rPr lang="de-DE" sz="2000" dirty="0" err="1" smtClean="0"/>
              <a:t>Up</a:t>
            </a:r>
            <a:r>
              <a:rPr lang="de-DE" sz="2000" dirty="0" smtClean="0"/>
              <a:t>-Kampagnen</a:t>
            </a:r>
            <a:r>
              <a:rPr lang="de-DE" sz="2400" dirty="0" smtClean="0"/>
              <a:t>.</a:t>
            </a:r>
          </a:p>
        </p:txBody>
      </p:sp>
    </p:spTree>
    <p:extLst>
      <p:ext uri="{BB962C8B-B14F-4D97-AF65-F5344CB8AC3E}">
        <p14:creationId xmlns:p14="http://schemas.microsoft.com/office/powerpoint/2010/main" val="17003586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37755" y="49132"/>
            <a:ext cx="2438400" cy="1612900"/>
          </a:xfrm>
          <a:prstGeom prst="rect">
            <a:avLst/>
          </a:prstGeom>
        </p:spPr>
      </p:pic>
      <p:pic>
        <p:nvPicPr>
          <p:cNvPr id="3" name="Bild 2"/>
          <p:cNvPicPr>
            <a:picLocks noChangeAspect="1"/>
          </p:cNvPicPr>
          <p:nvPr/>
        </p:nvPicPr>
        <p:blipFill>
          <a:blip r:embed="rId3"/>
          <a:stretch>
            <a:fillRect/>
          </a:stretch>
        </p:blipFill>
        <p:spPr>
          <a:xfrm>
            <a:off x="2898588" y="601927"/>
            <a:ext cx="4036363" cy="57107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2"/>
          <a:stretch>
            <a:fillRect/>
          </a:stretch>
        </p:blipFill>
        <p:spPr>
          <a:xfrm>
            <a:off x="37755" y="49132"/>
            <a:ext cx="2438400" cy="1612900"/>
          </a:xfrm>
          <a:prstGeom prst="rect">
            <a:avLst/>
          </a:prstGeom>
        </p:spPr>
      </p:pic>
      <p:pic>
        <p:nvPicPr>
          <p:cNvPr id="6" name="Bild 5"/>
          <p:cNvPicPr>
            <a:picLocks noChangeAspect="1"/>
          </p:cNvPicPr>
          <p:nvPr/>
        </p:nvPicPr>
        <p:blipFill>
          <a:blip r:embed="rId3"/>
          <a:srcRect/>
          <a:stretch>
            <a:fillRect/>
          </a:stretch>
        </p:blipFill>
        <p:spPr bwMode="auto">
          <a:xfrm>
            <a:off x="387436" y="3170641"/>
            <a:ext cx="2827408" cy="3262695"/>
          </a:xfrm>
          <a:prstGeom prst="rect">
            <a:avLst/>
          </a:prstGeom>
          <a:noFill/>
          <a:ln w="9525">
            <a:noFill/>
            <a:miter lim="800000"/>
            <a:headEnd/>
            <a:tailEnd/>
          </a:ln>
        </p:spPr>
      </p:pic>
      <p:pic>
        <p:nvPicPr>
          <p:cNvPr id="7" name="Bild 6"/>
          <p:cNvPicPr>
            <a:picLocks noChangeAspect="1"/>
          </p:cNvPicPr>
          <p:nvPr/>
        </p:nvPicPr>
        <p:blipFill>
          <a:blip r:embed="rId4"/>
          <a:stretch>
            <a:fillRect/>
          </a:stretch>
        </p:blipFill>
        <p:spPr>
          <a:xfrm>
            <a:off x="6718432" y="1811811"/>
            <a:ext cx="2562721" cy="3635065"/>
          </a:xfrm>
          <a:prstGeom prst="rect">
            <a:avLst/>
          </a:prstGeom>
        </p:spPr>
      </p:pic>
      <p:sp>
        <p:nvSpPr>
          <p:cNvPr id="8" name="Textfeld 7"/>
          <p:cNvSpPr txBox="1"/>
          <p:nvPr/>
        </p:nvSpPr>
        <p:spPr>
          <a:xfrm>
            <a:off x="965979" y="2468482"/>
            <a:ext cx="5559184" cy="523220"/>
          </a:xfrm>
          <a:prstGeom prst="rect">
            <a:avLst/>
          </a:prstGeom>
          <a:noFill/>
        </p:spPr>
        <p:txBody>
          <a:bodyPr wrap="none" rtlCol="0">
            <a:spAutoFit/>
          </a:bodyPr>
          <a:lstStyle/>
          <a:p>
            <a:r>
              <a:rPr lang="de-DE" sz="2800" dirty="0" smtClean="0"/>
              <a:t>Vielen Dank für Ihre Aufmerksamkeit</a:t>
            </a:r>
            <a:endParaRPr lang="de-DE" sz="2800" dirty="0"/>
          </a:p>
        </p:txBody>
      </p:sp>
      <p:sp>
        <p:nvSpPr>
          <p:cNvPr id="9" name="Textfeld 8"/>
          <p:cNvSpPr txBox="1"/>
          <p:nvPr/>
        </p:nvSpPr>
        <p:spPr>
          <a:xfrm>
            <a:off x="3214844" y="4061881"/>
            <a:ext cx="2357925" cy="1384995"/>
          </a:xfrm>
          <a:prstGeom prst="rect">
            <a:avLst/>
          </a:prstGeom>
          <a:noFill/>
        </p:spPr>
        <p:txBody>
          <a:bodyPr wrap="none" rtlCol="0">
            <a:spAutoFit/>
          </a:bodyPr>
          <a:lstStyle/>
          <a:p>
            <a:r>
              <a:rPr lang="de-DE" dirty="0" smtClean="0"/>
              <a:t>.</a:t>
            </a:r>
            <a:r>
              <a:rPr lang="de-DE" sz="2800" dirty="0" smtClean="0">
                <a:latin typeface="Arial"/>
                <a:cs typeface="Arial"/>
              </a:rPr>
              <a:t>........ m e h  r</a:t>
            </a:r>
          </a:p>
          <a:p>
            <a:endParaRPr lang="de-DE" sz="2800" dirty="0" smtClean="0">
              <a:latin typeface="Arial"/>
              <a:cs typeface="Arial"/>
            </a:endParaRPr>
          </a:p>
          <a:p>
            <a:r>
              <a:rPr lang="de-DE" sz="2800" dirty="0" err="1" smtClean="0">
                <a:latin typeface="Arial"/>
                <a:cs typeface="Arial"/>
              </a:rPr>
              <a:t>www.ifib.de</a:t>
            </a:r>
            <a:endParaRPr lang="de-DE" sz="2800" dirty="0">
              <a:latin typeface="Arial"/>
              <a:cs typeface="Arial"/>
            </a:endParaRPr>
          </a:p>
        </p:txBody>
      </p:sp>
      <p:sp>
        <p:nvSpPr>
          <p:cNvPr id="2" name="Rechteck 1"/>
          <p:cNvSpPr/>
          <p:nvPr/>
        </p:nvSpPr>
        <p:spPr>
          <a:xfrm>
            <a:off x="3350184" y="5567687"/>
            <a:ext cx="3877985" cy="369332"/>
          </a:xfrm>
          <a:prstGeom prst="rect">
            <a:avLst/>
          </a:prstGeom>
        </p:spPr>
        <p:txBody>
          <a:bodyPr wrap="none">
            <a:spAutoFit/>
          </a:bodyPr>
          <a:lstStyle/>
          <a:p>
            <a:r>
              <a:rPr lang="de-DE" dirty="0"/>
              <a:t>http://</a:t>
            </a:r>
            <a:r>
              <a:rPr lang="de-DE" dirty="0" err="1"/>
              <a:t>www.stateboard.de</a:t>
            </a:r>
            <a:r>
              <a:rPr lang="de-DE" dirty="0"/>
              <a:t>/</a:t>
            </a:r>
            <a:r>
              <a:rPr lang="de-DE" dirty="0" err="1"/>
              <a:t>wennigsen</a:t>
            </a:r>
            <a:r>
              <a:rPr lang="de-DE" dirty="0"/>
              <a:t>/</a:t>
            </a:r>
          </a:p>
        </p:txBody>
      </p:sp>
      <p:sp>
        <p:nvSpPr>
          <p:cNvPr id="3" name="Rechteck 2"/>
          <p:cNvSpPr/>
          <p:nvPr/>
        </p:nvSpPr>
        <p:spPr>
          <a:xfrm>
            <a:off x="3350184" y="5937019"/>
            <a:ext cx="4044797" cy="369332"/>
          </a:xfrm>
          <a:prstGeom prst="rect">
            <a:avLst/>
          </a:prstGeom>
        </p:spPr>
        <p:txBody>
          <a:bodyPr wrap="none">
            <a:spAutoFit/>
          </a:bodyPr>
          <a:lstStyle/>
          <a:p>
            <a:r>
              <a:rPr lang="de-DE" dirty="0"/>
              <a:t>http://</a:t>
            </a:r>
            <a:r>
              <a:rPr lang="de-DE" dirty="0" err="1" smtClean="0"/>
              <a:t>www.stateboard.de</a:t>
            </a:r>
            <a:r>
              <a:rPr lang="de-DE" dirty="0" smtClean="0"/>
              <a:t>/</a:t>
            </a:r>
            <a:r>
              <a:rPr lang="de-DE" dirty="0" err="1" smtClean="0"/>
              <a:t>bremerhaven</a:t>
            </a:r>
            <a:endParaRPr lang="de-DE" dirty="0"/>
          </a:p>
        </p:txBody>
      </p:sp>
      <p:sp>
        <p:nvSpPr>
          <p:cNvPr id="4" name="Textfeld 3"/>
          <p:cNvSpPr txBox="1"/>
          <p:nvPr/>
        </p:nvSpPr>
        <p:spPr>
          <a:xfrm>
            <a:off x="3350184" y="6433336"/>
            <a:ext cx="2591274" cy="369332"/>
          </a:xfrm>
          <a:prstGeom prst="rect">
            <a:avLst/>
          </a:prstGeom>
          <a:noFill/>
        </p:spPr>
        <p:txBody>
          <a:bodyPr wrap="none" rtlCol="0">
            <a:spAutoFit/>
          </a:bodyPr>
          <a:lstStyle/>
          <a:p>
            <a:r>
              <a:rPr lang="de-DE" dirty="0" smtClean="0"/>
              <a:t>Und demnächst Vegesack</a:t>
            </a:r>
            <a:endParaRPr lang="de-DE" dirty="0"/>
          </a:p>
        </p:txBody>
      </p:sp>
    </p:spTree>
    <p:extLst>
      <p:ext uri="{BB962C8B-B14F-4D97-AF65-F5344CB8AC3E}">
        <p14:creationId xmlns:p14="http://schemas.microsoft.com/office/powerpoint/2010/main" val="19928819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Bild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79375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41750"/>
            <a:ext cx="79375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50" y="5264150"/>
            <a:ext cx="80772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7829176" y="1397001"/>
            <a:ext cx="1673413" cy="1569660"/>
          </a:xfrm>
          <a:prstGeom prst="rect">
            <a:avLst/>
          </a:prstGeom>
          <a:noFill/>
        </p:spPr>
        <p:txBody>
          <a:bodyPr wrap="square" rtlCol="0">
            <a:spAutoFit/>
          </a:bodyPr>
          <a:lstStyle/>
          <a:p>
            <a:r>
              <a:rPr lang="de-DE" sz="2400" dirty="0" smtClean="0"/>
              <a:t>Hype oder </a:t>
            </a:r>
          </a:p>
          <a:p>
            <a:r>
              <a:rPr lang="de-DE" sz="2400" dirty="0"/>
              <a:t>w</a:t>
            </a:r>
            <a:r>
              <a:rPr lang="de-DE" sz="2400" dirty="0" smtClean="0"/>
              <a:t>issen-</a:t>
            </a:r>
            <a:r>
              <a:rPr lang="de-DE" sz="2400" dirty="0" err="1" smtClean="0"/>
              <a:t>schaftlicher</a:t>
            </a:r>
            <a:r>
              <a:rPr lang="de-DE" sz="2400" dirty="0" smtClean="0"/>
              <a:t> </a:t>
            </a:r>
          </a:p>
          <a:p>
            <a:r>
              <a:rPr lang="de-DE" sz="2400" dirty="0" smtClean="0"/>
              <a:t>Befund ?</a:t>
            </a:r>
            <a:endParaRPr lang="de-DE" sz="2400" dirty="0"/>
          </a:p>
        </p:txBody>
      </p:sp>
      <p:sp>
        <p:nvSpPr>
          <p:cNvPr id="3" name="Textfeld 2"/>
          <p:cNvSpPr txBox="1"/>
          <p:nvPr/>
        </p:nvSpPr>
        <p:spPr>
          <a:xfrm>
            <a:off x="7937500" y="3600824"/>
            <a:ext cx="1800493" cy="923330"/>
          </a:xfrm>
          <a:prstGeom prst="rect">
            <a:avLst/>
          </a:prstGeom>
          <a:noFill/>
        </p:spPr>
        <p:txBody>
          <a:bodyPr wrap="none" rtlCol="0">
            <a:spAutoFit/>
          </a:bodyPr>
          <a:lstStyle/>
          <a:p>
            <a:r>
              <a:rPr lang="de-DE" dirty="0" smtClean="0"/>
              <a:t>OECD </a:t>
            </a:r>
          </a:p>
          <a:p>
            <a:r>
              <a:rPr lang="de-DE" dirty="0" smtClean="0"/>
              <a:t>konstatiert eine </a:t>
            </a:r>
          </a:p>
          <a:p>
            <a:r>
              <a:rPr lang="de-DE" dirty="0" smtClean="0"/>
              <a:t>„Evaluation Gap“</a:t>
            </a:r>
            <a:endParaRPr lang="de-DE" dirty="0"/>
          </a:p>
        </p:txBody>
      </p:sp>
    </p:spTree>
    <p:extLst>
      <p:ext uri="{BB962C8B-B14F-4D97-AF65-F5344CB8AC3E}">
        <p14:creationId xmlns:p14="http://schemas.microsoft.com/office/powerpoint/2010/main" val="29216309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Text Box 10"/>
          <p:cNvSpPr txBox="1">
            <a:spLocks noChangeArrowheads="1"/>
          </p:cNvSpPr>
          <p:nvPr/>
        </p:nvSpPr>
        <p:spPr bwMode="auto">
          <a:xfrm>
            <a:off x="5324692" y="2227590"/>
            <a:ext cx="3384550" cy="923330"/>
          </a:xfrm>
          <a:prstGeom prst="rect">
            <a:avLst/>
          </a:prstGeom>
          <a:noFill/>
          <a:ln w="9525">
            <a:noFill/>
            <a:miter lim="800000"/>
            <a:headEnd/>
            <a:tailEnd/>
          </a:ln>
        </p:spPr>
        <p:txBody>
          <a:bodyPr>
            <a:prstTxWarp prst="textNoShape">
              <a:avLst/>
            </a:prstTxWarp>
            <a:spAutoFit/>
          </a:bodyPr>
          <a:lstStyle/>
          <a:p>
            <a:pPr algn="ctr" eaLnBrk="0" hangingPunct="0"/>
            <a:r>
              <a:rPr lang="de-DE" b="1" dirty="0">
                <a:solidFill>
                  <a:srgbClr val="000000"/>
                </a:solidFill>
                <a:latin typeface="Arial" charset="0"/>
              </a:rPr>
              <a:t>Eingaben</a:t>
            </a:r>
            <a:r>
              <a:rPr lang="de-DE" b="1" dirty="0" smtClean="0">
                <a:solidFill>
                  <a:srgbClr val="000000"/>
                </a:solidFill>
                <a:latin typeface="Arial" charset="0"/>
              </a:rPr>
              <a:t>,</a:t>
            </a:r>
          </a:p>
          <a:p>
            <a:pPr algn="ctr" eaLnBrk="0" hangingPunct="0"/>
            <a:r>
              <a:rPr lang="de-DE" b="1" dirty="0" smtClean="0">
                <a:solidFill>
                  <a:srgbClr val="000000"/>
                </a:solidFill>
                <a:latin typeface="Arial" charset="0"/>
              </a:rPr>
              <a:t> </a:t>
            </a:r>
            <a:r>
              <a:rPr lang="de-DE" b="1" dirty="0">
                <a:solidFill>
                  <a:srgbClr val="000000"/>
                </a:solidFill>
                <a:latin typeface="Arial" charset="0"/>
              </a:rPr>
              <a:t>Beschwerden,</a:t>
            </a:r>
            <a:r>
              <a:rPr lang="de-DE" b="1" dirty="0" smtClean="0">
                <a:solidFill>
                  <a:srgbClr val="000000"/>
                </a:solidFill>
                <a:latin typeface="Arial" charset="0"/>
              </a:rPr>
              <a:t> </a:t>
            </a:r>
          </a:p>
          <a:p>
            <a:pPr algn="ctr" eaLnBrk="0" hangingPunct="0"/>
            <a:r>
              <a:rPr lang="de-DE" b="1" dirty="0" smtClean="0">
                <a:solidFill>
                  <a:srgbClr val="000000"/>
                </a:solidFill>
                <a:latin typeface="Arial" charset="0"/>
              </a:rPr>
              <a:t>Petitionen</a:t>
            </a:r>
            <a:endParaRPr lang="de-DE" sz="1600" b="1" dirty="0">
              <a:solidFill>
                <a:srgbClr val="000000"/>
              </a:solidFill>
              <a:latin typeface="Arial" charset="0"/>
            </a:endParaRPr>
          </a:p>
        </p:txBody>
      </p:sp>
      <p:sp>
        <p:nvSpPr>
          <p:cNvPr id="22537" name="Text Box 11"/>
          <p:cNvSpPr txBox="1">
            <a:spLocks noChangeArrowheads="1"/>
          </p:cNvSpPr>
          <p:nvPr/>
        </p:nvSpPr>
        <p:spPr bwMode="auto">
          <a:xfrm>
            <a:off x="7014266" y="4753814"/>
            <a:ext cx="1544526" cy="646331"/>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a:solidFill>
                  <a:srgbClr val="000000"/>
                </a:solidFill>
                <a:latin typeface="Arial" charset="0"/>
              </a:rPr>
              <a:t>Transparenz </a:t>
            </a:r>
          </a:p>
          <a:p>
            <a:pPr algn="ctr" eaLnBrk="0" hangingPunct="0"/>
            <a:r>
              <a:rPr lang="de-DE" b="1" dirty="0">
                <a:solidFill>
                  <a:srgbClr val="000000"/>
                </a:solidFill>
                <a:latin typeface="Arial" charset="0"/>
              </a:rPr>
              <a:t>durch Dritte</a:t>
            </a:r>
            <a:r>
              <a:rPr lang="de-DE" sz="1600" dirty="0">
                <a:solidFill>
                  <a:srgbClr val="000000"/>
                </a:solidFill>
                <a:latin typeface="Arial" charset="0"/>
              </a:rPr>
              <a:t> </a:t>
            </a:r>
            <a:endParaRPr lang="de-DE" sz="2400" dirty="0">
              <a:solidFill>
                <a:srgbClr val="000000"/>
              </a:solidFill>
              <a:latin typeface="InfoTextBold-Roman" pitchFamily="50" charset="0"/>
            </a:endParaRPr>
          </a:p>
        </p:txBody>
      </p:sp>
      <p:sp>
        <p:nvSpPr>
          <p:cNvPr id="22538" name="Text Box 12"/>
          <p:cNvSpPr txBox="1">
            <a:spLocks noChangeArrowheads="1"/>
          </p:cNvSpPr>
          <p:nvPr/>
        </p:nvSpPr>
        <p:spPr bwMode="auto">
          <a:xfrm>
            <a:off x="6604106" y="3462995"/>
            <a:ext cx="1569886" cy="923330"/>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smtClean="0">
                <a:solidFill>
                  <a:srgbClr val="000000"/>
                </a:solidFill>
                <a:latin typeface="Arial" charset="0"/>
              </a:rPr>
              <a:t>Kampagnen,</a:t>
            </a:r>
          </a:p>
          <a:p>
            <a:pPr algn="ctr" eaLnBrk="0" hangingPunct="0"/>
            <a:r>
              <a:rPr lang="de-DE" b="1" dirty="0" smtClean="0">
                <a:solidFill>
                  <a:srgbClr val="000000"/>
                </a:solidFill>
                <a:latin typeface="Arial" charset="0"/>
              </a:rPr>
              <a:t>Proteste,</a:t>
            </a:r>
          </a:p>
          <a:p>
            <a:pPr algn="ctr" eaLnBrk="0" hangingPunct="0"/>
            <a:r>
              <a:rPr lang="de-DE" b="1" dirty="0" err="1" smtClean="0">
                <a:solidFill>
                  <a:srgbClr val="000000"/>
                </a:solidFill>
                <a:latin typeface="Arial" charset="0"/>
              </a:rPr>
              <a:t>Lobbying</a:t>
            </a:r>
            <a:endParaRPr lang="de-DE" sz="2400" dirty="0">
              <a:solidFill>
                <a:srgbClr val="000000"/>
              </a:solidFill>
              <a:latin typeface="InfoTextBold-Roman" pitchFamily="50" charset="0"/>
            </a:endParaRPr>
          </a:p>
        </p:txBody>
      </p:sp>
      <p:sp>
        <p:nvSpPr>
          <p:cNvPr id="22539" name="Text Box 13"/>
          <p:cNvSpPr txBox="1">
            <a:spLocks noChangeArrowheads="1"/>
          </p:cNvSpPr>
          <p:nvPr/>
        </p:nvSpPr>
        <p:spPr bwMode="auto">
          <a:xfrm>
            <a:off x="1389281" y="2181822"/>
            <a:ext cx="1530350" cy="366713"/>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a:solidFill>
                  <a:srgbClr val="000000"/>
                </a:solidFill>
                <a:latin typeface="Arial" charset="0"/>
              </a:rPr>
              <a:t>Kooperation</a:t>
            </a:r>
            <a:endParaRPr lang="de-DE" sz="2400" dirty="0">
              <a:solidFill>
                <a:srgbClr val="000000"/>
              </a:solidFill>
              <a:latin typeface="InfoTextBold-Roman" pitchFamily="50" charset="0"/>
            </a:endParaRPr>
          </a:p>
        </p:txBody>
      </p:sp>
      <p:sp>
        <p:nvSpPr>
          <p:cNvPr id="22540" name="Text Box 14"/>
          <p:cNvSpPr txBox="1">
            <a:spLocks noChangeArrowheads="1"/>
          </p:cNvSpPr>
          <p:nvPr/>
        </p:nvSpPr>
        <p:spPr bwMode="auto">
          <a:xfrm>
            <a:off x="801330" y="3462995"/>
            <a:ext cx="1581150" cy="366712"/>
          </a:xfrm>
          <a:prstGeom prst="rect">
            <a:avLst/>
          </a:prstGeom>
          <a:noFill/>
          <a:ln w="9525">
            <a:noFill/>
            <a:miter lim="800000"/>
            <a:headEnd/>
            <a:tailEnd/>
          </a:ln>
        </p:spPr>
        <p:txBody>
          <a:bodyPr wrap="none">
            <a:prstTxWarp prst="textNoShape">
              <a:avLst/>
            </a:prstTxWarp>
            <a:spAutoFit/>
          </a:bodyPr>
          <a:lstStyle/>
          <a:p>
            <a:pPr eaLnBrk="0" hangingPunct="0"/>
            <a:r>
              <a:rPr lang="de-DE" b="1" dirty="0">
                <a:solidFill>
                  <a:srgbClr val="000000"/>
                </a:solidFill>
                <a:latin typeface="Arial" charset="0"/>
              </a:rPr>
              <a:t>Konsultation</a:t>
            </a:r>
            <a:endParaRPr lang="de-DE" sz="2400" dirty="0">
              <a:solidFill>
                <a:srgbClr val="000000"/>
              </a:solidFill>
              <a:latin typeface="InfoTextBold-Roman" pitchFamily="50" charset="0"/>
            </a:endParaRPr>
          </a:p>
        </p:txBody>
      </p:sp>
      <p:sp>
        <p:nvSpPr>
          <p:cNvPr id="22541" name="Text Box 15"/>
          <p:cNvSpPr txBox="1">
            <a:spLocks noChangeArrowheads="1"/>
          </p:cNvSpPr>
          <p:nvPr/>
        </p:nvSpPr>
        <p:spPr bwMode="auto">
          <a:xfrm>
            <a:off x="488020" y="4833938"/>
            <a:ext cx="1441450" cy="366712"/>
          </a:xfrm>
          <a:prstGeom prst="rect">
            <a:avLst/>
          </a:prstGeom>
          <a:noFill/>
          <a:ln w="9525">
            <a:noFill/>
            <a:miter lim="800000"/>
            <a:headEnd/>
            <a:tailEnd/>
          </a:ln>
        </p:spPr>
        <p:txBody>
          <a:bodyPr wrap="none">
            <a:prstTxWarp prst="textNoShape">
              <a:avLst/>
            </a:prstTxWarp>
            <a:spAutoFit/>
          </a:bodyPr>
          <a:lstStyle/>
          <a:p>
            <a:pPr eaLnBrk="0" hangingPunct="0"/>
            <a:r>
              <a:rPr lang="de-DE" b="1" dirty="0">
                <a:latin typeface="Arial" charset="0"/>
              </a:rPr>
              <a:t>Information</a:t>
            </a:r>
            <a:endParaRPr lang="de-DE" sz="2400" b="1" dirty="0">
              <a:latin typeface="InfoTextBold-Roman" pitchFamily="50" charset="0"/>
            </a:endParaRPr>
          </a:p>
        </p:txBody>
      </p:sp>
      <p:sp>
        <p:nvSpPr>
          <p:cNvPr id="22542" name="Rectangle 16"/>
          <p:cNvSpPr>
            <a:spLocks noChangeArrowheads="1"/>
          </p:cNvSpPr>
          <p:nvPr/>
        </p:nvSpPr>
        <p:spPr bwMode="auto">
          <a:xfrm>
            <a:off x="1683433" y="1100735"/>
            <a:ext cx="1655763" cy="720725"/>
          </a:xfrm>
          <a:prstGeom prst="rect">
            <a:avLst/>
          </a:prstGeom>
          <a:noFill/>
          <a:ln w="9525">
            <a:noFill/>
            <a:miter lim="800000"/>
            <a:headEnd/>
            <a:tailEnd/>
          </a:ln>
        </p:spPr>
        <p:txBody>
          <a:bodyPr wrap="none" anchor="ctr">
            <a:prstTxWarp prst="textNoShape">
              <a:avLst/>
            </a:prstTxWarp>
          </a:bodyPr>
          <a:lstStyle/>
          <a:p>
            <a:pPr algn="ctr" eaLnBrk="0" hangingPunct="0"/>
            <a:r>
              <a:rPr lang="de-DE" dirty="0">
                <a:latin typeface="Arial" charset="0"/>
              </a:rPr>
              <a:t>Wahlen</a:t>
            </a:r>
            <a:r>
              <a:rPr lang="de-DE" dirty="0">
                <a:solidFill>
                  <a:srgbClr val="8B8E94"/>
                </a:solidFill>
                <a:latin typeface="Arial" charset="0"/>
              </a:rPr>
              <a:t>,</a:t>
            </a:r>
            <a:br>
              <a:rPr lang="de-DE" dirty="0">
                <a:solidFill>
                  <a:srgbClr val="8B8E94"/>
                </a:solidFill>
                <a:latin typeface="Arial" charset="0"/>
              </a:rPr>
            </a:br>
            <a:r>
              <a:rPr lang="de-DE" dirty="0">
                <a:solidFill>
                  <a:srgbClr val="000000"/>
                </a:solidFill>
                <a:latin typeface="Arial" charset="0"/>
              </a:rPr>
              <a:t>Abstimmungen</a:t>
            </a:r>
          </a:p>
        </p:txBody>
      </p:sp>
      <p:sp>
        <p:nvSpPr>
          <p:cNvPr id="22543" name="Rectangle 17"/>
          <p:cNvSpPr>
            <a:spLocks noChangeArrowheads="1"/>
          </p:cNvSpPr>
          <p:nvPr/>
        </p:nvSpPr>
        <p:spPr bwMode="auto">
          <a:xfrm>
            <a:off x="5686509" y="1102322"/>
            <a:ext cx="1871662" cy="719138"/>
          </a:xfrm>
          <a:prstGeom prst="rect">
            <a:avLst/>
          </a:prstGeom>
          <a:noFill/>
          <a:ln w="9525">
            <a:noFill/>
            <a:miter lim="800000"/>
            <a:headEnd/>
            <a:tailEnd/>
          </a:ln>
        </p:spPr>
        <p:txBody>
          <a:bodyPr wrap="none" anchor="ctr">
            <a:prstTxWarp prst="textNoShape">
              <a:avLst/>
            </a:prstTxWarp>
          </a:bodyPr>
          <a:lstStyle/>
          <a:p>
            <a:pPr algn="ctr" eaLnBrk="0" hangingPunct="0"/>
            <a:r>
              <a:rPr lang="de-DE" dirty="0">
                <a:solidFill>
                  <a:srgbClr val="000000"/>
                </a:solidFill>
                <a:latin typeface="Arial" charset="0"/>
              </a:rPr>
              <a:t>Bürgerbegehren,</a:t>
            </a:r>
            <a:br>
              <a:rPr lang="de-DE" dirty="0">
                <a:solidFill>
                  <a:srgbClr val="000000"/>
                </a:solidFill>
                <a:latin typeface="Arial" charset="0"/>
              </a:rPr>
            </a:br>
            <a:r>
              <a:rPr lang="de-DE" dirty="0">
                <a:solidFill>
                  <a:srgbClr val="000000"/>
                </a:solidFill>
                <a:latin typeface="Arial" charset="0"/>
              </a:rPr>
              <a:t> Volksentscheide </a:t>
            </a:r>
          </a:p>
        </p:txBody>
      </p:sp>
      <p:grpSp>
        <p:nvGrpSpPr>
          <p:cNvPr id="20" name="Gruppierung 19"/>
          <p:cNvGrpSpPr/>
          <p:nvPr/>
        </p:nvGrpSpPr>
        <p:grpSpPr>
          <a:xfrm>
            <a:off x="4997450" y="782396"/>
            <a:ext cx="2489478" cy="5279099"/>
            <a:chOff x="4997450" y="782396"/>
            <a:chExt cx="2489478" cy="5279099"/>
          </a:xfrm>
        </p:grpSpPr>
        <p:sp>
          <p:nvSpPr>
            <p:cNvPr id="22533" name="Text Box 6"/>
            <p:cNvSpPr txBox="1">
              <a:spLocks noChangeArrowheads="1"/>
            </p:cNvSpPr>
            <p:nvPr/>
          </p:nvSpPr>
          <p:spPr bwMode="auto">
            <a:xfrm>
              <a:off x="6456641" y="5724945"/>
              <a:ext cx="1030287" cy="336550"/>
            </a:xfrm>
            <a:prstGeom prst="rect">
              <a:avLst/>
            </a:prstGeom>
            <a:noFill/>
            <a:ln w="9525">
              <a:noFill/>
              <a:miter lim="800000"/>
              <a:headEnd/>
              <a:tailEnd/>
            </a:ln>
          </p:spPr>
          <p:txBody>
            <a:bodyPr wrap="none">
              <a:prstTxWarp prst="textNoShape">
                <a:avLst/>
              </a:prstTxWarp>
              <a:spAutoFit/>
            </a:bodyPr>
            <a:lstStyle/>
            <a:p>
              <a:pPr eaLnBrk="0" hangingPunct="0"/>
              <a:r>
                <a:rPr lang="de-DE" sz="1600" b="1" dirty="0">
                  <a:latin typeface="Arial" charset="0"/>
                </a:rPr>
                <a:t>initiieren</a:t>
              </a:r>
              <a:endParaRPr lang="de-DE" sz="1600" b="1" dirty="0">
                <a:latin typeface="InfoTextBold-Roman" pitchFamily="50" charset="0"/>
              </a:endParaRPr>
            </a:p>
          </p:txBody>
        </p:sp>
        <p:cxnSp>
          <p:nvCxnSpPr>
            <p:cNvPr id="22534" name="AutoShape 8"/>
            <p:cNvCxnSpPr>
              <a:cxnSpLocks noChangeShapeType="1"/>
            </p:cNvCxnSpPr>
            <p:nvPr/>
          </p:nvCxnSpPr>
          <p:spPr bwMode="auto">
            <a:xfrm rot="16200000" flipV="1">
              <a:off x="3972146" y="2637217"/>
              <a:ext cx="4546002" cy="1476214"/>
            </a:xfrm>
            <a:prstGeom prst="straightConnector1">
              <a:avLst/>
            </a:prstGeom>
            <a:noFill/>
            <a:ln w="38100">
              <a:solidFill>
                <a:schemeClr val="tx1"/>
              </a:solidFill>
              <a:round/>
              <a:headEnd/>
              <a:tailEnd type="triangle" w="med" len="med"/>
            </a:ln>
          </p:spPr>
        </p:cxnSp>
        <p:sp>
          <p:nvSpPr>
            <p:cNvPr id="22544" name="Text Box 18"/>
            <p:cNvSpPr txBox="1">
              <a:spLocks noChangeArrowheads="1"/>
            </p:cNvSpPr>
            <p:nvPr/>
          </p:nvSpPr>
          <p:spPr bwMode="auto">
            <a:xfrm>
              <a:off x="4997450" y="782396"/>
              <a:ext cx="785812" cy="274638"/>
            </a:xfrm>
            <a:prstGeom prst="rect">
              <a:avLst/>
            </a:prstGeom>
            <a:noFill/>
            <a:ln w="9525">
              <a:noFill/>
              <a:miter lim="800000"/>
              <a:headEnd/>
              <a:tailEnd/>
            </a:ln>
          </p:spPr>
          <p:txBody>
            <a:bodyPr wrap="none">
              <a:prstTxWarp prst="textNoShape">
                <a:avLst/>
              </a:prstTxWarp>
              <a:spAutoFit/>
            </a:bodyPr>
            <a:lstStyle/>
            <a:p>
              <a:pPr eaLnBrk="0" hangingPunct="0"/>
              <a:r>
                <a:rPr lang="de-DE" sz="1200" dirty="0">
                  <a:latin typeface="Arial" charset="0"/>
                </a:rPr>
                <a:t>Adressat</a:t>
              </a:r>
              <a:endParaRPr lang="de-DE" sz="2400" dirty="0">
                <a:latin typeface="InfoTextBold-Roman" pitchFamily="50" charset="0"/>
              </a:endParaRPr>
            </a:p>
          </p:txBody>
        </p:sp>
      </p:grpSp>
      <p:grpSp>
        <p:nvGrpSpPr>
          <p:cNvPr id="19" name="Gruppierung 18"/>
          <p:cNvGrpSpPr/>
          <p:nvPr/>
        </p:nvGrpSpPr>
        <p:grpSpPr>
          <a:xfrm>
            <a:off x="1007268" y="320374"/>
            <a:ext cx="7344462" cy="6175557"/>
            <a:chOff x="1007268" y="320374"/>
            <a:chExt cx="7344462" cy="6175557"/>
          </a:xfrm>
        </p:grpSpPr>
        <p:sp>
          <p:nvSpPr>
            <p:cNvPr id="22530" name="Text Box 2"/>
            <p:cNvSpPr txBox="1">
              <a:spLocks noChangeArrowheads="1"/>
            </p:cNvSpPr>
            <p:nvPr/>
          </p:nvSpPr>
          <p:spPr bwMode="auto">
            <a:xfrm>
              <a:off x="1007268" y="6095821"/>
              <a:ext cx="7344462" cy="400110"/>
            </a:xfrm>
            <a:prstGeom prst="rect">
              <a:avLst/>
            </a:prstGeom>
            <a:solidFill>
              <a:srgbClr val="C0C0C0"/>
            </a:solidFill>
            <a:ln w="9525">
              <a:noFill/>
              <a:miter lim="800000"/>
              <a:headEnd/>
              <a:tailEnd/>
            </a:ln>
          </p:spPr>
          <p:txBody>
            <a:bodyPr wrap="square">
              <a:prstTxWarp prst="textNoShape">
                <a:avLst/>
              </a:prstTxWarp>
              <a:spAutoFit/>
            </a:bodyPr>
            <a:lstStyle/>
            <a:p>
              <a:pPr algn="ctr" eaLnBrk="0" hangingPunct="0"/>
              <a:r>
                <a:rPr lang="de-DE" sz="2000" dirty="0">
                  <a:latin typeface="Arial" charset="0"/>
                </a:rPr>
                <a:t>Bürger, </a:t>
              </a:r>
              <a:r>
                <a:rPr lang="de-DE" sz="2000" dirty="0" smtClean="0">
                  <a:latin typeface="Arial" charset="0"/>
                </a:rPr>
                <a:t> NRO, Wirtschaft</a:t>
              </a:r>
              <a:endParaRPr lang="de-DE" sz="2400" dirty="0">
                <a:latin typeface="InfoTextBold-Roman" pitchFamily="50" charset="0"/>
              </a:endParaRPr>
            </a:p>
          </p:txBody>
        </p:sp>
        <p:sp>
          <p:nvSpPr>
            <p:cNvPr id="22531" name="Text Box 3"/>
            <p:cNvSpPr txBox="1">
              <a:spLocks noChangeArrowheads="1"/>
            </p:cNvSpPr>
            <p:nvPr/>
          </p:nvSpPr>
          <p:spPr bwMode="auto">
            <a:xfrm>
              <a:off x="2743200" y="320374"/>
              <a:ext cx="4029710" cy="400110"/>
            </a:xfrm>
            <a:prstGeom prst="rect">
              <a:avLst/>
            </a:prstGeom>
            <a:solidFill>
              <a:srgbClr val="C0C0C0"/>
            </a:solidFill>
            <a:ln w="9525">
              <a:noFill/>
              <a:miter lim="800000"/>
              <a:headEnd/>
              <a:tailEnd/>
            </a:ln>
          </p:spPr>
          <p:txBody>
            <a:bodyPr wrap="square">
              <a:prstTxWarp prst="textNoShape">
                <a:avLst/>
              </a:prstTxWarp>
              <a:spAutoFit/>
            </a:bodyPr>
            <a:lstStyle/>
            <a:p>
              <a:pPr algn="ctr" eaLnBrk="0" hangingPunct="0"/>
              <a:r>
                <a:rPr lang="de-DE" sz="2000" dirty="0">
                  <a:latin typeface="Arial" charset="0"/>
                </a:rPr>
                <a:t>Verwaltung,</a:t>
              </a:r>
              <a:r>
                <a:rPr lang="de-DE" sz="2000" dirty="0" smtClean="0">
                  <a:latin typeface="Arial" charset="0"/>
                </a:rPr>
                <a:t> Politik</a:t>
              </a:r>
              <a:endParaRPr lang="de-DE" sz="2000" dirty="0">
                <a:latin typeface="Arial" charset="0"/>
              </a:endParaRPr>
            </a:p>
          </p:txBody>
        </p:sp>
        <p:sp>
          <p:nvSpPr>
            <p:cNvPr id="22532" name="Text Box 4"/>
            <p:cNvSpPr txBox="1">
              <a:spLocks noChangeArrowheads="1"/>
            </p:cNvSpPr>
            <p:nvPr/>
          </p:nvSpPr>
          <p:spPr bwMode="auto">
            <a:xfrm>
              <a:off x="1168588" y="5821184"/>
              <a:ext cx="785813" cy="274637"/>
            </a:xfrm>
            <a:prstGeom prst="rect">
              <a:avLst/>
            </a:prstGeom>
            <a:noFill/>
            <a:ln w="9525">
              <a:noFill/>
              <a:miter lim="800000"/>
              <a:headEnd/>
              <a:tailEnd/>
            </a:ln>
          </p:spPr>
          <p:txBody>
            <a:bodyPr wrap="none">
              <a:prstTxWarp prst="textNoShape">
                <a:avLst/>
              </a:prstTxWarp>
              <a:spAutoFit/>
            </a:bodyPr>
            <a:lstStyle/>
            <a:p>
              <a:pPr eaLnBrk="0" hangingPunct="0"/>
              <a:r>
                <a:rPr lang="de-DE" sz="1200" dirty="0">
                  <a:latin typeface="Arial" charset="0"/>
                </a:rPr>
                <a:t>Adressat</a:t>
              </a:r>
              <a:endParaRPr lang="de-DE" sz="2400" dirty="0">
                <a:latin typeface="InfoTextBold-Roman" pitchFamily="50" charset="0"/>
              </a:endParaRPr>
            </a:p>
          </p:txBody>
        </p:sp>
        <p:cxnSp>
          <p:nvCxnSpPr>
            <p:cNvPr id="22535" name="AutoShape 9"/>
            <p:cNvCxnSpPr>
              <a:cxnSpLocks noChangeShapeType="1"/>
            </p:cNvCxnSpPr>
            <p:nvPr/>
          </p:nvCxnSpPr>
          <p:spPr bwMode="auto">
            <a:xfrm rot="5400000">
              <a:off x="543211" y="2529063"/>
              <a:ext cx="4338133" cy="1828868"/>
            </a:xfrm>
            <a:prstGeom prst="straightConnector1">
              <a:avLst/>
            </a:prstGeom>
            <a:noFill/>
            <a:ln w="28575">
              <a:solidFill>
                <a:schemeClr val="tx1"/>
              </a:solidFill>
              <a:round/>
              <a:headEnd/>
              <a:tailEnd type="triangle" w="med" len="med"/>
            </a:ln>
          </p:spPr>
        </p:cxnSp>
        <p:sp>
          <p:nvSpPr>
            <p:cNvPr id="22545" name="Text Box 19"/>
            <p:cNvSpPr txBox="1">
              <a:spLocks noChangeArrowheads="1"/>
            </p:cNvSpPr>
            <p:nvPr/>
          </p:nvSpPr>
          <p:spPr bwMode="auto">
            <a:xfrm>
              <a:off x="3275013" y="720484"/>
              <a:ext cx="862013" cy="336550"/>
            </a:xfrm>
            <a:prstGeom prst="rect">
              <a:avLst/>
            </a:prstGeom>
            <a:noFill/>
            <a:ln w="9525">
              <a:noFill/>
              <a:miter lim="800000"/>
              <a:headEnd/>
              <a:tailEnd/>
            </a:ln>
          </p:spPr>
          <p:txBody>
            <a:bodyPr wrap="none">
              <a:prstTxWarp prst="textNoShape">
                <a:avLst/>
              </a:prstTxWarp>
              <a:spAutoFit/>
            </a:bodyPr>
            <a:lstStyle/>
            <a:p>
              <a:pPr eaLnBrk="0" hangingPunct="0"/>
              <a:r>
                <a:rPr lang="de-DE" sz="1600" b="1" dirty="0">
                  <a:latin typeface="Arial" charset="0"/>
                </a:rPr>
                <a:t>initiiert</a:t>
              </a:r>
              <a:endParaRPr lang="de-DE" sz="2400" dirty="0">
                <a:latin typeface="InfoTextBold-Roman" pitchFamily="50" charset="0"/>
              </a:endParaRPr>
            </a:p>
          </p:txBody>
        </p:sp>
      </p:grpSp>
      <p:sp>
        <p:nvSpPr>
          <p:cNvPr id="22546" name="Text Box 20"/>
          <p:cNvSpPr txBox="1">
            <a:spLocks noChangeArrowheads="1"/>
          </p:cNvSpPr>
          <p:nvPr/>
        </p:nvSpPr>
        <p:spPr bwMode="auto">
          <a:xfrm>
            <a:off x="611188" y="1821460"/>
            <a:ext cx="2087562" cy="366712"/>
          </a:xfrm>
          <a:prstGeom prst="rect">
            <a:avLst/>
          </a:prstGeom>
          <a:noFill/>
          <a:ln w="9525">
            <a:noFill/>
            <a:miter lim="800000"/>
            <a:headEnd/>
            <a:tailEnd/>
          </a:ln>
        </p:spPr>
        <p:txBody>
          <a:bodyPr>
            <a:prstTxWarp prst="textNoShape">
              <a:avLst/>
            </a:prstTxWarp>
            <a:spAutoFit/>
          </a:bodyPr>
          <a:lstStyle/>
          <a:p>
            <a:pPr>
              <a:spcBef>
                <a:spcPct val="50000"/>
              </a:spcBef>
            </a:pPr>
            <a:endParaRPr lang="de-DE">
              <a:latin typeface="Arial" charset="0"/>
            </a:endParaRPr>
          </a:p>
        </p:txBody>
      </p:sp>
      <p:sp>
        <p:nvSpPr>
          <p:cNvPr id="2" name="Rechteck 1"/>
          <p:cNvSpPr/>
          <p:nvPr/>
        </p:nvSpPr>
        <p:spPr>
          <a:xfrm>
            <a:off x="488020" y="1972235"/>
            <a:ext cx="8162921" cy="367609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feld 2"/>
          <p:cNvSpPr txBox="1"/>
          <p:nvPr/>
        </p:nvSpPr>
        <p:spPr>
          <a:xfrm>
            <a:off x="3742765" y="3462995"/>
            <a:ext cx="1556699" cy="369332"/>
          </a:xfrm>
          <a:prstGeom prst="rect">
            <a:avLst/>
          </a:prstGeom>
          <a:noFill/>
        </p:spPr>
        <p:txBody>
          <a:bodyPr wrap="none" rtlCol="0">
            <a:spAutoFit/>
          </a:bodyPr>
          <a:lstStyle/>
          <a:p>
            <a:r>
              <a:rPr lang="de-DE" dirty="0" smtClean="0"/>
              <a:t>E-Partizipation</a:t>
            </a:r>
            <a:endParaRPr lang="de-DE" dirty="0"/>
          </a:p>
        </p:txBody>
      </p:sp>
      <p:sp>
        <p:nvSpPr>
          <p:cNvPr id="4" name="Textfeld 3"/>
          <p:cNvSpPr txBox="1"/>
          <p:nvPr/>
        </p:nvSpPr>
        <p:spPr>
          <a:xfrm>
            <a:off x="4018171" y="1391628"/>
            <a:ext cx="979279" cy="369332"/>
          </a:xfrm>
          <a:prstGeom prst="rect">
            <a:avLst/>
          </a:prstGeom>
          <a:noFill/>
        </p:spPr>
        <p:txBody>
          <a:bodyPr wrap="none" rtlCol="0">
            <a:spAutoFit/>
          </a:bodyPr>
          <a:lstStyle/>
          <a:p>
            <a:r>
              <a:rPr lang="de-DE" dirty="0" smtClean="0"/>
              <a:t>E-</a:t>
            </a:r>
            <a:r>
              <a:rPr lang="de-DE" dirty="0" err="1" smtClean="0"/>
              <a:t>Voting</a:t>
            </a:r>
            <a:endParaRPr lang="de-DE"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5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5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P spid="22537" grpId="0"/>
      <p:bldP spid="22538" grpId="0"/>
      <p:bldP spid="22539" grpId="0"/>
      <p:bldP spid="22540" grpId="0"/>
      <p:bldP spid="22541" grpId="0"/>
      <p:bldP spid="22542" grpId="0"/>
      <p:bldP spid="225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07268" y="6095821"/>
            <a:ext cx="7344462" cy="400110"/>
          </a:xfrm>
          <a:prstGeom prst="rect">
            <a:avLst/>
          </a:prstGeom>
          <a:solidFill>
            <a:srgbClr val="C0C0C0"/>
          </a:solidFill>
          <a:ln w="9525">
            <a:noFill/>
            <a:miter lim="800000"/>
            <a:headEnd/>
            <a:tailEnd/>
          </a:ln>
        </p:spPr>
        <p:txBody>
          <a:bodyPr wrap="square">
            <a:prstTxWarp prst="textNoShape">
              <a:avLst/>
            </a:prstTxWarp>
            <a:spAutoFit/>
          </a:bodyPr>
          <a:lstStyle/>
          <a:p>
            <a:pPr algn="ctr" eaLnBrk="0" hangingPunct="0"/>
            <a:r>
              <a:rPr lang="de-DE" sz="2000" dirty="0">
                <a:latin typeface="Arial" charset="0"/>
              </a:rPr>
              <a:t>Bürger, </a:t>
            </a:r>
            <a:r>
              <a:rPr lang="de-DE" sz="2000" dirty="0" smtClean="0">
                <a:latin typeface="Arial" charset="0"/>
              </a:rPr>
              <a:t> NRO, Wirtschaft</a:t>
            </a:r>
            <a:endParaRPr lang="de-DE" sz="2400" dirty="0">
              <a:latin typeface="InfoTextBold-Roman" pitchFamily="50" charset="0"/>
            </a:endParaRPr>
          </a:p>
        </p:txBody>
      </p:sp>
      <p:sp>
        <p:nvSpPr>
          <p:cNvPr id="22531" name="Text Box 3"/>
          <p:cNvSpPr txBox="1">
            <a:spLocks noChangeArrowheads="1"/>
          </p:cNvSpPr>
          <p:nvPr/>
        </p:nvSpPr>
        <p:spPr bwMode="auto">
          <a:xfrm>
            <a:off x="2743200" y="320374"/>
            <a:ext cx="4029710" cy="400110"/>
          </a:xfrm>
          <a:prstGeom prst="rect">
            <a:avLst/>
          </a:prstGeom>
          <a:solidFill>
            <a:srgbClr val="C0C0C0"/>
          </a:solidFill>
          <a:ln w="9525">
            <a:noFill/>
            <a:miter lim="800000"/>
            <a:headEnd/>
            <a:tailEnd/>
          </a:ln>
        </p:spPr>
        <p:txBody>
          <a:bodyPr wrap="square">
            <a:prstTxWarp prst="textNoShape">
              <a:avLst/>
            </a:prstTxWarp>
            <a:spAutoFit/>
          </a:bodyPr>
          <a:lstStyle/>
          <a:p>
            <a:pPr algn="ctr" eaLnBrk="0" hangingPunct="0"/>
            <a:r>
              <a:rPr lang="de-DE" sz="2000" dirty="0">
                <a:latin typeface="Arial" charset="0"/>
              </a:rPr>
              <a:t>Verwaltung,</a:t>
            </a:r>
            <a:r>
              <a:rPr lang="de-DE" sz="2000" dirty="0" smtClean="0">
                <a:latin typeface="Arial" charset="0"/>
              </a:rPr>
              <a:t> Politik</a:t>
            </a:r>
            <a:endParaRPr lang="de-DE" sz="2000" dirty="0">
              <a:latin typeface="Arial" charset="0"/>
            </a:endParaRPr>
          </a:p>
        </p:txBody>
      </p:sp>
      <p:sp>
        <p:nvSpPr>
          <p:cNvPr id="22532" name="Text Box 4"/>
          <p:cNvSpPr txBox="1">
            <a:spLocks noChangeArrowheads="1"/>
          </p:cNvSpPr>
          <p:nvPr/>
        </p:nvSpPr>
        <p:spPr bwMode="auto">
          <a:xfrm>
            <a:off x="1168588" y="5821184"/>
            <a:ext cx="785813" cy="274637"/>
          </a:xfrm>
          <a:prstGeom prst="rect">
            <a:avLst/>
          </a:prstGeom>
          <a:noFill/>
          <a:ln w="9525">
            <a:noFill/>
            <a:miter lim="800000"/>
            <a:headEnd/>
            <a:tailEnd/>
          </a:ln>
        </p:spPr>
        <p:txBody>
          <a:bodyPr wrap="none">
            <a:prstTxWarp prst="textNoShape">
              <a:avLst/>
            </a:prstTxWarp>
            <a:spAutoFit/>
          </a:bodyPr>
          <a:lstStyle/>
          <a:p>
            <a:pPr eaLnBrk="0" hangingPunct="0"/>
            <a:r>
              <a:rPr lang="de-DE" sz="1200" dirty="0">
                <a:latin typeface="Arial" charset="0"/>
              </a:rPr>
              <a:t>Adressat</a:t>
            </a:r>
            <a:endParaRPr lang="de-DE" sz="2400" dirty="0">
              <a:latin typeface="InfoTextBold-Roman" pitchFamily="50" charset="0"/>
            </a:endParaRPr>
          </a:p>
        </p:txBody>
      </p:sp>
      <p:sp>
        <p:nvSpPr>
          <p:cNvPr id="22533" name="Text Box 6"/>
          <p:cNvSpPr txBox="1">
            <a:spLocks noChangeArrowheads="1"/>
          </p:cNvSpPr>
          <p:nvPr/>
        </p:nvSpPr>
        <p:spPr bwMode="auto">
          <a:xfrm>
            <a:off x="6456641" y="5724945"/>
            <a:ext cx="1030287" cy="336550"/>
          </a:xfrm>
          <a:prstGeom prst="rect">
            <a:avLst/>
          </a:prstGeom>
          <a:noFill/>
          <a:ln w="9525">
            <a:noFill/>
            <a:miter lim="800000"/>
            <a:headEnd/>
            <a:tailEnd/>
          </a:ln>
        </p:spPr>
        <p:txBody>
          <a:bodyPr wrap="none">
            <a:prstTxWarp prst="textNoShape">
              <a:avLst/>
            </a:prstTxWarp>
            <a:spAutoFit/>
          </a:bodyPr>
          <a:lstStyle/>
          <a:p>
            <a:pPr eaLnBrk="0" hangingPunct="0"/>
            <a:r>
              <a:rPr lang="de-DE" sz="1600" b="1" dirty="0">
                <a:latin typeface="Arial" charset="0"/>
              </a:rPr>
              <a:t>initiieren</a:t>
            </a:r>
            <a:endParaRPr lang="de-DE" sz="1600" b="1" dirty="0">
              <a:latin typeface="InfoTextBold-Roman" pitchFamily="50" charset="0"/>
            </a:endParaRPr>
          </a:p>
        </p:txBody>
      </p:sp>
      <p:cxnSp>
        <p:nvCxnSpPr>
          <p:cNvPr id="22534" name="AutoShape 8"/>
          <p:cNvCxnSpPr>
            <a:cxnSpLocks noChangeShapeType="1"/>
          </p:cNvCxnSpPr>
          <p:nvPr/>
        </p:nvCxnSpPr>
        <p:spPr bwMode="auto">
          <a:xfrm rot="16200000" flipV="1">
            <a:off x="3972146" y="2637217"/>
            <a:ext cx="4546002" cy="1476214"/>
          </a:xfrm>
          <a:prstGeom prst="straightConnector1">
            <a:avLst/>
          </a:prstGeom>
          <a:noFill/>
          <a:ln w="38100">
            <a:solidFill>
              <a:schemeClr val="tx1"/>
            </a:solidFill>
            <a:round/>
            <a:headEnd/>
            <a:tailEnd type="triangle" w="med" len="med"/>
          </a:ln>
        </p:spPr>
      </p:cxnSp>
      <p:cxnSp>
        <p:nvCxnSpPr>
          <p:cNvPr id="22535" name="AutoShape 9"/>
          <p:cNvCxnSpPr>
            <a:cxnSpLocks noChangeShapeType="1"/>
          </p:cNvCxnSpPr>
          <p:nvPr/>
        </p:nvCxnSpPr>
        <p:spPr bwMode="auto">
          <a:xfrm rot="5400000">
            <a:off x="543211" y="2529063"/>
            <a:ext cx="4338133" cy="1828868"/>
          </a:xfrm>
          <a:prstGeom prst="straightConnector1">
            <a:avLst/>
          </a:prstGeom>
          <a:noFill/>
          <a:ln w="28575">
            <a:solidFill>
              <a:schemeClr val="tx1"/>
            </a:solidFill>
            <a:round/>
            <a:headEnd/>
            <a:tailEnd type="triangle" w="med" len="med"/>
          </a:ln>
        </p:spPr>
      </p:cxnSp>
      <p:sp>
        <p:nvSpPr>
          <p:cNvPr id="22536" name="Text Box 10"/>
          <p:cNvSpPr txBox="1">
            <a:spLocks noChangeArrowheads="1"/>
          </p:cNvSpPr>
          <p:nvPr/>
        </p:nvSpPr>
        <p:spPr bwMode="auto">
          <a:xfrm>
            <a:off x="5324692" y="2227590"/>
            <a:ext cx="3384550" cy="923330"/>
          </a:xfrm>
          <a:prstGeom prst="rect">
            <a:avLst/>
          </a:prstGeom>
          <a:noFill/>
          <a:ln w="9525">
            <a:noFill/>
            <a:miter lim="800000"/>
            <a:headEnd/>
            <a:tailEnd/>
          </a:ln>
        </p:spPr>
        <p:txBody>
          <a:bodyPr>
            <a:prstTxWarp prst="textNoShape">
              <a:avLst/>
            </a:prstTxWarp>
            <a:spAutoFit/>
          </a:bodyPr>
          <a:lstStyle/>
          <a:p>
            <a:pPr algn="ctr" eaLnBrk="0" hangingPunct="0"/>
            <a:r>
              <a:rPr lang="de-DE" b="1" dirty="0">
                <a:solidFill>
                  <a:schemeClr val="bg1">
                    <a:lumMod val="75000"/>
                  </a:schemeClr>
                </a:solidFill>
                <a:latin typeface="Arial" charset="0"/>
              </a:rPr>
              <a:t>Eingaben</a:t>
            </a:r>
            <a:r>
              <a:rPr lang="de-DE" b="1" dirty="0" smtClean="0">
                <a:solidFill>
                  <a:schemeClr val="bg1">
                    <a:lumMod val="75000"/>
                  </a:schemeClr>
                </a:solidFill>
                <a:latin typeface="Arial" charset="0"/>
              </a:rPr>
              <a:t>,</a:t>
            </a:r>
          </a:p>
          <a:p>
            <a:pPr algn="ctr" eaLnBrk="0" hangingPunct="0"/>
            <a:r>
              <a:rPr lang="de-DE" b="1" dirty="0" smtClean="0">
                <a:solidFill>
                  <a:schemeClr val="bg1">
                    <a:lumMod val="75000"/>
                  </a:schemeClr>
                </a:solidFill>
                <a:latin typeface="Arial" charset="0"/>
              </a:rPr>
              <a:t> </a:t>
            </a:r>
            <a:r>
              <a:rPr lang="de-DE" b="1" dirty="0">
                <a:solidFill>
                  <a:schemeClr val="bg1">
                    <a:lumMod val="75000"/>
                  </a:schemeClr>
                </a:solidFill>
                <a:latin typeface="Arial" charset="0"/>
              </a:rPr>
              <a:t>Beschwerden,</a:t>
            </a:r>
            <a:r>
              <a:rPr lang="de-DE" b="1" dirty="0" smtClean="0">
                <a:solidFill>
                  <a:schemeClr val="bg1">
                    <a:lumMod val="75000"/>
                  </a:schemeClr>
                </a:solidFill>
                <a:latin typeface="Arial" charset="0"/>
              </a:rPr>
              <a:t> </a:t>
            </a:r>
          </a:p>
          <a:p>
            <a:pPr algn="ctr" eaLnBrk="0" hangingPunct="0"/>
            <a:r>
              <a:rPr lang="de-DE" b="1" dirty="0" smtClean="0">
                <a:solidFill>
                  <a:schemeClr val="bg1">
                    <a:lumMod val="75000"/>
                  </a:schemeClr>
                </a:solidFill>
                <a:latin typeface="Arial" charset="0"/>
              </a:rPr>
              <a:t>Petitionen</a:t>
            </a:r>
            <a:endParaRPr lang="de-DE" sz="1600" b="1" dirty="0">
              <a:solidFill>
                <a:schemeClr val="bg1">
                  <a:lumMod val="75000"/>
                </a:schemeClr>
              </a:solidFill>
              <a:latin typeface="Arial" charset="0"/>
            </a:endParaRPr>
          </a:p>
        </p:txBody>
      </p:sp>
      <p:sp>
        <p:nvSpPr>
          <p:cNvPr id="22537" name="Text Box 11"/>
          <p:cNvSpPr txBox="1">
            <a:spLocks noChangeArrowheads="1"/>
          </p:cNvSpPr>
          <p:nvPr/>
        </p:nvSpPr>
        <p:spPr bwMode="auto">
          <a:xfrm>
            <a:off x="7014266" y="4753814"/>
            <a:ext cx="1544526" cy="646331"/>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a:solidFill>
                  <a:srgbClr val="BFBFBF"/>
                </a:solidFill>
                <a:latin typeface="Arial" charset="0"/>
              </a:rPr>
              <a:t>Transparenz </a:t>
            </a:r>
          </a:p>
          <a:p>
            <a:pPr algn="ctr" eaLnBrk="0" hangingPunct="0"/>
            <a:r>
              <a:rPr lang="de-DE" b="1" dirty="0">
                <a:solidFill>
                  <a:srgbClr val="BFBFBF"/>
                </a:solidFill>
                <a:latin typeface="Arial" charset="0"/>
              </a:rPr>
              <a:t>durch Dritte</a:t>
            </a:r>
            <a:r>
              <a:rPr lang="de-DE" sz="1600" dirty="0">
                <a:solidFill>
                  <a:srgbClr val="BFBFBF"/>
                </a:solidFill>
                <a:latin typeface="Arial" charset="0"/>
              </a:rPr>
              <a:t> </a:t>
            </a:r>
            <a:endParaRPr lang="de-DE" sz="2400" dirty="0">
              <a:solidFill>
                <a:srgbClr val="BFBFBF"/>
              </a:solidFill>
              <a:latin typeface="InfoTextBold-Roman" pitchFamily="50" charset="0"/>
            </a:endParaRPr>
          </a:p>
        </p:txBody>
      </p:sp>
      <p:sp>
        <p:nvSpPr>
          <p:cNvPr id="22538" name="Text Box 12"/>
          <p:cNvSpPr txBox="1">
            <a:spLocks noChangeArrowheads="1"/>
          </p:cNvSpPr>
          <p:nvPr/>
        </p:nvSpPr>
        <p:spPr bwMode="auto">
          <a:xfrm>
            <a:off x="6604106" y="3462995"/>
            <a:ext cx="1569886" cy="923330"/>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smtClean="0">
                <a:solidFill>
                  <a:srgbClr val="BFBFBF"/>
                </a:solidFill>
                <a:latin typeface="Arial" charset="0"/>
              </a:rPr>
              <a:t>Kampagnen,</a:t>
            </a:r>
          </a:p>
          <a:p>
            <a:pPr algn="ctr" eaLnBrk="0" hangingPunct="0"/>
            <a:r>
              <a:rPr lang="de-DE" b="1" dirty="0" smtClean="0">
                <a:solidFill>
                  <a:srgbClr val="BFBFBF"/>
                </a:solidFill>
                <a:latin typeface="Arial" charset="0"/>
              </a:rPr>
              <a:t>Proteste,</a:t>
            </a:r>
          </a:p>
          <a:p>
            <a:pPr algn="ctr" eaLnBrk="0" hangingPunct="0"/>
            <a:r>
              <a:rPr lang="de-DE" b="1" dirty="0" err="1" smtClean="0">
                <a:solidFill>
                  <a:srgbClr val="BFBFBF"/>
                </a:solidFill>
                <a:latin typeface="Arial" charset="0"/>
              </a:rPr>
              <a:t>Lobbying</a:t>
            </a:r>
            <a:endParaRPr lang="de-DE" sz="2400" dirty="0">
              <a:solidFill>
                <a:srgbClr val="BFBFBF"/>
              </a:solidFill>
              <a:latin typeface="InfoTextBold-Roman" pitchFamily="50" charset="0"/>
            </a:endParaRPr>
          </a:p>
        </p:txBody>
      </p:sp>
      <p:sp>
        <p:nvSpPr>
          <p:cNvPr id="22539" name="Text Box 13"/>
          <p:cNvSpPr txBox="1">
            <a:spLocks noChangeArrowheads="1"/>
          </p:cNvSpPr>
          <p:nvPr/>
        </p:nvSpPr>
        <p:spPr bwMode="auto">
          <a:xfrm>
            <a:off x="1389281" y="2181822"/>
            <a:ext cx="1530350" cy="366713"/>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a:solidFill>
                  <a:srgbClr val="BFBFBF"/>
                </a:solidFill>
                <a:latin typeface="Arial" charset="0"/>
              </a:rPr>
              <a:t>Kooperation</a:t>
            </a:r>
            <a:endParaRPr lang="de-DE" sz="2400" dirty="0">
              <a:solidFill>
                <a:srgbClr val="BFBFBF"/>
              </a:solidFill>
              <a:latin typeface="InfoTextBold-Roman" pitchFamily="50" charset="0"/>
            </a:endParaRPr>
          </a:p>
        </p:txBody>
      </p:sp>
      <p:sp>
        <p:nvSpPr>
          <p:cNvPr id="22540" name="Text Box 14"/>
          <p:cNvSpPr txBox="1">
            <a:spLocks noChangeArrowheads="1"/>
          </p:cNvSpPr>
          <p:nvPr/>
        </p:nvSpPr>
        <p:spPr bwMode="auto">
          <a:xfrm>
            <a:off x="801330" y="3051083"/>
            <a:ext cx="1595133" cy="1015663"/>
          </a:xfrm>
          <a:prstGeom prst="rect">
            <a:avLst/>
          </a:prstGeom>
          <a:noFill/>
          <a:ln w="9525">
            <a:noFill/>
            <a:miter lim="800000"/>
            <a:headEnd/>
            <a:tailEnd/>
          </a:ln>
        </p:spPr>
        <p:txBody>
          <a:bodyPr wrap="none">
            <a:prstTxWarp prst="textNoShape">
              <a:avLst/>
            </a:prstTxWarp>
            <a:spAutoFit/>
          </a:bodyPr>
          <a:lstStyle/>
          <a:p>
            <a:pPr eaLnBrk="0" hangingPunct="0"/>
            <a:r>
              <a:rPr lang="de-DE" b="1" dirty="0" smtClean="0">
                <a:latin typeface="Arial" charset="0"/>
              </a:rPr>
              <a:t>Konsultation</a:t>
            </a:r>
          </a:p>
          <a:p>
            <a:pPr eaLnBrk="0" hangingPunct="0">
              <a:buFontTx/>
              <a:buChar char="-"/>
            </a:pPr>
            <a:r>
              <a:rPr lang="de-DE" sz="2400" b="1" dirty="0" smtClean="0">
                <a:latin typeface="Arial" charset="0"/>
              </a:rPr>
              <a:t> </a:t>
            </a:r>
            <a:r>
              <a:rPr lang="de-DE" b="1" dirty="0" smtClean="0">
                <a:latin typeface="Arial" charset="0"/>
              </a:rPr>
              <a:t>förmlich</a:t>
            </a:r>
          </a:p>
          <a:p>
            <a:pPr eaLnBrk="0" hangingPunct="0">
              <a:buFontTx/>
              <a:buChar char="-"/>
            </a:pPr>
            <a:r>
              <a:rPr lang="de-DE" b="1" dirty="0" smtClean="0">
                <a:solidFill>
                  <a:schemeClr val="bg1">
                    <a:lumMod val="75000"/>
                  </a:schemeClr>
                </a:solidFill>
                <a:latin typeface="Arial" charset="0"/>
              </a:rPr>
              <a:t> informell</a:t>
            </a:r>
            <a:endParaRPr lang="de-DE" dirty="0">
              <a:solidFill>
                <a:schemeClr val="bg1">
                  <a:lumMod val="75000"/>
                </a:schemeClr>
              </a:solidFill>
              <a:latin typeface="InfoTextBold-Roman" pitchFamily="50" charset="0"/>
            </a:endParaRPr>
          </a:p>
        </p:txBody>
      </p:sp>
      <p:sp>
        <p:nvSpPr>
          <p:cNvPr id="22541" name="Text Box 15"/>
          <p:cNvSpPr txBox="1">
            <a:spLocks noChangeArrowheads="1"/>
          </p:cNvSpPr>
          <p:nvPr/>
        </p:nvSpPr>
        <p:spPr bwMode="auto">
          <a:xfrm>
            <a:off x="488020" y="4833938"/>
            <a:ext cx="1441450" cy="366712"/>
          </a:xfrm>
          <a:prstGeom prst="rect">
            <a:avLst/>
          </a:prstGeom>
          <a:noFill/>
          <a:ln w="9525">
            <a:noFill/>
            <a:miter lim="800000"/>
            <a:headEnd/>
            <a:tailEnd/>
          </a:ln>
        </p:spPr>
        <p:txBody>
          <a:bodyPr wrap="none">
            <a:prstTxWarp prst="textNoShape">
              <a:avLst/>
            </a:prstTxWarp>
            <a:spAutoFit/>
          </a:bodyPr>
          <a:lstStyle/>
          <a:p>
            <a:pPr eaLnBrk="0" hangingPunct="0"/>
            <a:r>
              <a:rPr lang="de-DE" b="1" dirty="0">
                <a:solidFill>
                  <a:schemeClr val="bg1">
                    <a:lumMod val="75000"/>
                  </a:schemeClr>
                </a:solidFill>
                <a:latin typeface="Arial" charset="0"/>
              </a:rPr>
              <a:t>Information</a:t>
            </a:r>
            <a:endParaRPr lang="de-DE" sz="2400" b="1" dirty="0">
              <a:solidFill>
                <a:schemeClr val="bg1">
                  <a:lumMod val="75000"/>
                </a:schemeClr>
              </a:solidFill>
              <a:latin typeface="InfoTextBold-Roman" pitchFamily="50" charset="0"/>
            </a:endParaRPr>
          </a:p>
        </p:txBody>
      </p:sp>
      <p:sp>
        <p:nvSpPr>
          <p:cNvPr id="22542" name="Rectangle 16"/>
          <p:cNvSpPr>
            <a:spLocks noChangeArrowheads="1"/>
          </p:cNvSpPr>
          <p:nvPr/>
        </p:nvSpPr>
        <p:spPr bwMode="auto">
          <a:xfrm>
            <a:off x="1683433" y="1100735"/>
            <a:ext cx="1655763" cy="720725"/>
          </a:xfrm>
          <a:prstGeom prst="rect">
            <a:avLst/>
          </a:prstGeom>
          <a:noFill/>
          <a:ln w="9525">
            <a:noFill/>
            <a:miter lim="800000"/>
            <a:headEnd/>
            <a:tailEnd/>
          </a:ln>
        </p:spPr>
        <p:txBody>
          <a:bodyPr wrap="none" anchor="ctr">
            <a:prstTxWarp prst="textNoShape">
              <a:avLst/>
            </a:prstTxWarp>
          </a:bodyPr>
          <a:lstStyle/>
          <a:p>
            <a:pPr algn="ctr" eaLnBrk="0" hangingPunct="0"/>
            <a:r>
              <a:rPr lang="de-DE" dirty="0">
                <a:solidFill>
                  <a:srgbClr val="8B8E94"/>
                </a:solidFill>
                <a:latin typeface="Arial" charset="0"/>
              </a:rPr>
              <a:t>Wahlen,</a:t>
            </a:r>
            <a:br>
              <a:rPr lang="de-DE" dirty="0">
                <a:solidFill>
                  <a:srgbClr val="8B8E94"/>
                </a:solidFill>
                <a:latin typeface="Arial" charset="0"/>
              </a:rPr>
            </a:br>
            <a:r>
              <a:rPr lang="de-DE" dirty="0">
                <a:solidFill>
                  <a:srgbClr val="8B8E94"/>
                </a:solidFill>
                <a:latin typeface="Arial" charset="0"/>
              </a:rPr>
              <a:t>Abstimmungen</a:t>
            </a:r>
            <a:endParaRPr lang="de-DE" dirty="0">
              <a:latin typeface="Arial" charset="0"/>
            </a:endParaRPr>
          </a:p>
        </p:txBody>
      </p:sp>
      <p:sp>
        <p:nvSpPr>
          <p:cNvPr id="22543" name="Rectangle 17"/>
          <p:cNvSpPr>
            <a:spLocks noChangeArrowheads="1"/>
          </p:cNvSpPr>
          <p:nvPr/>
        </p:nvSpPr>
        <p:spPr bwMode="auto">
          <a:xfrm>
            <a:off x="5686509" y="1102322"/>
            <a:ext cx="1871662" cy="719138"/>
          </a:xfrm>
          <a:prstGeom prst="rect">
            <a:avLst/>
          </a:prstGeom>
          <a:noFill/>
          <a:ln w="9525">
            <a:noFill/>
            <a:miter lim="800000"/>
            <a:headEnd/>
            <a:tailEnd/>
          </a:ln>
        </p:spPr>
        <p:txBody>
          <a:bodyPr wrap="none" anchor="ctr">
            <a:prstTxWarp prst="textNoShape">
              <a:avLst/>
            </a:prstTxWarp>
          </a:bodyPr>
          <a:lstStyle/>
          <a:p>
            <a:pPr algn="ctr" eaLnBrk="0" hangingPunct="0"/>
            <a:r>
              <a:rPr lang="de-DE" dirty="0">
                <a:solidFill>
                  <a:srgbClr val="8B8E94"/>
                </a:solidFill>
                <a:latin typeface="Arial" charset="0"/>
              </a:rPr>
              <a:t>Bürgerbegehren,</a:t>
            </a:r>
            <a:br>
              <a:rPr lang="de-DE" dirty="0">
                <a:solidFill>
                  <a:srgbClr val="8B8E94"/>
                </a:solidFill>
                <a:latin typeface="Arial" charset="0"/>
              </a:rPr>
            </a:br>
            <a:r>
              <a:rPr lang="de-DE" dirty="0">
                <a:solidFill>
                  <a:srgbClr val="8B8E94"/>
                </a:solidFill>
                <a:latin typeface="Arial" charset="0"/>
              </a:rPr>
              <a:t> Volksentscheide</a:t>
            </a:r>
            <a:r>
              <a:rPr lang="de-DE" dirty="0">
                <a:latin typeface="Arial" charset="0"/>
              </a:rPr>
              <a:t> </a:t>
            </a:r>
          </a:p>
        </p:txBody>
      </p:sp>
      <p:sp>
        <p:nvSpPr>
          <p:cNvPr id="22544" name="Text Box 18"/>
          <p:cNvSpPr txBox="1">
            <a:spLocks noChangeArrowheads="1"/>
          </p:cNvSpPr>
          <p:nvPr/>
        </p:nvSpPr>
        <p:spPr bwMode="auto">
          <a:xfrm>
            <a:off x="4997450" y="782396"/>
            <a:ext cx="785812" cy="274638"/>
          </a:xfrm>
          <a:prstGeom prst="rect">
            <a:avLst/>
          </a:prstGeom>
          <a:noFill/>
          <a:ln w="9525">
            <a:noFill/>
            <a:miter lim="800000"/>
            <a:headEnd/>
            <a:tailEnd/>
          </a:ln>
        </p:spPr>
        <p:txBody>
          <a:bodyPr wrap="none">
            <a:prstTxWarp prst="textNoShape">
              <a:avLst/>
            </a:prstTxWarp>
            <a:spAutoFit/>
          </a:bodyPr>
          <a:lstStyle/>
          <a:p>
            <a:pPr eaLnBrk="0" hangingPunct="0"/>
            <a:r>
              <a:rPr lang="de-DE" sz="1200" dirty="0">
                <a:latin typeface="Arial" charset="0"/>
              </a:rPr>
              <a:t>Adressat</a:t>
            </a:r>
            <a:endParaRPr lang="de-DE" sz="2400" dirty="0">
              <a:latin typeface="InfoTextBold-Roman" pitchFamily="50" charset="0"/>
            </a:endParaRPr>
          </a:p>
        </p:txBody>
      </p:sp>
      <p:sp>
        <p:nvSpPr>
          <p:cNvPr id="22545" name="Text Box 19"/>
          <p:cNvSpPr txBox="1">
            <a:spLocks noChangeArrowheads="1"/>
          </p:cNvSpPr>
          <p:nvPr/>
        </p:nvSpPr>
        <p:spPr bwMode="auto">
          <a:xfrm>
            <a:off x="3275013" y="720484"/>
            <a:ext cx="862013" cy="336550"/>
          </a:xfrm>
          <a:prstGeom prst="rect">
            <a:avLst/>
          </a:prstGeom>
          <a:noFill/>
          <a:ln w="9525">
            <a:noFill/>
            <a:miter lim="800000"/>
            <a:headEnd/>
            <a:tailEnd/>
          </a:ln>
        </p:spPr>
        <p:txBody>
          <a:bodyPr wrap="none">
            <a:prstTxWarp prst="textNoShape">
              <a:avLst/>
            </a:prstTxWarp>
            <a:spAutoFit/>
          </a:bodyPr>
          <a:lstStyle/>
          <a:p>
            <a:pPr eaLnBrk="0" hangingPunct="0"/>
            <a:r>
              <a:rPr lang="de-DE" sz="1600" b="1" dirty="0">
                <a:latin typeface="Arial" charset="0"/>
              </a:rPr>
              <a:t>initiiert</a:t>
            </a:r>
            <a:endParaRPr lang="de-DE" sz="2400" dirty="0">
              <a:latin typeface="InfoTextBold-Roman" pitchFamily="50" charset="0"/>
            </a:endParaRPr>
          </a:p>
        </p:txBody>
      </p:sp>
      <p:sp>
        <p:nvSpPr>
          <p:cNvPr id="22546" name="Text Box 20"/>
          <p:cNvSpPr txBox="1">
            <a:spLocks noChangeArrowheads="1"/>
          </p:cNvSpPr>
          <p:nvPr/>
        </p:nvSpPr>
        <p:spPr bwMode="auto">
          <a:xfrm>
            <a:off x="611188" y="1821460"/>
            <a:ext cx="2087562" cy="366712"/>
          </a:xfrm>
          <a:prstGeom prst="rect">
            <a:avLst/>
          </a:prstGeom>
          <a:noFill/>
          <a:ln w="9525">
            <a:noFill/>
            <a:miter lim="800000"/>
            <a:headEnd/>
            <a:tailEnd/>
          </a:ln>
        </p:spPr>
        <p:txBody>
          <a:bodyPr>
            <a:prstTxWarp prst="textNoShape">
              <a:avLst/>
            </a:prstTxWarp>
            <a:spAutoFit/>
          </a:bodyPr>
          <a:lstStyle/>
          <a:p>
            <a:pPr>
              <a:spcBef>
                <a:spcPct val="50000"/>
              </a:spcBef>
            </a:pPr>
            <a:endParaRPr lang="de-DE">
              <a:latin typeface="Arial" charset="0"/>
            </a:endParaRPr>
          </a:p>
        </p:txBody>
      </p:sp>
      <p:sp>
        <p:nvSpPr>
          <p:cNvPr id="22550" name="Pfeil nach rechts 22"/>
          <p:cNvSpPr>
            <a:spLocks noChangeArrowheads="1"/>
          </p:cNvSpPr>
          <p:nvPr/>
        </p:nvSpPr>
        <p:spPr bwMode="auto">
          <a:xfrm>
            <a:off x="308900" y="3150920"/>
            <a:ext cx="269570" cy="152400"/>
          </a:xfrm>
          <a:prstGeom prst="right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endParaRPr lang="de-DE" baseline="30000"/>
          </a:p>
        </p:txBody>
      </p:sp>
      <p:sp>
        <p:nvSpPr>
          <p:cNvPr id="29" name="Rechteck 28"/>
          <p:cNvSpPr/>
          <p:nvPr/>
        </p:nvSpPr>
        <p:spPr>
          <a:xfrm>
            <a:off x="3275013" y="2548535"/>
            <a:ext cx="2508249" cy="327264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solidFill>
              </a:rPr>
              <a:t>Gesetzlich vorgeschriebene Beteiligung von Verbänden und öffentliche Auslegung für Landschaftsplanung, Bebauungspläne u-ä.</a:t>
            </a:r>
            <a:endParaRPr lang="de-DE"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7773" y="384969"/>
            <a:ext cx="7492113" cy="601662"/>
          </a:xfrm>
        </p:spPr>
        <p:txBody>
          <a:bodyPr>
            <a:normAutofit/>
          </a:bodyPr>
          <a:lstStyle/>
          <a:p>
            <a:r>
              <a:rPr lang="de-DE" sz="3200" dirty="0" smtClean="0"/>
              <a:t>Gesetzliche Beteiligungsvorschriften</a:t>
            </a:r>
            <a:endParaRPr lang="de-DE" sz="3200" dirty="0"/>
          </a:p>
        </p:txBody>
      </p:sp>
      <p:sp>
        <p:nvSpPr>
          <p:cNvPr id="5" name="Textfeld 4"/>
          <p:cNvSpPr txBox="1"/>
          <p:nvPr/>
        </p:nvSpPr>
        <p:spPr>
          <a:xfrm>
            <a:off x="165100" y="812800"/>
            <a:ext cx="8775700" cy="1323439"/>
          </a:xfrm>
          <a:prstGeom prst="rect">
            <a:avLst/>
          </a:prstGeom>
          <a:noFill/>
        </p:spPr>
        <p:txBody>
          <a:bodyPr wrap="square" rtlCol="0">
            <a:spAutoFit/>
          </a:bodyPr>
          <a:lstStyle/>
          <a:p>
            <a:r>
              <a:rPr lang="de-DE" sz="2000" dirty="0" smtClean="0"/>
              <a:t>Mit der Novelle des </a:t>
            </a:r>
            <a:r>
              <a:rPr lang="de-DE" sz="2000" dirty="0" err="1" smtClean="0"/>
              <a:t>BBauG</a:t>
            </a:r>
            <a:r>
              <a:rPr lang="de-DE" sz="2000" dirty="0" smtClean="0"/>
              <a:t> von 1976 wurde die frühzeitige Bürgerbeteiligung </a:t>
            </a:r>
          </a:p>
          <a:p>
            <a:r>
              <a:rPr lang="de-DE" sz="2000" dirty="0" smtClean="0"/>
              <a:t>nach der Vorlage des Städtebauförderungsgesetzes von 1971, das Regelungen über städtebauliche Sanierungs- und Entwicklungsmaßnahmen enthielt, in die Bauleitplanung aufgenommen.</a:t>
            </a:r>
          </a:p>
        </p:txBody>
      </p:sp>
      <p:sp>
        <p:nvSpPr>
          <p:cNvPr id="8" name="Rechteck 7"/>
          <p:cNvSpPr/>
          <p:nvPr/>
        </p:nvSpPr>
        <p:spPr>
          <a:xfrm>
            <a:off x="205956" y="2136239"/>
            <a:ext cx="3783651" cy="3046988"/>
          </a:xfrm>
          <a:prstGeom prst="rect">
            <a:avLst/>
          </a:prstGeom>
        </p:spPr>
        <p:txBody>
          <a:bodyPr wrap="square">
            <a:spAutoFit/>
          </a:bodyPr>
          <a:lstStyle/>
          <a:p>
            <a:r>
              <a:rPr lang="de-DE" sz="1600" dirty="0"/>
              <a:t>Gemäß § 4a BauGB können bei der Öffentlichkeits- und Behördenbeteiligung ergänzend elektronische Informationstechnologien genutzt werden. Soweit der Entwurf des Bauleitplans und die Begründung in das Internet eingestellt werden, können die Stellungnahmen der Behörden und sonstigen Träger öffentlicher Belange durch Mitteilung von Ort und Dauer der öffentlichen Auslegung nach § 3 Abs. 2 BauGB und der Internetadresse eingeholt werden</a:t>
            </a:r>
          </a:p>
        </p:txBody>
      </p:sp>
      <p:pic>
        <p:nvPicPr>
          <p:cNvPr id="9" name="Bild 8"/>
          <p:cNvPicPr>
            <a:picLocks noChangeAspect="1"/>
          </p:cNvPicPr>
          <p:nvPr/>
        </p:nvPicPr>
        <p:blipFill>
          <a:blip r:embed="rId2"/>
          <a:stretch>
            <a:fillRect/>
          </a:stretch>
        </p:blipFill>
        <p:spPr>
          <a:xfrm>
            <a:off x="4412342" y="1856260"/>
            <a:ext cx="5441578" cy="4852845"/>
          </a:xfrm>
          <a:prstGeom prst="rect">
            <a:avLst/>
          </a:prstGeom>
        </p:spPr>
      </p:pic>
      <p:pic>
        <p:nvPicPr>
          <p:cNvPr id="11" name="Bild 10"/>
          <p:cNvPicPr>
            <a:picLocks noChangeAspect="1"/>
          </p:cNvPicPr>
          <p:nvPr/>
        </p:nvPicPr>
        <p:blipFill>
          <a:blip r:embed="rId3"/>
          <a:stretch>
            <a:fillRect/>
          </a:stretch>
        </p:blipFill>
        <p:spPr>
          <a:xfrm>
            <a:off x="1917069" y="5054974"/>
            <a:ext cx="2194022" cy="1654131"/>
          </a:xfrm>
          <a:prstGeom prst="rect">
            <a:avLst/>
          </a:prstGeom>
        </p:spPr>
      </p:pic>
      <p:sp>
        <p:nvSpPr>
          <p:cNvPr id="12" name="Textfeld 11"/>
          <p:cNvSpPr txBox="1"/>
          <p:nvPr/>
        </p:nvSpPr>
        <p:spPr>
          <a:xfrm>
            <a:off x="122568" y="5493348"/>
            <a:ext cx="1585215" cy="646331"/>
          </a:xfrm>
          <a:prstGeom prst="rect">
            <a:avLst/>
          </a:prstGeom>
          <a:noFill/>
        </p:spPr>
        <p:txBody>
          <a:bodyPr wrap="none" rtlCol="0">
            <a:spAutoFit/>
          </a:bodyPr>
          <a:lstStyle/>
          <a:p>
            <a:r>
              <a:rPr lang="de-DE" dirty="0" smtClean="0"/>
              <a:t>Noch </a:t>
            </a:r>
          </a:p>
          <a:p>
            <a:r>
              <a:rPr lang="de-DE" dirty="0" smtClean="0"/>
              <a:t>die Ausnahme:</a:t>
            </a:r>
            <a:endParaRPr lang="de-DE"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007268" y="6095821"/>
            <a:ext cx="7344462" cy="400110"/>
          </a:xfrm>
          <a:prstGeom prst="rect">
            <a:avLst/>
          </a:prstGeom>
          <a:solidFill>
            <a:srgbClr val="C0C0C0"/>
          </a:solidFill>
          <a:ln w="9525">
            <a:noFill/>
            <a:miter lim="800000"/>
            <a:headEnd/>
            <a:tailEnd/>
          </a:ln>
        </p:spPr>
        <p:txBody>
          <a:bodyPr wrap="square">
            <a:prstTxWarp prst="textNoShape">
              <a:avLst/>
            </a:prstTxWarp>
            <a:spAutoFit/>
          </a:bodyPr>
          <a:lstStyle/>
          <a:p>
            <a:pPr algn="ctr" eaLnBrk="0" hangingPunct="0"/>
            <a:r>
              <a:rPr lang="de-DE" sz="2000" dirty="0">
                <a:latin typeface="Arial" charset="0"/>
              </a:rPr>
              <a:t>Bürger, </a:t>
            </a:r>
            <a:r>
              <a:rPr lang="de-DE" sz="2000" dirty="0" smtClean="0">
                <a:latin typeface="Arial" charset="0"/>
              </a:rPr>
              <a:t> NRO, Wirtschaft</a:t>
            </a:r>
            <a:endParaRPr lang="de-DE" sz="2400" dirty="0">
              <a:latin typeface="InfoTextBold-Roman" pitchFamily="50" charset="0"/>
            </a:endParaRPr>
          </a:p>
        </p:txBody>
      </p:sp>
      <p:sp>
        <p:nvSpPr>
          <p:cNvPr id="22531" name="Text Box 3"/>
          <p:cNvSpPr txBox="1">
            <a:spLocks noChangeArrowheads="1"/>
          </p:cNvSpPr>
          <p:nvPr/>
        </p:nvSpPr>
        <p:spPr bwMode="auto">
          <a:xfrm>
            <a:off x="2743200" y="320374"/>
            <a:ext cx="4029710" cy="400110"/>
          </a:xfrm>
          <a:prstGeom prst="rect">
            <a:avLst/>
          </a:prstGeom>
          <a:solidFill>
            <a:srgbClr val="C0C0C0"/>
          </a:solidFill>
          <a:ln w="9525">
            <a:noFill/>
            <a:miter lim="800000"/>
            <a:headEnd/>
            <a:tailEnd/>
          </a:ln>
        </p:spPr>
        <p:txBody>
          <a:bodyPr wrap="square">
            <a:prstTxWarp prst="textNoShape">
              <a:avLst/>
            </a:prstTxWarp>
            <a:spAutoFit/>
          </a:bodyPr>
          <a:lstStyle/>
          <a:p>
            <a:pPr algn="ctr" eaLnBrk="0" hangingPunct="0"/>
            <a:r>
              <a:rPr lang="de-DE" sz="2000" dirty="0">
                <a:latin typeface="Arial" charset="0"/>
              </a:rPr>
              <a:t>Verwaltung,</a:t>
            </a:r>
            <a:r>
              <a:rPr lang="de-DE" sz="2000" dirty="0" smtClean="0">
                <a:latin typeface="Arial" charset="0"/>
              </a:rPr>
              <a:t> Politik</a:t>
            </a:r>
            <a:endParaRPr lang="de-DE" sz="2000" dirty="0">
              <a:latin typeface="Arial" charset="0"/>
            </a:endParaRPr>
          </a:p>
        </p:txBody>
      </p:sp>
      <p:sp>
        <p:nvSpPr>
          <p:cNvPr id="22532" name="Text Box 4"/>
          <p:cNvSpPr txBox="1">
            <a:spLocks noChangeArrowheads="1"/>
          </p:cNvSpPr>
          <p:nvPr/>
        </p:nvSpPr>
        <p:spPr bwMode="auto">
          <a:xfrm>
            <a:off x="1168588" y="5821184"/>
            <a:ext cx="785813" cy="274637"/>
          </a:xfrm>
          <a:prstGeom prst="rect">
            <a:avLst/>
          </a:prstGeom>
          <a:noFill/>
          <a:ln w="9525">
            <a:noFill/>
            <a:miter lim="800000"/>
            <a:headEnd/>
            <a:tailEnd/>
          </a:ln>
        </p:spPr>
        <p:txBody>
          <a:bodyPr wrap="none">
            <a:prstTxWarp prst="textNoShape">
              <a:avLst/>
            </a:prstTxWarp>
            <a:spAutoFit/>
          </a:bodyPr>
          <a:lstStyle/>
          <a:p>
            <a:pPr eaLnBrk="0" hangingPunct="0"/>
            <a:r>
              <a:rPr lang="de-DE" sz="1200" dirty="0">
                <a:latin typeface="Arial" charset="0"/>
              </a:rPr>
              <a:t>Adressat</a:t>
            </a:r>
            <a:endParaRPr lang="de-DE" sz="2400" dirty="0">
              <a:latin typeface="InfoTextBold-Roman" pitchFamily="50" charset="0"/>
            </a:endParaRPr>
          </a:p>
        </p:txBody>
      </p:sp>
      <p:sp>
        <p:nvSpPr>
          <p:cNvPr id="22533" name="Text Box 6"/>
          <p:cNvSpPr txBox="1">
            <a:spLocks noChangeArrowheads="1"/>
          </p:cNvSpPr>
          <p:nvPr/>
        </p:nvSpPr>
        <p:spPr bwMode="auto">
          <a:xfrm>
            <a:off x="6456641" y="5724945"/>
            <a:ext cx="1030287" cy="336550"/>
          </a:xfrm>
          <a:prstGeom prst="rect">
            <a:avLst/>
          </a:prstGeom>
          <a:noFill/>
          <a:ln w="9525">
            <a:noFill/>
            <a:miter lim="800000"/>
            <a:headEnd/>
            <a:tailEnd/>
          </a:ln>
        </p:spPr>
        <p:txBody>
          <a:bodyPr wrap="none">
            <a:prstTxWarp prst="textNoShape">
              <a:avLst/>
            </a:prstTxWarp>
            <a:spAutoFit/>
          </a:bodyPr>
          <a:lstStyle/>
          <a:p>
            <a:pPr eaLnBrk="0" hangingPunct="0"/>
            <a:r>
              <a:rPr lang="de-DE" sz="1600" b="1" dirty="0">
                <a:latin typeface="Arial" charset="0"/>
              </a:rPr>
              <a:t>initiieren</a:t>
            </a:r>
            <a:endParaRPr lang="de-DE" sz="1600" b="1" dirty="0">
              <a:latin typeface="InfoTextBold-Roman" pitchFamily="50" charset="0"/>
            </a:endParaRPr>
          </a:p>
        </p:txBody>
      </p:sp>
      <p:cxnSp>
        <p:nvCxnSpPr>
          <p:cNvPr id="22534" name="AutoShape 8"/>
          <p:cNvCxnSpPr>
            <a:cxnSpLocks noChangeShapeType="1"/>
          </p:cNvCxnSpPr>
          <p:nvPr/>
        </p:nvCxnSpPr>
        <p:spPr bwMode="auto">
          <a:xfrm rot="16200000" flipV="1">
            <a:off x="3972146" y="2637217"/>
            <a:ext cx="4546002" cy="1476214"/>
          </a:xfrm>
          <a:prstGeom prst="straightConnector1">
            <a:avLst/>
          </a:prstGeom>
          <a:noFill/>
          <a:ln w="38100">
            <a:solidFill>
              <a:schemeClr val="tx1"/>
            </a:solidFill>
            <a:round/>
            <a:headEnd/>
            <a:tailEnd type="triangle" w="med" len="med"/>
          </a:ln>
        </p:spPr>
      </p:cxnSp>
      <p:cxnSp>
        <p:nvCxnSpPr>
          <p:cNvPr id="22535" name="AutoShape 9"/>
          <p:cNvCxnSpPr>
            <a:cxnSpLocks noChangeShapeType="1"/>
          </p:cNvCxnSpPr>
          <p:nvPr/>
        </p:nvCxnSpPr>
        <p:spPr bwMode="auto">
          <a:xfrm rot="5400000">
            <a:off x="543211" y="2529063"/>
            <a:ext cx="4338133" cy="1828868"/>
          </a:xfrm>
          <a:prstGeom prst="straightConnector1">
            <a:avLst/>
          </a:prstGeom>
          <a:noFill/>
          <a:ln w="28575">
            <a:solidFill>
              <a:schemeClr val="tx1"/>
            </a:solidFill>
            <a:round/>
            <a:headEnd/>
            <a:tailEnd type="triangle" w="med" len="med"/>
          </a:ln>
        </p:spPr>
      </p:cxnSp>
      <p:sp>
        <p:nvSpPr>
          <p:cNvPr id="22536" name="Text Box 10"/>
          <p:cNvSpPr txBox="1">
            <a:spLocks noChangeArrowheads="1"/>
          </p:cNvSpPr>
          <p:nvPr/>
        </p:nvSpPr>
        <p:spPr bwMode="auto">
          <a:xfrm>
            <a:off x="5324692" y="2227590"/>
            <a:ext cx="3384550" cy="923330"/>
          </a:xfrm>
          <a:prstGeom prst="rect">
            <a:avLst/>
          </a:prstGeom>
          <a:noFill/>
          <a:ln w="9525">
            <a:noFill/>
            <a:miter lim="800000"/>
            <a:headEnd/>
            <a:tailEnd/>
          </a:ln>
        </p:spPr>
        <p:txBody>
          <a:bodyPr>
            <a:prstTxWarp prst="textNoShape">
              <a:avLst/>
            </a:prstTxWarp>
            <a:spAutoFit/>
          </a:bodyPr>
          <a:lstStyle/>
          <a:p>
            <a:pPr algn="ctr" eaLnBrk="0" hangingPunct="0"/>
            <a:r>
              <a:rPr lang="de-DE" b="1" dirty="0">
                <a:solidFill>
                  <a:schemeClr val="bg1">
                    <a:lumMod val="75000"/>
                  </a:schemeClr>
                </a:solidFill>
                <a:latin typeface="Arial" charset="0"/>
              </a:rPr>
              <a:t>Eingaben</a:t>
            </a:r>
            <a:r>
              <a:rPr lang="de-DE" b="1" dirty="0" smtClean="0">
                <a:solidFill>
                  <a:schemeClr val="bg1">
                    <a:lumMod val="75000"/>
                  </a:schemeClr>
                </a:solidFill>
                <a:latin typeface="Arial" charset="0"/>
              </a:rPr>
              <a:t>,</a:t>
            </a:r>
          </a:p>
          <a:p>
            <a:pPr algn="ctr" eaLnBrk="0" hangingPunct="0"/>
            <a:r>
              <a:rPr lang="de-DE" b="1" dirty="0" smtClean="0">
                <a:solidFill>
                  <a:schemeClr val="bg1">
                    <a:lumMod val="75000"/>
                  </a:schemeClr>
                </a:solidFill>
                <a:latin typeface="Arial" charset="0"/>
              </a:rPr>
              <a:t> </a:t>
            </a:r>
            <a:r>
              <a:rPr lang="de-DE" b="1" dirty="0">
                <a:solidFill>
                  <a:schemeClr val="bg1">
                    <a:lumMod val="75000"/>
                  </a:schemeClr>
                </a:solidFill>
                <a:latin typeface="Arial" charset="0"/>
              </a:rPr>
              <a:t>Beschwerden,</a:t>
            </a:r>
            <a:r>
              <a:rPr lang="de-DE" b="1" dirty="0" smtClean="0">
                <a:solidFill>
                  <a:schemeClr val="bg1">
                    <a:lumMod val="75000"/>
                  </a:schemeClr>
                </a:solidFill>
                <a:latin typeface="Arial" charset="0"/>
              </a:rPr>
              <a:t> </a:t>
            </a:r>
          </a:p>
          <a:p>
            <a:pPr algn="ctr" eaLnBrk="0" hangingPunct="0"/>
            <a:r>
              <a:rPr lang="de-DE" b="1" dirty="0" smtClean="0">
                <a:solidFill>
                  <a:schemeClr val="bg1">
                    <a:lumMod val="75000"/>
                  </a:schemeClr>
                </a:solidFill>
                <a:latin typeface="Arial" charset="0"/>
              </a:rPr>
              <a:t>Petitionen</a:t>
            </a:r>
            <a:endParaRPr lang="de-DE" sz="1600" b="1" dirty="0">
              <a:solidFill>
                <a:schemeClr val="bg1">
                  <a:lumMod val="75000"/>
                </a:schemeClr>
              </a:solidFill>
              <a:latin typeface="Arial" charset="0"/>
            </a:endParaRPr>
          </a:p>
        </p:txBody>
      </p:sp>
      <p:sp>
        <p:nvSpPr>
          <p:cNvPr id="22537" name="Text Box 11"/>
          <p:cNvSpPr txBox="1">
            <a:spLocks noChangeArrowheads="1"/>
          </p:cNvSpPr>
          <p:nvPr/>
        </p:nvSpPr>
        <p:spPr bwMode="auto">
          <a:xfrm>
            <a:off x="7014266" y="4753814"/>
            <a:ext cx="1544526" cy="646331"/>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a:solidFill>
                  <a:srgbClr val="BFBFBF"/>
                </a:solidFill>
                <a:latin typeface="Arial" charset="0"/>
              </a:rPr>
              <a:t>Transparenz </a:t>
            </a:r>
          </a:p>
          <a:p>
            <a:pPr algn="ctr" eaLnBrk="0" hangingPunct="0"/>
            <a:r>
              <a:rPr lang="de-DE" b="1" dirty="0">
                <a:solidFill>
                  <a:srgbClr val="BFBFBF"/>
                </a:solidFill>
                <a:latin typeface="Arial" charset="0"/>
              </a:rPr>
              <a:t>durch Dritte</a:t>
            </a:r>
            <a:r>
              <a:rPr lang="de-DE" sz="1600" dirty="0">
                <a:solidFill>
                  <a:srgbClr val="BFBFBF"/>
                </a:solidFill>
                <a:latin typeface="Arial" charset="0"/>
              </a:rPr>
              <a:t> </a:t>
            </a:r>
            <a:endParaRPr lang="de-DE" sz="2400" dirty="0">
              <a:solidFill>
                <a:srgbClr val="BFBFBF"/>
              </a:solidFill>
              <a:latin typeface="InfoTextBold-Roman" pitchFamily="50" charset="0"/>
            </a:endParaRPr>
          </a:p>
        </p:txBody>
      </p:sp>
      <p:sp>
        <p:nvSpPr>
          <p:cNvPr id="22538" name="Text Box 12"/>
          <p:cNvSpPr txBox="1">
            <a:spLocks noChangeArrowheads="1"/>
          </p:cNvSpPr>
          <p:nvPr/>
        </p:nvSpPr>
        <p:spPr bwMode="auto">
          <a:xfrm>
            <a:off x="6604106" y="3462995"/>
            <a:ext cx="1569886" cy="923330"/>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smtClean="0">
                <a:solidFill>
                  <a:srgbClr val="BFBFBF"/>
                </a:solidFill>
                <a:latin typeface="Arial" charset="0"/>
              </a:rPr>
              <a:t>Kampagnen,</a:t>
            </a:r>
          </a:p>
          <a:p>
            <a:pPr algn="ctr" eaLnBrk="0" hangingPunct="0"/>
            <a:r>
              <a:rPr lang="de-DE" b="1" dirty="0" smtClean="0">
                <a:solidFill>
                  <a:srgbClr val="BFBFBF"/>
                </a:solidFill>
                <a:latin typeface="Arial" charset="0"/>
              </a:rPr>
              <a:t>Proteste,</a:t>
            </a:r>
          </a:p>
          <a:p>
            <a:pPr algn="ctr" eaLnBrk="0" hangingPunct="0"/>
            <a:r>
              <a:rPr lang="de-DE" b="1" dirty="0" err="1" smtClean="0">
                <a:solidFill>
                  <a:srgbClr val="BFBFBF"/>
                </a:solidFill>
                <a:latin typeface="Arial" charset="0"/>
              </a:rPr>
              <a:t>Lobbying</a:t>
            </a:r>
            <a:endParaRPr lang="de-DE" sz="2400" dirty="0">
              <a:solidFill>
                <a:srgbClr val="BFBFBF"/>
              </a:solidFill>
              <a:latin typeface="InfoTextBold-Roman" pitchFamily="50" charset="0"/>
            </a:endParaRPr>
          </a:p>
        </p:txBody>
      </p:sp>
      <p:sp>
        <p:nvSpPr>
          <p:cNvPr id="22539" name="Text Box 13"/>
          <p:cNvSpPr txBox="1">
            <a:spLocks noChangeArrowheads="1"/>
          </p:cNvSpPr>
          <p:nvPr/>
        </p:nvSpPr>
        <p:spPr bwMode="auto">
          <a:xfrm>
            <a:off x="1389281" y="2181822"/>
            <a:ext cx="1530350" cy="366713"/>
          </a:xfrm>
          <a:prstGeom prst="rect">
            <a:avLst/>
          </a:prstGeom>
          <a:noFill/>
          <a:ln w="9525">
            <a:noFill/>
            <a:miter lim="800000"/>
            <a:headEnd/>
            <a:tailEnd/>
          </a:ln>
        </p:spPr>
        <p:txBody>
          <a:bodyPr wrap="none">
            <a:prstTxWarp prst="textNoShape">
              <a:avLst/>
            </a:prstTxWarp>
            <a:spAutoFit/>
          </a:bodyPr>
          <a:lstStyle/>
          <a:p>
            <a:pPr algn="ctr" eaLnBrk="0" hangingPunct="0"/>
            <a:r>
              <a:rPr lang="de-DE" b="1" dirty="0">
                <a:solidFill>
                  <a:srgbClr val="BFBFBF"/>
                </a:solidFill>
                <a:latin typeface="Arial" charset="0"/>
              </a:rPr>
              <a:t>Kooperation</a:t>
            </a:r>
            <a:endParaRPr lang="de-DE" sz="2400" dirty="0">
              <a:solidFill>
                <a:srgbClr val="BFBFBF"/>
              </a:solidFill>
              <a:latin typeface="InfoTextBold-Roman" pitchFamily="50" charset="0"/>
            </a:endParaRPr>
          </a:p>
        </p:txBody>
      </p:sp>
      <p:sp>
        <p:nvSpPr>
          <p:cNvPr id="22540" name="Text Box 14"/>
          <p:cNvSpPr txBox="1">
            <a:spLocks noChangeArrowheads="1"/>
          </p:cNvSpPr>
          <p:nvPr/>
        </p:nvSpPr>
        <p:spPr bwMode="auto">
          <a:xfrm>
            <a:off x="801330" y="3051083"/>
            <a:ext cx="1595133" cy="1015663"/>
          </a:xfrm>
          <a:prstGeom prst="rect">
            <a:avLst/>
          </a:prstGeom>
          <a:noFill/>
          <a:ln w="9525">
            <a:noFill/>
            <a:miter lim="800000"/>
            <a:headEnd/>
            <a:tailEnd/>
          </a:ln>
        </p:spPr>
        <p:txBody>
          <a:bodyPr wrap="none">
            <a:prstTxWarp prst="textNoShape">
              <a:avLst/>
            </a:prstTxWarp>
            <a:spAutoFit/>
          </a:bodyPr>
          <a:lstStyle/>
          <a:p>
            <a:pPr eaLnBrk="0" hangingPunct="0"/>
            <a:r>
              <a:rPr lang="de-DE" b="1" dirty="0" smtClean="0">
                <a:latin typeface="Arial" charset="0"/>
              </a:rPr>
              <a:t>Konsultation</a:t>
            </a:r>
          </a:p>
          <a:p>
            <a:pPr eaLnBrk="0" hangingPunct="0">
              <a:buFontTx/>
              <a:buChar char="-"/>
            </a:pPr>
            <a:r>
              <a:rPr lang="de-DE" sz="2400" b="1" dirty="0" smtClean="0">
                <a:solidFill>
                  <a:schemeClr val="bg1">
                    <a:lumMod val="65000"/>
                  </a:schemeClr>
                </a:solidFill>
                <a:latin typeface="Arial" charset="0"/>
              </a:rPr>
              <a:t> </a:t>
            </a:r>
            <a:r>
              <a:rPr lang="de-DE" b="1" dirty="0" smtClean="0">
                <a:solidFill>
                  <a:schemeClr val="bg1">
                    <a:lumMod val="65000"/>
                  </a:schemeClr>
                </a:solidFill>
                <a:latin typeface="Arial" charset="0"/>
              </a:rPr>
              <a:t>förmlich</a:t>
            </a:r>
          </a:p>
          <a:p>
            <a:pPr eaLnBrk="0" hangingPunct="0">
              <a:buFontTx/>
              <a:buChar char="-"/>
            </a:pPr>
            <a:r>
              <a:rPr lang="de-DE" b="1" dirty="0" smtClean="0">
                <a:latin typeface="Arial" charset="0"/>
              </a:rPr>
              <a:t> informell</a:t>
            </a:r>
            <a:endParaRPr lang="de-DE" dirty="0">
              <a:latin typeface="InfoTextBold-Roman" pitchFamily="50" charset="0"/>
            </a:endParaRPr>
          </a:p>
        </p:txBody>
      </p:sp>
      <p:sp>
        <p:nvSpPr>
          <p:cNvPr id="22541" name="Text Box 15"/>
          <p:cNvSpPr txBox="1">
            <a:spLocks noChangeArrowheads="1"/>
          </p:cNvSpPr>
          <p:nvPr/>
        </p:nvSpPr>
        <p:spPr bwMode="auto">
          <a:xfrm>
            <a:off x="488020" y="4833938"/>
            <a:ext cx="1441450" cy="366712"/>
          </a:xfrm>
          <a:prstGeom prst="rect">
            <a:avLst/>
          </a:prstGeom>
          <a:noFill/>
          <a:ln w="9525">
            <a:noFill/>
            <a:miter lim="800000"/>
            <a:headEnd/>
            <a:tailEnd/>
          </a:ln>
        </p:spPr>
        <p:txBody>
          <a:bodyPr wrap="none">
            <a:prstTxWarp prst="textNoShape">
              <a:avLst/>
            </a:prstTxWarp>
            <a:spAutoFit/>
          </a:bodyPr>
          <a:lstStyle/>
          <a:p>
            <a:pPr eaLnBrk="0" hangingPunct="0"/>
            <a:r>
              <a:rPr lang="de-DE" b="1" dirty="0">
                <a:solidFill>
                  <a:schemeClr val="bg1">
                    <a:lumMod val="75000"/>
                  </a:schemeClr>
                </a:solidFill>
                <a:latin typeface="Arial" charset="0"/>
              </a:rPr>
              <a:t>Information</a:t>
            </a:r>
            <a:endParaRPr lang="de-DE" sz="2400" b="1" dirty="0">
              <a:solidFill>
                <a:schemeClr val="bg1">
                  <a:lumMod val="75000"/>
                </a:schemeClr>
              </a:solidFill>
              <a:latin typeface="InfoTextBold-Roman" pitchFamily="50" charset="0"/>
            </a:endParaRPr>
          </a:p>
        </p:txBody>
      </p:sp>
      <p:sp>
        <p:nvSpPr>
          <p:cNvPr id="22542" name="Rectangle 16"/>
          <p:cNvSpPr>
            <a:spLocks noChangeArrowheads="1"/>
          </p:cNvSpPr>
          <p:nvPr/>
        </p:nvSpPr>
        <p:spPr bwMode="auto">
          <a:xfrm>
            <a:off x="1683433" y="1100735"/>
            <a:ext cx="1655763" cy="720725"/>
          </a:xfrm>
          <a:prstGeom prst="rect">
            <a:avLst/>
          </a:prstGeom>
          <a:noFill/>
          <a:ln w="9525">
            <a:noFill/>
            <a:miter lim="800000"/>
            <a:headEnd/>
            <a:tailEnd/>
          </a:ln>
        </p:spPr>
        <p:txBody>
          <a:bodyPr wrap="none" anchor="ctr">
            <a:prstTxWarp prst="textNoShape">
              <a:avLst/>
            </a:prstTxWarp>
          </a:bodyPr>
          <a:lstStyle/>
          <a:p>
            <a:pPr algn="ctr" eaLnBrk="0" hangingPunct="0"/>
            <a:r>
              <a:rPr lang="de-DE" dirty="0">
                <a:solidFill>
                  <a:srgbClr val="8B8E94"/>
                </a:solidFill>
                <a:latin typeface="Arial" charset="0"/>
              </a:rPr>
              <a:t>Wahlen,</a:t>
            </a:r>
            <a:br>
              <a:rPr lang="de-DE" dirty="0">
                <a:solidFill>
                  <a:srgbClr val="8B8E94"/>
                </a:solidFill>
                <a:latin typeface="Arial" charset="0"/>
              </a:rPr>
            </a:br>
            <a:r>
              <a:rPr lang="de-DE" dirty="0">
                <a:solidFill>
                  <a:srgbClr val="8B8E94"/>
                </a:solidFill>
                <a:latin typeface="Arial" charset="0"/>
              </a:rPr>
              <a:t>Abstimmungen</a:t>
            </a:r>
            <a:endParaRPr lang="de-DE" dirty="0">
              <a:latin typeface="Arial" charset="0"/>
            </a:endParaRPr>
          </a:p>
        </p:txBody>
      </p:sp>
      <p:sp>
        <p:nvSpPr>
          <p:cNvPr id="22543" name="Rectangle 17"/>
          <p:cNvSpPr>
            <a:spLocks noChangeArrowheads="1"/>
          </p:cNvSpPr>
          <p:nvPr/>
        </p:nvSpPr>
        <p:spPr bwMode="auto">
          <a:xfrm>
            <a:off x="5686509" y="1102322"/>
            <a:ext cx="1871662" cy="719138"/>
          </a:xfrm>
          <a:prstGeom prst="rect">
            <a:avLst/>
          </a:prstGeom>
          <a:noFill/>
          <a:ln w="9525">
            <a:noFill/>
            <a:miter lim="800000"/>
            <a:headEnd/>
            <a:tailEnd/>
          </a:ln>
        </p:spPr>
        <p:txBody>
          <a:bodyPr wrap="none" anchor="ctr">
            <a:prstTxWarp prst="textNoShape">
              <a:avLst/>
            </a:prstTxWarp>
          </a:bodyPr>
          <a:lstStyle/>
          <a:p>
            <a:pPr algn="ctr" eaLnBrk="0" hangingPunct="0"/>
            <a:r>
              <a:rPr lang="de-DE" dirty="0">
                <a:solidFill>
                  <a:srgbClr val="8B8E94"/>
                </a:solidFill>
                <a:latin typeface="Arial" charset="0"/>
              </a:rPr>
              <a:t>Bürgerbegehren,</a:t>
            </a:r>
            <a:br>
              <a:rPr lang="de-DE" dirty="0">
                <a:solidFill>
                  <a:srgbClr val="8B8E94"/>
                </a:solidFill>
                <a:latin typeface="Arial" charset="0"/>
              </a:rPr>
            </a:br>
            <a:r>
              <a:rPr lang="de-DE" dirty="0">
                <a:solidFill>
                  <a:srgbClr val="8B8E94"/>
                </a:solidFill>
                <a:latin typeface="Arial" charset="0"/>
              </a:rPr>
              <a:t> Volksentscheide</a:t>
            </a:r>
            <a:r>
              <a:rPr lang="de-DE" dirty="0">
                <a:latin typeface="Arial" charset="0"/>
              </a:rPr>
              <a:t> </a:t>
            </a:r>
          </a:p>
        </p:txBody>
      </p:sp>
      <p:sp>
        <p:nvSpPr>
          <p:cNvPr id="22544" name="Text Box 18"/>
          <p:cNvSpPr txBox="1">
            <a:spLocks noChangeArrowheads="1"/>
          </p:cNvSpPr>
          <p:nvPr/>
        </p:nvSpPr>
        <p:spPr bwMode="auto">
          <a:xfrm>
            <a:off x="4997450" y="782396"/>
            <a:ext cx="785812" cy="274638"/>
          </a:xfrm>
          <a:prstGeom prst="rect">
            <a:avLst/>
          </a:prstGeom>
          <a:noFill/>
          <a:ln w="9525">
            <a:noFill/>
            <a:miter lim="800000"/>
            <a:headEnd/>
            <a:tailEnd/>
          </a:ln>
        </p:spPr>
        <p:txBody>
          <a:bodyPr wrap="none">
            <a:prstTxWarp prst="textNoShape">
              <a:avLst/>
            </a:prstTxWarp>
            <a:spAutoFit/>
          </a:bodyPr>
          <a:lstStyle/>
          <a:p>
            <a:pPr eaLnBrk="0" hangingPunct="0"/>
            <a:r>
              <a:rPr lang="de-DE" sz="1200" dirty="0">
                <a:latin typeface="Arial" charset="0"/>
              </a:rPr>
              <a:t>Adressat</a:t>
            </a:r>
            <a:endParaRPr lang="de-DE" sz="2400" dirty="0">
              <a:latin typeface="InfoTextBold-Roman" pitchFamily="50" charset="0"/>
            </a:endParaRPr>
          </a:p>
        </p:txBody>
      </p:sp>
      <p:sp>
        <p:nvSpPr>
          <p:cNvPr id="22545" name="Text Box 19"/>
          <p:cNvSpPr txBox="1">
            <a:spLocks noChangeArrowheads="1"/>
          </p:cNvSpPr>
          <p:nvPr/>
        </p:nvSpPr>
        <p:spPr bwMode="auto">
          <a:xfrm>
            <a:off x="3275013" y="720484"/>
            <a:ext cx="862013" cy="336550"/>
          </a:xfrm>
          <a:prstGeom prst="rect">
            <a:avLst/>
          </a:prstGeom>
          <a:noFill/>
          <a:ln w="9525">
            <a:noFill/>
            <a:miter lim="800000"/>
            <a:headEnd/>
            <a:tailEnd/>
          </a:ln>
        </p:spPr>
        <p:txBody>
          <a:bodyPr wrap="none">
            <a:prstTxWarp prst="textNoShape">
              <a:avLst/>
            </a:prstTxWarp>
            <a:spAutoFit/>
          </a:bodyPr>
          <a:lstStyle/>
          <a:p>
            <a:pPr eaLnBrk="0" hangingPunct="0"/>
            <a:r>
              <a:rPr lang="de-DE" sz="1600" b="1" dirty="0">
                <a:latin typeface="Arial" charset="0"/>
              </a:rPr>
              <a:t>initiiert</a:t>
            </a:r>
            <a:endParaRPr lang="de-DE" sz="2400" dirty="0">
              <a:latin typeface="InfoTextBold-Roman" pitchFamily="50" charset="0"/>
            </a:endParaRPr>
          </a:p>
        </p:txBody>
      </p:sp>
      <p:sp>
        <p:nvSpPr>
          <p:cNvPr id="22546" name="Text Box 20"/>
          <p:cNvSpPr txBox="1">
            <a:spLocks noChangeArrowheads="1"/>
          </p:cNvSpPr>
          <p:nvPr/>
        </p:nvSpPr>
        <p:spPr bwMode="auto">
          <a:xfrm>
            <a:off x="611188" y="1821460"/>
            <a:ext cx="2087562" cy="366712"/>
          </a:xfrm>
          <a:prstGeom prst="rect">
            <a:avLst/>
          </a:prstGeom>
          <a:noFill/>
          <a:ln w="9525">
            <a:noFill/>
            <a:miter lim="800000"/>
            <a:headEnd/>
            <a:tailEnd/>
          </a:ln>
        </p:spPr>
        <p:txBody>
          <a:bodyPr>
            <a:prstTxWarp prst="textNoShape">
              <a:avLst/>
            </a:prstTxWarp>
            <a:spAutoFit/>
          </a:bodyPr>
          <a:lstStyle/>
          <a:p>
            <a:pPr>
              <a:spcBef>
                <a:spcPct val="50000"/>
              </a:spcBef>
            </a:pPr>
            <a:endParaRPr lang="de-DE">
              <a:latin typeface="Arial" charset="0"/>
            </a:endParaRPr>
          </a:p>
        </p:txBody>
      </p:sp>
      <p:sp>
        <p:nvSpPr>
          <p:cNvPr id="22550" name="Pfeil nach rechts 22"/>
          <p:cNvSpPr>
            <a:spLocks noChangeArrowheads="1"/>
          </p:cNvSpPr>
          <p:nvPr/>
        </p:nvSpPr>
        <p:spPr bwMode="auto">
          <a:xfrm>
            <a:off x="308900" y="3150920"/>
            <a:ext cx="269570" cy="152400"/>
          </a:xfrm>
          <a:prstGeom prst="rightArrow">
            <a:avLst>
              <a:gd name="adj1" fmla="val 50000"/>
              <a:gd name="adj2" fmla="val 50000"/>
            </a:avLst>
          </a:prstGeom>
          <a:solidFill>
            <a:schemeClr val="accent1"/>
          </a:solidFill>
          <a:ln w="9525">
            <a:solidFill>
              <a:schemeClr val="tx1"/>
            </a:solidFill>
            <a:round/>
            <a:headEnd/>
            <a:tailEnd/>
          </a:ln>
        </p:spPr>
        <p:txBody>
          <a:bodyPr wrap="none">
            <a:prstTxWarp prst="textNoShape">
              <a:avLst/>
            </a:prstTxWarp>
          </a:bodyPr>
          <a:lstStyle/>
          <a:p>
            <a:endParaRPr lang="de-DE" baseline="30000"/>
          </a:p>
        </p:txBody>
      </p:sp>
      <p:sp>
        <p:nvSpPr>
          <p:cNvPr id="29" name="Rechteck 28"/>
          <p:cNvSpPr/>
          <p:nvPr/>
        </p:nvSpPr>
        <p:spPr>
          <a:xfrm>
            <a:off x="3275013" y="2548535"/>
            <a:ext cx="2508249" cy="3272649"/>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smtClean="0">
                <a:solidFill>
                  <a:schemeClr val="tx1"/>
                </a:solidFill>
              </a:rPr>
              <a:t>freiwillige, </a:t>
            </a:r>
          </a:p>
          <a:p>
            <a:pPr algn="ctr"/>
            <a:r>
              <a:rPr lang="de-DE" dirty="0" err="1" smtClean="0">
                <a:solidFill>
                  <a:schemeClr val="tx1"/>
                </a:solidFill>
              </a:rPr>
              <a:t>i.d.R</a:t>
            </a:r>
            <a:r>
              <a:rPr lang="de-DE" dirty="0" smtClean="0">
                <a:solidFill>
                  <a:schemeClr val="tx1"/>
                </a:solidFill>
              </a:rPr>
              <a:t>. nicht bindende Befragung oder Diskussionsmöglichkeit zur Gewinnung neuer Ideen oder eines Meinungsbildes, z. B. für  Gesetzesvorhaben, Leitbilder, Bürgerhaushalte oder Großprojekte</a:t>
            </a:r>
            <a:endParaRPr lang="de-DE"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1192</Words>
  <Application>Microsoft Macintosh PowerPoint</Application>
  <PresentationFormat>Bildschirmpräsentation (4:3)</PresentationFormat>
  <Paragraphs>285</Paragraphs>
  <Slides>44</Slides>
  <Notes>5</Notes>
  <HiddenSlides>0</HiddenSlides>
  <MMClips>0</MMClips>
  <ScaleCrop>false</ScaleCrop>
  <HeadingPairs>
    <vt:vector size="8" baseType="variant">
      <vt:variant>
        <vt:lpstr>Design</vt:lpstr>
      </vt:variant>
      <vt:variant>
        <vt:i4>1</vt:i4>
      </vt:variant>
      <vt:variant>
        <vt:lpstr>Verknüpfungen</vt:lpstr>
      </vt:variant>
      <vt:variant>
        <vt:i4>6</vt:i4>
      </vt:variant>
      <vt:variant>
        <vt:lpstr>Eingebettete OLE-Server</vt:lpstr>
      </vt:variant>
      <vt:variant>
        <vt:i4>1</vt:i4>
      </vt:variant>
      <vt:variant>
        <vt:lpstr>Folientitel</vt:lpstr>
      </vt:variant>
      <vt:variant>
        <vt:i4>44</vt:i4>
      </vt:variant>
    </vt:vector>
  </HeadingPairs>
  <TitlesOfParts>
    <vt:vector size="52" baseType="lpstr">
      <vt:lpstr>Office-Design</vt:lpstr>
      <vt:lpstr>Macintosh HD:Users:hkubicek:Desktop:PARTIZIPATION:Bertelsmann Partzipation:Studie_Wirkung und Erfolgsfaktoren_Entwurf_13-06-2010.docx!OLE_LINK1</vt:lpstr>
      <vt:lpstr>Macintosh HD:Users:hkubicek:Desktop:PARTIZIPATION:Bertelsmann Partzipation:Studie_Wirkung und Erfolgsfaktoren_Entwurf_13-06-2010.docx!OLE_LINK2</vt:lpstr>
      <vt:lpstr>Macintosh HD:Users:hkubicek:Desktop:PARTIZIPATION:Bertelsmann Partzipation:Studie_Wirkung und Erfolgsfaktoren_Entwurf_13-06-2010.docx!OLE_LINK4</vt:lpstr>
      <vt:lpstr>Macintosh HD:Users:hkubicek:Desktop:Bertelsmann Partzipation:Studie_Wirkung und Erfolgsfaktoren_Entwurf_13-06-2010.docx!OLE_LINK3</vt:lpstr>
      <vt:lpstr>Macintosh HD:Users:kubicek:Desktop:Tabelle fu%CC%88r ppt - Rangfolge Faktoren.docx!OLE_LINK2</vt:lpstr>
      <vt:lpstr>Macintosh HD:Users:kubicek:Desktop:Tabelle fu%CC%88r ppt - Rangfolge Faktoren.docx!OLE_LINK3</vt:lpstr>
      <vt:lpstr>Dokument</vt:lpstr>
      <vt:lpstr>PowerPoint-Präsentation</vt:lpstr>
      <vt:lpstr>Übersicht</vt:lpstr>
      <vt:lpstr>Erwartungen an Partizipation</vt:lpstr>
      <vt:lpstr>Erwartungen an Online-Partizipation</vt:lpstr>
      <vt:lpstr>PowerPoint-Präsentation</vt:lpstr>
      <vt:lpstr>PowerPoint-Präsentation</vt:lpstr>
      <vt:lpstr>PowerPoint-Präsentation</vt:lpstr>
      <vt:lpstr>Gesetzliche Beteiligungsvorschriften</vt:lpstr>
      <vt:lpstr>PowerPoint-Präsentation</vt:lpstr>
      <vt:lpstr>PowerPoint-Präsentation</vt:lpstr>
      <vt:lpstr>PowerPoint-Präsentation</vt:lpstr>
      <vt:lpstr>PowerPoint-Präsentation</vt:lpstr>
      <vt:lpstr>PowerPoint-Präsentation</vt:lpstr>
      <vt:lpstr>PowerPoint-Präsentation</vt:lpstr>
      <vt:lpstr>Empirische Basis einer Sekundäranalyse</vt:lpstr>
      <vt:lpstr>Erfolgskriterien Bürgerhaushalte</vt:lpstr>
      <vt:lpstr>Überraschende Befunde zu Erfolgsfaktoren</vt:lpstr>
      <vt:lpstr>Weniger überraschende Befunde</vt:lpstr>
      <vt:lpstr>Unterschiedliche Konsultationsziele</vt:lpstr>
      <vt:lpstr>PowerPoint-Präsentation</vt:lpstr>
      <vt:lpstr>Methode 2 x 2  2 x 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Zufriedenheit der Teilnehmenden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Herbert Kubicek</dc:creator>
  <cp:lastModifiedBy>Herbert Kubicek</cp:lastModifiedBy>
  <cp:revision>136</cp:revision>
  <dcterms:created xsi:type="dcterms:W3CDTF">2011-05-21T05:11:10Z</dcterms:created>
  <dcterms:modified xsi:type="dcterms:W3CDTF">2013-02-26T10:04:06Z</dcterms:modified>
</cp:coreProperties>
</file>