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40"/>
  </p:notesMasterIdLst>
  <p:handoutMasterIdLst>
    <p:handoutMasterId r:id="rId41"/>
  </p:handoutMasterIdLst>
  <p:sldIdLst>
    <p:sldId id="330" r:id="rId3"/>
    <p:sldId id="458" r:id="rId4"/>
    <p:sldId id="387" r:id="rId5"/>
    <p:sldId id="415" r:id="rId6"/>
    <p:sldId id="412" r:id="rId7"/>
    <p:sldId id="427" r:id="rId8"/>
    <p:sldId id="425" r:id="rId9"/>
    <p:sldId id="390" r:id="rId10"/>
    <p:sldId id="446" r:id="rId11"/>
    <p:sldId id="428" r:id="rId12"/>
    <p:sldId id="430" r:id="rId13"/>
    <p:sldId id="431" r:id="rId14"/>
    <p:sldId id="432" r:id="rId15"/>
    <p:sldId id="438" r:id="rId16"/>
    <p:sldId id="433" r:id="rId17"/>
    <p:sldId id="416" r:id="rId18"/>
    <p:sldId id="418" r:id="rId19"/>
    <p:sldId id="420" r:id="rId20"/>
    <p:sldId id="393" r:id="rId21"/>
    <p:sldId id="394" r:id="rId22"/>
    <p:sldId id="398" r:id="rId23"/>
    <p:sldId id="434" r:id="rId24"/>
    <p:sldId id="440" r:id="rId25"/>
    <p:sldId id="439" r:id="rId26"/>
    <p:sldId id="441" r:id="rId27"/>
    <p:sldId id="459" r:id="rId28"/>
    <p:sldId id="397" r:id="rId29"/>
    <p:sldId id="423" r:id="rId30"/>
    <p:sldId id="448" r:id="rId31"/>
    <p:sldId id="449" r:id="rId32"/>
    <p:sldId id="424" r:id="rId33"/>
    <p:sldId id="452" r:id="rId34"/>
    <p:sldId id="454" r:id="rId35"/>
    <p:sldId id="451" r:id="rId36"/>
    <p:sldId id="457" r:id="rId37"/>
    <p:sldId id="437" r:id="rId38"/>
    <p:sldId id="411" r:id="rId39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FFFFFF"/>
    <a:srgbClr val="9EC4E6"/>
    <a:srgbClr val="99CCFF"/>
    <a:srgbClr val="66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8908" autoAdjust="0"/>
  </p:normalViewPr>
  <p:slideViewPr>
    <p:cSldViewPr>
      <p:cViewPr varScale="1">
        <p:scale>
          <a:sx n="88" d="100"/>
          <a:sy n="88" d="100"/>
        </p:scale>
        <p:origin x="-8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F3D4E-91E9-4B4C-A5B8-3398FAC2E6D2}" type="doc">
      <dgm:prSet loTypeId="urn:microsoft.com/office/officeart/2005/8/layout/rings+Icon" loCatId="officeonline" qsTypeId="urn:microsoft.com/office/officeart/2005/8/quickstyle/simple3" qsCatId="simple" csTypeId="urn:microsoft.com/office/officeart/2005/8/colors/colorful1" csCatId="colorful" phldr="1"/>
      <dgm:spPr/>
    </dgm:pt>
    <dgm:pt modelId="{8D129102-C9DA-48B6-B1B0-64F1C062739B}">
      <dgm:prSet phldrT="[Text]"/>
      <dgm:spPr/>
      <dgm:t>
        <a:bodyPr/>
        <a:lstStyle/>
        <a:p>
          <a:r>
            <a:rPr lang="de-DE" dirty="0" smtClean="0"/>
            <a:t/>
          </a:r>
          <a:br>
            <a:rPr lang="de-DE" dirty="0" smtClean="0"/>
          </a:br>
          <a:r>
            <a:rPr lang="de-DE" dirty="0" smtClean="0"/>
            <a:t/>
          </a:r>
          <a:br>
            <a:rPr lang="de-DE" dirty="0" smtClean="0"/>
          </a:br>
          <a:r>
            <a:rPr lang="de-DE" dirty="0" smtClean="0"/>
            <a:t>Öffentlich verfügbare Daten</a:t>
          </a:r>
          <a:endParaRPr lang="de-DE" dirty="0"/>
        </a:p>
      </dgm:t>
    </dgm:pt>
    <dgm:pt modelId="{07C4A72E-1D8F-4603-B79C-0BDCFC850BD2}" type="parTrans" cxnId="{C13A4BB6-DEDB-49E6-BCFF-B8D909F2E67D}">
      <dgm:prSet/>
      <dgm:spPr/>
      <dgm:t>
        <a:bodyPr/>
        <a:lstStyle/>
        <a:p>
          <a:endParaRPr lang="de-DE"/>
        </a:p>
      </dgm:t>
    </dgm:pt>
    <dgm:pt modelId="{438CBD6C-58A5-4A33-AD86-017E50F4BC27}" type="sibTrans" cxnId="{C13A4BB6-DEDB-49E6-BCFF-B8D909F2E67D}">
      <dgm:prSet/>
      <dgm:spPr/>
      <dgm:t>
        <a:bodyPr/>
        <a:lstStyle/>
        <a:p>
          <a:endParaRPr lang="de-DE"/>
        </a:p>
      </dgm:t>
    </dgm:pt>
    <dgm:pt modelId="{1FDB11CB-371C-43DF-BD88-37F8C21A2A65}">
      <dgm:prSet phldrT="[Text]"/>
      <dgm:spPr/>
      <dgm:t>
        <a:bodyPr/>
        <a:lstStyle/>
        <a:p>
          <a:r>
            <a:rPr lang="de-DE" dirty="0" smtClean="0"/>
            <a:t/>
          </a:r>
          <a:br>
            <a:rPr lang="de-DE" dirty="0" smtClean="0"/>
          </a:br>
          <a:r>
            <a:rPr lang="de-DE" dirty="0" smtClean="0"/>
            <a:t>Private Daten</a:t>
          </a:r>
          <a:endParaRPr lang="de-DE" dirty="0"/>
        </a:p>
      </dgm:t>
    </dgm:pt>
    <dgm:pt modelId="{8BE64C51-2BD5-4DA6-9D90-32809670DDB7}" type="parTrans" cxnId="{B1A16DF3-029E-49E8-B65B-B5A235FB9F23}">
      <dgm:prSet/>
      <dgm:spPr/>
      <dgm:t>
        <a:bodyPr/>
        <a:lstStyle/>
        <a:p>
          <a:endParaRPr lang="de-DE"/>
        </a:p>
      </dgm:t>
    </dgm:pt>
    <dgm:pt modelId="{2C0772C4-4A34-4324-B3CB-ACEAC2764B39}" type="sibTrans" cxnId="{B1A16DF3-029E-49E8-B65B-B5A235FB9F23}">
      <dgm:prSet/>
      <dgm:spPr/>
      <dgm:t>
        <a:bodyPr/>
        <a:lstStyle/>
        <a:p>
          <a:endParaRPr lang="de-DE"/>
        </a:p>
      </dgm:t>
    </dgm:pt>
    <dgm:pt modelId="{46FFCC47-0751-4314-B12B-996E254ECFEC}">
      <dgm:prSet phldrT="[Text]"/>
      <dgm:spPr/>
      <dgm:t>
        <a:bodyPr/>
        <a:lstStyle/>
        <a:p>
          <a:r>
            <a:rPr lang="de-DE" dirty="0" smtClean="0"/>
            <a:t>       Verwaltungs-daten</a:t>
          </a:r>
          <a:endParaRPr lang="de-DE" dirty="0"/>
        </a:p>
      </dgm:t>
    </dgm:pt>
    <dgm:pt modelId="{1F4F5A2B-34E8-4BD9-AC08-D13A8A6D86A1}" type="parTrans" cxnId="{90DE4EB9-4F09-403F-B4A1-A82A3115D2D2}">
      <dgm:prSet/>
      <dgm:spPr/>
      <dgm:t>
        <a:bodyPr/>
        <a:lstStyle/>
        <a:p>
          <a:endParaRPr lang="de-DE"/>
        </a:p>
      </dgm:t>
    </dgm:pt>
    <dgm:pt modelId="{99B44A94-9E76-4CA7-B751-816D4981058D}" type="sibTrans" cxnId="{90DE4EB9-4F09-403F-B4A1-A82A3115D2D2}">
      <dgm:prSet/>
      <dgm:spPr/>
      <dgm:t>
        <a:bodyPr/>
        <a:lstStyle/>
        <a:p>
          <a:endParaRPr lang="de-DE"/>
        </a:p>
      </dgm:t>
    </dgm:pt>
    <dgm:pt modelId="{2805860B-983B-436E-AB38-AD5236A02ACB}">
      <dgm:prSet phldrT="[Text]"/>
      <dgm:spPr/>
      <dgm:t>
        <a:bodyPr/>
        <a:lstStyle/>
        <a:p>
          <a:r>
            <a:rPr lang="de-DE" dirty="0" smtClean="0"/>
            <a:t>Open Data</a:t>
          </a:r>
          <a:endParaRPr lang="de-DE" dirty="0"/>
        </a:p>
      </dgm:t>
    </dgm:pt>
    <dgm:pt modelId="{E4E9F9EB-EFE9-4664-BC7B-72FD00FE2A32}" type="parTrans" cxnId="{BC4F7B6A-9BF4-44F0-AFF1-FF3115F60BD9}">
      <dgm:prSet/>
      <dgm:spPr/>
      <dgm:t>
        <a:bodyPr/>
        <a:lstStyle/>
        <a:p>
          <a:endParaRPr lang="de-DE"/>
        </a:p>
      </dgm:t>
    </dgm:pt>
    <dgm:pt modelId="{7DB689A0-2B1B-4E63-AA0B-A603513F2B08}" type="sibTrans" cxnId="{BC4F7B6A-9BF4-44F0-AFF1-FF3115F60BD9}">
      <dgm:prSet/>
      <dgm:spPr/>
      <dgm:t>
        <a:bodyPr/>
        <a:lstStyle/>
        <a:p>
          <a:endParaRPr lang="de-DE"/>
        </a:p>
      </dgm:t>
    </dgm:pt>
    <dgm:pt modelId="{01ABF0E4-132E-49D7-9A71-2DCE401B10BC}" type="pres">
      <dgm:prSet presAssocID="{F01F3D4E-91E9-4B4C-A5B8-3398FAC2E6D2}" presName="Name0" presStyleCnt="0">
        <dgm:presLayoutVars>
          <dgm:chMax val="7"/>
          <dgm:dir/>
          <dgm:resizeHandles val="exact"/>
        </dgm:presLayoutVars>
      </dgm:prSet>
      <dgm:spPr/>
    </dgm:pt>
    <dgm:pt modelId="{F49E5637-DF3A-4267-BECD-707AC7E85F1D}" type="pres">
      <dgm:prSet presAssocID="{F01F3D4E-91E9-4B4C-A5B8-3398FAC2E6D2}" presName="ellipse1" presStyleLbl="vennNode1" presStyleIdx="0" presStyleCnt="4" custLinFactNeighborX="34075" custLinFactNeighborY="-44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56C4FA-9C37-491E-8934-22DEEA937C10}" type="pres">
      <dgm:prSet presAssocID="{F01F3D4E-91E9-4B4C-A5B8-3398FAC2E6D2}" presName="ellipse2" presStyleLbl="vennNode1" presStyleIdx="1" presStyleCnt="4" custScaleX="82310" custScaleY="78079" custLinFactNeighborX="23821" custLinFactNeighborY="-1446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51C51D-E052-43FA-B4A1-726E35101BC8}" type="pres">
      <dgm:prSet presAssocID="{F01F3D4E-91E9-4B4C-A5B8-3398FAC2E6D2}" presName="ellipse3" presStyleLbl="vennNode1" presStyleIdx="2" presStyleCnt="4" custScaleX="120153" custScaleY="120138" custLinFactNeighborX="-10656" custLinFactNeighborY="-53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A9C7B7-350B-4CFC-8119-2C20015F5122}" type="pres">
      <dgm:prSet presAssocID="{F01F3D4E-91E9-4B4C-A5B8-3398FAC2E6D2}" presName="ellipse4" presStyleLbl="vennNode1" presStyleIdx="3" presStyleCnt="4" custScaleX="44033" custScaleY="43981" custLinFactX="-8149" custLinFactNeighborX="-100000" custLinFactNeighborY="-910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705A3FE-415C-4AE8-B14D-DC342777DD21}" type="presOf" srcId="{8D129102-C9DA-48B6-B1B0-64F1C062739B}" destId="{F49E5637-DF3A-4267-BECD-707AC7E85F1D}" srcOrd="0" destOrd="0" presId="urn:microsoft.com/office/officeart/2005/8/layout/rings+Icon"/>
    <dgm:cxn modelId="{BC4F7B6A-9BF4-44F0-AFF1-FF3115F60BD9}" srcId="{F01F3D4E-91E9-4B4C-A5B8-3398FAC2E6D2}" destId="{2805860B-983B-436E-AB38-AD5236A02ACB}" srcOrd="3" destOrd="0" parTransId="{E4E9F9EB-EFE9-4664-BC7B-72FD00FE2A32}" sibTransId="{7DB689A0-2B1B-4E63-AA0B-A603513F2B08}"/>
    <dgm:cxn modelId="{A978D125-8B45-4909-87D2-DA2AF1827CCC}" type="presOf" srcId="{46FFCC47-0751-4314-B12B-996E254ECFEC}" destId="{A451C51D-E052-43FA-B4A1-726E35101BC8}" srcOrd="0" destOrd="0" presId="urn:microsoft.com/office/officeart/2005/8/layout/rings+Icon"/>
    <dgm:cxn modelId="{C13A4BB6-DEDB-49E6-BCFF-B8D909F2E67D}" srcId="{F01F3D4E-91E9-4B4C-A5B8-3398FAC2E6D2}" destId="{8D129102-C9DA-48B6-B1B0-64F1C062739B}" srcOrd="0" destOrd="0" parTransId="{07C4A72E-1D8F-4603-B79C-0BDCFC850BD2}" sibTransId="{438CBD6C-58A5-4A33-AD86-017E50F4BC27}"/>
    <dgm:cxn modelId="{B1A16DF3-029E-49E8-B65B-B5A235FB9F23}" srcId="{F01F3D4E-91E9-4B4C-A5B8-3398FAC2E6D2}" destId="{1FDB11CB-371C-43DF-BD88-37F8C21A2A65}" srcOrd="1" destOrd="0" parTransId="{8BE64C51-2BD5-4DA6-9D90-32809670DDB7}" sibTransId="{2C0772C4-4A34-4324-B3CB-ACEAC2764B39}"/>
    <dgm:cxn modelId="{90DE4EB9-4F09-403F-B4A1-A82A3115D2D2}" srcId="{F01F3D4E-91E9-4B4C-A5B8-3398FAC2E6D2}" destId="{46FFCC47-0751-4314-B12B-996E254ECFEC}" srcOrd="2" destOrd="0" parTransId="{1F4F5A2B-34E8-4BD9-AC08-D13A8A6D86A1}" sibTransId="{99B44A94-9E76-4CA7-B751-816D4981058D}"/>
    <dgm:cxn modelId="{91E63BF8-CD79-4BC4-BB27-59998333D185}" type="presOf" srcId="{2805860B-983B-436E-AB38-AD5236A02ACB}" destId="{6CA9C7B7-350B-4CFC-8119-2C20015F5122}" srcOrd="0" destOrd="0" presId="urn:microsoft.com/office/officeart/2005/8/layout/rings+Icon"/>
    <dgm:cxn modelId="{8E053483-5F55-4FB6-A0A7-F024EA23B079}" type="presOf" srcId="{F01F3D4E-91E9-4B4C-A5B8-3398FAC2E6D2}" destId="{01ABF0E4-132E-49D7-9A71-2DCE401B10BC}" srcOrd="0" destOrd="0" presId="urn:microsoft.com/office/officeart/2005/8/layout/rings+Icon"/>
    <dgm:cxn modelId="{5771EA51-9631-4AFF-B367-787E40753C93}" type="presOf" srcId="{1FDB11CB-371C-43DF-BD88-37F8C21A2A65}" destId="{1756C4FA-9C37-491E-8934-22DEEA937C10}" srcOrd="0" destOrd="0" presId="urn:microsoft.com/office/officeart/2005/8/layout/rings+Icon"/>
    <dgm:cxn modelId="{7D6C195F-9753-407C-830E-B1B404F5574B}" type="presParOf" srcId="{01ABF0E4-132E-49D7-9A71-2DCE401B10BC}" destId="{F49E5637-DF3A-4267-BECD-707AC7E85F1D}" srcOrd="0" destOrd="0" presId="urn:microsoft.com/office/officeart/2005/8/layout/rings+Icon"/>
    <dgm:cxn modelId="{AB353A9D-E889-40F4-BAA3-12AC1E865F2A}" type="presParOf" srcId="{01ABF0E4-132E-49D7-9A71-2DCE401B10BC}" destId="{1756C4FA-9C37-491E-8934-22DEEA937C10}" srcOrd="1" destOrd="0" presId="urn:microsoft.com/office/officeart/2005/8/layout/rings+Icon"/>
    <dgm:cxn modelId="{1E00F785-ACBC-4AB8-8EA9-223DF7C42896}" type="presParOf" srcId="{01ABF0E4-132E-49D7-9A71-2DCE401B10BC}" destId="{A451C51D-E052-43FA-B4A1-726E35101BC8}" srcOrd="2" destOrd="0" presId="urn:microsoft.com/office/officeart/2005/8/layout/rings+Icon"/>
    <dgm:cxn modelId="{51048126-BCF1-4A7D-9246-F1C3929D89C9}" type="presParOf" srcId="{01ABF0E4-132E-49D7-9A71-2DCE401B10BC}" destId="{6CA9C7B7-350B-4CFC-8119-2C20015F5122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04930-A2BF-4856-9975-CFEF252B9DBA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</dgm:pt>
    <dgm:pt modelId="{AFAA3A94-8E6C-46DD-A04D-26165FC7CD5E}">
      <dgm:prSet phldrT="[Text]"/>
      <dgm:spPr/>
      <dgm:t>
        <a:bodyPr/>
        <a:lstStyle/>
        <a:p>
          <a:r>
            <a:rPr lang="de-DE" dirty="0" smtClean="0"/>
            <a:t>Rohdaten online veröffentlichen</a:t>
          </a:r>
          <a:endParaRPr lang="de-DE" dirty="0"/>
        </a:p>
      </dgm:t>
    </dgm:pt>
    <dgm:pt modelId="{629C79EB-71AD-4453-B9B9-79503BAD5357}" type="parTrans" cxnId="{C0797EFB-783C-499D-ACCB-A5C5005F0A2F}">
      <dgm:prSet/>
      <dgm:spPr/>
      <dgm:t>
        <a:bodyPr/>
        <a:lstStyle/>
        <a:p>
          <a:endParaRPr lang="de-DE"/>
        </a:p>
      </dgm:t>
    </dgm:pt>
    <dgm:pt modelId="{2D4261EC-5B97-435A-999F-0547CA57EFF6}" type="sibTrans" cxnId="{C0797EFB-783C-499D-ACCB-A5C5005F0A2F}">
      <dgm:prSet/>
      <dgm:spPr/>
      <dgm:t>
        <a:bodyPr/>
        <a:lstStyle/>
        <a:p>
          <a:endParaRPr lang="de-DE"/>
        </a:p>
      </dgm:t>
    </dgm:pt>
    <dgm:pt modelId="{58F10F34-DE96-40E7-A774-CA1DAFC1FB60}">
      <dgm:prSet phldrT="[Text]"/>
      <dgm:spPr/>
      <dgm:t>
        <a:bodyPr/>
        <a:lstStyle/>
        <a:p>
          <a:r>
            <a:rPr lang="de-DE" dirty="0" smtClean="0"/>
            <a:t>Die veröffentlichten Daten in einem Online-Verzeichnis sortieren. </a:t>
          </a:r>
          <a:endParaRPr lang="de-DE" dirty="0"/>
        </a:p>
      </dgm:t>
    </dgm:pt>
    <dgm:pt modelId="{907D12E6-F1D7-4260-87E9-DB7D33CE9CC5}" type="parTrans" cxnId="{CB7B2581-F193-4A4A-8210-0060698822F4}">
      <dgm:prSet/>
      <dgm:spPr/>
      <dgm:t>
        <a:bodyPr/>
        <a:lstStyle/>
        <a:p>
          <a:endParaRPr lang="de-DE"/>
        </a:p>
      </dgm:t>
    </dgm:pt>
    <dgm:pt modelId="{E64608F4-795F-48A5-87B9-35557AC355B8}" type="sibTrans" cxnId="{CB7B2581-F193-4A4A-8210-0060698822F4}">
      <dgm:prSet/>
      <dgm:spPr/>
      <dgm:t>
        <a:bodyPr/>
        <a:lstStyle/>
        <a:p>
          <a:endParaRPr lang="de-DE"/>
        </a:p>
      </dgm:t>
    </dgm:pt>
    <dgm:pt modelId="{064945BE-EBEF-46A6-8DE9-F32AD7B69366}">
      <dgm:prSet phldrT="[Text]"/>
      <dgm:spPr/>
      <dgm:t>
        <a:bodyPr/>
        <a:lstStyle/>
        <a:p>
          <a:r>
            <a:rPr lang="de-DE" dirty="0" smtClean="0"/>
            <a:t>Daten für Mensch und Maschine lesbar machen und miteinander vernetzen.</a:t>
          </a:r>
          <a:endParaRPr lang="de-DE" dirty="0"/>
        </a:p>
      </dgm:t>
    </dgm:pt>
    <dgm:pt modelId="{EAE3531D-8385-4F29-A6CA-96C43883C8F3}" type="parTrans" cxnId="{D937545F-AF9F-4617-A563-059B001657D9}">
      <dgm:prSet/>
      <dgm:spPr/>
      <dgm:t>
        <a:bodyPr/>
        <a:lstStyle/>
        <a:p>
          <a:endParaRPr lang="de-DE"/>
        </a:p>
      </dgm:t>
    </dgm:pt>
    <dgm:pt modelId="{FA70C61C-79B1-4C39-B2EA-D104C19B4E13}" type="sibTrans" cxnId="{D937545F-AF9F-4617-A563-059B001657D9}">
      <dgm:prSet/>
      <dgm:spPr/>
      <dgm:t>
        <a:bodyPr/>
        <a:lstStyle/>
        <a:p>
          <a:endParaRPr lang="de-DE"/>
        </a:p>
      </dgm:t>
    </dgm:pt>
    <dgm:pt modelId="{8ED83590-5BAF-4C47-9081-34F54E9CAFBD}" type="pres">
      <dgm:prSet presAssocID="{CA604930-A2BF-4856-9975-CFEF252B9DBA}" presName="outerComposite" presStyleCnt="0">
        <dgm:presLayoutVars>
          <dgm:chMax val="5"/>
          <dgm:dir/>
          <dgm:resizeHandles val="exact"/>
        </dgm:presLayoutVars>
      </dgm:prSet>
      <dgm:spPr/>
    </dgm:pt>
    <dgm:pt modelId="{0DDF809D-E52D-4E29-8A72-CC9F065FB5C0}" type="pres">
      <dgm:prSet presAssocID="{CA604930-A2BF-4856-9975-CFEF252B9DBA}" presName="dummyMaxCanvas" presStyleCnt="0">
        <dgm:presLayoutVars/>
      </dgm:prSet>
      <dgm:spPr/>
    </dgm:pt>
    <dgm:pt modelId="{218C43A9-C9F7-4C56-A9A6-6C124D15E23A}" type="pres">
      <dgm:prSet presAssocID="{CA604930-A2BF-4856-9975-CFEF252B9DB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1C8FD0-9620-4928-9E33-3AAC3C8FB989}" type="pres">
      <dgm:prSet presAssocID="{CA604930-A2BF-4856-9975-CFEF252B9DBA}" presName="ThreeNodes_2" presStyleLbl="node1" presStyleIdx="1" presStyleCnt="3" custLinFactNeighborY="-41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5870EA-2F77-4D1F-8816-8671C9604248}" type="pres">
      <dgm:prSet presAssocID="{CA604930-A2BF-4856-9975-CFEF252B9DBA}" presName="ThreeNodes_3" presStyleLbl="node1" presStyleIdx="2" presStyleCnt="3" custLinFactNeighborY="-82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A56864-28FC-44A6-94BC-6E7682A456F5}" type="pres">
      <dgm:prSet presAssocID="{CA604930-A2BF-4856-9975-CFEF252B9DB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E406EE-D6DC-4604-97BE-CA7D1E24B2BD}" type="pres">
      <dgm:prSet presAssocID="{CA604930-A2BF-4856-9975-CFEF252B9DB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683955-DD7F-40D5-9C6D-89FCF32DFE1F}" type="pres">
      <dgm:prSet presAssocID="{CA604930-A2BF-4856-9975-CFEF252B9DB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2B3BEF-C4C0-4789-9E00-DD650E2B0E7D}" type="pres">
      <dgm:prSet presAssocID="{CA604930-A2BF-4856-9975-CFEF252B9DB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9CC35F-99A7-45C8-9905-A8825E33A9D1}" type="pres">
      <dgm:prSet presAssocID="{CA604930-A2BF-4856-9975-CFEF252B9DB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FE46222-D7DA-48D4-B4F3-D6B9F1CBD0E2}" type="presOf" srcId="{064945BE-EBEF-46A6-8DE9-F32AD7B69366}" destId="{8B5870EA-2F77-4D1F-8816-8671C9604248}" srcOrd="0" destOrd="0" presId="urn:microsoft.com/office/officeart/2005/8/layout/vProcess5"/>
    <dgm:cxn modelId="{D937545F-AF9F-4617-A563-059B001657D9}" srcId="{CA604930-A2BF-4856-9975-CFEF252B9DBA}" destId="{064945BE-EBEF-46A6-8DE9-F32AD7B69366}" srcOrd="2" destOrd="0" parTransId="{EAE3531D-8385-4F29-A6CA-96C43883C8F3}" sibTransId="{FA70C61C-79B1-4C39-B2EA-D104C19B4E13}"/>
    <dgm:cxn modelId="{EED89EC5-AF50-4AF2-846F-422B0C7FE7F3}" type="presOf" srcId="{CA604930-A2BF-4856-9975-CFEF252B9DBA}" destId="{8ED83590-5BAF-4C47-9081-34F54E9CAFBD}" srcOrd="0" destOrd="0" presId="urn:microsoft.com/office/officeart/2005/8/layout/vProcess5"/>
    <dgm:cxn modelId="{F60DDEE5-E8C7-4507-A28C-79B76466648D}" type="presOf" srcId="{064945BE-EBEF-46A6-8DE9-F32AD7B69366}" destId="{3C9CC35F-99A7-45C8-9905-A8825E33A9D1}" srcOrd="1" destOrd="0" presId="urn:microsoft.com/office/officeart/2005/8/layout/vProcess5"/>
    <dgm:cxn modelId="{4EBC680F-494D-478F-9949-6AD44B5E240F}" type="presOf" srcId="{2D4261EC-5B97-435A-999F-0547CA57EFF6}" destId="{DAA56864-28FC-44A6-94BC-6E7682A456F5}" srcOrd="0" destOrd="0" presId="urn:microsoft.com/office/officeart/2005/8/layout/vProcess5"/>
    <dgm:cxn modelId="{C0797EFB-783C-499D-ACCB-A5C5005F0A2F}" srcId="{CA604930-A2BF-4856-9975-CFEF252B9DBA}" destId="{AFAA3A94-8E6C-46DD-A04D-26165FC7CD5E}" srcOrd="0" destOrd="0" parTransId="{629C79EB-71AD-4453-B9B9-79503BAD5357}" sibTransId="{2D4261EC-5B97-435A-999F-0547CA57EFF6}"/>
    <dgm:cxn modelId="{1E910D8B-B41E-48BD-84E4-C2BC6C570831}" type="presOf" srcId="{AFAA3A94-8E6C-46DD-A04D-26165FC7CD5E}" destId="{218C43A9-C9F7-4C56-A9A6-6C124D15E23A}" srcOrd="0" destOrd="0" presId="urn:microsoft.com/office/officeart/2005/8/layout/vProcess5"/>
    <dgm:cxn modelId="{6EC1F91C-76D3-42F2-8472-7993F8B05CAE}" type="presOf" srcId="{AFAA3A94-8E6C-46DD-A04D-26165FC7CD5E}" destId="{AB683955-DD7F-40D5-9C6D-89FCF32DFE1F}" srcOrd="1" destOrd="0" presId="urn:microsoft.com/office/officeart/2005/8/layout/vProcess5"/>
    <dgm:cxn modelId="{F8FB0ED8-53AD-4D01-A79B-2CA086A9671D}" type="presOf" srcId="{58F10F34-DE96-40E7-A774-CA1DAFC1FB60}" destId="{DF1C8FD0-9620-4928-9E33-3AAC3C8FB989}" srcOrd="0" destOrd="0" presId="urn:microsoft.com/office/officeart/2005/8/layout/vProcess5"/>
    <dgm:cxn modelId="{0CA24A3C-0CD1-4B20-9F17-0E666B1189CA}" type="presOf" srcId="{58F10F34-DE96-40E7-A774-CA1DAFC1FB60}" destId="{682B3BEF-C4C0-4789-9E00-DD650E2B0E7D}" srcOrd="1" destOrd="0" presId="urn:microsoft.com/office/officeart/2005/8/layout/vProcess5"/>
    <dgm:cxn modelId="{FF92B1A9-6A74-4360-8A02-5D7ABB955127}" type="presOf" srcId="{E64608F4-795F-48A5-87B9-35557AC355B8}" destId="{CEE406EE-D6DC-4604-97BE-CA7D1E24B2BD}" srcOrd="0" destOrd="0" presId="urn:microsoft.com/office/officeart/2005/8/layout/vProcess5"/>
    <dgm:cxn modelId="{CB7B2581-F193-4A4A-8210-0060698822F4}" srcId="{CA604930-A2BF-4856-9975-CFEF252B9DBA}" destId="{58F10F34-DE96-40E7-A774-CA1DAFC1FB60}" srcOrd="1" destOrd="0" parTransId="{907D12E6-F1D7-4260-87E9-DB7D33CE9CC5}" sibTransId="{E64608F4-795F-48A5-87B9-35557AC355B8}"/>
    <dgm:cxn modelId="{7DCDE49F-B3D6-41D0-BDA2-2A2D4AA980EB}" type="presParOf" srcId="{8ED83590-5BAF-4C47-9081-34F54E9CAFBD}" destId="{0DDF809D-E52D-4E29-8A72-CC9F065FB5C0}" srcOrd="0" destOrd="0" presId="urn:microsoft.com/office/officeart/2005/8/layout/vProcess5"/>
    <dgm:cxn modelId="{18CDF182-E1B4-4673-A85B-B6BC3A82E3EE}" type="presParOf" srcId="{8ED83590-5BAF-4C47-9081-34F54E9CAFBD}" destId="{218C43A9-C9F7-4C56-A9A6-6C124D15E23A}" srcOrd="1" destOrd="0" presId="urn:microsoft.com/office/officeart/2005/8/layout/vProcess5"/>
    <dgm:cxn modelId="{47367173-668E-4909-BEB5-5AC2BC75A532}" type="presParOf" srcId="{8ED83590-5BAF-4C47-9081-34F54E9CAFBD}" destId="{DF1C8FD0-9620-4928-9E33-3AAC3C8FB989}" srcOrd="2" destOrd="0" presId="urn:microsoft.com/office/officeart/2005/8/layout/vProcess5"/>
    <dgm:cxn modelId="{2DBED84D-E4E3-44B2-9541-1C51988B028C}" type="presParOf" srcId="{8ED83590-5BAF-4C47-9081-34F54E9CAFBD}" destId="{8B5870EA-2F77-4D1F-8816-8671C9604248}" srcOrd="3" destOrd="0" presId="urn:microsoft.com/office/officeart/2005/8/layout/vProcess5"/>
    <dgm:cxn modelId="{BC913DBF-143F-447E-AFEA-6482D8A5C807}" type="presParOf" srcId="{8ED83590-5BAF-4C47-9081-34F54E9CAFBD}" destId="{DAA56864-28FC-44A6-94BC-6E7682A456F5}" srcOrd="4" destOrd="0" presId="urn:microsoft.com/office/officeart/2005/8/layout/vProcess5"/>
    <dgm:cxn modelId="{DEF13213-0270-4673-A3BB-6BF0E1139AE6}" type="presParOf" srcId="{8ED83590-5BAF-4C47-9081-34F54E9CAFBD}" destId="{CEE406EE-D6DC-4604-97BE-CA7D1E24B2BD}" srcOrd="5" destOrd="0" presId="urn:microsoft.com/office/officeart/2005/8/layout/vProcess5"/>
    <dgm:cxn modelId="{1950836B-300F-4668-8072-0904CBB45085}" type="presParOf" srcId="{8ED83590-5BAF-4C47-9081-34F54E9CAFBD}" destId="{AB683955-DD7F-40D5-9C6D-89FCF32DFE1F}" srcOrd="6" destOrd="0" presId="urn:microsoft.com/office/officeart/2005/8/layout/vProcess5"/>
    <dgm:cxn modelId="{50DEAB88-3921-4BB8-8FC8-E0CE62D5674A}" type="presParOf" srcId="{8ED83590-5BAF-4C47-9081-34F54E9CAFBD}" destId="{682B3BEF-C4C0-4789-9E00-DD650E2B0E7D}" srcOrd="7" destOrd="0" presId="urn:microsoft.com/office/officeart/2005/8/layout/vProcess5"/>
    <dgm:cxn modelId="{4E29AB86-3057-41E4-94E7-885A141A2D1F}" type="presParOf" srcId="{8ED83590-5BAF-4C47-9081-34F54E9CAFBD}" destId="{3C9CC35F-99A7-45C8-9905-A8825E33A9D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E5637-DF3A-4267-BECD-707AC7E85F1D}">
      <dsp:nvSpPr>
        <dsp:cNvPr id="0" name=""/>
        <dsp:cNvSpPr/>
      </dsp:nvSpPr>
      <dsp:spPr>
        <a:xfrm>
          <a:off x="1152134" y="275386"/>
          <a:ext cx="2396947" cy="239724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/>
          </a:r>
          <a:br>
            <a:rPr lang="de-DE" sz="1900" kern="1200" dirty="0" smtClean="0"/>
          </a:br>
          <a:r>
            <a:rPr lang="de-DE" sz="1900" kern="1200" dirty="0" smtClean="0"/>
            <a:t/>
          </a:r>
          <a:br>
            <a:rPr lang="de-DE" sz="1900" kern="1200" dirty="0" smtClean="0"/>
          </a:br>
          <a:r>
            <a:rPr lang="de-DE" sz="1900" kern="1200" dirty="0" smtClean="0"/>
            <a:t>Öffentlich verfügbare Daten</a:t>
          </a:r>
          <a:endParaRPr lang="de-DE" sz="1900" kern="1200" dirty="0"/>
        </a:p>
      </dsp:txBody>
      <dsp:txXfrm>
        <a:off x="1503159" y="626454"/>
        <a:ext cx="1694897" cy="1695104"/>
      </dsp:txXfrm>
    </dsp:sp>
    <dsp:sp modelId="{1756C4FA-9C37-491E-8934-22DEEA937C10}">
      <dsp:nvSpPr>
        <dsp:cNvPr id="0" name=""/>
        <dsp:cNvSpPr/>
      </dsp:nvSpPr>
      <dsp:spPr>
        <a:xfrm>
          <a:off x="2351582" y="1800893"/>
          <a:ext cx="1972927" cy="18717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/>
          </a:r>
          <a:br>
            <a:rPr lang="de-DE" sz="1900" kern="1200" dirty="0" smtClean="0"/>
          </a:br>
          <a:r>
            <a:rPr lang="de-DE" sz="1900" kern="1200" dirty="0" smtClean="0"/>
            <a:t>Private Daten</a:t>
          </a:r>
          <a:endParaRPr lang="de-DE" sz="1900" kern="1200" dirty="0"/>
        </a:p>
      </dsp:txBody>
      <dsp:txXfrm>
        <a:off x="2640510" y="2075003"/>
        <a:ext cx="1395071" cy="1323521"/>
      </dsp:txXfrm>
    </dsp:sp>
    <dsp:sp modelId="{A451C51D-E052-43FA-B4A1-726E35101BC8}">
      <dsp:nvSpPr>
        <dsp:cNvPr id="0" name=""/>
        <dsp:cNvSpPr/>
      </dsp:nvSpPr>
      <dsp:spPr>
        <a:xfrm>
          <a:off x="2304259" y="0"/>
          <a:ext cx="2880003" cy="287999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       Verwaltungs-daten</a:t>
          </a:r>
          <a:endParaRPr lang="de-DE" sz="1900" kern="1200" dirty="0"/>
        </a:p>
      </dsp:txBody>
      <dsp:txXfrm>
        <a:off x="2726026" y="421766"/>
        <a:ext cx="2036469" cy="2036464"/>
      </dsp:txXfrm>
    </dsp:sp>
    <dsp:sp modelId="{6CA9C7B7-350B-4CFC-8119-2C20015F5122}">
      <dsp:nvSpPr>
        <dsp:cNvPr id="0" name=""/>
        <dsp:cNvSpPr/>
      </dsp:nvSpPr>
      <dsp:spPr>
        <a:xfrm>
          <a:off x="2112902" y="373192"/>
          <a:ext cx="1055447" cy="105433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Open Data</a:t>
          </a:r>
          <a:endParaRPr lang="de-DE" sz="1900" kern="1200" dirty="0"/>
        </a:p>
      </dsp:txBody>
      <dsp:txXfrm>
        <a:off x="2267469" y="527595"/>
        <a:ext cx="746313" cy="745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C43A9-C9F7-4C56-A9A6-6C124D15E23A}">
      <dsp:nvSpPr>
        <dsp:cNvPr id="0" name=""/>
        <dsp:cNvSpPr/>
      </dsp:nvSpPr>
      <dsp:spPr>
        <a:xfrm>
          <a:off x="0" y="0"/>
          <a:ext cx="7038782" cy="1663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Rohdaten online veröffentlichen</a:t>
          </a:r>
          <a:endParaRPr lang="de-DE" sz="3200" kern="1200" dirty="0"/>
        </a:p>
      </dsp:txBody>
      <dsp:txXfrm>
        <a:off x="48719" y="48719"/>
        <a:ext cx="5243859" cy="1565946"/>
      </dsp:txXfrm>
    </dsp:sp>
    <dsp:sp modelId="{DF1C8FD0-9620-4928-9E33-3AAC3C8FB989}">
      <dsp:nvSpPr>
        <dsp:cNvPr id="0" name=""/>
        <dsp:cNvSpPr/>
      </dsp:nvSpPr>
      <dsp:spPr>
        <a:xfrm>
          <a:off x="621068" y="1872200"/>
          <a:ext cx="7038782" cy="1663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571418"/>
                <a:satOff val="5874"/>
                <a:lumOff val="-16274"/>
                <a:alphaOff val="0"/>
                <a:shade val="51000"/>
                <a:satMod val="130000"/>
              </a:schemeClr>
            </a:gs>
            <a:gs pos="80000">
              <a:schemeClr val="accent5">
                <a:hueOff val="2571418"/>
                <a:satOff val="5874"/>
                <a:lumOff val="-16274"/>
                <a:alphaOff val="0"/>
                <a:shade val="93000"/>
                <a:satMod val="130000"/>
              </a:schemeClr>
            </a:gs>
            <a:gs pos="100000">
              <a:schemeClr val="accent5">
                <a:hueOff val="2571418"/>
                <a:satOff val="5874"/>
                <a:lumOff val="-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Die veröffentlichten Daten in einem Online-Verzeichnis sortieren. </a:t>
          </a:r>
          <a:endParaRPr lang="de-DE" sz="3200" kern="1200" dirty="0"/>
        </a:p>
      </dsp:txBody>
      <dsp:txXfrm>
        <a:off x="669787" y="1920919"/>
        <a:ext cx="5239074" cy="1565946"/>
      </dsp:txXfrm>
    </dsp:sp>
    <dsp:sp modelId="{8B5870EA-2F77-4D1F-8816-8671C9604248}">
      <dsp:nvSpPr>
        <dsp:cNvPr id="0" name=""/>
        <dsp:cNvSpPr/>
      </dsp:nvSpPr>
      <dsp:spPr>
        <a:xfrm>
          <a:off x="1242137" y="3744417"/>
          <a:ext cx="7038782" cy="1663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Daten für Mensch und Maschine lesbar machen und miteinander vernetzen.</a:t>
          </a:r>
          <a:endParaRPr lang="de-DE" sz="3200" kern="1200" dirty="0"/>
        </a:p>
      </dsp:txBody>
      <dsp:txXfrm>
        <a:off x="1290856" y="3793136"/>
        <a:ext cx="5239074" cy="1565946"/>
      </dsp:txXfrm>
    </dsp:sp>
    <dsp:sp modelId="{DAA56864-28FC-44A6-94BC-6E7682A456F5}">
      <dsp:nvSpPr>
        <dsp:cNvPr id="0" name=""/>
        <dsp:cNvSpPr/>
      </dsp:nvSpPr>
      <dsp:spPr>
        <a:xfrm>
          <a:off x="5957581" y="1261400"/>
          <a:ext cx="1081200" cy="1081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>
        <a:off x="6200851" y="1261400"/>
        <a:ext cx="594660" cy="813603"/>
      </dsp:txXfrm>
    </dsp:sp>
    <dsp:sp modelId="{CEE406EE-D6DC-4604-97BE-CA7D1E24B2BD}">
      <dsp:nvSpPr>
        <dsp:cNvPr id="0" name=""/>
        <dsp:cNvSpPr/>
      </dsp:nvSpPr>
      <dsp:spPr>
        <a:xfrm>
          <a:off x="6578650" y="3190926"/>
          <a:ext cx="1081200" cy="1081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260815"/>
            <a:satOff val="-10792"/>
            <a:lumOff val="-678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>
        <a:off x="6821920" y="3190926"/>
        <a:ext cx="594660" cy="813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einander greifende Ringe"/>
  <dgm:desc val="Hiermit zeigen Sie überlappende oder ineinander greifende Ideen oder Konzepte an. Die ersten sieben Zeilen mit Text der Ebene 1 entsprechen einem Kreis. Nicht verwendeter Text wird nicht angezeigt, ist aber weiterhin verfügbar, wenn Sie das Layout wechsel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AC2E055-B27E-498C-987C-4418CA0BE0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460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CFF8A0-FC31-4DA8-A0D0-E0B7C8763D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47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FED169-0A33-4C13-81A2-510A4FD6797D}" type="slidenum">
              <a:rPr lang="de-DE" smtClean="0"/>
              <a:pPr eaLnBrk="1" hangingPunct="1"/>
              <a:t>1</a:t>
            </a:fld>
            <a:endParaRPr 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A5AE4E-6850-4F2B-AA83-EF4595705ECE}" type="slidenum">
              <a:rPr lang="de-DE" smtClean="0"/>
              <a:pPr eaLnBrk="1" hangingPunct="1"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Keine Gehälter, Gesundheitsdaten, Transferzahlungen oder Strafregisterauszüge</a:t>
            </a:r>
          </a:p>
          <a:p>
            <a:r>
              <a:rPr lang="de-DE" smtClean="0">
                <a:latin typeface="Arial" charset="0"/>
              </a:rPr>
              <a:t>Umweltdaten: Feinstaub, Pollen, CO2</a:t>
            </a:r>
          </a:p>
          <a:p>
            <a:r>
              <a:rPr lang="de-DE" smtClean="0">
                <a:latin typeface="Arial" charset="0"/>
              </a:rPr>
              <a:t>Märkte: Wochenmärkte, Flohmarkt, Weihnachtsmarkt</a:t>
            </a:r>
          </a:p>
          <a:p>
            <a:r>
              <a:rPr lang="de-DE" smtClean="0">
                <a:latin typeface="Arial" charset="0"/>
              </a:rPr>
              <a:t>Veranstaltungen: Straßenfeste, Konzerte, Lange Nächte</a:t>
            </a:r>
          </a:p>
          <a:p>
            <a:r>
              <a:rPr lang="de-DE" smtClean="0">
                <a:latin typeface="Arial" charset="0"/>
              </a:rPr>
              <a:t>Infrastruktur: Radwege, Toiletten, Briefkästen, Telefone, Geldautomaten</a:t>
            </a:r>
          </a:p>
          <a:p>
            <a:r>
              <a:rPr lang="de-DE" smtClean="0">
                <a:latin typeface="Arial" charset="0"/>
              </a:rPr>
              <a:t>Verkehr: Baustellen, Staus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3B2D4C-7B12-4B51-863B-96E1390558DC}" type="slidenum">
              <a:rPr lang="de-DE" smtClean="0"/>
              <a:pPr eaLnBrk="1" hangingPunct="1"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Keine Gehälter, Gesundheitsdaten, Transferzahlungen oder Strafregisterauszüge</a:t>
            </a: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78C085-A095-4826-A649-DDC44C00C4C5}" type="slidenum">
              <a:rPr lang="de-DE" smtClean="0"/>
              <a:pPr eaLnBrk="1" hangingPunct="1"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 defTabSz="1360488"/>
            <a:r>
              <a:rPr lang="de-DE" smtClean="0">
                <a:latin typeface="Arial" charset="0"/>
              </a:rPr>
              <a:t>Schriftstücke in herkömmlichen Akten, elektronisch gespeicherte Informationen, Zeichnungen, Grafiken, Pläne, Ton- und Videoaufzeichnungen</a:t>
            </a:r>
          </a:p>
          <a:p>
            <a:pPr lvl="2" defTabSz="1360488"/>
            <a:r>
              <a:rPr lang="de-DE" smtClean="0">
                <a:latin typeface="Arial" charset="0"/>
              </a:rPr>
              <a:t>Ggf. Ablehnung wegen entgegenstehender Interessen: „äußere und öffentliche Sicherheit“, Gerichtsverfahren, Rechte Dritter (z.B. Schutz personenbezogener Daten, Schutz des geistigen Eigentums)</a:t>
            </a:r>
          </a:p>
          <a:p>
            <a:pPr defTabSz="1360488"/>
            <a:endParaRPr lang="de-DE" smtClean="0">
              <a:latin typeface="Arial" charset="0"/>
            </a:endParaRPr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0A4B85-6005-4B7C-8C9D-C0E541875B34}" type="slidenum">
              <a:rPr lang="de-DE" smtClean="0"/>
              <a:pPr eaLnBrk="1" hangingPunct="1"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r>
              <a:rPr lang="de-DE" smtClean="0">
                <a:latin typeface="Arial" charset="0"/>
              </a:rPr>
              <a:t>3 Säulen: Transparenz, Partizipation, Kooperation</a:t>
            </a:r>
          </a:p>
          <a:p>
            <a:pPr>
              <a:buFontTx/>
              <a:buChar char="-"/>
            </a:pPr>
            <a:r>
              <a:rPr lang="de-DE" smtClean="0">
                <a:latin typeface="Arial" charset="0"/>
              </a:rPr>
              <a:t>Prinzipien: Bereitstellung der Daten: vollständig, zugänglich, Maschinenlesbar und weiterverarbeitbar, Lizenzfrei</a:t>
            </a:r>
          </a:p>
          <a:p>
            <a:pPr>
              <a:buFontTx/>
              <a:buChar char="-"/>
            </a:pPr>
            <a:endParaRPr lang="de-DE" smtClean="0">
              <a:latin typeface="Arial" charset="0"/>
            </a:endParaRPr>
          </a:p>
          <a:p>
            <a:pPr>
              <a:buFontTx/>
              <a:buChar char="-"/>
            </a:pPr>
            <a:r>
              <a:rPr lang="de-DE" smtClean="0">
                <a:latin typeface="Arial" charset="0"/>
              </a:rPr>
              <a:t>Als eine Säule der Open Government wird das Ziel verfolgt, das Verwaltungshandelns deutlich transparenter zu gestalten.</a:t>
            </a:r>
          </a:p>
          <a:p>
            <a:pPr>
              <a:buFontTx/>
              <a:buChar char="-"/>
            </a:pPr>
            <a:r>
              <a:rPr lang="de-DE" smtClean="0">
                <a:latin typeface="Arial" charset="0"/>
              </a:rPr>
              <a:t>Grundlage ist der Ausbau des IFG-Registers</a:t>
            </a:r>
          </a:p>
          <a:p>
            <a:pPr>
              <a:buFontTx/>
              <a:buChar char="-"/>
            </a:pPr>
            <a:r>
              <a:rPr lang="de-DE" smtClean="0">
                <a:latin typeface="Arial" charset="0"/>
              </a:rPr>
              <a:t>Nur die Verknüpfung der Datenpools bringt den Mehrgewinn bzw. führt zu Wissensaufbau, Voraussetzung hierfür sind maschinenlesbare Daten, die standardisiert angeboten werden.</a:t>
            </a:r>
          </a:p>
          <a:p>
            <a:pPr>
              <a:buFontTx/>
              <a:buChar char="-"/>
            </a:pPr>
            <a:r>
              <a:rPr lang="de-DE" smtClean="0">
                <a:latin typeface="Arial" charset="0"/>
              </a:rPr>
              <a:t>Um dieses Ziel zu erreichen, wird als erstes Arbeitspaket eine Kurzstudie durchgeführt. </a:t>
            </a:r>
          </a:p>
          <a:p>
            <a:pPr>
              <a:buFontTx/>
              <a:buChar char="-"/>
            </a:pPr>
            <a:r>
              <a:rPr lang="de-DE" smtClean="0">
                <a:latin typeface="Arial" charset="0"/>
              </a:rPr>
              <a:t>Erste Gespräche mit den Dienststellen legen zahlreiche Bedenken offen, hier muss noch ein hohes Maß an Überzeigungsarbeit geleistet werden. </a:t>
            </a:r>
          </a:p>
          <a:p>
            <a:pPr>
              <a:buFontTx/>
              <a:buChar char="-"/>
            </a:pPr>
            <a:r>
              <a:rPr lang="de-DE" smtClean="0">
                <a:latin typeface="Arial" charset="0"/>
              </a:rPr>
              <a:t>Standardisierte Vertragsregelungen, keine uneingeschränkten Nutzungs- bzw. Verwertungsrechte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7DD690-CF83-4F56-9240-62F0BBD2350D}" type="slidenum">
              <a:rPr lang="de-DE" smtClean="0"/>
              <a:pPr eaLnBrk="1" hangingPunct="1"/>
              <a:t>22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Fehler werden ersichtlich! Das versteht im Bereicht kaum jemand.</a:t>
            </a:r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2269D7-5F7C-4641-9923-6F91EB82D362}" type="slidenum">
              <a:rPr lang="de-DE" smtClean="0"/>
              <a:pPr eaLnBrk="1" hangingPunct="1"/>
              <a:t>26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1079500"/>
            <a:r>
              <a:rPr lang="de-DE" smtClean="0">
                <a:latin typeface="Arial" charset="0"/>
              </a:rPr>
              <a:t>Partikularinteressen (v.a. bei Einnahmenwegfall)</a:t>
            </a:r>
          </a:p>
          <a:p>
            <a:pPr defTabSz="1079500"/>
            <a:r>
              <a:rPr lang="de-DE" smtClean="0">
                <a:latin typeface="Arial" charset="0"/>
              </a:rPr>
              <a:t>Stark verteilte Datenschätze</a:t>
            </a:r>
          </a:p>
          <a:p>
            <a:pPr defTabSz="1079500"/>
            <a:r>
              <a:rPr lang="de-DE" smtClean="0">
                <a:latin typeface="Arial" charset="0"/>
              </a:rPr>
              <a:t>Ressourcenmangel (keine Geldfrage…aber Personal)</a:t>
            </a:r>
          </a:p>
          <a:p>
            <a:pPr defTabSz="1079500"/>
            <a:r>
              <a:rPr lang="de-DE" smtClean="0">
                <a:latin typeface="Arial" charset="0"/>
              </a:rPr>
              <a:t>Sicherung der Nachhaltigkeit (Aktualisierung)</a:t>
            </a:r>
          </a:p>
          <a:p>
            <a:pPr defTabSz="1079500"/>
            <a:r>
              <a:rPr lang="de-DE" smtClean="0">
                <a:latin typeface="Arial" charset="0"/>
              </a:rPr>
              <a:t>Kompetenzdefizite (offene Lizenzfragen, Rechtsfragen, technische Fragen, Prozessfragen, …)</a:t>
            </a:r>
          </a:p>
          <a:p>
            <a:pPr defTabSz="1079500"/>
            <a:r>
              <a:rPr lang="de-DE" smtClean="0">
                <a:latin typeface="Arial" charset="0"/>
              </a:rPr>
              <a:t>Unklare Verantwortlichkeiten</a:t>
            </a:r>
          </a:p>
          <a:p>
            <a:pPr defTabSz="1079500"/>
            <a:r>
              <a:rPr lang="de-DE" smtClean="0">
                <a:latin typeface="Arial" charset="0"/>
              </a:rPr>
              <a:t>(noch) nicht Chefsache</a:t>
            </a:r>
          </a:p>
          <a:p>
            <a:pPr defTabSz="1079500"/>
            <a:endParaRPr lang="de-DE" smtClean="0">
              <a:latin typeface="Arial" charset="0"/>
            </a:endParaRPr>
          </a:p>
          <a:p>
            <a:pPr defTabSz="1079500"/>
            <a:r>
              <a:rPr lang="de-DE" smtClean="0">
                <a:latin typeface="Arial" charset="0"/>
              </a:rPr>
              <a:t>FORSA</a:t>
            </a:r>
          </a:p>
          <a:p>
            <a:pPr defTabSz="1079500"/>
            <a:endParaRPr lang="de-DE" smtClean="0">
              <a:latin typeface="Arial" charset="0"/>
            </a:endParaRPr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13BA9B-CB14-40C4-A01E-F53C3F4DF16F}" type="slidenum">
              <a:rPr lang="de-DE" smtClean="0"/>
              <a:pPr eaLnBrk="1" hangingPunct="1"/>
              <a:t>36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enatorin für Finanz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488"/>
            <a:ext cx="31972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59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38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0"/>
            <a:ext cx="2143125" cy="65674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8913" y="0"/>
            <a:ext cx="6278562" cy="65674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13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enatorin für Finanz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90488"/>
            <a:ext cx="31972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130175"/>
            <a:ext cx="13398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23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130175"/>
            <a:ext cx="13398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defTabSz="10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>
                <a:latin typeface="Calibri" pitchFamily="34" charset="0"/>
                <a:cs typeface="Calibri" pitchFamily="34" charset="0"/>
              </a:defRPr>
            </a:lvl1pPr>
            <a:lvl2pPr defTabSz="1080000">
              <a:lnSpc>
                <a:spcPct val="100000"/>
              </a:lnSpc>
              <a:spcBef>
                <a:spcPts val="600"/>
              </a:spcBef>
              <a:defRPr>
                <a:latin typeface="Calibri" pitchFamily="34" charset="0"/>
                <a:cs typeface="Calibri" pitchFamily="34" charset="0"/>
              </a:defRPr>
            </a:lvl2pPr>
            <a:lvl3pPr defTabSz="1080000">
              <a:lnSpc>
                <a:spcPct val="100000"/>
              </a:lnSpc>
              <a:spcBef>
                <a:spcPts val="600"/>
              </a:spcBef>
              <a:defRPr>
                <a:latin typeface="Calibri" pitchFamily="34" charset="0"/>
                <a:cs typeface="Calibri" pitchFamily="34" charset="0"/>
              </a:defRPr>
            </a:lvl3pPr>
            <a:lvl4pPr defTabSz="1080000">
              <a:lnSpc>
                <a:spcPct val="100000"/>
              </a:lnSpc>
              <a:spcBef>
                <a:spcPts val="600"/>
              </a:spcBef>
              <a:defRPr>
                <a:latin typeface="Calibri" pitchFamily="34" charset="0"/>
                <a:cs typeface="Calibri" pitchFamily="34" charset="0"/>
              </a:defRPr>
            </a:lvl4pPr>
            <a:lvl5pPr defTabSz="1080000">
              <a:lnSpc>
                <a:spcPct val="100000"/>
              </a:lnSpc>
              <a:spcBef>
                <a:spcPts val="600"/>
              </a:spcBef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387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91719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5500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5500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52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941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665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062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637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1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5594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9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0"/>
            <a:ext cx="2143125" cy="65674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8913" y="0"/>
            <a:ext cx="6278562" cy="65674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42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177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5500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5500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04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09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73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49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435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319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388" y="908050"/>
            <a:ext cx="8785225" cy="5795963"/>
          </a:xfrm>
          <a:prstGeom prst="rect">
            <a:avLst/>
          </a:prstGeom>
          <a:solidFill>
            <a:srgbClr val="FFFFFF"/>
          </a:solidFill>
          <a:ln w="28575">
            <a:solidFill>
              <a:srgbClr val="E622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8913" y="0"/>
            <a:ext cx="87757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103188"/>
            <a:ext cx="1368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9pPr>
    </p:titleStyle>
    <p:bodyStyle>
      <a:lvl1pPr marL="192088" indent="-1920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68325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44575" indent="-1936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330325" indent="-952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616075" indent="-952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073275" indent="-952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530475" indent="-952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987675" indent="-952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444875" indent="-952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388" y="908050"/>
            <a:ext cx="8785225" cy="5795963"/>
          </a:xfrm>
          <a:prstGeom prst="rect">
            <a:avLst/>
          </a:prstGeom>
          <a:solidFill>
            <a:srgbClr val="FFFFFF"/>
          </a:solidFill>
          <a:ln w="28575">
            <a:solidFill>
              <a:srgbClr val="E622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8913" y="0"/>
            <a:ext cx="735488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2053" name="Picture 5" descr="bremen_GD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128588"/>
            <a:ext cx="12954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369300" y="173038"/>
            <a:ext cx="549275" cy="541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288338" y="390525"/>
            <a:ext cx="811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000" b="1" smtClean="0">
                <a:solidFill>
                  <a:srgbClr val="E62208"/>
                </a:solidFill>
                <a:latin typeface="Courier New" pitchFamily="49" charset="0"/>
                <a:cs typeface="+mn-cs"/>
              </a:rPr>
              <a:t>1001001</a:t>
            </a:r>
            <a:br>
              <a:rPr lang="de-DE" sz="1000" b="1" smtClean="0">
                <a:solidFill>
                  <a:srgbClr val="E62208"/>
                </a:solidFill>
                <a:latin typeface="Courier New" pitchFamily="49" charset="0"/>
                <a:cs typeface="+mn-cs"/>
              </a:rPr>
            </a:br>
            <a:r>
              <a:rPr lang="de-DE" sz="1000" b="1" smtClean="0">
                <a:solidFill>
                  <a:srgbClr val="E62208"/>
                </a:solidFill>
                <a:latin typeface="Courier New" pitchFamily="49" charset="0"/>
                <a:cs typeface="+mn-cs"/>
              </a:rPr>
              <a:t>1010100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9pPr>
    </p:titleStyle>
    <p:bodyStyle>
      <a:lvl1pPr marL="192088" indent="-1920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044575" indent="-1936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330325" indent="-952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616075" indent="-952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073275" indent="-952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30475" indent="-952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987675" indent="-952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444875" indent="-952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E6220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s4deutschland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oud: Daten und mehr" title="Cloud: Daten und meh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84313"/>
            <a:ext cx="6338888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87988"/>
            <a:ext cx="8893175" cy="1325562"/>
          </a:xfrm>
        </p:spPr>
        <p:txBody>
          <a:bodyPr/>
          <a:lstStyle/>
          <a:p>
            <a:pPr algn="r" eaLnBrk="1" hangingPunct="1"/>
            <a:r>
              <a:rPr lang="de-DE" sz="2400" smtClean="0">
                <a:solidFill>
                  <a:schemeClr val="tx1"/>
                </a:solidFill>
              </a:rPr>
              <a:t>Open Government Data und die Auswirkungen auf die Verwaltung</a:t>
            </a:r>
            <a:br>
              <a:rPr lang="de-DE" sz="2400" smtClean="0">
                <a:solidFill>
                  <a:schemeClr val="tx1"/>
                </a:solidFill>
              </a:rPr>
            </a:br>
            <a:r>
              <a:rPr lang="de-DE" sz="1800" smtClean="0">
                <a:solidFill>
                  <a:schemeClr val="tx1"/>
                </a:solidFill>
              </a:rPr>
              <a:t>Europäischer Verwaltungskongress - 16.03.2012</a:t>
            </a:r>
            <a:br>
              <a:rPr lang="de-DE" sz="1800" smtClean="0">
                <a:solidFill>
                  <a:schemeClr val="tx1"/>
                </a:solidFill>
              </a:rPr>
            </a:br>
            <a:r>
              <a:rPr lang="de-DE" sz="1800" smtClean="0">
                <a:solidFill>
                  <a:schemeClr val="tx1"/>
                </a:solidFill>
              </a:rPr>
              <a:t>Isabella Schicktanz - Senatorin für Finanzen Bremen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381184" y="2420888"/>
            <a:ext cx="307777" cy="130420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chemeClr val="bg1">
                    <a:lumMod val="65000"/>
                  </a:schemeClr>
                </a:solidFill>
                <a:cs typeface="+mn-cs"/>
              </a:rPr>
              <a:t>Quelle: http://www.bpb.de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Frankfurt gestalten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54088"/>
            <a:ext cx="7640638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597525" y="5303838"/>
            <a:ext cx="3240088" cy="1093787"/>
          </a:xfrm>
          <a:solidFill>
            <a:srgbClr val="FFFFFF">
              <a:alpha val="50196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de-DE" sz="1800" dirty="0" smtClean="0"/>
              <a:t>Die Frankfurter Bürger/innen können eigene lokalpolitische Initiativen einreichen und dafür Unterstützer gewinnen</a:t>
            </a:r>
            <a:endParaRPr lang="de-DE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10/37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58850"/>
            <a:ext cx="7073900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Solingen spart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795963" y="1844675"/>
            <a:ext cx="2992437" cy="1093788"/>
          </a:xfrm>
          <a:solidFill>
            <a:srgbClr val="FFFFFF">
              <a:alpha val="50196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de-DE" sz="1800" dirty="0" smtClean="0"/>
              <a:t>Solingen muss ab 2013 </a:t>
            </a:r>
            <a:br>
              <a:rPr lang="de-DE" sz="1800" dirty="0" smtClean="0"/>
            </a:br>
            <a:r>
              <a:rPr lang="de-DE" sz="1800" dirty="0" smtClean="0"/>
              <a:t>jährlich 45 Mio. € sparen. Knapp 4.000 Bürger/innen haben sich beteiligt.</a:t>
            </a:r>
            <a:endParaRPr lang="de-DE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8396704" y="6427833"/>
            <a:ext cx="556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11/37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965200"/>
            <a:ext cx="7754938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Offener Haushalt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886450" y="5045075"/>
            <a:ext cx="3006725" cy="1584325"/>
          </a:xfrm>
          <a:solidFill>
            <a:srgbClr val="FFFFFF">
              <a:alpha val="50196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de-DE" sz="1800" dirty="0" smtClean="0"/>
              <a:t>Die komplexen Daten des Bundeshaushalts werden erschlossen und in offenen und wiederverwendbaren Datenformaten zugänglich gemacht. </a:t>
            </a:r>
            <a:endParaRPr lang="de-DE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12/37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965200"/>
            <a:ext cx="7754938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Offener Haushalt</a:t>
            </a:r>
          </a:p>
        </p:txBody>
      </p:sp>
      <p:sp>
        <p:nvSpPr>
          <p:cNvPr id="3" name="Rechteck 2"/>
          <p:cNvSpPr/>
          <p:nvPr/>
        </p:nvSpPr>
        <p:spPr>
          <a:xfrm>
            <a:off x="3419475" y="3781425"/>
            <a:ext cx="1800225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Zinsen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6588125" y="3273425"/>
            <a:ext cx="792163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100" dirty="0" err="1"/>
              <a:t>Entwick-lungshilfe</a:t>
            </a:r>
            <a:endParaRPr lang="de-DE" sz="1100" dirty="0"/>
          </a:p>
        </p:txBody>
      </p:sp>
      <p:cxnSp>
        <p:nvCxnSpPr>
          <p:cNvPr id="5" name="Gerade Verbindung mit Pfeil 4"/>
          <p:cNvCxnSpPr>
            <a:stCxn id="3" idx="3"/>
            <a:endCxn id="8" idx="1"/>
          </p:cNvCxnSpPr>
          <p:nvPr/>
        </p:nvCxnSpPr>
        <p:spPr>
          <a:xfrm flipV="1">
            <a:off x="5219700" y="3603625"/>
            <a:ext cx="1368425" cy="6858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13/37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88913" y="0"/>
            <a:ext cx="7335837" cy="865188"/>
          </a:xfrm>
        </p:spPr>
        <p:txBody>
          <a:bodyPr/>
          <a:lstStyle/>
          <a:p>
            <a:r>
              <a:rPr lang="en-US" smtClean="0"/>
              <a:t>Wiener Open Daten Portal – Entsorgungs-Apps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12825"/>
            <a:ext cx="4176713" cy="544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012825"/>
            <a:ext cx="4160837" cy="544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14/37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>
          <a:xfrm>
            <a:off x="2268538" y="3141663"/>
            <a:ext cx="6494462" cy="3425825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Was macht Bremen?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15/37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Hintergrund und Ausgangslage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defTabSz="1358900"/>
            <a:r>
              <a:rPr lang="de-DE" sz="2600" smtClean="0"/>
              <a:t>In Bremen sind bereits 2006 durch die Verabschiedung des Informationsfreiheitsgesetz Weichen für die Verwirklichung von Open Government Data gestellt worden:</a:t>
            </a:r>
          </a:p>
          <a:p>
            <a:pPr lvl="1" defTabSz="1358900"/>
            <a:r>
              <a:rPr lang="de-DE" sz="2400" smtClean="0"/>
              <a:t>Das Bremer Informationsfreiheitsgesetz (BremIFG) verschafft Bürger/innen einen voraussetzungslosen Rechtsanspruch auf Zugang zu amtlichen Informationen</a:t>
            </a:r>
          </a:p>
          <a:p>
            <a:pPr lvl="1" defTabSz="1358900"/>
            <a:r>
              <a:rPr lang="de-DE" sz="2400" smtClean="0"/>
              <a:t>Erstmals wurde eine weitreichende Pflicht zur </a:t>
            </a:r>
            <a:r>
              <a:rPr lang="de-DE" sz="2400" b="1" smtClean="0"/>
              <a:t>aktiven</a:t>
            </a:r>
            <a:r>
              <a:rPr lang="de-DE" sz="2400" smtClean="0"/>
              <a:t> Veröffentlichung von Verwaltungsdokumenten festgeschrieben und die Einrichtung eines Informationsregisters geregelt.</a:t>
            </a:r>
          </a:p>
          <a:p>
            <a:pPr lvl="1" defTabSz="1358900"/>
            <a:r>
              <a:rPr lang="de-DE" sz="2400" smtClean="0"/>
              <a:t>In der Praxis und einer 2009 durchgeführten wissenschaftlichen Evaluation wird dieser Ansatz als erfolgreich eingestuft.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16/37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Informationsfreiheitsgesetz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360488"/>
            <a:r>
              <a:rPr lang="de-DE" smtClean="0"/>
              <a:t>Zusätzlich verpflichtet das BremIFG </a:t>
            </a:r>
          </a:p>
          <a:p>
            <a:pPr lvl="1" defTabSz="1360488"/>
            <a:r>
              <a:rPr lang="de-DE" smtClean="0"/>
              <a:t>die Freie Hansestadt Bremen, ein zentrales elektronisches Informationsregister zur Verfügung zu stellen</a:t>
            </a:r>
          </a:p>
          <a:p>
            <a:pPr lvl="1" defTabSz="1360488"/>
            <a:r>
              <a:rPr lang="de-DE" smtClean="0"/>
              <a:t>die Behörden, bestimmte im Gesetz festgelegte Dokumente sowie möglichst viele weitere Informationen elektronisch zur Verfügung zu stellen und an dieses Register zu melden</a:t>
            </a:r>
          </a:p>
          <a:p>
            <a:pPr defTabSz="1360488"/>
            <a:r>
              <a:rPr lang="de-DE" smtClean="0"/>
              <a:t>Alle Dokumente sollen in elektronischer Form </a:t>
            </a:r>
            <a:r>
              <a:rPr lang="de-DE" b="1" smtClean="0"/>
              <a:t>barrierefrei</a:t>
            </a:r>
            <a:r>
              <a:rPr lang="de-DE" smtClean="0"/>
              <a:t> allgemein zugänglich gemacht werden.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17/37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bremische IFG-Register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360488"/>
            <a:endParaRPr lang="de-DE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t="7380" r="30923" b="17815"/>
          <a:stretch/>
        </p:blipFill>
        <p:spPr bwMode="auto">
          <a:xfrm>
            <a:off x="207963" y="952500"/>
            <a:ext cx="4972050" cy="574357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/>
          <a:srcRect t="7317" r="22285" b="21015"/>
          <a:stretch/>
        </p:blipFill>
        <p:spPr bwMode="auto">
          <a:xfrm>
            <a:off x="3486150" y="1447800"/>
            <a:ext cx="5143500" cy="50593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18/37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smtClean="0"/>
              <a:t>Open Data Strategie der FHB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defTabSz="1358900" eaLnBrk="1" hangingPunct="1"/>
            <a:r>
              <a:rPr lang="de-DE" sz="2600" smtClean="0"/>
              <a:t>Ziel ist die Erhöhung der Transparenz des Verwaltungshandelns</a:t>
            </a:r>
          </a:p>
          <a:p>
            <a:pPr defTabSz="1358900" eaLnBrk="1" hangingPunct="1"/>
            <a:r>
              <a:rPr lang="de-DE" sz="2600" smtClean="0"/>
              <a:t>Erweiterung des IFG-Registers mit maschinenlesbaren Daten</a:t>
            </a:r>
          </a:p>
          <a:p>
            <a:pPr defTabSz="1358900" eaLnBrk="1" hangingPunct="1"/>
            <a:r>
              <a:rPr lang="de-DE" sz="2600" smtClean="0"/>
              <a:t>Aufbereitung der Daten durch Zusammenführung mit anderen statistischen Daten, die standardisiert zugänglich gemacht werden sollen</a:t>
            </a:r>
          </a:p>
          <a:p>
            <a:pPr defTabSz="1358900" eaLnBrk="1" hangingPunct="1"/>
            <a:r>
              <a:rPr lang="de-DE" sz="2600" smtClean="0"/>
              <a:t>Kurzstudie zur Machbarkeit von Open Data in Bremen</a:t>
            </a:r>
          </a:p>
          <a:p>
            <a:pPr lvl="1" defTabSz="1358900" eaLnBrk="1" hangingPunct="1"/>
            <a:r>
              <a:rPr lang="de-DE" sz="2200" smtClean="0"/>
              <a:t>Lizenz- und Nutzungsbedingungen, Klärung technischer und rechtlicher Details mit den in Frage kommenden Daten haltenden Stellen für die Bereitstellung ausgewählter Datenbestände</a:t>
            </a:r>
          </a:p>
          <a:p>
            <a:pPr defTabSz="1358900" eaLnBrk="1" hangingPunct="1"/>
            <a:r>
              <a:rPr lang="de-DE" sz="2600" smtClean="0"/>
              <a:t>Ideenwettbewerb bzw. Open Data Apps-Wettbewerb mit Sonderpreis für die FHB im Herbst 2011</a:t>
            </a:r>
          </a:p>
          <a:p>
            <a:pPr lvl="1" defTabSz="1358900" eaLnBrk="1" hangingPunct="1"/>
            <a:endParaRPr lang="de-DE" sz="2600" smtClean="0"/>
          </a:p>
        </p:txBody>
      </p:sp>
      <p:pic>
        <p:nvPicPr>
          <p:cNvPr id="24580" name="Picture 5" descr="Zum Open Data Wettbewerb Apps 4 Deutschland 2011">
            <a:hlinkClick r:id="rId3" tooltip="Externes Angebot: Open Data Wettbewerb Apps 4 Deutschland 201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680075"/>
            <a:ext cx="216058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19/37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Thesen für die nächsten 60 Minuten …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079500"/>
            <a:r>
              <a:rPr lang="de-DE" smtClean="0"/>
              <a:t>Open Government steht für einen kulturellen Wandel im Verhältnis von Bürger und Staat, der zu mehr </a:t>
            </a:r>
            <a:r>
              <a:rPr lang="de-DE" b="1" smtClean="0"/>
              <a:t>Transparenz</a:t>
            </a:r>
            <a:r>
              <a:rPr lang="de-DE" smtClean="0"/>
              <a:t>, mehr </a:t>
            </a:r>
            <a:r>
              <a:rPr lang="de-DE" b="1" smtClean="0"/>
              <a:t>Teilhabe</a:t>
            </a:r>
            <a:r>
              <a:rPr lang="de-DE" smtClean="0"/>
              <a:t> und einer </a:t>
            </a:r>
            <a:r>
              <a:rPr lang="de-DE" b="1" smtClean="0"/>
              <a:t>intensiveren</a:t>
            </a:r>
            <a:r>
              <a:rPr lang="de-DE" smtClean="0"/>
              <a:t> </a:t>
            </a:r>
            <a:r>
              <a:rPr lang="de-DE" b="1" smtClean="0"/>
              <a:t>Zusammenarbeit</a:t>
            </a:r>
            <a:r>
              <a:rPr lang="de-DE" smtClean="0"/>
              <a:t> führen kann. </a:t>
            </a:r>
          </a:p>
          <a:p>
            <a:pPr defTabSz="1079500"/>
            <a:r>
              <a:rPr lang="de-DE" b="1" smtClean="0">
                <a:solidFill>
                  <a:srgbClr val="FF0000"/>
                </a:solidFill>
              </a:rPr>
              <a:t>Offene Daten </a:t>
            </a:r>
            <a:r>
              <a:rPr lang="de-DE" smtClean="0"/>
              <a:t>sind Teil und notwendige Voraussetzung für diesen Prozess der Öffnung. </a:t>
            </a:r>
          </a:p>
          <a:p>
            <a:pPr defTabSz="1079500"/>
            <a:r>
              <a:rPr lang="de-DE" smtClean="0"/>
              <a:t>Offene Daten sind nicht nur gut für die Demokratie, sie bergen auch enormes Potential für Innovationen. </a:t>
            </a:r>
          </a:p>
          <a:p>
            <a:pPr defTabSz="1079500"/>
            <a:r>
              <a:rPr lang="de-DE" smtClean="0"/>
              <a:t>Liegen diese Daten als offene Daten vor, können sie von Bürgern, Nichtregierungsorganisationen, Hochschulen und Firmen genutzt, weiterverarbeitet, veredelt und weiterverbreitet werden.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903366" y="5427646"/>
            <a:ext cx="307777" cy="130420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chemeClr val="bg1">
                    <a:lumMod val="65000"/>
                  </a:schemeClr>
                </a:solidFill>
                <a:cs typeface="+mn-cs"/>
              </a:rPr>
              <a:t>Quelle: http://www.bpb.de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02/37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Open Data Apps-Wettbewerb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2031" lvl="1" indent="-242031" defTabSz="1360170">
              <a:spcAft>
                <a:spcPts val="600"/>
              </a:spcAft>
              <a:defRPr/>
            </a:pPr>
            <a:r>
              <a:rPr lang="de-DE" sz="2500" dirty="0" smtClean="0">
                <a:ea typeface="+mn-ea"/>
              </a:rPr>
              <a:t>Stadt, Land und Bund schreiben Wettbewerb aus und stellen öffentliche Daten bereit.</a:t>
            </a:r>
            <a:endParaRPr lang="de-DE" sz="2500" dirty="0">
              <a:ea typeface="+mn-ea"/>
            </a:endParaRPr>
          </a:p>
          <a:p>
            <a:pPr marL="242031" lvl="1" indent="-242031" defTabSz="1360170">
              <a:spcAft>
                <a:spcPts val="600"/>
              </a:spcAft>
              <a:defRPr/>
            </a:pPr>
            <a:r>
              <a:rPr lang="de-DE" sz="2500" dirty="0">
                <a:ea typeface="+mn-ea"/>
              </a:rPr>
              <a:t>Zielgruppen: Freiberufliche Programmierer, </a:t>
            </a:r>
            <a:r>
              <a:rPr lang="de-DE" sz="2500" dirty="0" smtClean="0">
                <a:ea typeface="+mn-ea"/>
              </a:rPr>
              <a:t>Unternehmen </a:t>
            </a:r>
            <a:r>
              <a:rPr lang="de-DE" sz="2500" dirty="0">
                <a:ea typeface="+mn-ea"/>
              </a:rPr>
              <a:t>und die Community, </a:t>
            </a:r>
            <a:r>
              <a:rPr lang="de-DE" sz="2500" dirty="0" smtClean="0">
                <a:ea typeface="+mn-ea"/>
              </a:rPr>
              <a:t>die Anwendungen entwickeln. </a:t>
            </a:r>
            <a:endParaRPr lang="de-DE" sz="2500" dirty="0">
              <a:ea typeface="+mn-ea"/>
            </a:endParaRPr>
          </a:p>
          <a:p>
            <a:pPr marL="242031" lvl="1" indent="-242031" defTabSz="1360170">
              <a:defRPr/>
            </a:pPr>
            <a:r>
              <a:rPr lang="de-DE" sz="2500" dirty="0">
                <a:ea typeface="+mn-ea"/>
              </a:rPr>
              <a:t>Beteiligte: BMI als koordinierende Stelle, Statistisches Bundesamt, Bundesamt für Kartographie und Geodäsie, drei Vereine (Open Data Network, </a:t>
            </a:r>
            <a:r>
              <a:rPr lang="de-DE" sz="2500" dirty="0" err="1">
                <a:ea typeface="+mn-ea"/>
              </a:rPr>
              <a:t>Government</a:t>
            </a:r>
            <a:r>
              <a:rPr lang="de-DE" sz="2500" dirty="0">
                <a:ea typeface="+mn-ea"/>
              </a:rPr>
              <a:t> 2.0 Netzwerk und Open </a:t>
            </a:r>
            <a:r>
              <a:rPr lang="de-DE" sz="2500" dirty="0" err="1">
                <a:ea typeface="+mn-ea"/>
              </a:rPr>
              <a:t>Knowledge</a:t>
            </a:r>
            <a:r>
              <a:rPr lang="de-DE" sz="2500" dirty="0">
                <a:ea typeface="+mn-ea"/>
              </a:rPr>
              <a:t> </a:t>
            </a:r>
            <a:r>
              <a:rPr lang="de-DE" sz="2500" dirty="0" err="1">
                <a:ea typeface="+mn-ea"/>
              </a:rPr>
              <a:t>Foundation</a:t>
            </a:r>
            <a:r>
              <a:rPr lang="de-DE" sz="2500" dirty="0">
                <a:ea typeface="+mn-ea"/>
              </a:rPr>
              <a:t> Deutschland) für die Konzeption und Durchführung, BITKOM (Sponsoring), Deutscher Städte- und Gemeindebund (Mobilisierung der Kommunen).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20/37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Welche Daten lieferte Bremen?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2031" lvl="1" indent="-242031" defTabSz="1360170">
              <a:defRPr/>
            </a:pPr>
            <a:r>
              <a:rPr lang="de-DE" sz="2900" dirty="0" smtClean="0">
                <a:ea typeface="+mn-ea"/>
              </a:rPr>
              <a:t>Haushaltsdaten </a:t>
            </a:r>
            <a:endParaRPr lang="de-DE" sz="2900" dirty="0">
              <a:ea typeface="+mn-ea"/>
            </a:endParaRPr>
          </a:p>
          <a:p>
            <a:pPr marL="242031" lvl="1" indent="-242031" defTabSz="1360170">
              <a:defRPr/>
            </a:pPr>
            <a:r>
              <a:rPr lang="de-DE" sz="2900" dirty="0">
                <a:ea typeface="+mn-ea"/>
              </a:rPr>
              <a:t>Bevölkerungsstatistiken</a:t>
            </a:r>
          </a:p>
          <a:p>
            <a:pPr marL="242031" lvl="1" indent="-242031" defTabSz="1360170">
              <a:defRPr/>
            </a:pPr>
            <a:r>
              <a:rPr lang="de-DE" sz="2900" dirty="0" smtClean="0">
                <a:ea typeface="+mn-ea"/>
              </a:rPr>
              <a:t>Daten </a:t>
            </a:r>
            <a:r>
              <a:rPr lang="de-DE" sz="2900" dirty="0">
                <a:ea typeface="+mn-ea"/>
              </a:rPr>
              <a:t>zu </a:t>
            </a:r>
            <a:r>
              <a:rPr lang="de-DE" sz="2900" dirty="0" smtClean="0">
                <a:ea typeface="+mn-ea"/>
              </a:rPr>
              <a:t>Verwaltungsdienstleistungen</a:t>
            </a:r>
          </a:p>
          <a:p>
            <a:pPr marL="242031" lvl="1" indent="-242031" defTabSz="1360170">
              <a:defRPr/>
            </a:pPr>
            <a:r>
              <a:rPr lang="de-DE" sz="2900" dirty="0" smtClean="0">
                <a:ea typeface="+mn-ea"/>
              </a:rPr>
              <a:t>Katalogdaten der Stadtbibliothek</a:t>
            </a:r>
          </a:p>
          <a:p>
            <a:pPr marL="242031" lvl="1" indent="-242031" defTabSz="1360170">
              <a:defRPr/>
            </a:pPr>
            <a:r>
              <a:rPr lang="de-DE" sz="2900" dirty="0" smtClean="0">
                <a:ea typeface="+mn-ea"/>
              </a:rPr>
              <a:t>Oberflächenwasser</a:t>
            </a:r>
          </a:p>
          <a:p>
            <a:pPr marL="242031" lvl="1" indent="-242031" defTabSz="1360170">
              <a:defRPr/>
            </a:pPr>
            <a:r>
              <a:rPr lang="de-DE" sz="2900" dirty="0" smtClean="0">
                <a:ea typeface="+mn-ea"/>
              </a:rPr>
              <a:t>Öffentliche Toiletten </a:t>
            </a:r>
          </a:p>
          <a:p>
            <a:pPr marL="242031" lvl="1" indent="-242031" defTabSz="1360170">
              <a:defRPr/>
            </a:pPr>
            <a:r>
              <a:rPr lang="de-DE" sz="2900" dirty="0" smtClean="0">
                <a:ea typeface="+mn-ea"/>
              </a:rPr>
              <a:t>Barrierefreiheit </a:t>
            </a:r>
            <a:r>
              <a:rPr lang="de-DE" sz="2900" dirty="0">
                <a:ea typeface="+mn-ea"/>
              </a:rPr>
              <a:t>von </a:t>
            </a:r>
            <a:r>
              <a:rPr lang="de-DE" sz="2900" dirty="0" smtClean="0">
                <a:ea typeface="+mn-ea"/>
              </a:rPr>
              <a:t>Einrichtungen</a:t>
            </a:r>
          </a:p>
          <a:p>
            <a:pPr marL="242031" lvl="1" indent="-242031" defTabSz="1360170">
              <a:defRPr/>
            </a:pPr>
            <a:r>
              <a:rPr lang="de-DE" sz="2900" dirty="0" smtClean="0">
                <a:ea typeface="+mn-ea"/>
              </a:rPr>
              <a:t>Daten </a:t>
            </a:r>
            <a:r>
              <a:rPr lang="de-DE" sz="2900" dirty="0">
                <a:ea typeface="+mn-ea"/>
              </a:rPr>
              <a:t>aus dem </a:t>
            </a:r>
            <a:r>
              <a:rPr lang="de-DE" sz="2900" dirty="0" smtClean="0">
                <a:ea typeface="+mn-ea"/>
              </a:rPr>
              <a:t>KiTa- und Schulbereich</a:t>
            </a:r>
          </a:p>
          <a:p>
            <a:pPr marL="242031" lvl="1" indent="-242031" defTabSz="1360170">
              <a:defRPr/>
            </a:pPr>
            <a:r>
              <a:rPr lang="de-DE" sz="2900" dirty="0" smtClean="0">
                <a:ea typeface="+mn-ea"/>
              </a:rPr>
              <a:t>…</a:t>
            </a:r>
            <a:endParaRPr lang="de-DE" sz="2900" dirty="0">
              <a:ea typeface="+mn-ea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21/37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Ergebnisse: Apps, Apps und mehr Apps</a:t>
            </a:r>
          </a:p>
        </p:txBody>
      </p:sp>
      <p:pic>
        <p:nvPicPr>
          <p:cNvPr id="27651" name="Picture 2" descr="Bildschirmfoto App Kindergartenplät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44211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Bildschirmfoto App Wo geht mein Geld hi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4097" r="26324"/>
          <a:stretch>
            <a:fillRect/>
          </a:stretch>
        </p:blipFill>
        <p:spPr bwMode="auto">
          <a:xfrm>
            <a:off x="457200" y="3284538"/>
            <a:ext cx="17383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Bildschirmfoto App StadtteilQuartet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004888"/>
            <a:ext cx="41529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Bildschirmfoto App Bibliothek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284538"/>
            <a:ext cx="403225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940425" y="5341938"/>
            <a:ext cx="2862263" cy="1182687"/>
          </a:xfrm>
          <a:solidFill>
            <a:srgbClr val="FFFFFF">
              <a:alpha val="50196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de-DE" sz="1800" dirty="0" smtClean="0"/>
              <a:t>17 Apps-Prototypen</a:t>
            </a:r>
          </a:p>
          <a:p>
            <a:pPr>
              <a:defRPr/>
            </a:pPr>
            <a:r>
              <a:rPr lang="de-DE" sz="1800" dirty="0" smtClean="0"/>
              <a:t>10 Ideen für weitere Apps</a:t>
            </a:r>
          </a:p>
          <a:p>
            <a:pPr>
              <a:defRPr/>
            </a:pPr>
            <a:r>
              <a:rPr lang="de-DE" sz="1800" dirty="0" smtClean="0"/>
              <a:t>Qualitätsgesicherte und korrigierte Datensätze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22/37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981075"/>
            <a:ext cx="8555038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Spielplätze in Bremen - SpielplatzApp</a:t>
            </a:r>
          </a:p>
        </p:txBody>
      </p:sp>
      <p:sp>
        <p:nvSpPr>
          <p:cNvPr id="2867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5" name="Inhaltsplatzhalter 6"/>
          <p:cNvSpPr txBox="1">
            <a:spLocks/>
          </p:cNvSpPr>
          <p:nvPr/>
        </p:nvSpPr>
        <p:spPr bwMode="auto">
          <a:xfrm>
            <a:off x="6537325" y="4419600"/>
            <a:ext cx="2316163" cy="216058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2088" indent="-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68325" indent="-1841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44575" indent="-1936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330325" indent="-952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616075" indent="-952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0732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25304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29876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34448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/>
              <a:t>Kinderspielplätze in der Nähe unter Verwendung des aktuellen Standorts</a:t>
            </a:r>
          </a:p>
          <a:p>
            <a:pPr>
              <a:defRPr/>
            </a:pPr>
            <a:r>
              <a:rPr lang="de-DE" sz="1800" dirty="0" err="1" smtClean="0"/>
              <a:t>Wikipediaprinzip</a:t>
            </a:r>
            <a:r>
              <a:rPr lang="de-DE" sz="1800" dirty="0" smtClean="0"/>
              <a:t>: Knowhow wird durch Eltern bereit gestellt.</a:t>
            </a:r>
          </a:p>
          <a:p>
            <a:pPr>
              <a:defRPr/>
            </a:pPr>
            <a:endParaRPr lang="de-DE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23/37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Bibliotheken in Bremen</a:t>
            </a:r>
          </a:p>
        </p:txBody>
      </p:sp>
      <p:pic>
        <p:nvPicPr>
          <p:cNvPr id="29699" name="Picture 4" descr="http://www.frank-luttmann.de/apps4bremen/bibliotheken/panoview-bi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052513"/>
            <a:ext cx="8559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6"/>
          <p:cNvSpPr txBox="1">
            <a:spLocks/>
          </p:cNvSpPr>
          <p:nvPr/>
        </p:nvSpPr>
        <p:spPr bwMode="auto">
          <a:xfrm>
            <a:off x="5795963" y="4221163"/>
            <a:ext cx="2952750" cy="165576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2088" indent="-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68325" indent="-1841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44575" indent="-1936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330325" indent="-952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616075" indent="-952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0732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25304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29876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34448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/>
              <a:t>Bibliotheken in der Nähe unter Verwendung des aktuellen Standorts</a:t>
            </a:r>
          </a:p>
          <a:p>
            <a:pPr>
              <a:defRPr/>
            </a:pPr>
            <a:r>
              <a:rPr lang="de-DE" sz="1800" dirty="0" smtClean="0"/>
              <a:t>Öffnungszeiten, Detailinformationen, Standort, Routenplaner</a:t>
            </a:r>
          </a:p>
          <a:p>
            <a:pPr>
              <a:defRPr/>
            </a:pPr>
            <a:endParaRPr lang="de-DE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24/37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Wo geht mein Geld hin?</a:t>
            </a:r>
          </a:p>
        </p:txBody>
      </p:sp>
      <p:sp>
        <p:nvSpPr>
          <p:cNvPr id="5" name="Inhaltsplatzhalter 6"/>
          <p:cNvSpPr txBox="1">
            <a:spLocks/>
          </p:cNvSpPr>
          <p:nvPr/>
        </p:nvSpPr>
        <p:spPr bwMode="auto">
          <a:xfrm>
            <a:off x="5867400" y="5084763"/>
            <a:ext cx="2952750" cy="143986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2088" indent="-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68325" indent="-1841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44575" indent="-1936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330325" indent="-952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616075" indent="-952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0732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25304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29876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34448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/>
              <a:t>App verdeutlicht, was das Land Bremen mit den Steuergeldern seiner Bürgerinnen und Bürger finanziert.</a:t>
            </a:r>
            <a:br>
              <a:rPr lang="de-DE" sz="1800" dirty="0" smtClean="0"/>
            </a:br>
            <a:endParaRPr lang="de-DE" sz="1800" dirty="0"/>
          </a:p>
        </p:txBody>
      </p:sp>
      <p:pic>
        <p:nvPicPr>
          <p:cNvPr id="30724" name="Picture 2" descr="Bildschirmfoto App Wo geht mein Geld hi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5472112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25/37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58850"/>
            <a:ext cx="697071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OpenSpending: Finanzen der FHB</a:t>
            </a:r>
          </a:p>
        </p:txBody>
      </p:sp>
      <p:sp>
        <p:nvSpPr>
          <p:cNvPr id="5" name="Inhaltsplatzhalter 6"/>
          <p:cNvSpPr txBox="1">
            <a:spLocks/>
          </p:cNvSpPr>
          <p:nvPr/>
        </p:nvSpPr>
        <p:spPr bwMode="auto">
          <a:xfrm>
            <a:off x="6300788" y="5445125"/>
            <a:ext cx="2519362" cy="10906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2088" indent="-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68325" indent="-1841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44575" indent="-1936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330325" indent="-952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616075" indent="-952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0732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25304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29876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3444875" indent="-952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6220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/>
              <a:t>Ein- und Ausgaben werden nützlich und attraktiv zur Verfügung gestellt.</a:t>
            </a:r>
          </a:p>
          <a:p>
            <a:pPr>
              <a:defRPr/>
            </a:pPr>
            <a:endParaRPr lang="de-DE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26/37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Daten.Bremen.de - Startseite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969963"/>
            <a:ext cx="7639050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27/37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Daten.Bremen.de - Datensätze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58850"/>
            <a:ext cx="787082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28/37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Daten.Bremen.de – Datensatz-Detailansicht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58850"/>
            <a:ext cx="787082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30188" y="957263"/>
            <a:ext cx="8662987" cy="5697537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957263"/>
            <a:ext cx="377825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29/37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Open Government - Einführung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3203575" y="1412875"/>
            <a:ext cx="5761038" cy="4679950"/>
          </a:xfrm>
        </p:spPr>
        <p:txBody>
          <a:bodyPr/>
          <a:lstStyle/>
          <a:p>
            <a:pPr defTabSz="1079500">
              <a:spcBef>
                <a:spcPts val="800"/>
              </a:spcBef>
            </a:pPr>
            <a:r>
              <a:rPr lang="de-DE" sz="2400" smtClean="0"/>
              <a:t>Wofür gibt Bremen Geld aus? Wie viel von meinen Steuergeldern gehen wohin?</a:t>
            </a:r>
          </a:p>
          <a:p>
            <a:pPr defTabSz="1079500">
              <a:spcBef>
                <a:spcPts val="800"/>
              </a:spcBef>
            </a:pPr>
            <a:r>
              <a:rPr lang="de-DE" sz="2400" smtClean="0"/>
              <a:t>Wie komme ich am besten mit dem Fahrrad, der Straßenbahn oder dem PKW zur Arbeit (und umgehe die „Dauer-baustellen“ auf der A1 oder der B75)?</a:t>
            </a:r>
          </a:p>
          <a:p>
            <a:pPr defTabSz="1079500">
              <a:spcBef>
                <a:spcPts val="800"/>
              </a:spcBef>
            </a:pPr>
            <a:r>
              <a:rPr lang="de-DE" sz="2400" smtClean="0"/>
              <a:t>Wie sind die aktuellen Wasser-, Luft- und insbesondere Ozonwerte in Bremen?</a:t>
            </a:r>
          </a:p>
          <a:p>
            <a:pPr defTabSz="1079500">
              <a:spcBef>
                <a:spcPts val="800"/>
              </a:spcBef>
            </a:pPr>
            <a:r>
              <a:rPr lang="de-DE" sz="2400" smtClean="0"/>
              <a:t>Wann trifft die Verwaltung Entscheidungen, die mich grundlegend interessieren oder direkt betreffen?  </a:t>
            </a:r>
          </a:p>
        </p:txBody>
      </p:sp>
      <p:sp>
        <p:nvSpPr>
          <p:cNvPr id="4" name="Richtungspfeil 3"/>
          <p:cNvSpPr/>
          <p:nvPr/>
        </p:nvSpPr>
        <p:spPr>
          <a:xfrm>
            <a:off x="485775" y="1516063"/>
            <a:ext cx="2573338" cy="1214437"/>
          </a:xfrm>
          <a:prstGeom prst="homePlate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bg1"/>
                </a:solidFill>
              </a:rPr>
              <a:t>Transparenz</a:t>
            </a:r>
          </a:p>
        </p:txBody>
      </p:sp>
      <p:sp>
        <p:nvSpPr>
          <p:cNvPr id="5" name="Richtungspfeil 4"/>
          <p:cNvSpPr/>
          <p:nvPr/>
        </p:nvSpPr>
        <p:spPr>
          <a:xfrm>
            <a:off x="485775" y="2824163"/>
            <a:ext cx="2573338" cy="1214437"/>
          </a:xfrm>
          <a:prstGeom prst="homePlate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bg1"/>
                </a:solidFill>
              </a:rPr>
              <a:t>Kollaboration</a:t>
            </a:r>
          </a:p>
        </p:txBody>
      </p:sp>
      <p:sp>
        <p:nvSpPr>
          <p:cNvPr id="6" name="Richtungspfeil 5"/>
          <p:cNvSpPr/>
          <p:nvPr/>
        </p:nvSpPr>
        <p:spPr>
          <a:xfrm>
            <a:off x="485775" y="4121150"/>
            <a:ext cx="2573338" cy="1214438"/>
          </a:xfrm>
          <a:prstGeom prst="homePlate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bg1"/>
                </a:solidFill>
              </a:rPr>
              <a:t>Partizipation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03/37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Daten.Bremen.de – Zahlreiche Ideen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281988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3</a:t>
            </a:r>
            <a:r>
              <a:rPr lang="de-DE" sz="1200" dirty="0" smtClean="0"/>
              <a:t>0/37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Daten.Bremen.de – Anwendungen (Apps)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52500"/>
            <a:ext cx="6980237" cy="57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31/37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Nächste Schritte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83613" cy="5500688"/>
          </a:xfrm>
        </p:spPr>
        <p:txBody>
          <a:bodyPr/>
          <a:lstStyle/>
          <a:p>
            <a:r>
              <a:rPr lang="de-DE" smtClean="0"/>
              <a:t>Für eine </a:t>
            </a:r>
            <a:r>
              <a:rPr lang="de-DE" b="1" smtClean="0"/>
              <a:t>verbindliche Verankerung </a:t>
            </a:r>
            <a:r>
              <a:rPr lang="de-DE" smtClean="0"/>
              <a:t>von Open Government Data sind rechtliche, technische, organisatorische und finanzielle Maßnahmen erforderlich. </a:t>
            </a:r>
          </a:p>
          <a:p>
            <a:pPr lvl="1"/>
            <a:r>
              <a:rPr lang="de-DE" sz="2400" smtClean="0"/>
              <a:t>Erweiterung des IFG-Registers mit maschinenlesbaren Daten</a:t>
            </a:r>
          </a:p>
          <a:p>
            <a:pPr lvl="1"/>
            <a:r>
              <a:rPr lang="de-DE" sz="2400" smtClean="0"/>
              <a:t>Abstimmung IFG/Open Data mit Geodatenzugangsgesetz/INSPIRE-Richtlinie</a:t>
            </a:r>
          </a:p>
          <a:p>
            <a:pPr lvl="1"/>
            <a:r>
              <a:rPr lang="de-DE" sz="2400" smtClean="0"/>
              <a:t>Gemeinsame Klärung operativer Fragen, insb. Lizenzmodelle und Plattform, mit Bund-Länder-Arbeitsgruppe</a:t>
            </a:r>
          </a:p>
          <a:p>
            <a:pPr lvl="1"/>
            <a:r>
              <a:rPr lang="de-DE" sz="2400" smtClean="0"/>
              <a:t>Erarbeitung einheitlicher Metadaten zur Beschreibung der Daten - Gemeinsam mit Bund und Ländern</a:t>
            </a:r>
          </a:p>
          <a:p>
            <a:pPr lvl="1"/>
            <a:r>
              <a:rPr lang="de-DE" sz="2400" smtClean="0"/>
              <a:t>Planungs- und Berichtsvereinbarungen als </a:t>
            </a:r>
            <a:br>
              <a:rPr lang="de-DE" sz="2400" smtClean="0"/>
            </a:br>
            <a:r>
              <a:rPr lang="de-DE" sz="2400" smtClean="0"/>
              <a:t>Katalysator für einen Kulturwandel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32/37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Planungs- und Berichtsvereinbarungen als </a:t>
            </a:r>
            <a:br>
              <a:rPr lang="de-DE" smtClean="0"/>
            </a:br>
            <a:r>
              <a:rPr lang="de-DE" smtClean="0"/>
              <a:t>Katalysator für einen Kulturwandel</a:t>
            </a:r>
          </a:p>
        </p:txBody>
      </p:sp>
      <p:sp>
        <p:nvSpPr>
          <p:cNvPr id="389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smtClean="0"/>
              <a:t>Die bisherige Verordnung zum IFG über die Veröffentlichungspflichten hat noch nicht zu einer entsprechenden Praxis von allen Behörden geführt. </a:t>
            </a:r>
          </a:p>
          <a:p>
            <a:r>
              <a:rPr lang="de-DE" sz="2400" smtClean="0"/>
              <a:t>Statt der früheren Statistik soll nun eine jährliche Planungs- und Berichtsvereinbarung für die Veröffentlichung von Dokumenten, nun ergänzt um Rohdaten, in der Rechtsverordnung verankert werden.</a:t>
            </a:r>
          </a:p>
          <a:p>
            <a:r>
              <a:rPr lang="de-DE" sz="2400" smtClean="0"/>
              <a:t>Dies hat sich in den USA bewährt, macht die Pflichten überschaubar und bietet Ansatzpunkte für eigene PR-Aktivitäten der Behörden. Daher sollen in die Planungen der jährlichen Schwerpunkte nicht nur IFG-Beauftragte und IT-Koordinatoren, sondern auch die Öffentlichkeitsarbeit/Pressestelle einbezogen werden.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33/37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Nachhaltigkeit von Open Data</a:t>
            </a:r>
          </a:p>
        </p:txBody>
      </p:sp>
      <p:sp>
        <p:nvSpPr>
          <p:cNvPr id="399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079500"/>
            <a:r>
              <a:rPr lang="de-DE" sz="2400" smtClean="0"/>
              <a:t>Bremen-intern: Kulturwandel zum „skandinavischen“ oder „amerikanischem“ Modell: Alles ist erst mal öffentlich!</a:t>
            </a:r>
          </a:p>
          <a:p>
            <a:pPr defTabSz="1079500"/>
            <a:r>
              <a:rPr lang="de-DE" sz="2400" smtClean="0"/>
              <a:t>Deutschland-weit: Technische und rechtliche Lösungen: Bremen kann pilotieren; etablieren geht nur mit Bund und Ländern gemeinsam</a:t>
            </a:r>
          </a:p>
          <a:p>
            <a:pPr defTabSz="1079500"/>
            <a:r>
              <a:rPr lang="de-DE" sz="2400" smtClean="0"/>
              <a:t>Mit der Gesellschaft: Die „Ko-Produktion“ mit zivilgesellschaftlichen und unternehmerischen Akteuren gelingt nur, wenn diese nachhaltig engagiert bleiben</a:t>
            </a:r>
          </a:p>
          <a:p>
            <a:pPr defTabSz="1079500"/>
            <a:r>
              <a:rPr lang="de-DE" sz="2400" smtClean="0"/>
              <a:t>Apps4HB/Apps4Deutschland soll dazu ein Startschuss sein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34/37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Positive Wirkung von Open Data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079500"/>
            <a:r>
              <a:rPr lang="de-DE" sz="2400" smtClean="0"/>
              <a:t>Bessere Entscheidungen durch besseres Verständnis dank Visualisierungen und Daten-Verknüpfungen</a:t>
            </a:r>
          </a:p>
          <a:p>
            <a:pPr defTabSz="1079500"/>
            <a:r>
              <a:rPr lang="de-DE" sz="2400" smtClean="0"/>
              <a:t>Mehrwert von Verwaltungsleistung wird sichtbar</a:t>
            </a:r>
          </a:p>
          <a:p>
            <a:pPr defTabSz="1079500"/>
            <a:r>
              <a:rPr lang="de-DE" sz="2400" smtClean="0"/>
              <a:t>Transparenz schafft Vertrauen und stärkt Akzeptanz</a:t>
            </a:r>
          </a:p>
          <a:p>
            <a:pPr defTabSz="1079500"/>
            <a:r>
              <a:rPr lang="de-DE" sz="2400" smtClean="0"/>
              <a:t>Verwaltungsdaten wirken wie Subventionen – fördern Innovationen, Wachstum, Wettbewerbsfähigkeit </a:t>
            </a:r>
          </a:p>
          <a:p>
            <a:pPr defTabSz="1079500"/>
            <a:r>
              <a:rPr lang="de-DE" sz="2400" smtClean="0"/>
              <a:t>Community entwickelt bürgerzentrierte Applikationen, die E-Government Angebote ergänzen – mehr Service ohne mehr Ressourcen</a:t>
            </a:r>
          </a:p>
          <a:p>
            <a:pPr defTabSz="1079500"/>
            <a:r>
              <a:rPr lang="de-DE" sz="2400" smtClean="0"/>
              <a:t>Open Data ist eine Grundlage für breite Bürgerbeteiligung</a:t>
            </a:r>
          </a:p>
          <a:p>
            <a:pPr defTabSz="1079500"/>
            <a:endParaRPr lang="de-DE" smtClean="0"/>
          </a:p>
          <a:p>
            <a:pPr defTabSz="1079500"/>
            <a:endParaRPr lang="de-DE" smtClean="0"/>
          </a:p>
        </p:txBody>
      </p:sp>
      <p:sp>
        <p:nvSpPr>
          <p:cNvPr id="4" name="Textfeld 3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35/37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Barrieren und Lösungswege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de-DE" b="1" dirty="0" smtClean="0"/>
              <a:t>Barrieren</a:t>
            </a:r>
          </a:p>
          <a:p>
            <a:pPr>
              <a:defRPr/>
            </a:pPr>
            <a:r>
              <a:rPr lang="de-DE" dirty="0" smtClean="0"/>
              <a:t>Technologie? NEIN</a:t>
            </a:r>
          </a:p>
          <a:p>
            <a:pPr>
              <a:defRPr/>
            </a:pPr>
            <a:r>
              <a:rPr lang="de-DE" dirty="0" smtClean="0"/>
              <a:t>Bürgerinteresse? NEIN</a:t>
            </a:r>
          </a:p>
          <a:p>
            <a:pPr lvl="1">
              <a:defRPr/>
            </a:pPr>
            <a:r>
              <a:rPr lang="de-DE" dirty="0" smtClean="0"/>
              <a:t>88</a:t>
            </a:r>
            <a:r>
              <a:rPr lang="de-DE" dirty="0"/>
              <a:t>% wollen Open Data</a:t>
            </a:r>
          </a:p>
          <a:p>
            <a:pPr lvl="1">
              <a:defRPr/>
            </a:pPr>
            <a:r>
              <a:rPr lang="de-DE" dirty="0"/>
              <a:t>81% glauben, dies erhöht Bürgerbeteiligung</a:t>
            </a:r>
          </a:p>
          <a:p>
            <a:pPr lvl="1">
              <a:defRPr/>
            </a:pPr>
            <a:r>
              <a:rPr lang="de-DE" dirty="0"/>
              <a:t>76% glauben, dies kann Effizienz steigern</a:t>
            </a:r>
          </a:p>
          <a:p>
            <a:pPr>
              <a:defRPr/>
            </a:pPr>
            <a:r>
              <a:rPr lang="de-DE" dirty="0" smtClean="0"/>
              <a:t>Geld? JEIN</a:t>
            </a:r>
          </a:p>
          <a:p>
            <a:pPr>
              <a:defRPr/>
            </a:pPr>
            <a:r>
              <a:rPr lang="de-DE" dirty="0" smtClean="0"/>
              <a:t>Kompetenz? JA</a:t>
            </a:r>
          </a:p>
          <a:p>
            <a:pPr>
              <a:defRPr/>
            </a:pPr>
            <a:r>
              <a:rPr lang="de-DE" dirty="0" smtClean="0"/>
              <a:t>Kultur? JA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de-DE" b="1" dirty="0" smtClean="0"/>
              <a:t>Lösungswege</a:t>
            </a:r>
          </a:p>
          <a:p>
            <a:pPr>
              <a:defRPr/>
            </a:pPr>
            <a:r>
              <a:rPr lang="de-DE" dirty="0" smtClean="0"/>
              <a:t>Chefsache</a:t>
            </a:r>
            <a:endParaRPr lang="de-DE" dirty="0"/>
          </a:p>
          <a:p>
            <a:pPr>
              <a:defRPr/>
            </a:pPr>
            <a:r>
              <a:rPr lang="de-DE" dirty="0"/>
              <a:t>Kompetenzaufbau</a:t>
            </a:r>
          </a:p>
          <a:p>
            <a:pPr>
              <a:defRPr/>
            </a:pPr>
            <a:r>
              <a:rPr lang="de-DE" dirty="0"/>
              <a:t>Offenheit als Wert und Fehlerkultur </a:t>
            </a:r>
            <a:r>
              <a:rPr lang="de-DE" dirty="0" smtClean="0"/>
              <a:t>pflegen</a:t>
            </a:r>
            <a:endParaRPr lang="de-DE" dirty="0"/>
          </a:p>
          <a:p>
            <a:pPr>
              <a:defRPr/>
            </a:pPr>
            <a:r>
              <a:rPr lang="de-DE" dirty="0"/>
              <a:t>Community einbinden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36/37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7848600" cy="3979862"/>
          </a:xfrm>
        </p:spPr>
        <p:txBody>
          <a:bodyPr/>
          <a:lstStyle/>
          <a:p>
            <a:pPr defTabSz="1358900">
              <a:buFont typeface="Wingdings" pitchFamily="2" charset="2"/>
              <a:buNone/>
            </a:pPr>
            <a:endParaRPr lang="de-DE" smtClean="0"/>
          </a:p>
          <a:p>
            <a:pPr algn="ctr" defTabSz="1358900">
              <a:buFont typeface="Wingdings" pitchFamily="2" charset="2"/>
              <a:buNone/>
            </a:pPr>
            <a:r>
              <a:rPr lang="de-DE" sz="4000" smtClean="0"/>
              <a:t>Vielen Dank </a:t>
            </a:r>
          </a:p>
          <a:p>
            <a:pPr algn="ctr" defTabSz="1358900">
              <a:buFont typeface="Wingdings" pitchFamily="2" charset="2"/>
              <a:buNone/>
            </a:pPr>
            <a:r>
              <a:rPr lang="de-DE" sz="4000" smtClean="0"/>
              <a:t>für Ihre Aufmerksamkeit!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635375" y="4438650"/>
            <a:ext cx="518477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14" tIns="57607" rIns="115214" bIns="57607">
            <a:spAutoFit/>
          </a:bodyPr>
          <a:lstStyle>
            <a:lvl1pPr defTabSz="7620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900">
                <a:solidFill>
                  <a:srgbClr val="3A4159"/>
                </a:solidFill>
                <a:latin typeface="Calibri" pitchFamily="34" charset="0"/>
              </a:rPr>
              <a:t>Senatorin für Finanzen</a:t>
            </a:r>
          </a:p>
          <a:p>
            <a:pPr eaLnBrk="1" hangingPunct="1"/>
            <a:r>
              <a:rPr lang="de-DE" sz="1900">
                <a:solidFill>
                  <a:srgbClr val="AA1416"/>
                </a:solidFill>
                <a:latin typeface="Calibri" pitchFamily="34" charset="0"/>
              </a:rPr>
              <a:t>Internet: </a:t>
            </a:r>
            <a:r>
              <a:rPr lang="de-DE" sz="1900">
                <a:solidFill>
                  <a:srgbClr val="3A4159"/>
                </a:solidFill>
                <a:latin typeface="Calibri" pitchFamily="34" charset="0"/>
              </a:rPr>
              <a:t>www.finanzen.bremen.de</a:t>
            </a:r>
          </a:p>
          <a:p>
            <a:pPr eaLnBrk="1" hangingPunct="1"/>
            <a:r>
              <a:rPr lang="de-DE" sz="1900">
                <a:solidFill>
                  <a:srgbClr val="3A4159"/>
                </a:solidFill>
                <a:latin typeface="Calibri" pitchFamily="34" charset="0"/>
              </a:rPr>
              <a:t>		   www.daten.bremen.de</a:t>
            </a:r>
          </a:p>
          <a:p>
            <a:pPr eaLnBrk="1" hangingPunct="1"/>
            <a:endParaRPr lang="de-DE" sz="1900">
              <a:solidFill>
                <a:srgbClr val="AA1416"/>
              </a:solidFill>
              <a:latin typeface="Calibri" pitchFamily="34" charset="0"/>
            </a:endParaRPr>
          </a:p>
          <a:p>
            <a:r>
              <a:rPr lang="de-DE" sz="1900">
                <a:solidFill>
                  <a:srgbClr val="3A4159"/>
                </a:solidFill>
                <a:latin typeface="Calibri" pitchFamily="34" charset="0"/>
              </a:rPr>
              <a:t>Isabella Schicktanz</a:t>
            </a:r>
          </a:p>
          <a:p>
            <a:pPr eaLnBrk="1" hangingPunct="1"/>
            <a:r>
              <a:rPr lang="de-DE" sz="1900">
                <a:solidFill>
                  <a:srgbClr val="AA1416"/>
                </a:solidFill>
                <a:latin typeface="Calibri" pitchFamily="34" charset="0"/>
              </a:rPr>
              <a:t>E-Mail: </a:t>
            </a:r>
            <a:r>
              <a:rPr lang="de-DE" sz="1900">
                <a:solidFill>
                  <a:srgbClr val="3A4159"/>
                </a:solidFill>
                <a:latin typeface="Calibri" pitchFamily="34" charset="0"/>
              </a:rPr>
              <a:t>Isabella.Schicktanz@finanzen.bremen.de</a:t>
            </a:r>
          </a:p>
          <a:p>
            <a:pPr eaLnBrk="1" hangingPunct="1"/>
            <a:r>
              <a:rPr lang="de-DE" sz="1900">
                <a:solidFill>
                  <a:srgbClr val="AA1416"/>
                </a:solidFill>
                <a:latin typeface="Calibri" pitchFamily="34" charset="0"/>
              </a:rPr>
              <a:t>Telefon: </a:t>
            </a:r>
            <a:r>
              <a:rPr lang="de-DE" sz="1900">
                <a:solidFill>
                  <a:srgbClr val="3A4159"/>
                </a:solidFill>
                <a:latin typeface="Calibri" pitchFamily="34" charset="0"/>
              </a:rPr>
              <a:t>++49(0)421 361-59229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88913" y="0"/>
            <a:ext cx="7407275" cy="865188"/>
          </a:xfrm>
        </p:spPr>
        <p:txBody>
          <a:bodyPr/>
          <a:lstStyle/>
          <a:p>
            <a:r>
              <a:rPr lang="de-DE" smtClean="0"/>
              <a:t>Open Data ist Teil von Open Government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3059113" y="1341438"/>
            <a:ext cx="5905500" cy="5040312"/>
          </a:xfrm>
        </p:spPr>
        <p:txBody>
          <a:bodyPr/>
          <a:lstStyle/>
          <a:p>
            <a:pPr defTabSz="1079500">
              <a:spcBef>
                <a:spcPts val="800"/>
              </a:spcBef>
            </a:pPr>
            <a:r>
              <a:rPr lang="de-DE" sz="2400" smtClean="0"/>
              <a:t>Verfügbarkeit öffentlicher Daten (Rohformat)</a:t>
            </a:r>
          </a:p>
          <a:p>
            <a:pPr defTabSz="1079500">
              <a:spcBef>
                <a:spcPts val="800"/>
              </a:spcBef>
            </a:pPr>
            <a:r>
              <a:rPr lang="de-DE" sz="2400" smtClean="0"/>
              <a:t>Offenlegung von Entscheidungen, Prozessen und Konsequenzen (z.B. Gesetzentstehung)</a:t>
            </a:r>
          </a:p>
          <a:p>
            <a:pPr defTabSz="1079500">
              <a:spcBef>
                <a:spcPts val="1800"/>
              </a:spcBef>
            </a:pPr>
            <a:r>
              <a:rPr lang="de-DE" sz="2400" smtClean="0"/>
              <a:t>„Crowdsourcing“  als Methode für Beschaffung und Modernisierung</a:t>
            </a:r>
          </a:p>
          <a:p>
            <a:pPr defTabSz="1079500">
              <a:spcBef>
                <a:spcPts val="800"/>
              </a:spcBef>
            </a:pPr>
            <a:r>
              <a:rPr lang="de-DE" sz="2400" smtClean="0"/>
              <a:t>Zusammenarbeit (in Behörden, behördenübergreifend, mit Dritten)</a:t>
            </a:r>
          </a:p>
          <a:p>
            <a:pPr defTabSz="1079500">
              <a:spcBef>
                <a:spcPts val="1800"/>
              </a:spcBef>
            </a:pPr>
            <a:r>
              <a:rPr lang="de-DE" sz="2400" smtClean="0"/>
              <a:t>eDemocracy/ePartizipation </a:t>
            </a:r>
            <a:br>
              <a:rPr lang="de-DE" sz="2400" smtClean="0"/>
            </a:br>
            <a:r>
              <a:rPr lang="de-DE" sz="2400" smtClean="0"/>
              <a:t>(mitentscheiden, mitreden)</a:t>
            </a:r>
          </a:p>
          <a:p>
            <a:pPr defTabSz="1079500">
              <a:spcBef>
                <a:spcPts val="800"/>
              </a:spcBef>
            </a:pPr>
            <a:r>
              <a:rPr lang="de-DE" sz="2400" smtClean="0"/>
              <a:t>Bürger mobilisieren, gemeinsam Service verbessern</a:t>
            </a:r>
          </a:p>
          <a:p>
            <a:pPr defTabSz="1079500"/>
            <a:endParaRPr lang="de-DE" sz="2400" smtClean="0"/>
          </a:p>
        </p:txBody>
      </p:sp>
      <p:sp>
        <p:nvSpPr>
          <p:cNvPr id="7" name="Richtungspfeil 6"/>
          <p:cNvSpPr/>
          <p:nvPr/>
        </p:nvSpPr>
        <p:spPr>
          <a:xfrm>
            <a:off x="485775" y="1466850"/>
            <a:ext cx="2573338" cy="1214438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bg1"/>
                </a:solidFill>
              </a:rPr>
              <a:t>Transparenz</a:t>
            </a:r>
          </a:p>
        </p:txBody>
      </p:sp>
      <p:sp>
        <p:nvSpPr>
          <p:cNvPr id="8" name="Richtungspfeil 7"/>
          <p:cNvSpPr/>
          <p:nvPr/>
        </p:nvSpPr>
        <p:spPr>
          <a:xfrm>
            <a:off x="485775" y="3151188"/>
            <a:ext cx="2573338" cy="1214437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bg1"/>
                </a:solidFill>
              </a:rPr>
              <a:t>Kollaboration</a:t>
            </a:r>
          </a:p>
        </p:txBody>
      </p:sp>
      <p:sp>
        <p:nvSpPr>
          <p:cNvPr id="9" name="Richtungspfeil 8"/>
          <p:cNvSpPr/>
          <p:nvPr/>
        </p:nvSpPr>
        <p:spPr>
          <a:xfrm>
            <a:off x="485775" y="4784725"/>
            <a:ext cx="2573338" cy="1214438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bg1"/>
                </a:solidFill>
              </a:rPr>
              <a:t>Partizipation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04/37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Was sind Government Daten?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de-DE" sz="2400" dirty="0"/>
              <a:t>Verwaltungsdaten (Public </a:t>
            </a:r>
            <a:r>
              <a:rPr lang="de-DE" sz="2400" dirty="0" err="1"/>
              <a:t>Sector</a:t>
            </a:r>
            <a:r>
              <a:rPr lang="de-DE" sz="2400" dirty="0"/>
              <a:t> Information) sind: 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“</a:t>
            </a:r>
            <a:r>
              <a:rPr lang="en-US" sz="2400" dirty="0" err="1"/>
              <a:t>Daten</a:t>
            </a:r>
            <a:r>
              <a:rPr lang="en-US" sz="2400" dirty="0"/>
              <a:t>, </a:t>
            </a:r>
            <a:r>
              <a:rPr lang="en-US" sz="2400" dirty="0" err="1"/>
              <a:t>einschließlich</a:t>
            </a:r>
            <a:r>
              <a:rPr lang="en-US" sz="2400" dirty="0"/>
              <a:t> </a:t>
            </a:r>
            <a:r>
              <a:rPr lang="en-US" sz="2400" dirty="0" err="1"/>
              <a:t>Informations-Produkte</a:t>
            </a:r>
            <a:r>
              <a:rPr lang="en-US" sz="2400" dirty="0"/>
              <a:t> und -</a:t>
            </a:r>
            <a:r>
              <a:rPr lang="en-US" sz="2400" dirty="0" err="1"/>
              <a:t>Dienste</a:t>
            </a:r>
            <a:r>
              <a:rPr lang="en-US" sz="2400" dirty="0"/>
              <a:t>, die </a:t>
            </a:r>
            <a:r>
              <a:rPr lang="en-US" sz="2400" dirty="0" err="1"/>
              <a:t>durch</a:t>
            </a:r>
            <a:r>
              <a:rPr lang="en-US" sz="2400" dirty="0"/>
              <a:t> </a:t>
            </a:r>
            <a:r>
              <a:rPr lang="en-US" sz="2400" dirty="0" err="1"/>
              <a:t>Verwaltungen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 err="1"/>
              <a:t>öffentliche</a:t>
            </a:r>
            <a:r>
              <a:rPr lang="en-US" sz="2400" dirty="0"/>
              <a:t> </a:t>
            </a:r>
            <a:r>
              <a:rPr lang="en-US" sz="2400" dirty="0" err="1"/>
              <a:t>Institutionen</a:t>
            </a:r>
            <a:r>
              <a:rPr lang="en-US" sz="2400" dirty="0"/>
              <a:t> </a:t>
            </a:r>
            <a:r>
              <a:rPr lang="en-US" sz="2400" dirty="0" err="1"/>
              <a:t>gesammelt</a:t>
            </a:r>
            <a:r>
              <a:rPr lang="en-US" sz="2400" dirty="0"/>
              <a:t>, </a:t>
            </a:r>
            <a:r>
              <a:rPr lang="en-US" sz="2400" dirty="0" err="1"/>
              <a:t>geschaffen</a:t>
            </a:r>
            <a:r>
              <a:rPr lang="en-US" sz="2400" dirty="0"/>
              <a:t>, </a:t>
            </a:r>
            <a:r>
              <a:rPr lang="en-US" sz="2400" dirty="0" err="1"/>
              <a:t>verarbeitet</a:t>
            </a:r>
            <a:r>
              <a:rPr lang="en-US" sz="2400" dirty="0"/>
              <a:t>, </a:t>
            </a:r>
            <a:r>
              <a:rPr lang="en-US" sz="2400" dirty="0" err="1"/>
              <a:t>gespeichert</a:t>
            </a:r>
            <a:r>
              <a:rPr lang="en-US" sz="2400" dirty="0"/>
              <a:t>, </a:t>
            </a:r>
            <a:r>
              <a:rPr lang="en-US" sz="2400" dirty="0" err="1"/>
              <a:t>gepflegt</a:t>
            </a:r>
            <a:r>
              <a:rPr lang="en-US" sz="2400" dirty="0"/>
              <a:t>, </a:t>
            </a:r>
            <a:r>
              <a:rPr lang="en-US" sz="2400" dirty="0" err="1"/>
              <a:t>verbreitet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 err="1"/>
              <a:t>finanziert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.”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err="1"/>
              <a:t>Umweltdaten</a:t>
            </a:r>
            <a:r>
              <a:rPr lang="en-US" sz="2400" dirty="0"/>
              <a:t>, </a:t>
            </a:r>
            <a:r>
              <a:rPr lang="en-US" sz="2400" dirty="0" err="1"/>
              <a:t>Märkte</a:t>
            </a:r>
            <a:r>
              <a:rPr lang="en-US" sz="2400" dirty="0"/>
              <a:t>, </a:t>
            </a:r>
            <a:r>
              <a:rPr lang="en-US" sz="2400" dirty="0" err="1"/>
              <a:t>Veranstaltungen</a:t>
            </a:r>
            <a:r>
              <a:rPr lang="en-US" sz="2400" dirty="0"/>
              <a:t>, </a:t>
            </a:r>
            <a:r>
              <a:rPr lang="en-US" sz="2400" dirty="0" err="1"/>
              <a:t>Infrastruktur</a:t>
            </a:r>
            <a:r>
              <a:rPr lang="en-US" sz="2400" dirty="0"/>
              <a:t>, </a:t>
            </a:r>
            <a:r>
              <a:rPr lang="en-US" sz="2400" dirty="0" err="1"/>
              <a:t>Verkehr</a:t>
            </a:r>
            <a:r>
              <a:rPr lang="en-US" sz="2400" dirty="0"/>
              <a:t>, </a:t>
            </a:r>
            <a:r>
              <a:rPr lang="en-US" sz="2400" dirty="0" err="1"/>
              <a:t>Verwaltung</a:t>
            </a:r>
            <a:r>
              <a:rPr lang="en-US" sz="2400" dirty="0"/>
              <a:t>, </a:t>
            </a:r>
            <a:r>
              <a:rPr lang="en-US" sz="2400" dirty="0" err="1"/>
              <a:t>Verbraucherberatung</a:t>
            </a:r>
            <a:r>
              <a:rPr lang="en-US" sz="2400" dirty="0"/>
              <a:t>, </a:t>
            </a:r>
            <a:r>
              <a:rPr lang="en-US" sz="2400" dirty="0" err="1"/>
              <a:t>Familie</a:t>
            </a:r>
            <a:r>
              <a:rPr lang="en-US" sz="2400" dirty="0"/>
              <a:t>, Bildung, …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10244" name="Picture 5" descr="http://www.bpb.de/cache/images/TGTENY_539x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789363"/>
            <a:ext cx="44132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578011" y="5189850"/>
            <a:ext cx="307777" cy="130420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chemeClr val="bg1">
                    <a:lumMod val="65000"/>
                  </a:schemeClr>
                </a:solidFill>
                <a:cs typeface="+mn-cs"/>
              </a:rPr>
              <a:t>Quelle: http://www.bpb.de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05/37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Was sind Government Daten NICHT?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1785938"/>
          </a:xfrm>
        </p:spPr>
        <p:txBody>
          <a:bodyPr/>
          <a:lstStyle/>
          <a:p>
            <a:r>
              <a:rPr lang="de-DE" smtClean="0"/>
              <a:t>Keine personenbezogenen Daten!</a:t>
            </a:r>
          </a:p>
          <a:p>
            <a:r>
              <a:rPr lang="de-DE" smtClean="0"/>
              <a:t>Keine sicherheitsrelevanten Daten!</a:t>
            </a:r>
          </a:p>
          <a:p>
            <a:r>
              <a:rPr lang="de-DE" smtClean="0"/>
              <a:t>Nicht nur Zahlenkolonnen </a:t>
            </a:r>
            <a:br>
              <a:rPr lang="de-DE" smtClean="0"/>
            </a:br>
            <a:r>
              <a:rPr lang="de-DE" smtClean="0"/>
              <a:t>- auch Protokolle u.ä.</a:t>
            </a:r>
            <a:endParaRPr lang="en-US" smtClean="0">
              <a:solidFill>
                <a:srgbClr val="FF0000"/>
              </a:solidFill>
            </a:endParaRPr>
          </a:p>
          <a:p>
            <a:endParaRPr lang="de-DE" smtClean="0"/>
          </a:p>
        </p:txBody>
      </p:sp>
      <p:graphicFrame>
        <p:nvGraphicFramePr>
          <p:cNvPr id="5" name="Diagramm 4"/>
          <p:cNvGraphicFramePr/>
          <p:nvPr/>
        </p:nvGraphicFramePr>
        <p:xfrm>
          <a:off x="2627784" y="25333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06/37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Open Government Prinzip</a:t>
            </a:r>
          </a:p>
        </p:txBody>
      </p:sp>
      <p:pic>
        <p:nvPicPr>
          <p:cNvPr id="12291" name="Grafi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9" b="1241"/>
          <a:stretch>
            <a:fillRect/>
          </a:stretch>
        </p:blipFill>
        <p:spPr bwMode="auto">
          <a:xfrm>
            <a:off x="684213" y="1412875"/>
            <a:ext cx="752316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63678" y="2968488"/>
            <a:ext cx="307777" cy="99803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chemeClr val="bg1">
                    <a:lumMod val="65000"/>
                  </a:schemeClr>
                </a:solidFill>
                <a:cs typeface="+mn-cs"/>
              </a:rPr>
              <a:t>Quelle: 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cs typeface="+mn-cs"/>
              </a:rPr>
              <a:t>OPEN GOV</a:t>
            </a:r>
            <a:endParaRPr lang="de-DE" sz="800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07/37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Open Government Datenprinzipien</a:t>
            </a:r>
            <a:endParaRPr lang="en-US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83613" cy="5500688"/>
          </a:xfrm>
        </p:spPr>
        <p:txBody>
          <a:bodyPr/>
          <a:lstStyle/>
          <a:p>
            <a:pPr>
              <a:defRPr/>
            </a:pPr>
            <a:r>
              <a:rPr lang="de-DE" sz="2100" b="1" dirty="0">
                <a:solidFill>
                  <a:srgbClr val="FF0000"/>
                </a:solidFill>
              </a:rPr>
              <a:t>Vollständig</a:t>
            </a:r>
            <a:r>
              <a:rPr lang="de-DE" sz="2100" dirty="0">
                <a:solidFill>
                  <a:srgbClr val="FF0000"/>
                </a:solidFill>
              </a:rPr>
              <a:t> </a:t>
            </a:r>
            <a:r>
              <a:rPr lang="de-DE" sz="2100" dirty="0"/>
              <a:t>– alle öffentlichen Daten sind verfügbar. Öffentliche Daten sind alle Daten, die nicht spezifischen Datenschutz- oder Datensicherheitsanforderungen unterliegen</a:t>
            </a:r>
          </a:p>
          <a:p>
            <a:pPr>
              <a:defRPr/>
            </a:pPr>
            <a:r>
              <a:rPr lang="de-DE" sz="2100" b="1" dirty="0">
                <a:solidFill>
                  <a:srgbClr val="FF0000"/>
                </a:solidFill>
              </a:rPr>
              <a:t>Primärdaten</a:t>
            </a:r>
            <a:r>
              <a:rPr lang="de-DE" sz="2100" dirty="0">
                <a:solidFill>
                  <a:srgbClr val="FF0000"/>
                </a:solidFill>
              </a:rPr>
              <a:t> </a:t>
            </a:r>
            <a:r>
              <a:rPr lang="de-DE" sz="2100" dirty="0"/>
              <a:t>– Daten sind in höchster Granularität verfügbar – auf dem Level, auf dem sie erhoben werden, nicht verändert und nicht aggregiert</a:t>
            </a:r>
          </a:p>
          <a:p>
            <a:pPr>
              <a:defRPr/>
            </a:pPr>
            <a:r>
              <a:rPr lang="de-DE" sz="2100" b="1" dirty="0">
                <a:solidFill>
                  <a:srgbClr val="FF0000"/>
                </a:solidFill>
              </a:rPr>
              <a:t>Zeitnah</a:t>
            </a:r>
            <a:r>
              <a:rPr lang="de-DE" sz="2100" dirty="0">
                <a:solidFill>
                  <a:srgbClr val="FF0000"/>
                </a:solidFill>
              </a:rPr>
              <a:t> </a:t>
            </a:r>
            <a:r>
              <a:rPr lang="de-DE" sz="2100" dirty="0"/>
              <a:t>– Daten sind so schnell wie nötig verfügbar, um ihren Nutzen zu realisieren</a:t>
            </a:r>
          </a:p>
          <a:p>
            <a:pPr>
              <a:defRPr/>
            </a:pPr>
            <a:r>
              <a:rPr lang="de-DE" sz="2100" b="1" dirty="0">
                <a:solidFill>
                  <a:srgbClr val="FF0000"/>
                </a:solidFill>
              </a:rPr>
              <a:t>Zugänglich</a:t>
            </a:r>
            <a:r>
              <a:rPr lang="de-DE" sz="2100" dirty="0">
                <a:solidFill>
                  <a:srgbClr val="FF0000"/>
                </a:solidFill>
              </a:rPr>
              <a:t> </a:t>
            </a:r>
            <a:r>
              <a:rPr lang="de-DE" sz="2100" dirty="0"/>
              <a:t>– Daten sind breitestmöglichen Nutzern verfügbar für breitestmögliche </a:t>
            </a:r>
            <a:r>
              <a:rPr lang="de-DE" sz="2100" dirty="0" smtClean="0"/>
              <a:t>Zwecke</a:t>
            </a:r>
          </a:p>
          <a:p>
            <a:pPr>
              <a:defRPr/>
            </a:pPr>
            <a:r>
              <a:rPr lang="de-DE" sz="2100" b="1" dirty="0">
                <a:solidFill>
                  <a:srgbClr val="FF0000"/>
                </a:solidFill>
              </a:rPr>
              <a:t>Maschinenlesbar</a:t>
            </a:r>
            <a:r>
              <a:rPr lang="de-DE" sz="2100" dirty="0"/>
              <a:t> -  Daten sind so strukturiert, dass sie maschinell verarbeitet werden können</a:t>
            </a:r>
          </a:p>
          <a:p>
            <a:pPr>
              <a:defRPr/>
            </a:pPr>
            <a:r>
              <a:rPr lang="de-DE" sz="2100" b="1" dirty="0">
                <a:solidFill>
                  <a:srgbClr val="FF0000"/>
                </a:solidFill>
              </a:rPr>
              <a:t>Diskriminierungsfrei </a:t>
            </a:r>
            <a:r>
              <a:rPr lang="de-DE" sz="2100" dirty="0"/>
              <a:t>– Daten sind zugänglich für jeden, ohne Registrierung</a:t>
            </a:r>
          </a:p>
          <a:p>
            <a:pPr>
              <a:defRPr/>
            </a:pPr>
            <a:r>
              <a:rPr lang="de-DE" sz="2100" b="1" dirty="0">
                <a:solidFill>
                  <a:srgbClr val="FF0000"/>
                </a:solidFill>
              </a:rPr>
              <a:t>nicht-proprietär</a:t>
            </a:r>
            <a:r>
              <a:rPr lang="de-DE" sz="2100" dirty="0"/>
              <a:t> – Daten sind in verschiedenen Formaten verfügbar</a:t>
            </a:r>
          </a:p>
          <a:p>
            <a:pPr>
              <a:defRPr/>
            </a:pPr>
            <a:r>
              <a:rPr lang="de-DE" sz="2100" b="1" dirty="0">
                <a:solidFill>
                  <a:srgbClr val="FF0000"/>
                </a:solidFill>
              </a:rPr>
              <a:t>Lizenzfrei</a:t>
            </a:r>
            <a:r>
              <a:rPr lang="de-DE" sz="2100" dirty="0"/>
              <a:t> – die Daten unterliegen keinem Copyright, keinem Patent- oder Markenschutzrecht</a:t>
            </a:r>
            <a:r>
              <a:rPr lang="de-DE" sz="2100" dirty="0" smtClean="0"/>
              <a:t>.</a:t>
            </a:r>
            <a:endParaRPr lang="de-DE" sz="2100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3316" name="Rechteck 3"/>
          <p:cNvSpPr>
            <a:spLocks noChangeArrowheads="1"/>
          </p:cNvSpPr>
          <p:nvPr/>
        </p:nvSpPr>
        <p:spPr bwMode="auto">
          <a:xfrm>
            <a:off x="2555875" y="6351588"/>
            <a:ext cx="364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Quelle: http://resource.org/8_principles.html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08/37</a:t>
            </a:r>
            <a:endParaRPr lang="de-DE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Was bedeuten diese Prinzipien für die Praxis?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205261439"/>
              </p:ext>
            </p:extLst>
          </p:nvPr>
        </p:nvGraphicFramePr>
        <p:xfrm>
          <a:off x="395536" y="1052736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396704" y="64278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09/37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B">
  <a:themeElements>
    <a:clrScheme name="FHB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5F5F5F"/>
      </a:folHlink>
    </a:clrScheme>
    <a:fontScheme name="FH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HB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B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B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B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B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HB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1_FH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HB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HB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HB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HB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H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H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H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HB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egov-präsentation</Template>
  <TotalTime>0</TotalTime>
  <Words>1599</Words>
  <Application>Microsoft Office PowerPoint</Application>
  <PresentationFormat>Bildschirmpräsentation (4:3)</PresentationFormat>
  <Paragraphs>236</Paragraphs>
  <Slides>37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Wingdings</vt:lpstr>
      <vt:lpstr>Courier New</vt:lpstr>
      <vt:lpstr>FHB</vt:lpstr>
      <vt:lpstr>1_FHB</vt:lpstr>
      <vt:lpstr>Open Government Data und die Auswirkungen auf die Verwaltung Europäischer Verwaltungskongress - 16.03.2012 Isabella Schicktanz - Senatorin für Finanzen Bremen</vt:lpstr>
      <vt:lpstr>Thesen für die nächsten 60 Minuten …</vt:lpstr>
      <vt:lpstr>Open Government - Einführung</vt:lpstr>
      <vt:lpstr>Open Data ist Teil von Open Government</vt:lpstr>
      <vt:lpstr>Was sind Government Daten?</vt:lpstr>
      <vt:lpstr>Was sind Government Daten NICHT?</vt:lpstr>
      <vt:lpstr>Open Government Prinzip</vt:lpstr>
      <vt:lpstr>Open Government Datenprinzipien</vt:lpstr>
      <vt:lpstr>Was bedeuten diese Prinzipien für die Praxis?</vt:lpstr>
      <vt:lpstr>Beispiel: Frankfurt gestalten </vt:lpstr>
      <vt:lpstr>Beispiel: Solingen spart</vt:lpstr>
      <vt:lpstr>Beispiel: Offener Haushalt</vt:lpstr>
      <vt:lpstr>Beispiel: Offener Haushalt</vt:lpstr>
      <vt:lpstr>Wiener Open Daten Portal – Entsorgungs-Apps</vt:lpstr>
      <vt:lpstr>PowerPoint-Präsentation</vt:lpstr>
      <vt:lpstr>Hintergrund und Ausgangslage</vt:lpstr>
      <vt:lpstr>Informationsfreiheitsgesetz</vt:lpstr>
      <vt:lpstr>Das bremische IFG-Register</vt:lpstr>
      <vt:lpstr>Open Data Strategie der FHB</vt:lpstr>
      <vt:lpstr>Open Data Apps-Wettbewerb</vt:lpstr>
      <vt:lpstr>Welche Daten lieferte Bremen?</vt:lpstr>
      <vt:lpstr>Ergebnisse: Apps, Apps und mehr Apps</vt:lpstr>
      <vt:lpstr>Spielplätze in Bremen - SpielplatzApp</vt:lpstr>
      <vt:lpstr>Bibliotheken in Bremen</vt:lpstr>
      <vt:lpstr>Wo geht mein Geld hin?</vt:lpstr>
      <vt:lpstr>OpenSpending: Finanzen der FHB</vt:lpstr>
      <vt:lpstr>Daten.Bremen.de - Startseite</vt:lpstr>
      <vt:lpstr>Daten.Bremen.de - Datensätze</vt:lpstr>
      <vt:lpstr>Daten.Bremen.de – Datensatz-Detailansicht</vt:lpstr>
      <vt:lpstr>Daten.Bremen.de – Zahlreiche Ideen</vt:lpstr>
      <vt:lpstr>Daten.Bremen.de – Anwendungen (Apps)</vt:lpstr>
      <vt:lpstr>Nächste Schritte</vt:lpstr>
      <vt:lpstr>Planungs- und Berichtsvereinbarungen als  Katalysator für einen Kulturwandel</vt:lpstr>
      <vt:lpstr>Nachhaltigkeit von Open Data</vt:lpstr>
      <vt:lpstr>Positive Wirkung von Open Data</vt:lpstr>
      <vt:lpstr>Barrieren und Lösungswege</vt:lpstr>
      <vt:lpstr>PowerPoint-Präsentation</vt:lpstr>
    </vt:vector>
  </TitlesOfParts>
  <Company>SF 02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Government Data in der Verwaltung</dc:title>
  <dc:creator>isabella.schicktanz@finanzen.bremen.de</dc:creator>
  <cp:lastModifiedBy>Schicktanz, Isabella (Finanzen) Ref02</cp:lastModifiedBy>
  <cp:revision>168</cp:revision>
  <dcterms:created xsi:type="dcterms:W3CDTF">2009-01-12T18:20:42Z</dcterms:created>
  <dcterms:modified xsi:type="dcterms:W3CDTF">2012-03-14T15:24:49Z</dcterms:modified>
</cp:coreProperties>
</file>