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75" r:id="rId4"/>
    <p:sldId id="277" r:id="rId5"/>
    <p:sldId id="278" r:id="rId6"/>
    <p:sldId id="295" r:id="rId7"/>
    <p:sldId id="290" r:id="rId8"/>
    <p:sldId id="291" r:id="rId9"/>
    <p:sldId id="292" r:id="rId10"/>
    <p:sldId id="280" r:id="rId11"/>
    <p:sldId id="281" r:id="rId12"/>
    <p:sldId id="282" r:id="rId13"/>
    <p:sldId id="283" r:id="rId14"/>
    <p:sldId id="284" r:id="rId15"/>
    <p:sldId id="285" r:id="rId16"/>
    <p:sldId id="289" r:id="rId17"/>
    <p:sldId id="265" r:id="rId1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00"/>
    <a:srgbClr val="000000"/>
    <a:srgbClr val="873C8D"/>
    <a:srgbClr val="1E5096"/>
    <a:srgbClr val="FFDD00"/>
    <a:srgbClr val="7F7F7F"/>
    <a:srgbClr val="63B92D"/>
    <a:srgbClr val="FFFFFF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0D859-CF0A-4485-B788-A1C180611CF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481BC5A2-4827-4728-AB14-CD26288606F3}">
      <dgm:prSet phldrT="[Text]"/>
      <dgm:spPr/>
      <dgm:t>
        <a:bodyPr/>
        <a:lstStyle/>
        <a:p>
          <a:endParaRPr lang="de-DE" dirty="0"/>
        </a:p>
      </dgm:t>
    </dgm:pt>
    <dgm:pt modelId="{7720DBF5-B0F0-479C-89A7-5F23F7E7DE96}" type="parTrans" cxnId="{7BF501F6-12D6-406F-B7A5-EED55519ACBF}">
      <dgm:prSet/>
      <dgm:spPr/>
      <dgm:t>
        <a:bodyPr/>
        <a:lstStyle/>
        <a:p>
          <a:endParaRPr lang="de-DE"/>
        </a:p>
      </dgm:t>
    </dgm:pt>
    <dgm:pt modelId="{6BF400DF-7096-464D-97FA-035A22F4005A}" type="sibTrans" cxnId="{7BF501F6-12D6-406F-B7A5-EED55519ACBF}">
      <dgm:prSet/>
      <dgm:spPr/>
      <dgm:t>
        <a:bodyPr/>
        <a:lstStyle/>
        <a:p>
          <a:endParaRPr lang="de-DE"/>
        </a:p>
      </dgm:t>
    </dgm:pt>
    <dgm:pt modelId="{FE6903A4-2817-4ECA-899F-1A490F369D0E}">
      <dgm:prSet phldrT="[Text]"/>
      <dgm:spPr/>
      <dgm:t>
        <a:bodyPr/>
        <a:lstStyle/>
        <a:p>
          <a:endParaRPr lang="de-DE" dirty="0"/>
        </a:p>
      </dgm:t>
    </dgm:pt>
    <dgm:pt modelId="{06E48E41-A702-4A6A-A3F0-C3CF8E6D6B79}" type="parTrans" cxnId="{017E2161-9632-4ABB-8337-879FFF566A6D}">
      <dgm:prSet/>
      <dgm:spPr/>
      <dgm:t>
        <a:bodyPr/>
        <a:lstStyle/>
        <a:p>
          <a:endParaRPr lang="de-DE"/>
        </a:p>
      </dgm:t>
    </dgm:pt>
    <dgm:pt modelId="{B8836E19-6DC7-4989-A6A8-57722B788E5E}" type="sibTrans" cxnId="{017E2161-9632-4ABB-8337-879FFF566A6D}">
      <dgm:prSet/>
      <dgm:spPr/>
      <dgm:t>
        <a:bodyPr/>
        <a:lstStyle/>
        <a:p>
          <a:endParaRPr lang="de-DE"/>
        </a:p>
      </dgm:t>
    </dgm:pt>
    <dgm:pt modelId="{CC92C303-1781-4A30-9CDF-CD1B6E8FE4EF}">
      <dgm:prSet phldrT="[Text]"/>
      <dgm:spPr/>
      <dgm:t>
        <a:bodyPr/>
        <a:lstStyle/>
        <a:p>
          <a:endParaRPr lang="de-DE" dirty="0"/>
        </a:p>
      </dgm:t>
    </dgm:pt>
    <dgm:pt modelId="{B903DCE7-B2F1-411B-87D0-172C1E568852}" type="parTrans" cxnId="{E7FB4480-EC9A-4557-84B5-EDC6593469ED}">
      <dgm:prSet/>
      <dgm:spPr/>
      <dgm:t>
        <a:bodyPr/>
        <a:lstStyle/>
        <a:p>
          <a:endParaRPr lang="de-DE"/>
        </a:p>
      </dgm:t>
    </dgm:pt>
    <dgm:pt modelId="{4C49F85A-4789-40B4-8D2F-D5B473836383}" type="sibTrans" cxnId="{E7FB4480-EC9A-4557-84B5-EDC6593469ED}">
      <dgm:prSet/>
      <dgm:spPr/>
      <dgm:t>
        <a:bodyPr/>
        <a:lstStyle/>
        <a:p>
          <a:endParaRPr lang="de-DE"/>
        </a:p>
      </dgm:t>
    </dgm:pt>
    <dgm:pt modelId="{ED3A37BE-B513-4D8E-BBBF-C721B67F60B5}" type="pres">
      <dgm:prSet presAssocID="{57F0D859-CF0A-4485-B788-A1C180611C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3A1EAE0-60BE-4304-AC2F-65555DEC9682}" type="pres">
      <dgm:prSet presAssocID="{481BC5A2-4827-4728-AB14-CD26288606F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9CA3EA-A8F9-404E-BCC2-5E622973D200}" type="pres">
      <dgm:prSet presAssocID="{481BC5A2-4827-4728-AB14-CD26288606F3}" presName="gear1srcNode" presStyleLbl="node1" presStyleIdx="0" presStyleCnt="3"/>
      <dgm:spPr/>
      <dgm:t>
        <a:bodyPr/>
        <a:lstStyle/>
        <a:p>
          <a:endParaRPr lang="de-DE"/>
        </a:p>
      </dgm:t>
    </dgm:pt>
    <dgm:pt modelId="{1E35CC48-E422-4571-84B8-A91133904142}" type="pres">
      <dgm:prSet presAssocID="{481BC5A2-4827-4728-AB14-CD26288606F3}" presName="gear1dstNode" presStyleLbl="node1" presStyleIdx="0" presStyleCnt="3"/>
      <dgm:spPr/>
      <dgm:t>
        <a:bodyPr/>
        <a:lstStyle/>
        <a:p>
          <a:endParaRPr lang="de-DE"/>
        </a:p>
      </dgm:t>
    </dgm:pt>
    <dgm:pt modelId="{F28EF656-A375-4D88-8322-4879FAD6EBD3}" type="pres">
      <dgm:prSet presAssocID="{FE6903A4-2817-4ECA-899F-1A490F369D0E}" presName="gear2" presStyleLbl="node1" presStyleIdx="1" presStyleCnt="3" custLinFactNeighborX="1214" custLinFactNeighborY="606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EE10E5-5C43-4843-9E8D-745C0AE5C417}" type="pres">
      <dgm:prSet presAssocID="{FE6903A4-2817-4ECA-899F-1A490F369D0E}" presName="gear2srcNode" presStyleLbl="node1" presStyleIdx="1" presStyleCnt="3"/>
      <dgm:spPr/>
      <dgm:t>
        <a:bodyPr/>
        <a:lstStyle/>
        <a:p>
          <a:endParaRPr lang="de-DE"/>
        </a:p>
      </dgm:t>
    </dgm:pt>
    <dgm:pt modelId="{EB91C326-30E6-4F1F-AF5F-710E28981D01}" type="pres">
      <dgm:prSet presAssocID="{FE6903A4-2817-4ECA-899F-1A490F369D0E}" presName="gear2dstNode" presStyleLbl="node1" presStyleIdx="1" presStyleCnt="3"/>
      <dgm:spPr/>
      <dgm:t>
        <a:bodyPr/>
        <a:lstStyle/>
        <a:p>
          <a:endParaRPr lang="de-DE"/>
        </a:p>
      </dgm:t>
    </dgm:pt>
    <dgm:pt modelId="{3F69DE60-354A-4FEC-AD8B-0AA1F00D4F69}" type="pres">
      <dgm:prSet presAssocID="{CC92C303-1781-4A30-9CDF-CD1B6E8FE4EF}" presName="gear3" presStyleLbl="node1" presStyleIdx="2" presStyleCnt="3"/>
      <dgm:spPr/>
      <dgm:t>
        <a:bodyPr/>
        <a:lstStyle/>
        <a:p>
          <a:endParaRPr lang="de-DE"/>
        </a:p>
      </dgm:t>
    </dgm:pt>
    <dgm:pt modelId="{1532B83B-2B11-4287-A4E4-177A12AFC2F0}" type="pres">
      <dgm:prSet presAssocID="{CC92C303-1781-4A30-9CDF-CD1B6E8FE4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2A77B3-65DB-4D53-969C-21C3F3B1AE30}" type="pres">
      <dgm:prSet presAssocID="{CC92C303-1781-4A30-9CDF-CD1B6E8FE4EF}" presName="gear3srcNode" presStyleLbl="node1" presStyleIdx="2" presStyleCnt="3"/>
      <dgm:spPr/>
      <dgm:t>
        <a:bodyPr/>
        <a:lstStyle/>
        <a:p>
          <a:endParaRPr lang="de-DE"/>
        </a:p>
      </dgm:t>
    </dgm:pt>
    <dgm:pt modelId="{9DF6FAE1-5865-41A5-B65D-DA1653A1FD91}" type="pres">
      <dgm:prSet presAssocID="{CC92C303-1781-4A30-9CDF-CD1B6E8FE4EF}" presName="gear3dstNode" presStyleLbl="node1" presStyleIdx="2" presStyleCnt="3"/>
      <dgm:spPr/>
      <dgm:t>
        <a:bodyPr/>
        <a:lstStyle/>
        <a:p>
          <a:endParaRPr lang="de-DE"/>
        </a:p>
      </dgm:t>
    </dgm:pt>
    <dgm:pt modelId="{24E8A4C9-5330-49BC-9957-DE37577A9DC1}" type="pres">
      <dgm:prSet presAssocID="{6BF400DF-7096-464D-97FA-035A22F4005A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586A1856-9335-425F-AB90-560746696556}" type="pres">
      <dgm:prSet presAssocID="{B8836E19-6DC7-4989-A6A8-57722B788E5E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CA21C72B-BC49-4EFF-AFF5-DE44DCF38043}" type="pres">
      <dgm:prSet presAssocID="{4C49F85A-4789-40B4-8D2F-D5B473836383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600B4732-62A8-4F63-9A4D-6F7CEA52C1F8}" type="presOf" srcId="{CC92C303-1781-4A30-9CDF-CD1B6E8FE4EF}" destId="{432A77B3-65DB-4D53-969C-21C3F3B1AE30}" srcOrd="2" destOrd="0" presId="urn:microsoft.com/office/officeart/2005/8/layout/gear1"/>
    <dgm:cxn modelId="{45D4DE6C-F893-4BA2-A347-F729A878F45A}" type="presOf" srcId="{481BC5A2-4827-4728-AB14-CD26288606F3}" destId="{1E35CC48-E422-4571-84B8-A91133904142}" srcOrd="2" destOrd="0" presId="urn:microsoft.com/office/officeart/2005/8/layout/gear1"/>
    <dgm:cxn modelId="{E7FB4480-EC9A-4557-84B5-EDC6593469ED}" srcId="{57F0D859-CF0A-4485-B788-A1C180611CFB}" destId="{CC92C303-1781-4A30-9CDF-CD1B6E8FE4EF}" srcOrd="2" destOrd="0" parTransId="{B903DCE7-B2F1-411B-87D0-172C1E568852}" sibTransId="{4C49F85A-4789-40B4-8D2F-D5B473836383}"/>
    <dgm:cxn modelId="{BD4E267C-B780-49D6-8B0B-5BF3C3FE8C9E}" type="presOf" srcId="{CC92C303-1781-4A30-9CDF-CD1B6E8FE4EF}" destId="{1532B83B-2B11-4287-A4E4-177A12AFC2F0}" srcOrd="1" destOrd="0" presId="urn:microsoft.com/office/officeart/2005/8/layout/gear1"/>
    <dgm:cxn modelId="{1F98B184-DB63-4F36-B4B6-0555ECE7547B}" type="presOf" srcId="{4C49F85A-4789-40B4-8D2F-D5B473836383}" destId="{CA21C72B-BC49-4EFF-AFF5-DE44DCF38043}" srcOrd="0" destOrd="0" presId="urn:microsoft.com/office/officeart/2005/8/layout/gear1"/>
    <dgm:cxn modelId="{F8270E3C-0F66-4BDF-B1BD-DE2C3CD8788D}" type="presOf" srcId="{B8836E19-6DC7-4989-A6A8-57722B788E5E}" destId="{586A1856-9335-425F-AB90-560746696556}" srcOrd="0" destOrd="0" presId="urn:microsoft.com/office/officeart/2005/8/layout/gear1"/>
    <dgm:cxn modelId="{017E2161-9632-4ABB-8337-879FFF566A6D}" srcId="{57F0D859-CF0A-4485-B788-A1C180611CFB}" destId="{FE6903A4-2817-4ECA-899F-1A490F369D0E}" srcOrd="1" destOrd="0" parTransId="{06E48E41-A702-4A6A-A3F0-C3CF8E6D6B79}" sibTransId="{B8836E19-6DC7-4989-A6A8-57722B788E5E}"/>
    <dgm:cxn modelId="{4AEF5F39-9467-42B3-BA05-F2ED26F10CA9}" type="presOf" srcId="{CC92C303-1781-4A30-9CDF-CD1B6E8FE4EF}" destId="{9DF6FAE1-5865-41A5-B65D-DA1653A1FD91}" srcOrd="3" destOrd="0" presId="urn:microsoft.com/office/officeart/2005/8/layout/gear1"/>
    <dgm:cxn modelId="{B360D1EE-4128-444B-B661-C31188BFAE96}" type="presOf" srcId="{481BC5A2-4827-4728-AB14-CD26288606F3}" destId="{679CA3EA-A8F9-404E-BCC2-5E622973D200}" srcOrd="1" destOrd="0" presId="urn:microsoft.com/office/officeart/2005/8/layout/gear1"/>
    <dgm:cxn modelId="{F5A1D7B3-3D93-41DB-BD8E-C785BEDC395C}" type="presOf" srcId="{FE6903A4-2817-4ECA-899F-1A490F369D0E}" destId="{EB91C326-30E6-4F1F-AF5F-710E28981D01}" srcOrd="2" destOrd="0" presId="urn:microsoft.com/office/officeart/2005/8/layout/gear1"/>
    <dgm:cxn modelId="{8D462C8F-FA42-42A3-96C8-92B738816E84}" type="presOf" srcId="{57F0D859-CF0A-4485-B788-A1C180611CFB}" destId="{ED3A37BE-B513-4D8E-BBBF-C721B67F60B5}" srcOrd="0" destOrd="0" presId="urn:microsoft.com/office/officeart/2005/8/layout/gear1"/>
    <dgm:cxn modelId="{7BF501F6-12D6-406F-B7A5-EED55519ACBF}" srcId="{57F0D859-CF0A-4485-B788-A1C180611CFB}" destId="{481BC5A2-4827-4728-AB14-CD26288606F3}" srcOrd="0" destOrd="0" parTransId="{7720DBF5-B0F0-479C-89A7-5F23F7E7DE96}" sibTransId="{6BF400DF-7096-464D-97FA-035A22F4005A}"/>
    <dgm:cxn modelId="{7BD40EBE-E8D4-4BBC-81D2-9680F9A64B03}" type="presOf" srcId="{FE6903A4-2817-4ECA-899F-1A490F369D0E}" destId="{F28EF656-A375-4D88-8322-4879FAD6EBD3}" srcOrd="0" destOrd="0" presId="urn:microsoft.com/office/officeart/2005/8/layout/gear1"/>
    <dgm:cxn modelId="{BE654C5B-89D3-4450-9CE8-DCAA83287D5A}" type="presOf" srcId="{FE6903A4-2817-4ECA-899F-1A490F369D0E}" destId="{D5EE10E5-5C43-4843-9E8D-745C0AE5C417}" srcOrd="1" destOrd="0" presId="urn:microsoft.com/office/officeart/2005/8/layout/gear1"/>
    <dgm:cxn modelId="{B16B187C-B02B-45BE-ADDC-AFA2F6C09B70}" type="presOf" srcId="{6BF400DF-7096-464D-97FA-035A22F4005A}" destId="{24E8A4C9-5330-49BC-9957-DE37577A9DC1}" srcOrd="0" destOrd="0" presId="urn:microsoft.com/office/officeart/2005/8/layout/gear1"/>
    <dgm:cxn modelId="{98CBE82D-9A0B-461F-83D6-7D580400D10D}" type="presOf" srcId="{CC92C303-1781-4A30-9CDF-CD1B6E8FE4EF}" destId="{3F69DE60-354A-4FEC-AD8B-0AA1F00D4F69}" srcOrd="0" destOrd="0" presId="urn:microsoft.com/office/officeart/2005/8/layout/gear1"/>
    <dgm:cxn modelId="{3AF4DEBC-CDC0-4CFC-B3B0-8248B392C23E}" type="presOf" srcId="{481BC5A2-4827-4728-AB14-CD26288606F3}" destId="{B3A1EAE0-60BE-4304-AC2F-65555DEC9682}" srcOrd="0" destOrd="0" presId="urn:microsoft.com/office/officeart/2005/8/layout/gear1"/>
    <dgm:cxn modelId="{ABFEB846-AA8B-4905-A551-72AE6970A9AD}" type="presParOf" srcId="{ED3A37BE-B513-4D8E-BBBF-C721B67F60B5}" destId="{B3A1EAE0-60BE-4304-AC2F-65555DEC9682}" srcOrd="0" destOrd="0" presId="urn:microsoft.com/office/officeart/2005/8/layout/gear1"/>
    <dgm:cxn modelId="{CA6D4C92-E193-403A-A6CC-221DD872FA90}" type="presParOf" srcId="{ED3A37BE-B513-4D8E-BBBF-C721B67F60B5}" destId="{679CA3EA-A8F9-404E-BCC2-5E622973D200}" srcOrd="1" destOrd="0" presId="urn:microsoft.com/office/officeart/2005/8/layout/gear1"/>
    <dgm:cxn modelId="{53E8EDDE-CD16-43C6-AA12-07D5EC61EDC8}" type="presParOf" srcId="{ED3A37BE-B513-4D8E-BBBF-C721B67F60B5}" destId="{1E35CC48-E422-4571-84B8-A91133904142}" srcOrd="2" destOrd="0" presId="urn:microsoft.com/office/officeart/2005/8/layout/gear1"/>
    <dgm:cxn modelId="{7065E984-6CC3-4017-AECB-89F5978CEFB5}" type="presParOf" srcId="{ED3A37BE-B513-4D8E-BBBF-C721B67F60B5}" destId="{F28EF656-A375-4D88-8322-4879FAD6EBD3}" srcOrd="3" destOrd="0" presId="urn:microsoft.com/office/officeart/2005/8/layout/gear1"/>
    <dgm:cxn modelId="{BD48B30E-B4BF-4720-93C8-E89D11505681}" type="presParOf" srcId="{ED3A37BE-B513-4D8E-BBBF-C721B67F60B5}" destId="{D5EE10E5-5C43-4843-9E8D-745C0AE5C417}" srcOrd="4" destOrd="0" presId="urn:microsoft.com/office/officeart/2005/8/layout/gear1"/>
    <dgm:cxn modelId="{6A113E56-4797-4708-BE02-DECFC211CB29}" type="presParOf" srcId="{ED3A37BE-B513-4D8E-BBBF-C721B67F60B5}" destId="{EB91C326-30E6-4F1F-AF5F-710E28981D01}" srcOrd="5" destOrd="0" presId="urn:microsoft.com/office/officeart/2005/8/layout/gear1"/>
    <dgm:cxn modelId="{7AC3C798-5FF3-408B-AD02-0A14E387B297}" type="presParOf" srcId="{ED3A37BE-B513-4D8E-BBBF-C721B67F60B5}" destId="{3F69DE60-354A-4FEC-AD8B-0AA1F00D4F69}" srcOrd="6" destOrd="0" presId="urn:microsoft.com/office/officeart/2005/8/layout/gear1"/>
    <dgm:cxn modelId="{89C450F0-B9E0-4EB2-B727-F8C3D7E066A0}" type="presParOf" srcId="{ED3A37BE-B513-4D8E-BBBF-C721B67F60B5}" destId="{1532B83B-2B11-4287-A4E4-177A12AFC2F0}" srcOrd="7" destOrd="0" presId="urn:microsoft.com/office/officeart/2005/8/layout/gear1"/>
    <dgm:cxn modelId="{58375701-79C8-4B77-8314-4C385B511A1F}" type="presParOf" srcId="{ED3A37BE-B513-4D8E-BBBF-C721B67F60B5}" destId="{432A77B3-65DB-4D53-969C-21C3F3B1AE30}" srcOrd="8" destOrd="0" presId="urn:microsoft.com/office/officeart/2005/8/layout/gear1"/>
    <dgm:cxn modelId="{6B12B57E-4BAD-4565-9DFB-D033DFD207A7}" type="presParOf" srcId="{ED3A37BE-B513-4D8E-BBBF-C721B67F60B5}" destId="{9DF6FAE1-5865-41A5-B65D-DA1653A1FD91}" srcOrd="9" destOrd="0" presId="urn:microsoft.com/office/officeart/2005/8/layout/gear1"/>
    <dgm:cxn modelId="{D7BCA8CF-327F-45A2-B0DC-7F06809726F8}" type="presParOf" srcId="{ED3A37BE-B513-4D8E-BBBF-C721B67F60B5}" destId="{24E8A4C9-5330-49BC-9957-DE37577A9DC1}" srcOrd="10" destOrd="0" presId="urn:microsoft.com/office/officeart/2005/8/layout/gear1"/>
    <dgm:cxn modelId="{54D62FAF-A82C-40D7-B135-8E8C1CAA2CC9}" type="presParOf" srcId="{ED3A37BE-B513-4D8E-BBBF-C721B67F60B5}" destId="{586A1856-9335-425F-AB90-560746696556}" srcOrd="11" destOrd="0" presId="urn:microsoft.com/office/officeart/2005/8/layout/gear1"/>
    <dgm:cxn modelId="{F4D4FA2A-7F2B-4AE1-82FF-2DF9C76788FD}" type="presParOf" srcId="{ED3A37BE-B513-4D8E-BBBF-C721B67F60B5}" destId="{CA21C72B-BC49-4EFF-AFF5-DE44DCF3804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1EAE0-60BE-4304-AC2F-65555DEC9682}">
      <dsp:nvSpPr>
        <dsp:cNvPr id="0" name=""/>
        <dsp:cNvSpPr/>
      </dsp:nvSpPr>
      <dsp:spPr>
        <a:xfrm>
          <a:off x="1345474" y="1452517"/>
          <a:ext cx="1644468" cy="164446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100" kern="1200" dirty="0"/>
        </a:p>
      </dsp:txBody>
      <dsp:txXfrm>
        <a:off x="1676085" y="1837726"/>
        <a:ext cx="983246" cy="845290"/>
      </dsp:txXfrm>
    </dsp:sp>
    <dsp:sp modelId="{F28EF656-A375-4D88-8322-4879FAD6EBD3}">
      <dsp:nvSpPr>
        <dsp:cNvPr id="0" name=""/>
        <dsp:cNvSpPr/>
      </dsp:nvSpPr>
      <dsp:spPr>
        <a:xfrm>
          <a:off x="403211" y="1136396"/>
          <a:ext cx="1195977" cy="119597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500" kern="1200" dirty="0"/>
        </a:p>
      </dsp:txBody>
      <dsp:txXfrm>
        <a:off x="704302" y="1439307"/>
        <a:ext cx="593795" cy="590155"/>
      </dsp:txXfrm>
    </dsp:sp>
    <dsp:sp modelId="{3F69DE60-354A-4FEC-AD8B-0AA1F00D4F69}">
      <dsp:nvSpPr>
        <dsp:cNvPr id="0" name=""/>
        <dsp:cNvSpPr/>
      </dsp:nvSpPr>
      <dsp:spPr>
        <a:xfrm rot="20700000">
          <a:off x="1058561" y="238722"/>
          <a:ext cx="1171813" cy="11718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900" kern="1200" dirty="0"/>
        </a:p>
      </dsp:txBody>
      <dsp:txXfrm rot="-20700000">
        <a:off x="1315574" y="495735"/>
        <a:ext cx="657787" cy="657787"/>
      </dsp:txXfrm>
    </dsp:sp>
    <dsp:sp modelId="{24E8A4C9-5330-49BC-9957-DE37577A9DC1}">
      <dsp:nvSpPr>
        <dsp:cNvPr id="0" name=""/>
        <dsp:cNvSpPr/>
      </dsp:nvSpPr>
      <dsp:spPr>
        <a:xfrm>
          <a:off x="1206277" y="1211536"/>
          <a:ext cx="2104919" cy="2104919"/>
        </a:xfrm>
        <a:prstGeom prst="circularArrow">
          <a:avLst>
            <a:gd name="adj1" fmla="val 4687"/>
            <a:gd name="adj2" fmla="val 299029"/>
            <a:gd name="adj3" fmla="val 2478322"/>
            <a:gd name="adj4" fmla="val 1594535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A1856-9335-425F-AB90-560746696556}">
      <dsp:nvSpPr>
        <dsp:cNvPr id="0" name=""/>
        <dsp:cNvSpPr/>
      </dsp:nvSpPr>
      <dsp:spPr>
        <a:xfrm>
          <a:off x="176887" y="804368"/>
          <a:ext cx="1529355" cy="15293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1C72B-BC49-4EFF-AFF5-DE44DCF38043}">
      <dsp:nvSpPr>
        <dsp:cNvPr id="0" name=""/>
        <dsp:cNvSpPr/>
      </dsp:nvSpPr>
      <dsp:spPr>
        <a:xfrm>
          <a:off x="787509" y="-12780"/>
          <a:ext cx="1648953" cy="16489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EBAEDCA-BB47-43E6-8344-C9B93C072D55}" type="datetime1">
              <a:rPr lang="de-DE"/>
              <a:pPr/>
              <a:t>16.03.2012</a:t>
            </a:fld>
            <a:endParaRPr lang="de-DE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BFD1E3D-6D59-45CA-8B1B-86F566D80F9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79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F149DE-64F1-4496-A604-10C229ED81C5}" type="datetime1">
              <a:rPr lang="de-DE"/>
              <a:pPr/>
              <a:t>16.03.2012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17E89A-ACEC-491E-96D6-402C0A2C39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2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ヒラギノ角ゴ Pro W3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ea typeface="ヒラギノ角ゴ Pro W3" pitchFamily="-109" charset="-128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eaLnBrk="1" hangingPunct="1"/>
            <a:fld id="{8F6111C0-747D-4B4A-9D51-D8D6A9DB6EA3}" type="slidenum">
              <a:rPr lang="de-DE" sz="1200"/>
              <a:pPr eaLnBrk="1" hangingPunct="1"/>
              <a:t>1</a:t>
            </a:fld>
            <a:endParaRPr 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E89A-ACEC-491E-96D6-402C0A2C39D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98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ea typeface="ヒラギノ角ゴ Pro W3" pitchFamily="-109" charset="-128"/>
            </a:endParaRPr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eaLnBrk="1" hangingPunct="1"/>
            <a:fld id="{FD0546A1-B1BD-4664-A325-9196DC22D4D3}" type="slidenum">
              <a:rPr lang="de-DE" sz="1200"/>
              <a:pPr eaLnBrk="1" hangingPunct="1"/>
              <a:t>17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Bild 6" descr="KGSt_Logo_RGB_ppt_FIN_dk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279400"/>
            <a:ext cx="8413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60"/>
          <p:cNvSpPr>
            <a:spLocks noChangeArrowheads="1"/>
          </p:cNvSpPr>
          <p:nvPr/>
        </p:nvSpPr>
        <p:spPr bwMode="auto">
          <a:xfrm>
            <a:off x="576263" y="6283325"/>
            <a:ext cx="8572500" cy="93663"/>
          </a:xfrm>
          <a:prstGeom prst="rect">
            <a:avLst/>
          </a:prstGeom>
          <a:solidFill>
            <a:srgbClr val="179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latin typeface="Tahoma" charset="0"/>
            </a:endParaRPr>
          </a:p>
        </p:txBody>
      </p:sp>
      <p:pic>
        <p:nvPicPr>
          <p:cNvPr id="59398" name="Bild 6" descr="KGSt_Claim_RGB_ppt_FIN_Typo_dk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793750"/>
            <a:ext cx="24780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576263" y="2887663"/>
            <a:ext cx="7437437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17981C"/>
                </a:solidFill>
                <a:miter lim="800000"/>
                <a:headEnd/>
                <a:tailEnd/>
              </a14:hiddenLine>
            </a:ext>
          </a:extLst>
        </p:spPr>
        <p:txBody>
          <a:bodyPr bIns="45720" anchor="t"/>
          <a:lstStyle>
            <a:lvl1pPr>
              <a:spcBef>
                <a:spcPct val="50000"/>
              </a:spcBef>
              <a:defRPr smtClean="0">
                <a:ea typeface="ヒラギノ角ゴ Pro W3" pitchFamily="-109" charset="-128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560A812-E55D-49BF-94EC-51E77048E1B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73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3EAC819-3E81-410E-B0F1-8955FE35DC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05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73271A1-9F20-4FD9-962E-8AE1688CC1E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3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6A3F99B-AD7D-4111-97F0-C6C20B722D4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33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A748C53-5222-4D44-99B6-E8A476492F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50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8AAD1C5-62CA-4F17-8F34-CCBEAB4685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8FE30CB-9872-4811-975C-FB70190C32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54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FA9ED34-5F23-462E-8F46-3B2387DC478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87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F05C93C-4F1D-4F70-B739-2A88CDF712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9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3E44402-A534-471E-A5BE-63F27EE208B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40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8E79897-A21D-4EF8-ABEB-C04B4D6A33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74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471488"/>
            <a:ext cx="690086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254125" y="6469063"/>
            <a:ext cx="51069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/>
            </a:lvl1pPr>
          </a:lstStyle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726238" y="64770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r>
              <a:rPr lang="de-DE"/>
              <a:t>Seite </a:t>
            </a:r>
            <a:fld id="{33761137-A59A-4A9C-B2B4-C2DDB6ED573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32" name="Bild 6" descr="KGSt_Logo_RGB_ppt_FIN_dk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279400"/>
            <a:ext cx="8413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60"/>
          <p:cNvSpPr>
            <a:spLocks noChangeArrowheads="1"/>
          </p:cNvSpPr>
          <p:nvPr/>
        </p:nvSpPr>
        <p:spPr bwMode="auto">
          <a:xfrm>
            <a:off x="576263" y="6291263"/>
            <a:ext cx="8572500" cy="85725"/>
          </a:xfrm>
          <a:prstGeom prst="rect">
            <a:avLst/>
          </a:prstGeom>
          <a:solidFill>
            <a:srgbClr val="179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latin typeface="Tahoma" charset="0"/>
            </a:endParaRPr>
          </a:p>
        </p:txBody>
      </p:sp>
      <p:sp>
        <p:nvSpPr>
          <p:cNvPr id="1036" name="Text Box 65"/>
          <p:cNvSpPr txBox="1">
            <a:spLocks noChangeArrowheads="1"/>
          </p:cNvSpPr>
          <p:nvPr/>
        </p:nvSpPr>
        <p:spPr bwMode="auto">
          <a:xfrm>
            <a:off x="582613" y="6469063"/>
            <a:ext cx="684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de-DE" sz="800" dirty="0"/>
              <a:t>© KGSt</a:t>
            </a:r>
            <a:r>
              <a:rPr lang="de-DE" sz="800" baseline="30000" dirty="0"/>
              <a:t>®</a:t>
            </a:r>
            <a:r>
              <a:rPr lang="de-DE" sz="800" dirty="0"/>
              <a:t> Köln, 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814513"/>
            <a:ext cx="7431087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 Black" pitchFamily="34" charset="0"/>
          <a:ea typeface="ヒラギノ角ゴ Pro W3" pitchFamily="-106" charset="-128"/>
          <a:cs typeface="ヒラギノ角ゴ Pro W3" pitchFamily="-106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ea typeface="ヒラギノ角ゴ Pro W3" pitchFamily="-106" charset="-128"/>
          <a:cs typeface="ヒラギノ角ゴ Pro W3" pitchFamily="-10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ea typeface="ヒラギノ角ゴ Pro W3" pitchFamily="-106" charset="-128"/>
          <a:cs typeface="ヒラギノ角ゴ Pro W3" pitchFamily="-10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ea typeface="ヒラギノ角ゴ Pro W3" pitchFamily="-106" charset="-128"/>
          <a:cs typeface="ヒラギノ角ゴ Pro W3" pitchFamily="-10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ea typeface="ヒラギノ角ゴ Pro W3" pitchFamily="-106" charset="-128"/>
          <a:cs typeface="ヒラギノ角ゴ Pro W3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9pPr>
    </p:titleStyle>
    <p:bodyStyle>
      <a:lvl1pPr marL="268288" indent="-268288" algn="l" defTabSz="457200" rtl="0" eaLnBrk="1" fontAlgn="base" hangingPunct="1">
        <a:spcBef>
          <a:spcPct val="30000"/>
        </a:spcBef>
        <a:spcAft>
          <a:spcPct val="0"/>
        </a:spcAft>
        <a:buClr>
          <a:srgbClr val="17981C"/>
        </a:buClr>
        <a:buFont typeface="Wingdings" pitchFamily="2" charset="2"/>
        <a:defRPr kern="1200">
          <a:solidFill>
            <a:schemeClr val="tx1"/>
          </a:solidFill>
          <a:latin typeface="Arial" charset="0"/>
          <a:ea typeface="ヒラギノ角ゴ Pro W3" pitchFamily="-106" charset="-128"/>
          <a:cs typeface="ヒラギノ角ゴ Pro W3" pitchFamily="-106" charset="-128"/>
        </a:defRPr>
      </a:lvl1pPr>
      <a:lvl2pPr marL="712788" indent="-265113" algn="l" defTabSz="457200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–"/>
        <a:defRPr kern="1200">
          <a:solidFill>
            <a:schemeClr val="tx1"/>
          </a:solidFill>
          <a:latin typeface="Arial" charset="0"/>
          <a:ea typeface="ヒラギノ角ゴ Pro W3" pitchFamily="-106" charset="-128"/>
          <a:cs typeface="+mn-cs"/>
        </a:defRPr>
      </a:lvl2pPr>
      <a:lvl3pPr marL="1171575" indent="-268288" algn="l" defTabSz="457200" rtl="0" eaLnBrk="1" fontAlgn="base" hangingPunct="1">
        <a:spcBef>
          <a:spcPct val="30000"/>
        </a:spcBef>
        <a:spcAft>
          <a:spcPct val="0"/>
        </a:spcAft>
        <a:buClr>
          <a:srgbClr val="17981C"/>
        </a:buClr>
        <a:buFont typeface="Wingdings" pitchFamily="2" charset="2"/>
        <a:buChar char="§"/>
        <a:defRPr kern="1200">
          <a:solidFill>
            <a:schemeClr val="tx1"/>
          </a:solidFill>
          <a:latin typeface="Arial" charset="0"/>
          <a:ea typeface="ヒラギノ角ゴ Pro W3" pitchFamily="-106" charset="-128"/>
          <a:cs typeface="+mn-cs"/>
        </a:defRPr>
      </a:lvl3pPr>
      <a:lvl4pPr marL="1535113" indent="-184150" algn="l" defTabSz="457200" rtl="0" eaLnBrk="1" fontAlgn="base" hangingPunct="1">
        <a:spcBef>
          <a:spcPct val="20000"/>
        </a:spcBef>
        <a:spcAft>
          <a:spcPct val="0"/>
        </a:spcAft>
        <a:buChar char="-"/>
        <a:defRPr kern="1200">
          <a:solidFill>
            <a:schemeClr val="tx1"/>
          </a:solidFill>
          <a:latin typeface="Arial" charset="0"/>
          <a:ea typeface="ヒラギノ角ゴ Pro W3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view.stern.de/de/picture/Zaun-Seil-Zusammenhalt-Schwarz-Still-&amp;-Objektfotografie-1999323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ersdenken.at/open-innovation-kopenhagen/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ersdenken.at/open-innovation-kopenhagen/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ersdenken.at/open-innovation-kopenhagen/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6"/>
          <p:cNvSpPr txBox="1">
            <a:spLocks noChangeArrowheads="1"/>
          </p:cNvSpPr>
          <p:nvPr/>
        </p:nvSpPr>
        <p:spPr bwMode="auto">
          <a:xfrm>
            <a:off x="576263" y="2124075"/>
            <a:ext cx="694531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de-DE" sz="4000">
                <a:solidFill>
                  <a:srgbClr val="17981C"/>
                </a:solidFill>
              </a:rPr>
              <a:t>Wir entwickeln Lösungen </a:t>
            </a:r>
          </a:p>
          <a:p>
            <a:pPr eaLnBrk="1" hangingPunct="1"/>
            <a:endParaRPr lang="de-DE" sz="4000">
              <a:solidFill>
                <a:srgbClr val="17981C"/>
              </a:solidFill>
            </a:endParaRPr>
          </a:p>
          <a:p>
            <a:pPr eaLnBrk="1" hangingPunct="1"/>
            <a:r>
              <a:rPr lang="de-DE" sz="4000">
                <a:solidFill>
                  <a:srgbClr val="17981C"/>
                </a:solidFill>
              </a:rPr>
              <a:t>Mit der KGSt </a:t>
            </a:r>
          </a:p>
          <a:p>
            <a:pPr eaLnBrk="1" hangingPunct="1"/>
            <a:r>
              <a:rPr lang="de-DE" sz="4000">
                <a:solidFill>
                  <a:srgbClr val="17981C"/>
                </a:solidFill>
              </a:rPr>
              <a:t>auf dem richtigen Kurs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6A3F99B-AD7D-4111-97F0-C6C20B722D4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10</a:t>
            </a:fld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000" b="1" dirty="0" smtClean="0">
                <a:ea typeface="ヒラギノ角ゴ Pro W3" pitchFamily="-109" charset="-128"/>
              </a:rPr>
              <a:t>Machen wir </a:t>
            </a:r>
            <a:r>
              <a:rPr lang="de-DE" sz="3000" b="1" dirty="0" err="1" smtClean="0">
                <a:ea typeface="ヒラギノ角ゴ Pro W3" pitchFamily="-109" charset="-128"/>
              </a:rPr>
              <a:t>Facebook</a:t>
            </a:r>
            <a:r>
              <a:rPr lang="de-DE" sz="3000" b="1" dirty="0" smtClean="0">
                <a:ea typeface="ヒラギノ角ゴ Pro W3" pitchFamily="-109" charset="-128"/>
              </a:rPr>
              <a:t> oder Twitter?</a:t>
            </a:r>
          </a:p>
          <a:p>
            <a:endParaRPr lang="de-DE" dirty="0">
              <a:ea typeface="ヒラギノ角ゴ Pro W3" pitchFamily="-109" charset="-128"/>
            </a:endParaRPr>
          </a:p>
          <a:p>
            <a:pPr algn="r"/>
            <a:endParaRPr lang="de-DE" sz="4000" b="1" dirty="0" smtClean="0">
              <a:ea typeface="ヒラギノ角ゴ Pro W3" pitchFamily="-109" charset="-128"/>
            </a:endParaRPr>
          </a:p>
          <a:p>
            <a:pPr algn="r"/>
            <a:r>
              <a:rPr lang="de-DE" sz="4000" b="1" dirty="0" smtClean="0">
                <a:ea typeface="ヒラギノ角ゴ Pro W3" pitchFamily="-109" charset="-128"/>
              </a:rPr>
              <a:t>… die falsche Frage!?</a:t>
            </a:r>
          </a:p>
        </p:txBody>
      </p:sp>
    </p:spTree>
    <p:extLst>
      <p:ext uri="{BB962C8B-B14F-4D97-AF65-F5344CB8AC3E}">
        <p14:creationId xmlns:p14="http://schemas.microsoft.com/office/powerpoint/2010/main" val="12129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826076375"/>
              </p:ext>
            </p:extLst>
          </p:nvPr>
        </p:nvGraphicFramePr>
        <p:xfrm>
          <a:off x="2888308" y="1992071"/>
          <a:ext cx="2989943" cy="320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11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ヒラギノ角ゴ Pro W3" pitchFamily="-109" charset="-128"/>
              </a:rPr>
              <a:t>KGSt-Zielfelder des strategischen Managements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6" y="2189162"/>
            <a:ext cx="8204834" cy="310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8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 2"/>
          <p:cNvSpPr/>
          <p:nvPr/>
        </p:nvSpPr>
        <p:spPr>
          <a:xfrm>
            <a:off x="478971" y="580570"/>
            <a:ext cx="7895771" cy="5457371"/>
          </a:xfrm>
          <a:prstGeom prst="cloud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12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198" y="1211715"/>
            <a:ext cx="6000977" cy="722312"/>
          </a:xfrm>
        </p:spPr>
        <p:txBody>
          <a:bodyPr/>
          <a:lstStyle/>
          <a:p>
            <a:r>
              <a:rPr lang="de-DE" sz="4000" dirty="0" smtClean="0">
                <a:ea typeface="ヒラギノ角ゴ Pro W3" pitchFamily="-109" charset="-128"/>
              </a:rPr>
              <a:t>Regionale Identität?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82057" y="2264229"/>
            <a:ext cx="1944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/>
              <a:t>WIR-Gefühl</a:t>
            </a:r>
            <a:endParaRPr lang="de-DE" sz="2500" b="1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965207" y="2896202"/>
            <a:ext cx="3824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/>
              <a:t>Bürgerengagement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96999" y="3550665"/>
            <a:ext cx="4259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/>
              <a:t>Teil einer Gemeinschaft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32400" y="2249871"/>
            <a:ext cx="245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Emotionale</a:t>
            </a:r>
          </a:p>
          <a:p>
            <a:r>
              <a:rPr lang="de-DE" b="1" dirty="0" smtClean="0"/>
              <a:t>Verbundenheit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26331" y="3127034"/>
            <a:ext cx="245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Soziale Verantwortung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785270" y="4198373"/>
            <a:ext cx="432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Geschichtliche und heimatliche Eigenart wahren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24490" y="5076928"/>
            <a:ext cx="2706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smtClean="0"/>
              <a:t>Ökologische Verantwortung</a:t>
            </a:r>
          </a:p>
        </p:txBody>
      </p:sp>
    </p:spTree>
    <p:extLst>
      <p:ext uri="{BB962C8B-B14F-4D97-AF65-F5344CB8AC3E}">
        <p14:creationId xmlns:p14="http://schemas.microsoft.com/office/powerpoint/2010/main" val="25353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13</a:t>
            </a:fld>
            <a:endParaRPr lang="de-DE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6263" y="1582289"/>
            <a:ext cx="7431087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marL="268288" indent="-268288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7981C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ヒラギノ角ゴ Pro W3" pitchFamily="-106" charset="-128"/>
              </a:defRPr>
            </a:lvl1pPr>
            <a:lvl2pPr marL="712788" indent="-265113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2pPr>
            <a:lvl3pPr marL="1171575" indent="-268288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7981C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3pPr>
            <a:lvl4pPr marL="1535113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de-DE" sz="2700" b="1" i="1" dirty="0"/>
              <a:t>„Aktivierung der Beteiligten für ihre eigenen Angelegenheiten, die die in der örtlichen Gemeinschaft lebendigen Kräfte zur </a:t>
            </a:r>
            <a:r>
              <a:rPr lang="de-DE" sz="2700" b="1" i="1" dirty="0" smtClean="0"/>
              <a:t>eigen-verantwortlichen </a:t>
            </a:r>
            <a:r>
              <a:rPr lang="de-DE" sz="2700" b="1" i="1" dirty="0"/>
              <a:t>Erfüllung öffentlicher </a:t>
            </a:r>
            <a:r>
              <a:rPr lang="de-DE" sz="2700" b="1" i="1" dirty="0" err="1" smtClean="0"/>
              <a:t>Auf-gaben</a:t>
            </a:r>
            <a:r>
              <a:rPr lang="de-DE" sz="2700" b="1" i="1" dirty="0" smtClean="0"/>
              <a:t> </a:t>
            </a:r>
            <a:r>
              <a:rPr lang="de-DE" sz="2700" b="1" i="1" dirty="0"/>
              <a:t>der engeren Heimat </a:t>
            </a:r>
            <a:r>
              <a:rPr lang="de-DE" sz="2700" b="1" i="1" dirty="0" smtClean="0"/>
              <a:t>zusammenfließt </a:t>
            </a:r>
            <a:r>
              <a:rPr lang="de-DE" sz="2700" b="1" i="1" dirty="0"/>
              <a:t>mit dem Ziel, das Wohl der Einwohner zu fördern und die geschichtliche und heimatliche Eigenart zu wahren</a:t>
            </a:r>
            <a:r>
              <a:rPr lang="de-DE" sz="2700" b="1" i="1" dirty="0" smtClean="0"/>
              <a:t>“</a:t>
            </a:r>
            <a:endParaRPr lang="de-DE" sz="2700" b="1" dirty="0"/>
          </a:p>
          <a:p>
            <a:pPr marL="0" indent="0"/>
            <a:r>
              <a:rPr lang="de-DE" sz="2800" dirty="0" smtClean="0"/>
              <a:t>(</a:t>
            </a:r>
            <a:r>
              <a:rPr lang="de-DE" sz="2800" dirty="0" err="1"/>
              <a:t>BverfGE</a:t>
            </a:r>
            <a:r>
              <a:rPr lang="de-DE" sz="2800" dirty="0"/>
              <a:t> 11, 266/275f).</a:t>
            </a:r>
            <a:endParaRPr lang="de-DE" sz="2800" b="1" dirty="0" smtClean="0">
              <a:ea typeface="ヒラギノ角ゴ Pro W3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4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14</a:t>
            </a:fld>
            <a:endParaRPr lang="de-D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2" y="1654629"/>
            <a:ext cx="8766930" cy="343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2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15</a:t>
            </a:fld>
            <a:endParaRPr 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71488"/>
            <a:ext cx="6900862" cy="722312"/>
          </a:xfrm>
        </p:spPr>
        <p:txBody>
          <a:bodyPr/>
          <a:lstStyle/>
          <a:p>
            <a:r>
              <a:rPr lang="de-DE" dirty="0" smtClean="0">
                <a:ea typeface="ヒラギノ角ゴ Pro W3" pitchFamily="-109" charset="-128"/>
              </a:rPr>
              <a:t>Zwei Organisationsmodelle miteinander verbinden</a:t>
            </a:r>
          </a:p>
        </p:txBody>
      </p:sp>
      <p:sp>
        <p:nvSpPr>
          <p:cNvPr id="7" name="Rechteck 6"/>
          <p:cNvSpPr/>
          <p:nvPr/>
        </p:nvSpPr>
        <p:spPr>
          <a:xfrm>
            <a:off x="493490" y="6597265"/>
            <a:ext cx="7003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Bildquelle </a:t>
            </a:r>
            <a:r>
              <a:rPr lang="de-DE" sz="1000" dirty="0" smtClean="0"/>
              <a:t>(links): Schönefeld </a:t>
            </a:r>
            <a:r>
              <a:rPr lang="de-DE" sz="1000" dirty="0"/>
              <a:t>(</a:t>
            </a:r>
            <a:r>
              <a:rPr lang="de-DE" sz="1000" dirty="0" smtClean="0"/>
              <a:t>2009), </a:t>
            </a:r>
            <a:r>
              <a:rPr lang="de-DE" sz="1000" dirty="0"/>
              <a:t>S. </a:t>
            </a:r>
            <a:r>
              <a:rPr lang="de-DE" sz="1000" dirty="0" smtClean="0"/>
              <a:t>89; Bildquelle (rechts): </a:t>
            </a:r>
            <a:r>
              <a:rPr lang="de-DE" sz="1000" dirty="0" err="1" smtClean="0"/>
              <a:t>Lembke</a:t>
            </a:r>
            <a:r>
              <a:rPr lang="de-DE" sz="1000" dirty="0" smtClean="0"/>
              <a:t> (2011), S. 188</a:t>
            </a:r>
            <a:endParaRPr lang="de-DE" sz="1000" dirty="0"/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0" y="1400537"/>
            <a:ext cx="4018870" cy="2729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80" y="3165357"/>
            <a:ext cx="5177514" cy="303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2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ce_of_eleph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16</a:t>
            </a:fld>
            <a:endParaRPr lang="de-DE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6262" y="566284"/>
            <a:ext cx="8103281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marL="268288" indent="-268288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7981C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ヒラギノ角ゴ Pro W3" pitchFamily="-106" charset="-128"/>
              </a:defRPr>
            </a:lvl1pPr>
            <a:lvl2pPr marL="712788" indent="-265113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2pPr>
            <a:lvl3pPr marL="1171575" indent="-268288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7981C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3pPr>
            <a:lvl4pPr marL="1535113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de-DE" sz="5000" b="1" dirty="0" err="1" smtClean="0"/>
              <a:t>Think</a:t>
            </a:r>
            <a:r>
              <a:rPr lang="de-DE" sz="5000" b="1" dirty="0" smtClean="0"/>
              <a:t> Big!</a:t>
            </a:r>
            <a:endParaRPr lang="de-DE" sz="5000" b="1" dirty="0" smtClean="0">
              <a:ea typeface="ヒラギノ角ゴ Pro W3" pitchFamily="-109" charset="-128"/>
            </a:endParaRPr>
          </a:p>
        </p:txBody>
      </p:sp>
      <p:pic>
        <p:nvPicPr>
          <p:cNvPr id="10" name="Bild 6" descr="KGSt_Logo_RGB_ppt_FIN_dk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279400"/>
            <a:ext cx="8413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576263" y="6291263"/>
            <a:ext cx="8572500" cy="85725"/>
          </a:xfrm>
          <a:prstGeom prst="rect">
            <a:avLst/>
          </a:prstGeom>
          <a:solidFill>
            <a:srgbClr val="179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latin typeface="Tahoma" charset="0"/>
            </a:endParaRP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582613" y="6469063"/>
            <a:ext cx="684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de-DE" sz="800" dirty="0"/>
              <a:t>© KGSt</a:t>
            </a:r>
            <a:r>
              <a:rPr lang="de-DE" sz="800" baseline="30000" dirty="0"/>
              <a:t>®</a:t>
            </a:r>
            <a:r>
              <a:rPr lang="de-DE" sz="800" dirty="0"/>
              <a:t> Köln,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28660" y="5646497"/>
            <a:ext cx="8103281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marL="268288" indent="-268288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7981C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ヒラギノ角ゴ Pro W3" pitchFamily="-106" charset="-128"/>
              </a:defRPr>
            </a:lvl1pPr>
            <a:lvl2pPr marL="712788" indent="-265113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2pPr>
            <a:lvl3pPr marL="1171575" indent="-268288" algn="l" defTabSz="457200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17981C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3pPr>
            <a:lvl4pPr marL="1535113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pitchFamily="-10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de-DE" sz="4000" dirty="0" smtClean="0"/>
              <a:t>Start </a:t>
            </a:r>
            <a:r>
              <a:rPr lang="de-DE" sz="4000" dirty="0"/>
              <a:t>S</a:t>
            </a:r>
            <a:r>
              <a:rPr lang="de-DE" sz="4000" dirty="0" smtClean="0"/>
              <a:t>mall!</a:t>
            </a:r>
            <a:endParaRPr lang="de-DE" sz="4000" dirty="0" smtClean="0">
              <a:ea typeface="ヒラギノ角ゴ Pro W3" pitchFamily="-109" charset="-128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00736" y="6584044"/>
            <a:ext cx="6121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sz="1000" dirty="0"/>
              <a:t>Hinweis: Für diese Folie musste kein Tier sterben!</a:t>
            </a:r>
          </a:p>
        </p:txBody>
      </p:sp>
    </p:spTree>
    <p:extLst>
      <p:ext uri="{BB962C8B-B14F-4D97-AF65-F5344CB8AC3E}">
        <p14:creationId xmlns:p14="http://schemas.microsoft.com/office/powerpoint/2010/main" val="22118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6"/>
          <p:cNvSpPr txBox="1">
            <a:spLocks noChangeArrowheads="1"/>
          </p:cNvSpPr>
          <p:nvPr/>
        </p:nvSpPr>
        <p:spPr bwMode="auto">
          <a:xfrm>
            <a:off x="576262" y="2440479"/>
            <a:ext cx="4402137" cy="13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sz="1800" b="1" dirty="0" smtClean="0">
                <a:cs typeface="Arial" charset="0"/>
              </a:rPr>
              <a:t>Marc Groß</a:t>
            </a:r>
          </a:p>
          <a:p>
            <a:pPr eaLnBrk="1" hangingPunct="1">
              <a:lnSpc>
                <a:spcPts val="2500"/>
              </a:lnSpc>
            </a:pPr>
            <a:r>
              <a:rPr lang="de-DE" sz="1800" b="1" dirty="0" smtClean="0">
                <a:cs typeface="Arial" charset="0"/>
              </a:rPr>
              <a:t>Referent für Informationsmanagement</a:t>
            </a:r>
            <a:endParaRPr lang="de-DE" sz="1800" b="1" dirty="0">
              <a:cs typeface="Arial" charset="0"/>
            </a:endParaRPr>
          </a:p>
          <a:p>
            <a:pPr eaLnBrk="1" hangingPunct="1">
              <a:lnSpc>
                <a:spcPts val="2500"/>
              </a:lnSpc>
            </a:pPr>
            <a:r>
              <a:rPr lang="de-DE" sz="1800" dirty="0"/>
              <a:t>Telefon +49 221 </a:t>
            </a:r>
            <a:r>
              <a:rPr lang="de-DE" sz="1800" dirty="0" smtClean="0"/>
              <a:t>37689-32 </a:t>
            </a:r>
            <a:r>
              <a:rPr lang="de-DE" sz="1800" dirty="0" err="1" smtClean="0">
                <a:solidFill>
                  <a:schemeClr val="hlink"/>
                </a:solidFill>
              </a:rPr>
              <a:t>Marc.Gross</a:t>
            </a:r>
            <a:r>
              <a:rPr lang="de-DE" sz="1800" dirty="0" smtClean="0">
                <a:solidFill>
                  <a:schemeClr val="hlink"/>
                </a:solidFill>
              </a:rPr>
              <a:t>@</a:t>
            </a:r>
            <a:r>
              <a:rPr lang="de-DE" sz="1800" dirty="0" err="1" smtClean="0">
                <a:solidFill>
                  <a:schemeClr val="hlink"/>
                </a:solidFill>
              </a:rPr>
              <a:t>kgst.de</a:t>
            </a:r>
            <a:r>
              <a:rPr lang="de-DE" sz="1800" dirty="0" smtClean="0">
                <a:solidFill>
                  <a:schemeClr val="hlink"/>
                </a:solidFill>
              </a:rPr>
              <a:t> </a:t>
            </a:r>
            <a:endParaRPr lang="de-DE" sz="1800" dirty="0">
              <a:solidFill>
                <a:schemeClr val="hlink"/>
              </a:solidFill>
            </a:endParaRPr>
          </a:p>
        </p:txBody>
      </p:sp>
      <p:sp>
        <p:nvSpPr>
          <p:cNvPr id="3" name="Text Box 66"/>
          <p:cNvSpPr txBox="1">
            <a:spLocks noChangeArrowheads="1"/>
          </p:cNvSpPr>
          <p:nvPr/>
        </p:nvSpPr>
        <p:spPr bwMode="auto">
          <a:xfrm>
            <a:off x="583522" y="4000737"/>
            <a:ext cx="4402137" cy="13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sz="1800" b="1" dirty="0" smtClean="0">
                <a:cs typeface="Arial" charset="0"/>
              </a:rPr>
              <a:t>Andreas Pamp</a:t>
            </a:r>
          </a:p>
          <a:p>
            <a:pPr eaLnBrk="1" hangingPunct="1">
              <a:lnSpc>
                <a:spcPts val="2500"/>
              </a:lnSpc>
            </a:pPr>
            <a:r>
              <a:rPr lang="de-DE" sz="1800" b="1" dirty="0" smtClean="0">
                <a:cs typeface="Arial" charset="0"/>
              </a:rPr>
              <a:t>Referent für Informationsmanagement</a:t>
            </a:r>
            <a:endParaRPr lang="de-DE" sz="1800" b="1" dirty="0">
              <a:cs typeface="Arial" charset="0"/>
            </a:endParaRPr>
          </a:p>
          <a:p>
            <a:pPr eaLnBrk="1" hangingPunct="1">
              <a:lnSpc>
                <a:spcPts val="2500"/>
              </a:lnSpc>
            </a:pPr>
            <a:r>
              <a:rPr lang="de-DE" sz="1800" dirty="0"/>
              <a:t>Telefon +49 221 </a:t>
            </a:r>
            <a:r>
              <a:rPr lang="de-DE" sz="1800" dirty="0" smtClean="0"/>
              <a:t>37689-25 </a:t>
            </a:r>
            <a:r>
              <a:rPr lang="de-DE" sz="1800" dirty="0" err="1" smtClean="0">
                <a:solidFill>
                  <a:schemeClr val="hlink"/>
                </a:solidFill>
              </a:rPr>
              <a:t>Andreas.Pamp</a:t>
            </a:r>
            <a:r>
              <a:rPr lang="de-DE" sz="1800" dirty="0" smtClean="0">
                <a:solidFill>
                  <a:schemeClr val="hlink"/>
                </a:solidFill>
              </a:rPr>
              <a:t>@</a:t>
            </a:r>
            <a:r>
              <a:rPr lang="de-DE" sz="1800" dirty="0" err="1" smtClean="0">
                <a:solidFill>
                  <a:schemeClr val="hlink"/>
                </a:solidFill>
              </a:rPr>
              <a:t>kgst.de</a:t>
            </a:r>
            <a:r>
              <a:rPr lang="de-DE" sz="1800" dirty="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4407967" y="3703202"/>
            <a:ext cx="4402137" cy="22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9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endParaRPr lang="de-DE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ts val="2500"/>
              </a:lnSpc>
            </a:pPr>
            <a:endParaRPr lang="de-DE" sz="1800" dirty="0">
              <a:solidFill>
                <a:schemeClr val="hlink"/>
              </a:solidFill>
            </a:endParaRPr>
          </a:p>
          <a:p>
            <a:pPr eaLnBrk="1" hangingPunct="1">
              <a:lnSpc>
                <a:spcPts val="2500"/>
              </a:lnSpc>
            </a:pPr>
            <a:endParaRPr lang="de-DE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ts val="2500"/>
              </a:lnSpc>
            </a:pPr>
            <a:endParaRPr lang="de-DE" sz="1800" dirty="0">
              <a:solidFill>
                <a:schemeClr val="hlink"/>
              </a:solidFill>
            </a:endParaRPr>
          </a:p>
          <a:p>
            <a:pPr eaLnBrk="1" hangingPunct="1">
              <a:lnSpc>
                <a:spcPts val="2500"/>
              </a:lnSpc>
            </a:pPr>
            <a:endParaRPr lang="de-DE" sz="1800" dirty="0">
              <a:solidFill>
                <a:schemeClr val="hlink"/>
              </a:solidFill>
            </a:endParaRPr>
          </a:p>
          <a:p>
            <a:pPr eaLnBrk="1" hangingPunct="1">
              <a:lnSpc>
                <a:spcPts val="2500"/>
              </a:lnSpc>
            </a:pPr>
            <a:endParaRPr lang="de-DE" sz="1800" dirty="0">
              <a:solidFill>
                <a:schemeClr val="hlink"/>
              </a:solidFill>
            </a:endParaRPr>
          </a:p>
          <a:p>
            <a:pPr algn="r" eaLnBrk="1" hangingPunct="1">
              <a:lnSpc>
                <a:spcPts val="2500"/>
              </a:lnSpc>
            </a:pPr>
            <a:r>
              <a:rPr lang="de-DE" sz="4000" b="1" dirty="0">
                <a:solidFill>
                  <a:schemeClr val="hlink"/>
                </a:solidFill>
              </a:rPr>
              <a:t>www.kgst.de</a:t>
            </a:r>
            <a:r>
              <a:rPr lang="de-DE" sz="4000" b="1" dirty="0">
                <a:solidFill>
                  <a:srgbClr val="17981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Erfordern Web 2.0 und </a:t>
            </a:r>
            <a:r>
              <a:rPr lang="de-DE" dirty="0" err="1" smtClean="0"/>
              <a:t>Social</a:t>
            </a:r>
            <a:r>
              <a:rPr lang="de-DE" dirty="0" smtClean="0"/>
              <a:t> Media organisatorische und personalorientierte Veränderungen?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Arial" pitchFamily="34" charset="0"/>
                <a:cs typeface="Arial" pitchFamily="34" charset="0"/>
              </a:rPr>
              <a:t>Marc Groß, Andreas Pamp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17. EVK, 15. März 2012, Bremen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62743"/>
            <a:ext cx="8220075" cy="478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4</a:t>
            </a:fld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721" y="1814513"/>
            <a:ext cx="7431087" cy="4137025"/>
          </a:xfrm>
        </p:spPr>
        <p:txBody>
          <a:bodyPr/>
          <a:lstStyle/>
          <a:p>
            <a:pPr marL="0" indent="0"/>
            <a:r>
              <a:rPr lang="de-DE" sz="3000" b="1" dirty="0" smtClean="0">
                <a:ea typeface="ヒラギノ角ゴ Pro W3" pitchFamily="-109" charset="-128"/>
              </a:rPr>
              <a:t>Freunde fürs Leben – wie</a:t>
            </a:r>
            <a:br>
              <a:rPr lang="de-DE" sz="3000" b="1" dirty="0" smtClean="0">
                <a:ea typeface="ヒラギノ角ゴ Pro W3" pitchFamily="-109" charset="-128"/>
              </a:rPr>
            </a:br>
            <a:r>
              <a:rPr lang="de-DE" sz="3000" b="1" dirty="0" smtClean="0">
                <a:ea typeface="ヒラギノ角ゴ Pro W3" pitchFamily="-109" charset="-128"/>
              </a:rPr>
              <a:t>das Internet die Beziehung</a:t>
            </a:r>
            <a:br>
              <a:rPr lang="de-DE" sz="3000" b="1" dirty="0" smtClean="0">
                <a:ea typeface="ヒラギノ角ゴ Pro W3" pitchFamily="-109" charset="-128"/>
              </a:rPr>
            </a:br>
            <a:r>
              <a:rPr lang="de-DE" sz="3000" b="1" dirty="0" smtClean="0">
                <a:ea typeface="ヒラギノ角ゴ Pro W3" pitchFamily="-109" charset="-128"/>
              </a:rPr>
              <a:t>zwischen Bürger und </a:t>
            </a:r>
            <a:br>
              <a:rPr lang="de-DE" sz="3000" b="1" dirty="0" smtClean="0">
                <a:ea typeface="ヒラギノ角ゴ Pro W3" pitchFamily="-109" charset="-128"/>
              </a:rPr>
            </a:br>
            <a:r>
              <a:rPr lang="de-DE" sz="3000" b="1" dirty="0" smtClean="0">
                <a:ea typeface="ヒラギノ角ゴ Pro W3" pitchFamily="-109" charset="-128"/>
              </a:rPr>
              <a:t>Kommune verändern</a:t>
            </a:r>
            <a:br>
              <a:rPr lang="de-DE" sz="3000" b="1" dirty="0" smtClean="0">
                <a:ea typeface="ヒラギノ角ゴ Pro W3" pitchFamily="-109" charset="-128"/>
              </a:rPr>
            </a:br>
            <a:r>
              <a:rPr lang="de-DE" sz="3000" b="1" dirty="0" smtClean="0">
                <a:ea typeface="ヒラギノ角ゴ Pro W3" pitchFamily="-109" charset="-128"/>
              </a:rPr>
              <a:t>kann.</a:t>
            </a:r>
          </a:p>
          <a:p>
            <a:pPr algn="r"/>
            <a:endParaRPr lang="de-DE" sz="4000" b="1" dirty="0" smtClean="0">
              <a:ea typeface="ヒラギノ角ゴ Pro W3" pitchFamily="-109" charset="-128"/>
            </a:endParaRPr>
          </a:p>
          <a:p>
            <a:pPr algn="r"/>
            <a:r>
              <a:rPr lang="de-DE" sz="4000" b="1" dirty="0" smtClean="0">
                <a:ea typeface="ヒラギノ角ゴ Pro W3" pitchFamily="-109" charset="-128"/>
              </a:rPr>
              <a:t>… ob wir wollen oder nicht!?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-18996"/>
            <a:ext cx="6850743" cy="438779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8970" y="6610349"/>
            <a:ext cx="83892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Bildquelle: </a:t>
            </a:r>
            <a:r>
              <a:rPr lang="de-DE" sz="1000" dirty="0" smtClean="0">
                <a:hlinkClick r:id="rId4"/>
              </a:rPr>
              <a:t>http://view.stern.de/de/picture/Zaun-Seil-Zusammenhalt-Schwarz-Still-%26-Objektfotografie-1999323.html</a:t>
            </a:r>
            <a:r>
              <a:rPr lang="de-DE" sz="1000" dirty="0" smtClean="0"/>
              <a:t> (Abruf: 12.03.2012)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264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5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ヒラギノ角ゴ Pro W3" pitchFamily="-109" charset="-128"/>
              </a:rPr>
              <a:t>Internet, Web 2.0 und </a:t>
            </a:r>
            <a:r>
              <a:rPr lang="de-DE" dirty="0" err="1" smtClean="0">
                <a:ea typeface="ヒラギノ角ゴ Pro W3" pitchFamily="-109" charset="-128"/>
              </a:rPr>
              <a:t>Social</a:t>
            </a:r>
            <a:r>
              <a:rPr lang="de-DE" dirty="0" smtClean="0">
                <a:ea typeface="ヒラギノ角ゴ Pro W3" pitchFamily="-109" charset="-128"/>
              </a:rPr>
              <a:t> Media im Zusammenhang</a:t>
            </a:r>
          </a:p>
        </p:txBody>
      </p:sp>
      <p:sp>
        <p:nvSpPr>
          <p:cNvPr id="2" name="Ellipse 1"/>
          <p:cNvSpPr/>
          <p:nvPr/>
        </p:nvSpPr>
        <p:spPr>
          <a:xfrm>
            <a:off x="943430" y="2336800"/>
            <a:ext cx="7126515" cy="32802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1161148" y="2902864"/>
            <a:ext cx="5196109" cy="2177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407889" y="3265714"/>
            <a:ext cx="3098798" cy="149497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70745" y="3846283"/>
            <a:ext cx="227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Social</a:t>
            </a:r>
            <a:r>
              <a:rPr lang="de-DE" b="1" dirty="0" smtClean="0"/>
              <a:t> Media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216357" y="3839029"/>
            <a:ext cx="227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Web 2.0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059635" y="3839029"/>
            <a:ext cx="227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Internet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129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6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ヒラギノ角ゴ Pro W3" pitchFamily="-109" charset="-128"/>
              </a:rPr>
              <a:t>Vorteile von </a:t>
            </a:r>
            <a:r>
              <a:rPr lang="de-DE" dirty="0" err="1" smtClean="0">
                <a:ea typeface="ヒラギノ角ゴ Pro W3" pitchFamily="-109" charset="-128"/>
              </a:rPr>
              <a:t>Social</a:t>
            </a:r>
            <a:r>
              <a:rPr lang="de-DE" dirty="0" smtClean="0">
                <a:ea typeface="ヒラギノ角ゴ Pro W3" pitchFamily="-109" charset="-128"/>
              </a:rPr>
              <a:t> Media</a:t>
            </a:r>
          </a:p>
        </p:txBody>
      </p:sp>
      <p:sp>
        <p:nvSpPr>
          <p:cNvPr id="2" name="Ellipse 1"/>
          <p:cNvSpPr/>
          <p:nvPr/>
        </p:nvSpPr>
        <p:spPr>
          <a:xfrm>
            <a:off x="508000" y="1574800"/>
            <a:ext cx="1698171" cy="169817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Mehr Bürger erreichen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07999" y="4412342"/>
            <a:ext cx="1698171" cy="169817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Stimmung erkennen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539999" y="3272971"/>
            <a:ext cx="1698171" cy="169817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Moder-nität</a:t>
            </a:r>
            <a:r>
              <a:rPr lang="de-DE" dirty="0" smtClean="0">
                <a:solidFill>
                  <a:schemeClr val="tx1"/>
                </a:solidFill>
              </a:rPr>
              <a:t> beweisen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564740" y="4194626"/>
            <a:ext cx="1698171" cy="169817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E-Govern-ment</a:t>
            </a:r>
            <a:r>
              <a:rPr lang="de-DE" dirty="0" smtClean="0">
                <a:solidFill>
                  <a:schemeClr val="tx1"/>
                </a:solidFill>
              </a:rPr>
              <a:t> stärken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389084" y="1364339"/>
            <a:ext cx="1698171" cy="169817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Wissens-manage-ment</a:t>
            </a:r>
            <a:r>
              <a:rPr lang="de-DE" dirty="0" smtClean="0">
                <a:solidFill>
                  <a:schemeClr val="tx1"/>
                </a:solidFill>
              </a:rPr>
              <a:t> unter-stützen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966853" y="4209139"/>
            <a:ext cx="1698171" cy="169817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Probleme im Netzwerk lösen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117768" y="1865084"/>
            <a:ext cx="1698171" cy="169817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Crowd-sourcing-mechanis-men</a:t>
            </a:r>
            <a:r>
              <a:rPr lang="de-DE" dirty="0" smtClean="0">
                <a:solidFill>
                  <a:schemeClr val="tx1"/>
                </a:solidFill>
              </a:rPr>
              <a:t> nutzen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7</a:t>
            </a:fld>
            <a:endParaRPr 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71488"/>
            <a:ext cx="6900862" cy="722312"/>
          </a:xfrm>
        </p:spPr>
        <p:txBody>
          <a:bodyPr/>
          <a:lstStyle/>
          <a:p>
            <a:r>
              <a:rPr lang="de-DE" dirty="0" smtClean="0">
                <a:ea typeface="ヒラギノ角ゴ Pro W3" pitchFamily="-109" charset="-128"/>
              </a:rPr>
              <a:t>Ein Beispiel für </a:t>
            </a:r>
            <a:r>
              <a:rPr lang="de-DE" dirty="0" err="1" smtClean="0">
                <a:ea typeface="ヒラギノ角ゴ Pro W3" pitchFamily="-109" charset="-128"/>
              </a:rPr>
              <a:t>Crowdsourcing</a:t>
            </a:r>
            <a:endParaRPr lang="de-DE" dirty="0" smtClean="0">
              <a:ea typeface="ヒラギノ角ゴ Pro W3" pitchFamily="-109" charset="-128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235779"/>
            <a:ext cx="6255655" cy="49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eck 2"/>
          <p:cNvSpPr/>
          <p:nvPr/>
        </p:nvSpPr>
        <p:spPr>
          <a:xfrm>
            <a:off x="493490" y="6597265"/>
            <a:ext cx="7003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Bildquelle: </a:t>
            </a:r>
            <a:r>
              <a:rPr lang="de-DE" sz="1000" dirty="0" smtClean="0">
                <a:hlinkClick r:id="rId3"/>
              </a:rPr>
              <a:t>http://www.andersdenken.at/</a:t>
            </a:r>
            <a:r>
              <a:rPr lang="de-DE" sz="1000" dirty="0" err="1" smtClean="0">
                <a:hlinkClick r:id="rId3"/>
              </a:rPr>
              <a:t>open-innovation-kopenhagen</a:t>
            </a:r>
            <a:r>
              <a:rPr lang="de-DE" sz="1000" dirty="0" smtClean="0">
                <a:hlinkClick r:id="rId3"/>
              </a:rPr>
              <a:t>/</a:t>
            </a:r>
            <a:r>
              <a:rPr lang="de-DE" sz="1000" dirty="0" smtClean="0"/>
              <a:t> (Abruf: 12.03.2012)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613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8</a:t>
            </a:fld>
            <a:endParaRPr 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71488"/>
            <a:ext cx="6900862" cy="722312"/>
          </a:xfrm>
        </p:spPr>
        <p:txBody>
          <a:bodyPr/>
          <a:lstStyle/>
          <a:p>
            <a:r>
              <a:rPr lang="de-DE" dirty="0" smtClean="0">
                <a:ea typeface="ヒラギノ角ゴ Pro W3" pitchFamily="-109" charset="-128"/>
              </a:rPr>
              <a:t>Ein Beispiel für </a:t>
            </a:r>
            <a:r>
              <a:rPr lang="de-DE" dirty="0" err="1" smtClean="0">
                <a:ea typeface="ヒラギノ角ゴ Pro W3" pitchFamily="-109" charset="-128"/>
              </a:rPr>
              <a:t>Crowdsourcing</a:t>
            </a:r>
            <a:endParaRPr lang="de-DE" dirty="0" smtClean="0">
              <a:ea typeface="ヒラギノ角ゴ Pro W3" pitchFamily="-109" charset="-128"/>
            </a:endParaRP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3" y="1277258"/>
            <a:ext cx="7939029" cy="492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hteck 6"/>
          <p:cNvSpPr/>
          <p:nvPr/>
        </p:nvSpPr>
        <p:spPr>
          <a:xfrm>
            <a:off x="493490" y="6597265"/>
            <a:ext cx="7003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Bildquelle: </a:t>
            </a:r>
            <a:r>
              <a:rPr lang="de-DE" sz="1000" dirty="0" smtClean="0">
                <a:hlinkClick r:id="rId3"/>
              </a:rPr>
              <a:t>http://www.andersdenken.at/</a:t>
            </a:r>
            <a:r>
              <a:rPr lang="de-DE" sz="1000" dirty="0" err="1" smtClean="0">
                <a:hlinkClick r:id="rId3"/>
              </a:rPr>
              <a:t>open-innovation-kopenhagen</a:t>
            </a:r>
            <a:r>
              <a:rPr lang="de-DE" sz="1000" dirty="0" smtClean="0">
                <a:hlinkClick r:id="rId3"/>
              </a:rPr>
              <a:t>/</a:t>
            </a:r>
            <a:r>
              <a:rPr lang="de-DE" sz="1000" dirty="0" smtClean="0"/>
              <a:t> (Abruf: 12.03.2012)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895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de-DE" smtClean="0"/>
              <a:t>17. Europäischer Verwaltungskongress in Bremen, 15. März 2012, Marc Groß und Andreas Pamp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r>
              <a:rPr lang="de-DE"/>
              <a:t>Seite </a:t>
            </a:r>
            <a:fld id="{2DBDD9C2-4CC1-4D57-A75C-5C14F7A0F56F}" type="slidenum">
              <a:rPr lang="de-DE"/>
              <a:pPr/>
              <a:t>9</a:t>
            </a:fld>
            <a:endParaRPr 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71488"/>
            <a:ext cx="6900862" cy="722312"/>
          </a:xfrm>
        </p:spPr>
        <p:txBody>
          <a:bodyPr/>
          <a:lstStyle/>
          <a:p>
            <a:r>
              <a:rPr lang="de-DE" dirty="0" smtClean="0">
                <a:ea typeface="ヒラギノ角ゴ Pro W3" pitchFamily="-109" charset="-128"/>
              </a:rPr>
              <a:t>Ein Beispiel für </a:t>
            </a:r>
            <a:r>
              <a:rPr lang="de-DE" dirty="0" err="1" smtClean="0">
                <a:ea typeface="ヒラギノ角ゴ Pro W3" pitchFamily="-109" charset="-128"/>
              </a:rPr>
              <a:t>Crowdsourcing</a:t>
            </a:r>
            <a:endParaRPr lang="de-DE" dirty="0" smtClean="0">
              <a:ea typeface="ヒラギノ角ゴ Pro W3" pitchFamily="-109" charset="-128"/>
            </a:endParaRP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1209901"/>
            <a:ext cx="6923314" cy="501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hteck 6"/>
          <p:cNvSpPr/>
          <p:nvPr/>
        </p:nvSpPr>
        <p:spPr>
          <a:xfrm>
            <a:off x="493490" y="6597265"/>
            <a:ext cx="7003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Bildquelle: </a:t>
            </a:r>
            <a:r>
              <a:rPr lang="de-DE" sz="1000" dirty="0" smtClean="0">
                <a:hlinkClick r:id="rId3"/>
              </a:rPr>
              <a:t>http://www.andersdenken.at/</a:t>
            </a:r>
            <a:r>
              <a:rPr lang="de-DE" sz="1000" dirty="0" err="1" smtClean="0">
                <a:hlinkClick r:id="rId3"/>
              </a:rPr>
              <a:t>open-innovation-kopenhagen</a:t>
            </a:r>
            <a:r>
              <a:rPr lang="de-DE" sz="1000" dirty="0" smtClean="0">
                <a:hlinkClick r:id="rId3"/>
              </a:rPr>
              <a:t>/</a:t>
            </a:r>
            <a:r>
              <a:rPr lang="de-DE" sz="1000" dirty="0" smtClean="0"/>
              <a:t> (Abruf: 12.03.2012)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103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GSt-Folien">
  <a:themeElements>
    <a:clrScheme name="Office-Design 6">
      <a:dk1>
        <a:srgbClr val="000000"/>
      </a:dk1>
      <a:lt1>
        <a:srgbClr val="FFFFFF"/>
      </a:lt1>
      <a:dk2>
        <a:srgbClr val="595959"/>
      </a:dk2>
      <a:lt2>
        <a:srgbClr val="EEECE1"/>
      </a:lt2>
      <a:accent1>
        <a:srgbClr val="AEE199"/>
      </a:accent1>
      <a:accent2>
        <a:srgbClr val="94C083"/>
      </a:accent2>
      <a:accent3>
        <a:srgbClr val="FFFFFF"/>
      </a:accent3>
      <a:accent4>
        <a:srgbClr val="000000"/>
      </a:accent4>
      <a:accent5>
        <a:srgbClr val="D3EECA"/>
      </a:accent5>
      <a:accent6>
        <a:srgbClr val="86AE76"/>
      </a:accent6>
      <a:hlink>
        <a:srgbClr val="17981C"/>
      </a:hlink>
      <a:folHlink>
        <a:srgbClr val="0069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17981C"/>
        </a:dk2>
        <a:lt2>
          <a:srgbClr val="EEECE1"/>
        </a:lt2>
        <a:accent1>
          <a:srgbClr val="AEE199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D3EECA"/>
        </a:accent5>
        <a:accent6>
          <a:srgbClr val="505050"/>
        </a:accent6>
        <a:hlink>
          <a:srgbClr val="BFBFBF"/>
        </a:hlink>
        <a:folHlink>
          <a:srgbClr val="0069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17981C"/>
        </a:dk2>
        <a:lt2>
          <a:srgbClr val="EEECE1"/>
        </a:lt2>
        <a:accent1>
          <a:srgbClr val="AEE199"/>
        </a:accent1>
        <a:accent2>
          <a:srgbClr val="595959"/>
        </a:accent2>
        <a:accent3>
          <a:srgbClr val="FFFFFF"/>
        </a:accent3>
        <a:accent4>
          <a:srgbClr val="000000"/>
        </a:accent4>
        <a:accent5>
          <a:srgbClr val="D3EECA"/>
        </a:accent5>
        <a:accent6>
          <a:srgbClr val="505050"/>
        </a:accent6>
        <a:hlink>
          <a:srgbClr val="17981C"/>
        </a:hlink>
        <a:folHlink>
          <a:srgbClr val="0069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595959"/>
        </a:dk2>
        <a:lt2>
          <a:srgbClr val="EEECE1"/>
        </a:lt2>
        <a:accent1>
          <a:srgbClr val="AEE199"/>
        </a:accent1>
        <a:accent2>
          <a:srgbClr val="BFBFBF"/>
        </a:accent2>
        <a:accent3>
          <a:srgbClr val="FFFFFF"/>
        </a:accent3>
        <a:accent4>
          <a:srgbClr val="000000"/>
        </a:accent4>
        <a:accent5>
          <a:srgbClr val="D3EECA"/>
        </a:accent5>
        <a:accent6>
          <a:srgbClr val="ADADAD"/>
        </a:accent6>
        <a:hlink>
          <a:srgbClr val="17981C"/>
        </a:hlink>
        <a:folHlink>
          <a:srgbClr val="94C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595959"/>
        </a:dk2>
        <a:lt2>
          <a:srgbClr val="EEECE1"/>
        </a:lt2>
        <a:accent1>
          <a:srgbClr val="AEE199"/>
        </a:accent1>
        <a:accent2>
          <a:srgbClr val="006919"/>
        </a:accent2>
        <a:accent3>
          <a:srgbClr val="FFFFFF"/>
        </a:accent3>
        <a:accent4>
          <a:srgbClr val="000000"/>
        </a:accent4>
        <a:accent5>
          <a:srgbClr val="D3EECA"/>
        </a:accent5>
        <a:accent6>
          <a:srgbClr val="005E16"/>
        </a:accent6>
        <a:hlink>
          <a:srgbClr val="17981C"/>
        </a:hlink>
        <a:folHlink>
          <a:srgbClr val="94C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595959"/>
        </a:dk2>
        <a:lt2>
          <a:srgbClr val="EEECE1"/>
        </a:lt2>
        <a:accent1>
          <a:srgbClr val="AEE199"/>
        </a:accent1>
        <a:accent2>
          <a:srgbClr val="94C083"/>
        </a:accent2>
        <a:accent3>
          <a:srgbClr val="FFFFFF"/>
        </a:accent3>
        <a:accent4>
          <a:srgbClr val="000000"/>
        </a:accent4>
        <a:accent5>
          <a:srgbClr val="D3EECA"/>
        </a:accent5>
        <a:accent6>
          <a:srgbClr val="86AE76"/>
        </a:accent6>
        <a:hlink>
          <a:srgbClr val="17981C"/>
        </a:hlink>
        <a:folHlink>
          <a:srgbClr val="006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KGSt-Folien</Template>
  <TotalTime>0</TotalTime>
  <Words>562</Words>
  <Application>Microsoft Office PowerPoint</Application>
  <PresentationFormat>Bildschirmpräsentation (4:3)</PresentationFormat>
  <Paragraphs>95</Paragraphs>
  <Slides>17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KGSt-Folien</vt:lpstr>
      <vt:lpstr>PowerPoint-Präsentation</vt:lpstr>
      <vt:lpstr>Erfordern Web 2.0 und Social Media organisatorische und personalorientierte Veränderungen?   Marc Groß, Andreas Pamp  17. EVK, 15. März 2012, Bremen</vt:lpstr>
      <vt:lpstr>PowerPoint-Präsentation</vt:lpstr>
      <vt:lpstr>PowerPoint-Präsentation</vt:lpstr>
      <vt:lpstr>Internet, Web 2.0 und Social Media im Zusammenhang</vt:lpstr>
      <vt:lpstr>Vorteile von Social Media</vt:lpstr>
      <vt:lpstr>Ein Beispiel für Crowdsourcing</vt:lpstr>
      <vt:lpstr>Ein Beispiel für Crowdsourcing</vt:lpstr>
      <vt:lpstr>Ein Beispiel für Crowdsourcing</vt:lpstr>
      <vt:lpstr>PowerPoint-Präsentation</vt:lpstr>
      <vt:lpstr>KGSt-Zielfelder des strategischen Managements</vt:lpstr>
      <vt:lpstr>Regionale Identität?</vt:lpstr>
      <vt:lpstr>PowerPoint-Präsentation</vt:lpstr>
      <vt:lpstr>PowerPoint-Präsentation</vt:lpstr>
      <vt:lpstr>Zwei Organisationsmodelle miteinander verbinden</vt:lpstr>
      <vt:lpstr>PowerPoint-Präsentation</vt:lpstr>
      <vt:lpstr>PowerPoint-Präsentation</vt:lpstr>
    </vt:vector>
  </TitlesOfParts>
  <Company>KGSt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 Groß</dc:creator>
  <cp:lastModifiedBy>Marc Groß</cp:lastModifiedBy>
  <cp:revision>41</cp:revision>
  <cp:lastPrinted>2010-11-18T13:21:38Z</cp:lastPrinted>
  <dcterms:created xsi:type="dcterms:W3CDTF">2012-03-12T17:22:28Z</dcterms:created>
  <dcterms:modified xsi:type="dcterms:W3CDTF">2012-03-16T21:45:09Z</dcterms:modified>
</cp:coreProperties>
</file>