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58" r:id="rId5"/>
  </p:sldMasterIdLst>
  <p:notesMasterIdLst>
    <p:notesMasterId r:id="rId34"/>
  </p:notesMasterIdLst>
  <p:sldIdLst>
    <p:sldId id="368" r:id="rId6"/>
    <p:sldId id="598" r:id="rId7"/>
    <p:sldId id="572" r:id="rId8"/>
    <p:sldId id="630" r:id="rId9"/>
    <p:sldId id="632" r:id="rId10"/>
    <p:sldId id="604" r:id="rId11"/>
    <p:sldId id="605" r:id="rId12"/>
    <p:sldId id="576" r:id="rId13"/>
    <p:sldId id="614" r:id="rId14"/>
    <p:sldId id="615" r:id="rId15"/>
    <p:sldId id="616" r:id="rId16"/>
    <p:sldId id="617" r:id="rId17"/>
    <p:sldId id="634" r:id="rId18"/>
    <p:sldId id="635" r:id="rId19"/>
    <p:sldId id="629" r:id="rId20"/>
    <p:sldId id="641" r:id="rId21"/>
    <p:sldId id="642" r:id="rId22"/>
    <p:sldId id="643" r:id="rId23"/>
    <p:sldId id="646" r:id="rId24"/>
    <p:sldId id="636" r:id="rId25"/>
    <p:sldId id="618" r:id="rId26"/>
    <p:sldId id="613" r:id="rId27"/>
    <p:sldId id="645" r:id="rId28"/>
    <p:sldId id="619" r:id="rId29"/>
    <p:sldId id="620" r:id="rId30"/>
    <p:sldId id="621" r:id="rId31"/>
    <p:sldId id="644" r:id="rId32"/>
    <p:sldId id="626" r:id="rId33"/>
  </p:sldIdLst>
  <p:sldSz cx="9144000" cy="6858000" type="screen4x3"/>
  <p:notesSz cx="6797675" cy="9856788"/>
  <p:embeddedFontLst>
    <p:embeddedFont>
      <p:font typeface="Zetta Sans WS" panose="020B0000000000000000" pitchFamily="34" charset="0"/>
      <p:regular r:id="rId35"/>
    </p:embeddedFont>
    <p:embeddedFont>
      <p:font typeface="Calibri" panose="020F0502020204030204" pitchFamily="34" charset="0"/>
      <p:regular r:id="rId36"/>
      <p:bold r:id="rId37"/>
      <p:italic r:id="rId38"/>
      <p:boldItalic r:id="rId39"/>
    </p:embeddedFont>
    <p:embeddedFont>
      <p:font typeface="Zetta Sans WS Light" panose="020B0000000000000000" pitchFamily="34" charset="0"/>
      <p:regular r:id="rId40"/>
    </p:embeddedFont>
    <p:embeddedFont>
      <p:font typeface="Arial Unicode MS" panose="020B0604020202020204" pitchFamily="34" charset="-128"/>
      <p:regular r:id="rId41"/>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54">
          <p15:clr>
            <a:srgbClr val="A4A3A4"/>
          </p15:clr>
        </p15:guide>
        <p15:guide id="2" orient="horz" pos="77">
          <p15:clr>
            <a:srgbClr val="A4A3A4"/>
          </p15:clr>
        </p15:guide>
        <p15:guide id="3" orient="horz" pos="289">
          <p15:clr>
            <a:srgbClr val="A4A3A4"/>
          </p15:clr>
        </p15:guide>
        <p15:guide id="4" orient="horz" pos="3838">
          <p15:clr>
            <a:srgbClr val="A4A3A4"/>
          </p15:clr>
        </p15:guide>
        <p15:guide id="5" orient="horz" pos="4003">
          <p15:clr>
            <a:srgbClr val="A4A3A4"/>
          </p15:clr>
        </p15:guide>
        <p15:guide id="6" pos="2924">
          <p15:clr>
            <a:srgbClr val="A4A3A4"/>
          </p15:clr>
        </p15:guide>
        <p15:guide id="7" pos="2839">
          <p15:clr>
            <a:srgbClr val="A4A3A4"/>
          </p15:clr>
        </p15:guide>
        <p15:guide id="8" pos="290">
          <p15:clr>
            <a:srgbClr val="A4A3A4"/>
          </p15:clr>
        </p15:guide>
        <p15:guide id="9" pos="81">
          <p15:clr>
            <a:srgbClr val="A4A3A4"/>
          </p15:clr>
        </p15:guide>
        <p15:guide id="10" pos="4740">
          <p15:clr>
            <a:srgbClr val="A4A3A4"/>
          </p15:clr>
        </p15:guide>
        <p15:guide id="11" pos="5472">
          <p15:clr>
            <a:srgbClr val="A4A3A4"/>
          </p15:clr>
        </p15:guide>
        <p15:guide id="12" pos="56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B2B3"/>
    <a:srgbClr val="004E6B"/>
    <a:srgbClr val="FF7507"/>
    <a:srgbClr val="FFFFFF"/>
    <a:srgbClr val="309FC2"/>
    <a:srgbClr val="28809C"/>
    <a:srgbClr val="257993"/>
    <a:srgbClr val="2B8E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snapToGrid="0" showGuides="1">
      <p:cViewPr varScale="1">
        <p:scale>
          <a:sx n="65" d="100"/>
          <a:sy n="65" d="100"/>
        </p:scale>
        <p:origin x="-996" y="-102"/>
      </p:cViewPr>
      <p:guideLst>
        <p:guide orient="horz" pos="954"/>
        <p:guide orient="horz" pos="77"/>
        <p:guide orient="horz" pos="289"/>
        <p:guide orient="horz" pos="3838"/>
        <p:guide orient="horz" pos="4003"/>
        <p:guide pos="2924"/>
        <p:guide pos="2839"/>
        <p:guide pos="290"/>
        <p:guide pos="81"/>
        <p:guide pos="4740"/>
        <p:guide pos="5472"/>
        <p:guide pos="56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rian\Documents\ICO%20research\Clients\EIU\Custom%20Research\1403%20-%20AfricaAutos\Charts&amp;Tables_1403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accent1">
                    <a:lumMod val="50000"/>
                  </a:schemeClr>
                </a:solidFill>
                <a:latin typeface="+mj-lt"/>
                <a:ea typeface="+mn-ea"/>
                <a:cs typeface="Arial" panose="020B0604020202020204" pitchFamily="34" charset="0"/>
              </a:defRPr>
            </a:pPr>
            <a:r>
              <a:rPr lang="en-GB" sz="1200" b="1">
                <a:solidFill>
                  <a:schemeClr val="accent1">
                    <a:lumMod val="50000"/>
                  </a:schemeClr>
                </a:solidFill>
                <a:latin typeface="+mj-lt"/>
              </a:rPr>
              <a:t>Africa’s population projection to 2025 (bn)</a:t>
            </a:r>
          </a:p>
        </c:rich>
      </c:tx>
      <c:layout/>
      <c:overlay val="0"/>
      <c:spPr>
        <a:noFill/>
        <a:ln>
          <a:noFill/>
        </a:ln>
        <a:effectLst/>
      </c:spPr>
    </c:title>
    <c:autoTitleDeleted val="0"/>
    <c:plotArea>
      <c:layout>
        <c:manualLayout>
          <c:layoutTarget val="inner"/>
          <c:xMode val="edge"/>
          <c:yMode val="edge"/>
          <c:x val="7.8021057872633998E-2"/>
          <c:y val="0.15143989523283255"/>
          <c:w val="0.88989561089923808"/>
          <c:h val="0.60713871744519166"/>
        </c:manualLayout>
      </c:layout>
      <c:barChart>
        <c:barDir val="col"/>
        <c:grouping val="clustered"/>
        <c:varyColors val="0"/>
        <c:ser>
          <c:idx val="0"/>
          <c:order val="0"/>
          <c:tx>
            <c:strRef>
              <c:f>AfricaOverview!$E$32</c:f>
              <c:strCache>
                <c:ptCount val="1"/>
                <c:pt idx="0">
                  <c:v>Africa</c:v>
                </c:pt>
              </c:strCache>
            </c:strRef>
          </c:tx>
          <c:spPr>
            <a:solidFill>
              <a:schemeClr val="accent1"/>
            </a:solidFill>
            <a:ln>
              <a:noFill/>
            </a:ln>
            <a:effectLst/>
          </c:spPr>
          <c:invertIfNegative val="0"/>
          <c:cat>
            <c:numRef>
              <c:f>AfricaOverview!$C$56:$C$68</c:f>
              <c:numCache>
                <c:formatCode>General</c:formatCod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numCache>
            </c:numRef>
          </c:cat>
          <c:val>
            <c:numRef>
              <c:f>AfricaOverview!$K$56:$K$68</c:f>
              <c:numCache>
                <c:formatCode>0.0</c:formatCode>
                <c:ptCount val="13"/>
                <c:pt idx="0">
                  <c:v>1.0987438119999999</c:v>
                </c:pt>
                <c:pt idx="1">
                  <c:v>1.124638963</c:v>
                </c:pt>
                <c:pt idx="2">
                  <c:v>1.1507954970000001</c:v>
                </c:pt>
                <c:pt idx="3">
                  <c:v>1.17726332</c:v>
                </c:pt>
                <c:pt idx="4">
                  <c:v>1.2040586950000001</c:v>
                </c:pt>
                <c:pt idx="5">
                  <c:v>1.231167517</c:v>
                </c:pt>
                <c:pt idx="6">
                  <c:v>1.2585837929999999</c:v>
                </c:pt>
                <c:pt idx="7">
                  <c:v>1.2863023920000001</c:v>
                </c:pt>
                <c:pt idx="8">
                  <c:v>1.3143384220000001</c:v>
                </c:pt>
                <c:pt idx="9">
                  <c:v>1.3427065119999999</c:v>
                </c:pt>
                <c:pt idx="10">
                  <c:v>1.3713872</c:v>
                </c:pt>
                <c:pt idx="11">
                  <c:v>1.4003676899999999</c:v>
                </c:pt>
                <c:pt idx="12">
                  <c:v>1.4296359110000001</c:v>
                </c:pt>
              </c:numCache>
            </c:numRef>
          </c:val>
        </c:ser>
        <c:dLbls>
          <c:showLegendKey val="0"/>
          <c:showVal val="0"/>
          <c:showCatName val="0"/>
          <c:showSerName val="0"/>
          <c:showPercent val="0"/>
          <c:showBubbleSize val="0"/>
        </c:dLbls>
        <c:gapWidth val="150"/>
        <c:axId val="149268736"/>
        <c:axId val="2610304"/>
      </c:barChart>
      <c:catAx>
        <c:axId val="14926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accent1">
                    <a:lumMod val="50000"/>
                  </a:schemeClr>
                </a:solidFill>
                <a:latin typeface="+mj-lt"/>
                <a:ea typeface="+mn-ea"/>
                <a:cs typeface="Arial" panose="020B0604020202020204" pitchFamily="34" charset="0"/>
              </a:defRPr>
            </a:pPr>
            <a:endParaRPr lang="en-US"/>
          </a:p>
        </c:txPr>
        <c:crossAx val="2610304"/>
        <c:crosses val="autoZero"/>
        <c:auto val="1"/>
        <c:lblAlgn val="ctr"/>
        <c:lblOffset val="100"/>
        <c:noMultiLvlLbl val="0"/>
      </c:catAx>
      <c:valAx>
        <c:axId val="2610304"/>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accent1">
                    <a:lumMod val="50000"/>
                  </a:schemeClr>
                </a:solidFill>
                <a:latin typeface="+mj-lt"/>
                <a:ea typeface="+mn-ea"/>
                <a:cs typeface="Arial" panose="020B0604020202020204" pitchFamily="34" charset="0"/>
              </a:defRPr>
            </a:pPr>
            <a:endParaRPr lang="en-US"/>
          </a:p>
        </c:txPr>
        <c:crossAx val="149268736"/>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sz="1000">
          <a:solidFill>
            <a:schemeClr val="tx2"/>
          </a:solidFill>
          <a:latin typeface="Arial" panose="020B0604020202020204" pitchFamily="34" charset="0"/>
          <a:cs typeface="Arial" panose="020B0604020202020204" pitchFamily="34"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283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2839"/>
          </a:xfrm>
          <a:prstGeom prst="rect">
            <a:avLst/>
          </a:prstGeom>
        </p:spPr>
        <p:txBody>
          <a:bodyPr vert="horz" lIns="91440" tIns="45720" rIns="91440" bIns="45720" rtlCol="0"/>
          <a:lstStyle>
            <a:lvl1pPr algn="r">
              <a:defRPr sz="1200"/>
            </a:lvl1pPr>
          </a:lstStyle>
          <a:p>
            <a:fld id="{49C750F3-9958-491B-B820-66C9BC82862A}" type="datetimeFigureOut">
              <a:rPr lang="en-GB" smtClean="0"/>
              <a:pPr/>
              <a:t>16/03/2015</a:t>
            </a:fld>
            <a:endParaRPr lang="en-GB"/>
          </a:p>
        </p:txBody>
      </p:sp>
      <p:sp>
        <p:nvSpPr>
          <p:cNvPr id="4" name="Slide Image Placeholder 3"/>
          <p:cNvSpPr>
            <a:spLocks noGrp="1" noRot="1" noChangeAspect="1"/>
          </p:cNvSpPr>
          <p:nvPr>
            <p:ph type="sldImg" idx="2"/>
          </p:nvPr>
        </p:nvSpPr>
        <p:spPr>
          <a:xfrm>
            <a:off x="935038" y="739775"/>
            <a:ext cx="4927600" cy="36957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681974"/>
            <a:ext cx="5438140" cy="443555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62238"/>
            <a:ext cx="2945659" cy="492839"/>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62238"/>
            <a:ext cx="2945659" cy="492839"/>
          </a:xfrm>
          <a:prstGeom prst="rect">
            <a:avLst/>
          </a:prstGeom>
        </p:spPr>
        <p:txBody>
          <a:bodyPr vert="horz" lIns="91440" tIns="45720" rIns="91440" bIns="45720" rtlCol="0" anchor="b"/>
          <a:lstStyle>
            <a:lvl1pPr algn="r">
              <a:defRPr sz="1200"/>
            </a:lvl1pPr>
          </a:lstStyle>
          <a:p>
            <a:fld id="{FF9FC856-20BB-4456-90D7-D0CE2A2C5B97}" type="slidenum">
              <a:rPr lang="en-GB" smtClean="0"/>
              <a:pPr/>
              <a:t>‹#›</a:t>
            </a:fld>
            <a:endParaRPr lang="en-GB"/>
          </a:p>
        </p:txBody>
      </p:sp>
    </p:spTree>
    <p:extLst>
      <p:ext uri="{BB962C8B-B14F-4D97-AF65-F5344CB8AC3E}">
        <p14:creationId xmlns:p14="http://schemas.microsoft.com/office/powerpoint/2010/main" val="2192100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71D89D63-825C-415E-8C22-0950E42CF806}" type="slidenum">
              <a:rPr lang="en-GB" smtClean="0"/>
              <a:pPr/>
              <a:t>1</a:t>
            </a:fld>
            <a:endParaRPr lang="en-GB"/>
          </a:p>
        </p:txBody>
      </p:sp>
    </p:spTree>
    <p:extLst>
      <p:ext uri="{BB962C8B-B14F-4D97-AF65-F5344CB8AC3E}">
        <p14:creationId xmlns:p14="http://schemas.microsoft.com/office/powerpoint/2010/main" val="219715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9FC856-20BB-4456-90D7-D0CE2A2C5B97}" type="slidenum">
              <a:rPr lang="en-GB" smtClean="0"/>
              <a:pPr/>
              <a:t>3</a:t>
            </a:fld>
            <a:endParaRPr lang="en-GB" dirty="0"/>
          </a:p>
        </p:txBody>
      </p:sp>
    </p:spTree>
    <p:extLst>
      <p:ext uri="{BB962C8B-B14F-4D97-AF65-F5344CB8AC3E}">
        <p14:creationId xmlns:p14="http://schemas.microsoft.com/office/powerpoint/2010/main" val="30802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9FC856-20BB-4456-90D7-D0CE2A2C5B97}" type="slidenum">
              <a:rPr lang="en-GB" smtClean="0"/>
              <a:pPr/>
              <a:t>4</a:t>
            </a:fld>
            <a:endParaRPr lang="en-GB" dirty="0"/>
          </a:p>
        </p:txBody>
      </p:sp>
    </p:spTree>
    <p:extLst>
      <p:ext uri="{BB962C8B-B14F-4D97-AF65-F5344CB8AC3E}">
        <p14:creationId xmlns:p14="http://schemas.microsoft.com/office/powerpoint/2010/main" val="332307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and statement text on</a:t>
            </a:r>
            <a:r>
              <a:rPr lang="en-GB" baseline="0" dirty="0" smtClean="0"/>
              <a:t> coloured background</a:t>
            </a:r>
            <a:endParaRPr lang="en-GB" dirty="0" smtClean="0"/>
          </a:p>
          <a:p>
            <a:endParaRPr lang="en-GB" dirty="0"/>
          </a:p>
        </p:txBody>
      </p:sp>
      <p:sp>
        <p:nvSpPr>
          <p:cNvPr id="4" name="Slide Number Placeholder 3"/>
          <p:cNvSpPr>
            <a:spLocks noGrp="1"/>
          </p:cNvSpPr>
          <p:nvPr>
            <p:ph type="sldNum" sz="quarter" idx="10"/>
          </p:nvPr>
        </p:nvSpPr>
        <p:spPr/>
        <p:txBody>
          <a:bodyPr/>
          <a:lstStyle/>
          <a:p>
            <a:fld id="{71D89D63-825C-415E-8C22-0950E42CF806}" type="slidenum">
              <a:rPr lang="en-GB" smtClean="0"/>
              <a:pPr/>
              <a:t>8</a:t>
            </a:fld>
            <a:endParaRPr lang="en-GB" dirty="0"/>
          </a:p>
        </p:txBody>
      </p:sp>
    </p:spTree>
    <p:extLst>
      <p:ext uri="{BB962C8B-B14F-4D97-AF65-F5344CB8AC3E}">
        <p14:creationId xmlns:p14="http://schemas.microsoft.com/office/powerpoint/2010/main" val="28651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Two columns bullet text</a:t>
            </a:r>
            <a:endParaRPr lang="en-GB" dirty="0"/>
          </a:p>
        </p:txBody>
      </p:sp>
      <p:sp>
        <p:nvSpPr>
          <p:cNvPr id="4" name="Slide Number Placeholder 3"/>
          <p:cNvSpPr>
            <a:spLocks noGrp="1"/>
          </p:cNvSpPr>
          <p:nvPr>
            <p:ph type="sldNum" sz="quarter" idx="10"/>
          </p:nvPr>
        </p:nvSpPr>
        <p:spPr/>
        <p:txBody>
          <a:bodyPr/>
          <a:lstStyle/>
          <a:p>
            <a:fld id="{71D89D63-825C-415E-8C22-0950E42CF806}" type="slidenum">
              <a:rPr lang="en-GB" smtClean="0"/>
              <a:pPr/>
              <a:t>13</a:t>
            </a:fld>
            <a:endParaRPr lang="en-GB" dirty="0"/>
          </a:p>
        </p:txBody>
      </p:sp>
    </p:spTree>
    <p:extLst>
      <p:ext uri="{BB962C8B-B14F-4D97-AF65-F5344CB8AC3E}">
        <p14:creationId xmlns:p14="http://schemas.microsoft.com/office/powerpoint/2010/main" val="3084439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Title 1"/>
          <p:cNvSpPr txBox="1">
            <a:spLocks/>
          </p:cNvSpPr>
          <p:nvPr userDrawn="1"/>
        </p:nvSpPr>
        <p:spPr>
          <a:xfrm>
            <a:off x="122238" y="125413"/>
            <a:ext cx="8894762" cy="6230937"/>
          </a:xfrm>
          <a:prstGeom prst="rect">
            <a:avLst/>
          </a:prstGeom>
          <a:solidFill>
            <a:srgbClr val="2B8EAD"/>
          </a:solidFill>
        </p:spPr>
        <p:txBody>
          <a:bodyPr vert="horz" lIns="324000" tIns="252000" rIns="90000" bIns="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smtClean="0">
                <a:ln>
                  <a:noFill/>
                </a:ln>
                <a:solidFill>
                  <a:schemeClr val="bg1"/>
                </a:solidFill>
                <a:effectLst/>
                <a:uLnTx/>
                <a:uFillTx/>
                <a:latin typeface="Zetta Sans WS Light" pitchFamily="34" charset="0"/>
                <a:ea typeface="+mj-ea"/>
                <a:cs typeface="+mj-cs"/>
              </a:rPr>
              <a:t> </a:t>
            </a:r>
            <a:endParaRPr kumimoji="0" lang="en-GB" sz="2800" b="0" i="0" u="none" strike="noStrike" kern="1200" cap="none" spc="0" normalizeH="0" baseline="0" noProof="0" dirty="0">
              <a:ln>
                <a:noFill/>
              </a:ln>
              <a:solidFill>
                <a:schemeClr val="bg1"/>
              </a:solidFill>
              <a:effectLst/>
              <a:uLnTx/>
              <a:uFillTx/>
              <a:latin typeface="Zetta Sans WS Light" pitchFamily="34" charset="0"/>
              <a:ea typeface="+mj-ea"/>
              <a:cs typeface="+mj-cs"/>
            </a:endParaRPr>
          </a:p>
        </p:txBody>
      </p:sp>
      <p:sp>
        <p:nvSpPr>
          <p:cNvPr id="2" name="Title 1"/>
          <p:cNvSpPr>
            <a:spLocks noGrp="1"/>
          </p:cNvSpPr>
          <p:nvPr>
            <p:ph type="ctrTitle"/>
          </p:nvPr>
        </p:nvSpPr>
        <p:spPr>
          <a:xfrm>
            <a:off x="475200" y="3898800"/>
            <a:ext cx="7049550" cy="648000"/>
          </a:xfrm>
        </p:spPr>
        <p:txBody>
          <a:bodyPr lIns="90000" tIns="46800" rIns="90000" bIns="46800" anchor="b" anchorCtr="0"/>
          <a:lstStyle>
            <a:lvl1pPr>
              <a:defRPr sz="3600">
                <a:solidFill>
                  <a:schemeClr val="bg1"/>
                </a:solidFill>
                <a:latin typeface="Zetta Sans WS Light" pitchFamily="34" charset="0"/>
              </a:defRPr>
            </a:lvl1pPr>
          </a:lstStyle>
          <a:p>
            <a:r>
              <a:rPr lang="en-US" noProof="0" smtClean="0"/>
              <a:t>Click to edit Master title style</a:t>
            </a:r>
            <a:endParaRPr lang="en-GB" noProof="0" dirty="0"/>
          </a:p>
        </p:txBody>
      </p:sp>
      <p:sp>
        <p:nvSpPr>
          <p:cNvPr id="3" name="Subtitle 2"/>
          <p:cNvSpPr>
            <a:spLocks noGrp="1"/>
          </p:cNvSpPr>
          <p:nvPr>
            <p:ph type="subTitle" idx="1"/>
          </p:nvPr>
        </p:nvSpPr>
        <p:spPr>
          <a:xfrm>
            <a:off x="493200" y="4669200"/>
            <a:ext cx="7031550" cy="309600"/>
          </a:xfrm>
        </p:spPr>
        <p:txBody>
          <a:bodyPr wrap="square" lIns="90000" tIns="46800" rIns="90000" bIns="46800">
            <a:spAutoFit/>
          </a:bodyPr>
          <a:lstStyle>
            <a:lvl1pPr marL="0" indent="0" algn="l">
              <a:buNone/>
              <a:defRPr sz="1400" spc="4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2587221B-1DB6-4986-A9B9-9D966F87CEFB}" type="datetime1">
              <a:rPr lang="en-GB" smtClean="0"/>
              <a:pPr/>
              <a:t>16/03/2015</a:t>
            </a:fld>
            <a:endParaRPr lang="en-GB"/>
          </a:p>
        </p:txBody>
      </p:sp>
      <p:sp>
        <p:nvSpPr>
          <p:cNvPr id="5" name="Footer Placeholder 4"/>
          <p:cNvSpPr>
            <a:spLocks noGrp="1"/>
          </p:cNvSpPr>
          <p:nvPr>
            <p:ph type="ftr" sz="quarter" idx="11"/>
          </p:nvPr>
        </p:nvSpPr>
        <p:spPr/>
        <p:txBody>
          <a:bodyPr/>
          <a:lstStyle/>
          <a:p>
            <a:r>
              <a:rPr lang="en-GB" noProof="0" smtClean="0"/>
              <a:t>Title of presentation |</a:t>
            </a:r>
            <a:endParaRPr lang="en-GB" noProof="0"/>
          </a:p>
        </p:txBody>
      </p:sp>
      <p:sp>
        <p:nvSpPr>
          <p:cNvPr id="6" name="Slide Number Placeholder 5"/>
          <p:cNvSpPr>
            <a:spLocks noGrp="1"/>
          </p:cNvSpPr>
          <p:nvPr>
            <p:ph type="sldNum" sz="quarter" idx="12"/>
          </p:nvPr>
        </p:nvSpPr>
        <p:spPr/>
        <p:txBody>
          <a:bodyPr/>
          <a:lstStyle/>
          <a:p>
            <a:fld id="{161BE2EA-AEDB-4948-88E1-594E5C4BF481}" type="slidenum">
              <a:rPr lang="en-GB" noProof="0" smtClean="0"/>
              <a:pPr/>
              <a:t>‹#›</a:t>
            </a:fld>
            <a:endParaRPr lang="en-GB" noProof="0"/>
          </a:p>
        </p:txBody>
      </p:sp>
      <p:pic>
        <p:nvPicPr>
          <p:cNvPr id="8" name="Picture 7" descr="logo_maersk.wmf"/>
          <p:cNvPicPr>
            <a:picLocks noChangeAspect="1"/>
          </p:cNvPicPr>
          <p:nvPr userDrawn="1"/>
        </p:nvPicPr>
        <p:blipFill>
          <a:blip r:embed="rId2" cstate="print"/>
          <a:stretch>
            <a:fillRect/>
          </a:stretch>
        </p:blipFill>
        <p:spPr>
          <a:xfrm>
            <a:off x="7524329" y="6097766"/>
            <a:ext cx="1619670" cy="760233"/>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74000" cy="954000"/>
          </a:xfrm>
        </p:spPr>
        <p:txBody>
          <a:bodyPr/>
          <a:lstStyle/>
          <a:p>
            <a:r>
              <a:rPr lang="en-US" noProof="0" smtClean="0"/>
              <a:t>Click to edit Master title style</a:t>
            </a:r>
            <a:endParaRPr lang="en-GB" noProof="0" dirty="0"/>
          </a:p>
        </p:txBody>
      </p:sp>
      <p:sp>
        <p:nvSpPr>
          <p:cNvPr id="3" name="Content Placeholder 2"/>
          <p:cNvSpPr>
            <a:spLocks noGrp="1"/>
          </p:cNvSpPr>
          <p:nvPr>
            <p:ph idx="1"/>
          </p:nvPr>
        </p:nvSpPr>
        <p:spPr>
          <a:xfrm>
            <a:off x="457200" y="1516063"/>
            <a:ext cx="8229600" cy="4582336"/>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Date Placeholder 3"/>
          <p:cNvSpPr>
            <a:spLocks noGrp="1"/>
          </p:cNvSpPr>
          <p:nvPr>
            <p:ph type="dt" sz="half" idx="10"/>
          </p:nvPr>
        </p:nvSpPr>
        <p:spPr/>
        <p:txBody>
          <a:bodyPr/>
          <a:lstStyle/>
          <a:p>
            <a:fld id="{E272F864-2870-4655-A288-297A13DCC8FC}" type="datetime1">
              <a:rPr lang="en-GB" noProof="0" smtClean="0"/>
              <a:pPr/>
              <a:t>16/03/2015</a:t>
            </a:fld>
            <a:endParaRPr lang="en-GB" noProof="0"/>
          </a:p>
        </p:txBody>
      </p:sp>
      <p:sp>
        <p:nvSpPr>
          <p:cNvPr id="6" name="Slide Number Placeholder 5"/>
          <p:cNvSpPr>
            <a:spLocks noGrp="1"/>
          </p:cNvSpPr>
          <p:nvPr>
            <p:ph type="sldNum" sz="quarter" idx="12"/>
          </p:nvPr>
        </p:nvSpPr>
        <p:spPr/>
        <p:txBody>
          <a:bodyPr/>
          <a:lstStyle/>
          <a:p>
            <a:r>
              <a:rPr lang="en-GB" dirty="0" smtClean="0"/>
              <a:t>page </a:t>
            </a:r>
            <a:fld id="{161BE2EA-AEDB-4948-88E1-594E5C4BF481}" type="slidenum">
              <a:rPr lang="en-GB" smtClean="0"/>
              <a:pPr/>
              <a:t>‹#›</a:t>
            </a:fld>
            <a:endParaRPr lang="en-GB" dirty="0"/>
          </a:p>
        </p:txBody>
      </p:sp>
      <p:sp>
        <p:nvSpPr>
          <p:cNvPr id="7" name="Footer Placeholder 3"/>
          <p:cNvSpPr>
            <a:spLocks noGrp="1"/>
          </p:cNvSpPr>
          <p:nvPr>
            <p:ph type="ftr" sz="quarter" idx="11"/>
          </p:nvPr>
        </p:nvSpPr>
        <p:spPr>
          <a:xfrm>
            <a:off x="4640400" y="115200"/>
            <a:ext cx="3758400" cy="298800"/>
          </a:xfrm>
        </p:spPr>
        <p:txBody>
          <a:bodyPr/>
          <a:lstStyle/>
          <a:p>
            <a:r>
              <a:rPr lang="en-GB" dirty="0"/>
              <a:t>Presentation for Aalborg </a:t>
            </a:r>
            <a:r>
              <a:rPr lang="en-GB" dirty="0" smtClean="0"/>
              <a:t>University </a:t>
            </a:r>
            <a:r>
              <a:rPr lang="en-GB" noProof="0" dirty="0" smtClean="0"/>
              <a:t> |</a:t>
            </a:r>
            <a:endParaRPr lang="en-GB" noProof="0"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916" y="458788"/>
            <a:ext cx="7074000" cy="954000"/>
          </a:xfrm>
        </p:spPr>
        <p:txBody>
          <a:bodyPr/>
          <a:lstStyle/>
          <a:p>
            <a:r>
              <a:rPr lang="en-US" noProof="0" smtClean="0"/>
              <a:t>Click to edit Master title style</a:t>
            </a:r>
            <a:endParaRPr lang="en-GB" noProof="0" dirty="0"/>
          </a:p>
        </p:txBody>
      </p:sp>
      <p:sp>
        <p:nvSpPr>
          <p:cNvPr id="3" name="Date Placeholder 2"/>
          <p:cNvSpPr>
            <a:spLocks noGrp="1"/>
          </p:cNvSpPr>
          <p:nvPr>
            <p:ph type="dt" sz="half" idx="10"/>
          </p:nvPr>
        </p:nvSpPr>
        <p:spPr/>
        <p:txBody>
          <a:bodyPr/>
          <a:lstStyle/>
          <a:p>
            <a:fld id="{A46766B7-2692-42A2-9707-8D5F35583388}" type="datetime1">
              <a:rPr lang="en-GB" noProof="0" smtClean="0"/>
              <a:pPr/>
              <a:t>16/03/2015</a:t>
            </a:fld>
            <a:endParaRPr lang="en-GB" noProof="0"/>
          </a:p>
        </p:txBody>
      </p:sp>
      <p:sp>
        <p:nvSpPr>
          <p:cNvPr id="5" name="Slide Number Placeholder 4"/>
          <p:cNvSpPr>
            <a:spLocks noGrp="1"/>
          </p:cNvSpPr>
          <p:nvPr>
            <p:ph type="sldNum" sz="quarter" idx="12"/>
          </p:nvPr>
        </p:nvSpPr>
        <p:spPr/>
        <p:txBody>
          <a:bodyPr/>
          <a:lstStyle/>
          <a:p>
            <a:r>
              <a:rPr lang="en-GB" noProof="0" smtClean="0"/>
              <a:t>page </a:t>
            </a:r>
            <a:fld id="{161BE2EA-AEDB-4948-88E1-594E5C4BF481}" type="slidenum">
              <a:rPr lang="en-GB" noProof="0" smtClean="0"/>
              <a:pPr/>
              <a:t>‹#›</a:t>
            </a:fld>
            <a:endParaRPr lang="en-GB" noProof="0"/>
          </a:p>
        </p:txBody>
      </p:sp>
      <p:sp>
        <p:nvSpPr>
          <p:cNvPr id="7" name="Content Placeholder 6"/>
          <p:cNvSpPr>
            <a:spLocks noGrp="1"/>
          </p:cNvSpPr>
          <p:nvPr>
            <p:ph sz="quarter" idx="13"/>
          </p:nvPr>
        </p:nvSpPr>
        <p:spPr>
          <a:xfrm>
            <a:off x="460374" y="1516063"/>
            <a:ext cx="7066800" cy="45815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8" name="Footer Placeholder 3"/>
          <p:cNvSpPr>
            <a:spLocks noGrp="1"/>
          </p:cNvSpPr>
          <p:nvPr>
            <p:ph type="ftr" sz="quarter" idx="11"/>
          </p:nvPr>
        </p:nvSpPr>
        <p:spPr>
          <a:xfrm>
            <a:off x="4640400" y="115200"/>
            <a:ext cx="3758400" cy="298800"/>
          </a:xfrm>
        </p:spPr>
        <p:txBody>
          <a:bodyPr/>
          <a:lstStyle/>
          <a:p>
            <a:r>
              <a:rPr lang="en-GB" dirty="0"/>
              <a:t>Presentation for Aalborg </a:t>
            </a:r>
            <a:r>
              <a:rPr lang="en-GB" dirty="0" smtClean="0"/>
              <a:t>University </a:t>
            </a:r>
            <a:r>
              <a:rPr lang="en-GB" noProof="0" dirty="0" smtClean="0"/>
              <a:t> |</a:t>
            </a:r>
            <a:endParaRPr lang="en-GB" noProof="0"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8788"/>
            <a:ext cx="7074000" cy="954000"/>
          </a:xfrm>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457199" y="1516064"/>
            <a:ext cx="4049713" cy="4581524"/>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Content Placeholder 3"/>
          <p:cNvSpPr>
            <a:spLocks noGrp="1"/>
          </p:cNvSpPr>
          <p:nvPr>
            <p:ph sz="half" idx="2"/>
          </p:nvPr>
        </p:nvSpPr>
        <p:spPr>
          <a:xfrm>
            <a:off x="4641850" y="1516064"/>
            <a:ext cx="4050000" cy="4581524"/>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Date Placeholder 4"/>
          <p:cNvSpPr>
            <a:spLocks noGrp="1"/>
          </p:cNvSpPr>
          <p:nvPr>
            <p:ph type="dt" sz="half" idx="10"/>
          </p:nvPr>
        </p:nvSpPr>
        <p:spPr/>
        <p:txBody>
          <a:bodyPr/>
          <a:lstStyle/>
          <a:p>
            <a:fld id="{F56221E2-F2B8-4770-9003-13F3C5D49163}" type="datetime1">
              <a:rPr lang="en-GB" noProof="0" smtClean="0"/>
              <a:pPr/>
              <a:t>16/03/2015</a:t>
            </a:fld>
            <a:endParaRPr lang="en-GB" noProof="0"/>
          </a:p>
        </p:txBody>
      </p:sp>
      <p:sp>
        <p:nvSpPr>
          <p:cNvPr id="7" name="Slide Number Placeholder 6"/>
          <p:cNvSpPr>
            <a:spLocks noGrp="1"/>
          </p:cNvSpPr>
          <p:nvPr>
            <p:ph type="sldNum" sz="quarter" idx="12"/>
          </p:nvPr>
        </p:nvSpPr>
        <p:spPr/>
        <p:txBody>
          <a:bodyPr/>
          <a:lstStyle/>
          <a:p>
            <a:r>
              <a:rPr lang="en-GB" dirty="0" smtClean="0"/>
              <a:t>page </a:t>
            </a:r>
            <a:fld id="{161BE2EA-AEDB-4948-88E1-594E5C4BF481}" type="slidenum">
              <a:rPr lang="en-GB" smtClean="0"/>
              <a:pPr/>
              <a:t>‹#›</a:t>
            </a:fld>
            <a:endParaRPr lang="en-GB" dirty="0"/>
          </a:p>
        </p:txBody>
      </p:sp>
      <p:sp>
        <p:nvSpPr>
          <p:cNvPr id="8" name="Footer Placeholder 3"/>
          <p:cNvSpPr>
            <a:spLocks noGrp="1"/>
          </p:cNvSpPr>
          <p:nvPr>
            <p:ph type="ftr" sz="quarter" idx="11"/>
          </p:nvPr>
        </p:nvSpPr>
        <p:spPr>
          <a:xfrm>
            <a:off x="4640400" y="115200"/>
            <a:ext cx="3758400" cy="298800"/>
          </a:xfrm>
        </p:spPr>
        <p:txBody>
          <a:bodyPr/>
          <a:lstStyle/>
          <a:p>
            <a:r>
              <a:rPr lang="en-GB" dirty="0"/>
              <a:t>Presentation for Aalborg </a:t>
            </a:r>
            <a:r>
              <a:rPr lang="en-GB" dirty="0" smtClean="0"/>
              <a:t>University </a:t>
            </a:r>
            <a:r>
              <a:rPr lang="en-GB" noProof="0" dirty="0" smtClean="0"/>
              <a:t> |</a:t>
            </a:r>
            <a:endParaRPr lang="en-GB" noProof="0"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4878000" y="738000"/>
            <a:ext cx="3805200" cy="777600"/>
          </a:xfrm>
        </p:spPr>
        <p:txBody>
          <a:bodyPr/>
          <a:lstStyle>
            <a:lvl1pPr>
              <a:defRPr sz="2400"/>
            </a:lvl1p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p>
            <a:fld id="{8AE3CAA9-0E7F-4EB5-A5A9-F4D877C329B9}" type="datetime1">
              <a:rPr lang="en-GB" noProof="0" smtClean="0"/>
              <a:pPr/>
              <a:t>16/03/2015</a:t>
            </a:fld>
            <a:endParaRPr lang="en-GB" noProof="0"/>
          </a:p>
        </p:txBody>
      </p:sp>
      <p:sp>
        <p:nvSpPr>
          <p:cNvPr id="5" name="Slide Number Placeholder 4"/>
          <p:cNvSpPr>
            <a:spLocks noGrp="1"/>
          </p:cNvSpPr>
          <p:nvPr>
            <p:ph type="sldNum" sz="quarter" idx="12"/>
          </p:nvPr>
        </p:nvSpPr>
        <p:spPr/>
        <p:txBody>
          <a:bodyPr/>
          <a:lstStyle/>
          <a:p>
            <a:r>
              <a:rPr lang="en-GB" noProof="0" smtClean="0"/>
              <a:t>Page </a:t>
            </a:r>
            <a:fld id="{161BE2EA-AEDB-4948-88E1-594E5C4BF481}" type="slidenum">
              <a:rPr lang="en-GB" noProof="0" smtClean="0"/>
              <a:pPr/>
              <a:t>‹#›</a:t>
            </a:fld>
            <a:endParaRPr lang="en-GB" noProof="0"/>
          </a:p>
        </p:txBody>
      </p:sp>
      <p:sp>
        <p:nvSpPr>
          <p:cNvPr id="7" name="Picture Placeholder 6"/>
          <p:cNvSpPr>
            <a:spLocks noGrp="1"/>
          </p:cNvSpPr>
          <p:nvPr>
            <p:ph type="pic" sz="quarter" idx="13"/>
          </p:nvPr>
        </p:nvSpPr>
        <p:spPr>
          <a:xfrm>
            <a:off x="128587" y="122237"/>
            <a:ext cx="4378325" cy="6232525"/>
          </a:xfrm>
        </p:spPr>
        <p:txBody>
          <a:bodyPr/>
          <a:lstStyle/>
          <a:p>
            <a:r>
              <a:rPr lang="en-US" noProof="0" smtClean="0"/>
              <a:t>Click icon to add picture</a:t>
            </a:r>
            <a:endParaRPr lang="en-GB" noProof="0"/>
          </a:p>
        </p:txBody>
      </p:sp>
      <p:sp>
        <p:nvSpPr>
          <p:cNvPr id="11" name="Content Placeholder 10"/>
          <p:cNvSpPr>
            <a:spLocks noGrp="1"/>
          </p:cNvSpPr>
          <p:nvPr>
            <p:ph sz="quarter" idx="14"/>
          </p:nvPr>
        </p:nvSpPr>
        <p:spPr>
          <a:xfrm>
            <a:off x="4878000" y="1724400"/>
            <a:ext cx="3805200" cy="4374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8" name="Footer Placeholder 3"/>
          <p:cNvSpPr>
            <a:spLocks noGrp="1"/>
          </p:cNvSpPr>
          <p:nvPr>
            <p:ph type="ftr" sz="quarter" idx="11"/>
          </p:nvPr>
        </p:nvSpPr>
        <p:spPr>
          <a:xfrm>
            <a:off x="4640400" y="115200"/>
            <a:ext cx="3758400" cy="298800"/>
          </a:xfrm>
        </p:spPr>
        <p:txBody>
          <a:bodyPr/>
          <a:lstStyle/>
          <a:p>
            <a:r>
              <a:rPr lang="en-GB" dirty="0"/>
              <a:t>Presentation for Aalborg </a:t>
            </a:r>
            <a:r>
              <a:rPr lang="en-GB" dirty="0" smtClean="0"/>
              <a:t>University </a:t>
            </a:r>
            <a:r>
              <a:rPr lang="en-GB" noProof="0" dirty="0" smtClean="0"/>
              <a:t> |</a:t>
            </a:r>
            <a:endParaRPr lang="en-GB" noProof="0"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416C4-FC6B-4B4D-B1DE-947E664BB949}" type="datetime1">
              <a:rPr lang="en-GB" smtClean="0"/>
              <a:pPr/>
              <a:t>16/03/2015</a:t>
            </a:fld>
            <a:endParaRPr lang="en-GB"/>
          </a:p>
        </p:txBody>
      </p:sp>
      <p:sp>
        <p:nvSpPr>
          <p:cNvPr id="4" name="Slide Number Placeholder 3"/>
          <p:cNvSpPr>
            <a:spLocks noGrp="1"/>
          </p:cNvSpPr>
          <p:nvPr>
            <p:ph type="sldNum" sz="quarter" idx="12"/>
          </p:nvPr>
        </p:nvSpPr>
        <p:spPr/>
        <p:txBody>
          <a:bodyPr/>
          <a:lstStyle/>
          <a:p>
            <a:r>
              <a:rPr lang="en-GB" dirty="0" smtClean="0"/>
              <a:t>page </a:t>
            </a:r>
            <a:fld id="{161BE2EA-AEDB-4948-88E1-594E5C4BF481}" type="slidenum">
              <a:rPr lang="en-GB" smtClean="0"/>
              <a:pPr/>
              <a:t>‹#›</a:t>
            </a:fld>
            <a:endParaRPr lang="en-GB" dirty="0"/>
          </a:p>
        </p:txBody>
      </p:sp>
      <p:sp>
        <p:nvSpPr>
          <p:cNvPr id="5" name="Footer Placeholder 3"/>
          <p:cNvSpPr>
            <a:spLocks noGrp="1"/>
          </p:cNvSpPr>
          <p:nvPr>
            <p:ph type="ftr" sz="quarter" idx="11"/>
          </p:nvPr>
        </p:nvSpPr>
        <p:spPr>
          <a:xfrm>
            <a:off x="4640400" y="115200"/>
            <a:ext cx="3758400" cy="298800"/>
          </a:xfrm>
        </p:spPr>
        <p:txBody>
          <a:bodyPr/>
          <a:lstStyle/>
          <a:p>
            <a:r>
              <a:rPr lang="en-GB" dirty="0"/>
              <a:t>Presentation for Aalborg </a:t>
            </a:r>
            <a:r>
              <a:rPr lang="en-GB" dirty="0" smtClean="0"/>
              <a:t>University </a:t>
            </a:r>
            <a:r>
              <a:rPr lang="en-GB" noProof="0" dirty="0" smtClean="0"/>
              <a:t> |</a:t>
            </a:r>
            <a:endParaRPr lang="en-GB" noProof="0"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a:xfrm>
            <a:off x="457200" y="1516063"/>
            <a:ext cx="8229600" cy="4582336"/>
          </a:xfrm>
        </p:spPr>
        <p:txBody>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Date Placeholder 3"/>
          <p:cNvSpPr>
            <a:spLocks noGrp="1"/>
          </p:cNvSpPr>
          <p:nvPr>
            <p:ph type="dt" sz="half" idx="10"/>
          </p:nvPr>
        </p:nvSpPr>
        <p:spPr/>
        <p:txBody>
          <a:bodyPr/>
          <a:lstStyle/>
          <a:p>
            <a:fld id="{A4A6532D-E15A-4BCB-B601-F29883711756}" type="datetime1">
              <a:rPr lang="en-GB" noProof="0" smtClean="0"/>
              <a:pPr/>
              <a:t>16/03/2015</a:t>
            </a:fld>
            <a:endParaRPr lang="en-GB" noProof="0"/>
          </a:p>
        </p:txBody>
      </p:sp>
      <p:sp>
        <p:nvSpPr>
          <p:cNvPr id="5" name="Footer Placeholder 4"/>
          <p:cNvSpPr>
            <a:spLocks noGrp="1"/>
          </p:cNvSpPr>
          <p:nvPr>
            <p:ph type="ftr" sz="quarter" idx="11"/>
          </p:nvPr>
        </p:nvSpPr>
        <p:spPr/>
        <p:txBody>
          <a:bodyPr/>
          <a:lstStyle>
            <a:lvl1pPr>
              <a:defRPr>
                <a:solidFill>
                  <a:srgbClr val="2B8EAD"/>
                </a:solidFill>
              </a:defRPr>
            </a:lvl1pPr>
          </a:lstStyle>
          <a:p>
            <a:r>
              <a:rPr lang="en-GB" noProof="0" smtClean="0"/>
              <a:t>Title of presentation |</a:t>
            </a:r>
            <a:endParaRPr lang="en-GB" noProof="0"/>
          </a:p>
        </p:txBody>
      </p:sp>
      <p:sp>
        <p:nvSpPr>
          <p:cNvPr id="6" name="Slide Number Placeholder 5"/>
          <p:cNvSpPr>
            <a:spLocks noGrp="1"/>
          </p:cNvSpPr>
          <p:nvPr>
            <p:ph type="sldNum" sz="quarter" idx="12"/>
          </p:nvPr>
        </p:nvSpPr>
        <p:spPr/>
        <p:txBody>
          <a:bodyPr/>
          <a:lstStyle>
            <a:lvl1pPr>
              <a:defRPr>
                <a:solidFill>
                  <a:srgbClr val="2B8EAD"/>
                </a:solidFill>
              </a:defRPr>
            </a:lvl1pPr>
          </a:lstStyle>
          <a:p>
            <a:r>
              <a:rPr lang="en-GB" noProof="0" smtClean="0"/>
              <a:t>page </a:t>
            </a:r>
            <a:fld id="{161BE2EA-AEDB-4948-88E1-594E5C4BF481}" type="slidenum">
              <a:rPr lang="en-GB" noProof="0" smtClean="0"/>
              <a:pPr/>
              <a:t>‹#›</a:t>
            </a:fld>
            <a:endParaRPr lang="en-GB"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_maersk.wmf"/>
          <p:cNvPicPr>
            <a:picLocks noChangeAspect="1"/>
          </p:cNvPicPr>
          <p:nvPr/>
        </p:nvPicPr>
        <p:blipFill>
          <a:blip r:embed="rId8" cstate="print"/>
          <a:stretch>
            <a:fillRect/>
          </a:stretch>
        </p:blipFill>
        <p:spPr>
          <a:xfrm>
            <a:off x="7524329" y="6097766"/>
            <a:ext cx="1619670" cy="760233"/>
          </a:xfrm>
          <a:prstGeom prst="rect">
            <a:avLst/>
          </a:prstGeom>
        </p:spPr>
      </p:pic>
      <p:sp>
        <p:nvSpPr>
          <p:cNvPr id="2" name="Title Placeholder 1"/>
          <p:cNvSpPr>
            <a:spLocks noGrp="1"/>
          </p:cNvSpPr>
          <p:nvPr>
            <p:ph type="title"/>
          </p:nvPr>
        </p:nvSpPr>
        <p:spPr>
          <a:xfrm>
            <a:off x="457200" y="449775"/>
            <a:ext cx="7074000" cy="954000"/>
          </a:xfrm>
          <a:prstGeom prst="rect">
            <a:avLst/>
          </a:prstGeom>
        </p:spPr>
        <p:txBody>
          <a:bodyPr vert="horz" lIns="0" tIns="0" rIns="0" bIns="0" rtlCol="0" anchor="t" anchorCtr="0">
            <a:no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457200" y="1516063"/>
            <a:ext cx="8226000" cy="4582336"/>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Date Placeholder 3"/>
          <p:cNvSpPr>
            <a:spLocks noGrp="1"/>
          </p:cNvSpPr>
          <p:nvPr>
            <p:ph type="dt" sz="half" idx="2"/>
          </p:nvPr>
        </p:nvSpPr>
        <p:spPr>
          <a:xfrm>
            <a:off x="457200" y="6368400"/>
            <a:ext cx="874800" cy="365125"/>
          </a:xfrm>
          <a:prstGeom prst="rect">
            <a:avLst/>
          </a:prstGeom>
        </p:spPr>
        <p:txBody>
          <a:bodyPr vert="horz" lIns="0" tIns="0" rIns="0" bIns="0" rtlCol="0" anchor="ctr"/>
          <a:lstStyle>
            <a:lvl1pPr algn="l">
              <a:defRPr sz="1000">
                <a:solidFill>
                  <a:schemeClr val="tx1"/>
                </a:solidFill>
              </a:defRPr>
            </a:lvl1pPr>
          </a:lstStyle>
          <a:p>
            <a:fld id="{69C2F1F3-7A83-4294-92AD-B218ADADC2D3}" type="datetime1">
              <a:rPr lang="en-GB" smtClean="0"/>
              <a:pPr/>
              <a:t>16/03/2015</a:t>
            </a:fld>
            <a:endParaRPr lang="en-GB" dirty="0"/>
          </a:p>
        </p:txBody>
      </p:sp>
      <p:sp>
        <p:nvSpPr>
          <p:cNvPr id="5" name="Footer Placeholder 4"/>
          <p:cNvSpPr>
            <a:spLocks noGrp="1"/>
          </p:cNvSpPr>
          <p:nvPr>
            <p:ph type="ftr" sz="quarter" idx="3"/>
          </p:nvPr>
        </p:nvSpPr>
        <p:spPr>
          <a:xfrm>
            <a:off x="4640400" y="115200"/>
            <a:ext cx="3758400" cy="298800"/>
          </a:xfrm>
          <a:prstGeom prst="rect">
            <a:avLst/>
          </a:prstGeom>
        </p:spPr>
        <p:txBody>
          <a:bodyPr vert="horz" lIns="0" tIns="0" rIns="0" bIns="0" rtlCol="0" anchor="ctr"/>
          <a:lstStyle>
            <a:lvl1pPr algn="r">
              <a:defRPr sz="1000" b="1">
                <a:solidFill>
                  <a:srgbClr val="2B8EAD"/>
                </a:solidFill>
              </a:defRPr>
            </a:lvl1pPr>
          </a:lstStyle>
          <a:p>
            <a:r>
              <a:rPr lang="en-GB" dirty="0" smtClean="0"/>
              <a:t>Title of presentation |</a:t>
            </a:r>
            <a:endParaRPr lang="en-GB" dirty="0"/>
          </a:p>
        </p:txBody>
      </p:sp>
      <p:sp>
        <p:nvSpPr>
          <p:cNvPr id="6" name="Slide Number Placeholder 5"/>
          <p:cNvSpPr>
            <a:spLocks noGrp="1"/>
          </p:cNvSpPr>
          <p:nvPr>
            <p:ph type="sldNum" sz="quarter" idx="4"/>
          </p:nvPr>
        </p:nvSpPr>
        <p:spPr>
          <a:xfrm>
            <a:off x="8431200" y="115200"/>
            <a:ext cx="687600" cy="298800"/>
          </a:xfrm>
          <a:prstGeom prst="rect">
            <a:avLst/>
          </a:prstGeom>
        </p:spPr>
        <p:txBody>
          <a:bodyPr vert="horz" lIns="0" tIns="0" rIns="0" bIns="0" rtlCol="0" anchor="ctr"/>
          <a:lstStyle>
            <a:lvl1pPr algn="l">
              <a:defRPr sz="1000" b="1">
                <a:solidFill>
                  <a:srgbClr val="2B8EAD"/>
                </a:solidFill>
              </a:defRPr>
            </a:lvl1pPr>
          </a:lstStyle>
          <a:p>
            <a:r>
              <a:rPr lang="en-GB" dirty="0" smtClean="0"/>
              <a:t>page </a:t>
            </a:r>
            <a:fld id="{161BE2EA-AEDB-4948-88E1-594E5C4BF481}"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2" r:id="rId4"/>
    <p:sldLayoutId id="2147483657" r:id="rId5"/>
    <p:sldLayoutId id="2147483655" r:id="rId6"/>
  </p:sldLayoutIdLst>
  <p:hf hdr="0" dt="0"/>
  <p:txStyles>
    <p:titleStyle>
      <a:lvl1pPr algn="l" defTabSz="914400" rtl="0" eaLnBrk="1" latinLnBrk="0" hangingPunct="1">
        <a:spcBef>
          <a:spcPct val="0"/>
        </a:spcBef>
        <a:buNone/>
        <a:tabLst/>
        <a:defRPr sz="2800" kern="1200">
          <a:solidFill>
            <a:schemeClr val="tx1"/>
          </a:solidFill>
          <a:latin typeface="+mj-lt"/>
          <a:ea typeface="+mj-ea"/>
          <a:cs typeface="+mj-cs"/>
        </a:defRPr>
      </a:lvl1pPr>
    </p:titleStyle>
    <p:bodyStyle>
      <a:lvl1pPr marL="180000" indent="-180000" algn="l" defTabSz="914400" rtl="0" eaLnBrk="1" latinLnBrk="0" hangingPunct="1">
        <a:spcBef>
          <a:spcPts val="60"/>
        </a:spcBef>
        <a:spcAft>
          <a:spcPts val="600"/>
        </a:spcAft>
        <a:buSzPct val="80000"/>
        <a:buFont typeface="Arial" pitchFamily="34" charset="0"/>
        <a:buChar char="•"/>
        <a:defRPr sz="1900" kern="1200">
          <a:solidFill>
            <a:schemeClr val="tx1"/>
          </a:solidFill>
          <a:latin typeface="+mn-lt"/>
          <a:ea typeface="+mn-ea"/>
          <a:cs typeface="+mn-cs"/>
        </a:defRPr>
      </a:lvl1pPr>
      <a:lvl2pPr marL="363600" indent="-180000" algn="l" defTabSz="914400" rtl="0" eaLnBrk="1" latinLnBrk="0" hangingPunct="1">
        <a:spcBef>
          <a:spcPts val="60"/>
        </a:spcBef>
        <a:spcAft>
          <a:spcPts val="600"/>
        </a:spcAft>
        <a:buSzPct val="80000"/>
        <a:buFont typeface="Arial" pitchFamily="34" charset="0"/>
        <a:buChar char="•"/>
        <a:defRPr sz="1600" kern="1200">
          <a:solidFill>
            <a:schemeClr val="tx1"/>
          </a:solidFill>
          <a:latin typeface="+mn-lt"/>
          <a:ea typeface="+mn-ea"/>
          <a:cs typeface="+mn-cs"/>
        </a:defRPr>
      </a:lvl2pPr>
      <a:lvl3pPr marL="543600" indent="-180000" algn="l" defTabSz="914400" rtl="0" eaLnBrk="1" latinLnBrk="0" hangingPunct="1">
        <a:spcBef>
          <a:spcPts val="60"/>
        </a:spcBef>
        <a:spcAft>
          <a:spcPts val="600"/>
        </a:spcAft>
        <a:buSzPct val="80000"/>
        <a:buFont typeface="Arial" pitchFamily="34" charset="0"/>
        <a:buChar char="•"/>
        <a:defRPr sz="1400" kern="1200">
          <a:solidFill>
            <a:schemeClr val="tx1"/>
          </a:solidFill>
          <a:latin typeface="+mn-lt"/>
          <a:ea typeface="+mn-ea"/>
          <a:cs typeface="+mn-cs"/>
        </a:defRPr>
      </a:lvl3pPr>
      <a:lvl4pPr marL="723600" indent="-180000" algn="l" defTabSz="914400" rtl="0" eaLnBrk="1" latinLnBrk="0" hangingPunct="1">
        <a:spcBef>
          <a:spcPts val="60"/>
        </a:spcBef>
        <a:spcAft>
          <a:spcPts val="600"/>
        </a:spcAft>
        <a:buSzPct val="80000"/>
        <a:buFont typeface="Arial" pitchFamily="34" charset="0"/>
        <a:buChar char="•"/>
        <a:defRPr sz="1400" kern="1200">
          <a:solidFill>
            <a:schemeClr val="tx1"/>
          </a:solidFill>
          <a:latin typeface="+mn-lt"/>
          <a:ea typeface="+mn-ea"/>
          <a:cs typeface="+mn-cs"/>
        </a:defRPr>
      </a:lvl4pPr>
      <a:lvl5pPr marL="903600" indent="-180000" algn="l" defTabSz="914400" rtl="0" eaLnBrk="1" latinLnBrk="0" hangingPunct="1">
        <a:spcBef>
          <a:spcPts val="60"/>
        </a:spcBef>
        <a:spcAft>
          <a:spcPts val="600"/>
        </a:spcAft>
        <a:buSzPct val="8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126000" y="126000"/>
            <a:ext cx="8892000" cy="6230350"/>
          </a:xfrm>
          <a:prstGeom prst="rect">
            <a:avLst/>
          </a:prstGeom>
          <a:solidFill>
            <a:srgbClr val="2B8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noProof="0"/>
          </a:p>
        </p:txBody>
      </p:sp>
      <p:sp>
        <p:nvSpPr>
          <p:cNvPr id="2" name="Title Placeholder 1"/>
          <p:cNvSpPr>
            <a:spLocks noGrp="1"/>
          </p:cNvSpPr>
          <p:nvPr>
            <p:ph type="title"/>
          </p:nvPr>
        </p:nvSpPr>
        <p:spPr>
          <a:xfrm>
            <a:off x="457200" y="457200"/>
            <a:ext cx="7074000" cy="954000"/>
          </a:xfrm>
          <a:prstGeom prst="rect">
            <a:avLst/>
          </a:prstGeom>
        </p:spPr>
        <p:txBody>
          <a:bodyPr vert="horz" lIns="0" tIns="0" rIns="0" bIns="0" rtlCol="0" anchor="t" anchorCtr="0">
            <a:noAutofit/>
          </a:bodyPr>
          <a:lstStyle/>
          <a:p>
            <a:r>
              <a:rPr lang="en-GB" noProof="0" dirty="0" smtClean="0"/>
              <a:t>Click to edit Master title style</a:t>
            </a:r>
            <a:endParaRPr lang="en-GB" noProof="0" dirty="0"/>
          </a:p>
        </p:txBody>
      </p:sp>
      <p:sp>
        <p:nvSpPr>
          <p:cNvPr id="3" name="Text Placeholder 2"/>
          <p:cNvSpPr>
            <a:spLocks noGrp="1"/>
          </p:cNvSpPr>
          <p:nvPr>
            <p:ph type="body" idx="1"/>
          </p:nvPr>
        </p:nvSpPr>
        <p:spPr>
          <a:xfrm>
            <a:off x="457200" y="1516063"/>
            <a:ext cx="8229600" cy="4582336"/>
          </a:xfrm>
          <a:prstGeom prst="rect">
            <a:avLst/>
          </a:prstGeom>
        </p:spPr>
        <p:txBody>
          <a:bodyPr vert="horz" lIns="0" tIns="0" rIns="0" bIns="0" rtlCol="0">
            <a:no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2"/>
          </p:nvPr>
        </p:nvSpPr>
        <p:spPr>
          <a:xfrm>
            <a:off x="457200" y="6368400"/>
            <a:ext cx="874800" cy="365125"/>
          </a:xfrm>
          <a:prstGeom prst="rect">
            <a:avLst/>
          </a:prstGeom>
        </p:spPr>
        <p:txBody>
          <a:bodyPr vert="horz" lIns="0" tIns="0" rIns="0" bIns="0" rtlCol="0" anchor="ctr"/>
          <a:lstStyle>
            <a:lvl1pPr algn="l">
              <a:defRPr sz="1000">
                <a:solidFill>
                  <a:schemeClr val="tx1"/>
                </a:solidFill>
              </a:defRPr>
            </a:lvl1pPr>
          </a:lstStyle>
          <a:p>
            <a:fld id="{996CD364-AB98-47DF-9EF4-B03849A506FC}" type="datetime1">
              <a:rPr lang="en-GB" noProof="0" smtClean="0"/>
              <a:pPr/>
              <a:t>16/03/2015</a:t>
            </a:fld>
            <a:endParaRPr lang="en-GB" noProof="0"/>
          </a:p>
        </p:txBody>
      </p:sp>
      <p:sp>
        <p:nvSpPr>
          <p:cNvPr id="5" name="Footer Placeholder 4"/>
          <p:cNvSpPr>
            <a:spLocks noGrp="1"/>
          </p:cNvSpPr>
          <p:nvPr>
            <p:ph type="ftr" sz="quarter" idx="3"/>
          </p:nvPr>
        </p:nvSpPr>
        <p:spPr>
          <a:xfrm>
            <a:off x="4640400" y="115200"/>
            <a:ext cx="3758400" cy="298800"/>
          </a:xfrm>
          <a:prstGeom prst="rect">
            <a:avLst/>
          </a:prstGeom>
        </p:spPr>
        <p:txBody>
          <a:bodyPr vert="horz" lIns="0" tIns="0" rIns="0" bIns="0" rtlCol="0" anchor="ctr"/>
          <a:lstStyle>
            <a:lvl1pPr algn="r">
              <a:defRPr sz="1000" b="1">
                <a:solidFill>
                  <a:srgbClr val="2B8EAD"/>
                </a:solidFill>
              </a:defRPr>
            </a:lvl1pPr>
          </a:lstStyle>
          <a:p>
            <a:r>
              <a:rPr lang="en-GB" noProof="0" smtClean="0"/>
              <a:t>Title of presentation |</a:t>
            </a:r>
            <a:endParaRPr lang="en-GB" noProof="0"/>
          </a:p>
        </p:txBody>
      </p:sp>
      <p:sp>
        <p:nvSpPr>
          <p:cNvPr id="6" name="Slide Number Placeholder 5"/>
          <p:cNvSpPr>
            <a:spLocks noGrp="1"/>
          </p:cNvSpPr>
          <p:nvPr>
            <p:ph type="sldNum" sz="quarter" idx="4"/>
          </p:nvPr>
        </p:nvSpPr>
        <p:spPr>
          <a:xfrm>
            <a:off x="8431200" y="115200"/>
            <a:ext cx="687600" cy="298800"/>
          </a:xfrm>
          <a:prstGeom prst="rect">
            <a:avLst/>
          </a:prstGeom>
        </p:spPr>
        <p:txBody>
          <a:bodyPr vert="horz" lIns="0" tIns="0" rIns="0" bIns="0" rtlCol="0" anchor="ctr"/>
          <a:lstStyle>
            <a:lvl1pPr algn="l">
              <a:defRPr sz="1000" b="1">
                <a:solidFill>
                  <a:srgbClr val="2B8EAD"/>
                </a:solidFill>
              </a:defRPr>
            </a:lvl1pPr>
          </a:lstStyle>
          <a:p>
            <a:r>
              <a:rPr lang="en-GB" noProof="0" smtClean="0"/>
              <a:t>page </a:t>
            </a:r>
            <a:fld id="{161BE2EA-AEDB-4948-88E1-594E5C4BF481}" type="slidenum">
              <a:rPr lang="en-GB" noProof="0" smtClean="0"/>
              <a:pPr/>
              <a:t>‹#›</a:t>
            </a:fld>
            <a:endParaRPr lang="en-GB" noProof="0"/>
          </a:p>
        </p:txBody>
      </p:sp>
      <p:pic>
        <p:nvPicPr>
          <p:cNvPr id="9" name="Picture 8" descr="logo_maersk.wmf"/>
          <p:cNvPicPr>
            <a:picLocks noChangeAspect="1"/>
          </p:cNvPicPr>
          <p:nvPr/>
        </p:nvPicPr>
        <p:blipFill>
          <a:blip r:embed="rId3" cstate="print"/>
          <a:stretch>
            <a:fillRect/>
          </a:stretch>
        </p:blipFill>
        <p:spPr>
          <a:xfrm>
            <a:off x="7524329" y="6097766"/>
            <a:ext cx="1619670" cy="760233"/>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Lst>
  <p:timing>
    <p:tnLst>
      <p:par>
        <p:cTn id="1" dur="indefinite" restart="never" nodeType="tmRoot"/>
      </p:par>
    </p:tnLst>
  </p:timing>
  <p:hf hdr="0" dt="0"/>
  <p:txStyles>
    <p:titleStyle>
      <a:lvl1pPr algn="l" defTabSz="914400" rtl="0" eaLnBrk="1" latinLnBrk="0" hangingPunct="1">
        <a:spcBef>
          <a:spcPct val="0"/>
        </a:spcBef>
        <a:buNone/>
        <a:defRPr sz="2800" kern="1200">
          <a:solidFill>
            <a:schemeClr val="bg1"/>
          </a:solidFill>
          <a:latin typeface="+mj-lt"/>
          <a:ea typeface="+mj-ea"/>
          <a:cs typeface="+mj-cs"/>
        </a:defRPr>
      </a:lvl1pPr>
    </p:titleStyle>
    <p:bodyStyle>
      <a:lvl1pPr marL="514800" indent="-514800" algn="l" defTabSz="914400" rtl="0" eaLnBrk="1" latinLnBrk="0" hangingPunct="1">
        <a:spcBef>
          <a:spcPts val="1100"/>
        </a:spcBef>
        <a:spcAft>
          <a:spcPts val="0"/>
        </a:spcAft>
        <a:buClr>
          <a:schemeClr val="bg1"/>
        </a:buClr>
        <a:buSzPct val="70000"/>
        <a:buFont typeface="+mj-lt"/>
        <a:buAutoNum type="arabicPeriod"/>
        <a:defRPr sz="1900" kern="1200">
          <a:solidFill>
            <a:schemeClr val="bg1"/>
          </a:solidFill>
          <a:latin typeface="+mn-lt"/>
          <a:ea typeface="+mn-ea"/>
          <a:cs typeface="+mn-cs"/>
        </a:defRPr>
      </a:lvl1pPr>
      <a:lvl2pPr marL="1029600" indent="-514800" algn="l" defTabSz="914400" rtl="0" eaLnBrk="1" latinLnBrk="0" hangingPunct="1">
        <a:spcBef>
          <a:spcPts val="384"/>
        </a:spcBef>
        <a:spcAft>
          <a:spcPts val="0"/>
        </a:spcAft>
        <a:buClr>
          <a:schemeClr val="bg1"/>
        </a:buClr>
        <a:buSzPct val="70000"/>
        <a:buFont typeface="+mj-lt"/>
        <a:buAutoNum type="arabicPeriod"/>
        <a:defRPr sz="1600" kern="1200">
          <a:solidFill>
            <a:schemeClr val="bg1"/>
          </a:solidFill>
          <a:latin typeface="+mn-lt"/>
          <a:ea typeface="+mn-ea"/>
          <a:cs typeface="+mn-cs"/>
        </a:defRPr>
      </a:lvl2pPr>
      <a:lvl3pPr marL="1486800" indent="-457200" algn="l" defTabSz="914400" rtl="0" eaLnBrk="1" latinLnBrk="0" hangingPunct="1">
        <a:spcBef>
          <a:spcPts val="336"/>
        </a:spcBef>
        <a:spcAft>
          <a:spcPts val="0"/>
        </a:spcAft>
        <a:buClr>
          <a:schemeClr val="bg1"/>
        </a:buClr>
        <a:buSzPct val="70000"/>
        <a:buFont typeface="+mj-lt"/>
        <a:buAutoNum type="arabicPeriod"/>
        <a:defRPr sz="1400" kern="1200">
          <a:solidFill>
            <a:schemeClr val="bg1"/>
          </a:solidFill>
          <a:latin typeface="+mn-lt"/>
          <a:ea typeface="+mn-ea"/>
          <a:cs typeface="+mn-cs"/>
        </a:defRPr>
      </a:lvl3pPr>
      <a:lvl4pPr marL="1944000" indent="-457200" algn="l" defTabSz="914400" rtl="0" eaLnBrk="1" latinLnBrk="0" hangingPunct="1">
        <a:spcBef>
          <a:spcPts val="336"/>
        </a:spcBef>
        <a:spcAft>
          <a:spcPts val="0"/>
        </a:spcAft>
        <a:buClr>
          <a:schemeClr val="bg1"/>
        </a:buClr>
        <a:buSzPct val="70000"/>
        <a:buFont typeface="+mj-lt"/>
        <a:buAutoNum type="arabicPeriod"/>
        <a:defRPr sz="1400" kern="1200">
          <a:solidFill>
            <a:schemeClr val="bg1"/>
          </a:solidFill>
          <a:latin typeface="+mn-lt"/>
          <a:ea typeface="+mn-ea"/>
          <a:cs typeface="+mn-cs"/>
        </a:defRPr>
      </a:lvl4pPr>
      <a:lvl5pPr marL="2401200" indent="-457200" algn="l" defTabSz="914400" rtl="0" eaLnBrk="1" latinLnBrk="0" hangingPunct="1">
        <a:spcBef>
          <a:spcPts val="336"/>
        </a:spcBef>
        <a:spcAft>
          <a:spcPts val="0"/>
        </a:spcAft>
        <a:buClr>
          <a:schemeClr val="bg1"/>
        </a:buClr>
        <a:buSzPct val="70000"/>
        <a:buFont typeface="+mj-lt"/>
        <a:buAutoNum type="arabicPeriod"/>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G_7054.jpg"/>
          <p:cNvPicPr>
            <a:picLocks noChangeAspect="1"/>
          </p:cNvPicPr>
          <p:nvPr/>
        </p:nvPicPr>
        <p:blipFill>
          <a:blip r:embed="rId3" cstate="print"/>
          <a:srcRect t="22830" b="2154"/>
          <a:stretch>
            <a:fillRect/>
          </a:stretch>
        </p:blipFill>
        <p:spPr>
          <a:xfrm>
            <a:off x="128592" y="122237"/>
            <a:ext cx="8885195" cy="4445129"/>
          </a:xfrm>
          <a:prstGeom prst="rect">
            <a:avLst/>
          </a:prstGeom>
        </p:spPr>
      </p:pic>
      <p:sp>
        <p:nvSpPr>
          <p:cNvPr id="8" name="Title 1"/>
          <p:cNvSpPr txBox="1">
            <a:spLocks/>
          </p:cNvSpPr>
          <p:nvPr/>
        </p:nvSpPr>
        <p:spPr>
          <a:xfrm>
            <a:off x="128588" y="4564037"/>
            <a:ext cx="8885237" cy="1792313"/>
          </a:xfrm>
          <a:prstGeom prst="rect">
            <a:avLst/>
          </a:prstGeom>
          <a:solidFill>
            <a:schemeClr val="accent1"/>
          </a:solidFill>
        </p:spPr>
        <p:txBody>
          <a:bodyPr vert="horz" lIns="324000" tIns="252000" rIns="1728000" bIns="45720" rtlCol="0" anchor="t"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smtClean="0">
                <a:ln>
                  <a:noFill/>
                </a:ln>
                <a:solidFill>
                  <a:schemeClr val="bg1"/>
                </a:solidFill>
                <a:effectLst/>
                <a:uLnTx/>
                <a:uFillTx/>
                <a:latin typeface="Zetta Sans WS Light" pitchFamily="34" charset="0"/>
                <a:ea typeface="Arial Unicode MS" pitchFamily="34" charset="-128"/>
                <a:cs typeface="Arial Unicode MS" pitchFamily="34" charset="-128"/>
              </a:rPr>
              <a:t> </a:t>
            </a:r>
            <a:endParaRPr kumimoji="0" lang="en-GB" sz="2800" b="0" i="0" u="none" strike="noStrike" kern="1200" cap="none" spc="0" normalizeH="0" baseline="0" noProof="0" dirty="0">
              <a:ln>
                <a:noFill/>
              </a:ln>
              <a:solidFill>
                <a:schemeClr val="bg1"/>
              </a:solidFill>
              <a:effectLst/>
              <a:uLnTx/>
              <a:uFillTx/>
              <a:latin typeface="Zetta Sans WS Light" pitchFamily="34" charset="0"/>
              <a:ea typeface="Arial Unicode MS" pitchFamily="34" charset="-128"/>
              <a:cs typeface="Arial Unicode MS" pitchFamily="34" charset="-128"/>
            </a:endParaRPr>
          </a:p>
        </p:txBody>
      </p:sp>
      <p:sp>
        <p:nvSpPr>
          <p:cNvPr id="9" name="Rectangle 8"/>
          <p:cNvSpPr/>
          <p:nvPr/>
        </p:nvSpPr>
        <p:spPr>
          <a:xfrm>
            <a:off x="123825" y="4321970"/>
            <a:ext cx="8890000" cy="32385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Zetta Sans WS" pitchFamily="34" charset="0"/>
            </a:endParaRPr>
          </a:p>
        </p:txBody>
      </p:sp>
      <p:pic>
        <p:nvPicPr>
          <p:cNvPr id="10" name="Picture 9" descr="logo_maersk.wmf"/>
          <p:cNvPicPr>
            <a:picLocks noChangeAspect="1"/>
          </p:cNvPicPr>
          <p:nvPr/>
        </p:nvPicPr>
        <p:blipFill>
          <a:blip r:embed="rId4" cstate="print"/>
          <a:stretch>
            <a:fillRect/>
          </a:stretch>
        </p:blipFill>
        <p:spPr>
          <a:xfrm>
            <a:off x="7524329" y="6097766"/>
            <a:ext cx="1619670" cy="760233"/>
          </a:xfrm>
          <a:prstGeom prst="rect">
            <a:avLst/>
          </a:prstGeom>
        </p:spPr>
      </p:pic>
      <p:sp>
        <p:nvSpPr>
          <p:cNvPr id="12" name="TextBox 11"/>
          <p:cNvSpPr txBox="1"/>
          <p:nvPr/>
        </p:nvSpPr>
        <p:spPr>
          <a:xfrm>
            <a:off x="476250" y="4793477"/>
            <a:ext cx="7130478" cy="800219"/>
          </a:xfrm>
          <a:prstGeom prst="rect">
            <a:avLst/>
          </a:prstGeom>
          <a:noFill/>
        </p:spPr>
        <p:txBody>
          <a:bodyPr wrap="none" rtlCol="0">
            <a:spAutoFit/>
          </a:bodyPr>
          <a:lstStyle/>
          <a:p>
            <a:r>
              <a:rPr lang="en-PH" sz="2800" dirty="0">
                <a:solidFill>
                  <a:schemeClr val="bg1"/>
                </a:solidFill>
                <a:latin typeface="Zetta Sans WS Light" pitchFamily="34" charset="0"/>
              </a:rPr>
              <a:t>Presentation for </a:t>
            </a:r>
            <a:r>
              <a:rPr lang="en-PH" sz="2800" dirty="0" smtClean="0">
                <a:solidFill>
                  <a:schemeClr val="bg1"/>
                </a:solidFill>
                <a:latin typeface="Zetta Sans WS Light" pitchFamily="34" charset="0"/>
              </a:rPr>
              <a:t>Bremen </a:t>
            </a:r>
            <a:r>
              <a:rPr lang="en-PH" sz="2800" dirty="0" err="1" smtClean="0">
                <a:solidFill>
                  <a:schemeClr val="bg1"/>
                </a:solidFill>
                <a:latin typeface="Zetta Sans WS Light" pitchFamily="34" charset="0"/>
              </a:rPr>
              <a:t>Schifffahrtskongress</a:t>
            </a:r>
            <a:endParaRPr lang="en-PH" sz="2800" dirty="0">
              <a:solidFill>
                <a:schemeClr val="bg1"/>
              </a:solidFill>
              <a:latin typeface="Zetta Sans WS Light" pitchFamily="34" charset="0"/>
            </a:endParaRPr>
          </a:p>
          <a:p>
            <a:r>
              <a:rPr lang="en-PH" dirty="0" smtClean="0">
                <a:solidFill>
                  <a:schemeClr val="bg1"/>
                </a:solidFill>
                <a:latin typeface="Zetta Sans WS Light" pitchFamily="34" charset="0"/>
              </a:rPr>
              <a:t>Creating Global Opportunities</a:t>
            </a:r>
            <a:endParaRPr lang="en-PH" dirty="0">
              <a:solidFill>
                <a:schemeClr val="bg1"/>
              </a:solidFill>
              <a:latin typeface="Zetta Sans WS Light" pitchFamily="34" charset="0"/>
            </a:endParaRPr>
          </a:p>
        </p:txBody>
      </p:sp>
      <p:sp>
        <p:nvSpPr>
          <p:cNvPr id="15" name="TextBox 14"/>
          <p:cNvSpPr txBox="1"/>
          <p:nvPr/>
        </p:nvSpPr>
        <p:spPr>
          <a:xfrm>
            <a:off x="492125" y="5774671"/>
            <a:ext cx="2900153" cy="307777"/>
          </a:xfrm>
          <a:prstGeom prst="rect">
            <a:avLst/>
          </a:prstGeom>
          <a:noFill/>
        </p:spPr>
        <p:txBody>
          <a:bodyPr wrap="none" rtlCol="0">
            <a:spAutoFit/>
          </a:bodyPr>
          <a:lstStyle/>
          <a:p>
            <a:r>
              <a:rPr lang="en-GB" sz="1400" spc="50" dirty="0" smtClean="0">
                <a:solidFill>
                  <a:schemeClr val="bg1"/>
                </a:solidFill>
              </a:rPr>
              <a:t>March 18  2015</a:t>
            </a:r>
            <a:r>
              <a:rPr lang="en-GB" sz="1400" spc="50" dirty="0">
                <a:solidFill>
                  <a:schemeClr val="bg1"/>
                </a:solidFill>
              </a:rPr>
              <a:t>, Chris </a:t>
            </a:r>
            <a:r>
              <a:rPr lang="en-GB" sz="1400" spc="50" dirty="0" smtClean="0">
                <a:solidFill>
                  <a:schemeClr val="bg1"/>
                </a:solidFill>
              </a:rPr>
              <a:t>Jephson</a:t>
            </a:r>
            <a:endParaRPr lang="en-GB" sz="1400" spc="50" dirty="0">
              <a:solidFill>
                <a:schemeClr val="bg1"/>
              </a:solidFill>
            </a:endParaRPr>
          </a:p>
        </p:txBody>
      </p:sp>
    </p:spTree>
    <p:extLst>
      <p:ext uri="{BB962C8B-B14F-4D97-AF65-F5344CB8AC3E}">
        <p14:creationId xmlns:p14="http://schemas.microsoft.com/office/powerpoint/2010/main" val="1367012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Worlds’ Top 10 Container Ports 1970-2010</a:t>
            </a:r>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10</a:t>
            </a:fld>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620401838"/>
              </p:ext>
            </p:extLst>
          </p:nvPr>
        </p:nvGraphicFramePr>
        <p:xfrm>
          <a:off x="460374" y="1514483"/>
          <a:ext cx="4046538" cy="4578336"/>
        </p:xfrm>
        <a:graphic>
          <a:graphicData uri="http://schemas.openxmlformats.org/drawingml/2006/table">
            <a:tbl>
              <a:tblPr/>
              <a:tblGrid>
                <a:gridCol w="1724948"/>
                <a:gridCol w="1160795"/>
                <a:gridCol w="1160795"/>
              </a:tblGrid>
              <a:tr h="340650">
                <a:tc gridSpan="3">
                  <a:txBody>
                    <a:bodyPr/>
                    <a:lstStyle/>
                    <a:p>
                      <a:pPr algn="ctr" rtl="0" fontAlgn="b"/>
                      <a:r>
                        <a:rPr lang="en-GB" sz="1200" b="1" i="0" u="none" strike="noStrike" dirty="0">
                          <a:solidFill>
                            <a:srgbClr val="FFFFFF"/>
                          </a:solidFill>
                          <a:effectLst/>
                          <a:latin typeface="+mj-lt"/>
                        </a:rPr>
                        <a:t>1970</a:t>
                      </a: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GB"/>
                    </a:p>
                  </a:txBody>
                  <a:tcPr/>
                </a:tc>
                <a:tc hMerge="1">
                  <a:txBody>
                    <a:bodyPr/>
                    <a:lstStyle/>
                    <a:p>
                      <a:endParaRPr lang="en-GB"/>
                    </a:p>
                  </a:txBody>
                  <a:tcPr/>
                </a:tc>
              </a:tr>
              <a:tr h="340650">
                <a:tc>
                  <a:txBody>
                    <a:bodyPr/>
                    <a:lstStyle/>
                    <a:p>
                      <a:pPr algn="l" rtl="0" fontAlgn="b"/>
                      <a:r>
                        <a:rPr lang="en-GB" sz="1200" b="1" i="0" u="none" strike="noStrike" dirty="0">
                          <a:solidFill>
                            <a:srgbClr val="FFFFFF"/>
                          </a:solidFill>
                          <a:effectLst/>
                          <a:latin typeface="+mj-lt"/>
                        </a:rPr>
                        <a:t>Port name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Country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Total TEU</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54276">
                <a:tc>
                  <a:txBody>
                    <a:bodyPr/>
                    <a:lstStyle/>
                    <a:p>
                      <a:pPr algn="l" rtl="0" fontAlgn="b"/>
                      <a:r>
                        <a:rPr lang="en-GB" sz="1200" b="0" i="0" u="none" strike="noStrike" dirty="0">
                          <a:solidFill>
                            <a:srgbClr val="000000"/>
                          </a:solidFill>
                          <a:effectLst/>
                          <a:latin typeface="+mj-lt"/>
                        </a:rPr>
                        <a:t>Oakland</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336.364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Rotterdam</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Netherlands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242.328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Seattle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223.740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Antwerp</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Belgium</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215.256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Belfast</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210.000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Bremerhaven</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Germany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194.812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Los Angeles</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165.000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Melbourne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Australia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158.127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Tilbury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155.082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Larne</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147.309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gridSpan="2">
                  <a:txBody>
                    <a:bodyPr/>
                    <a:lstStyle/>
                    <a:p>
                      <a:pPr algn="l" rtl="0" fontAlgn="b"/>
                      <a:r>
                        <a:rPr lang="en-GB" sz="1200" b="0" i="0" u="none" strike="noStrike" dirty="0">
                          <a:solidFill>
                            <a:schemeClr val="bg1"/>
                          </a:solidFill>
                          <a:effectLst/>
                          <a:latin typeface="+mj-lt"/>
                        </a:rPr>
                        <a:t>Top 30 Ports Globally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tc>
                  <a:txBody>
                    <a:bodyPr/>
                    <a:lstStyle/>
                    <a:p>
                      <a:pPr algn="ctr" fontAlgn="b"/>
                      <a:r>
                        <a:rPr lang="en-GB" sz="1200" b="0" i="0" u="none" strike="noStrike" dirty="0">
                          <a:solidFill>
                            <a:schemeClr val="bg1"/>
                          </a:solidFill>
                          <a:effectLst/>
                          <a:latin typeface="+mj-lt"/>
                        </a:rPr>
                        <a:t>      3.777.602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233452394"/>
              </p:ext>
            </p:extLst>
          </p:nvPr>
        </p:nvGraphicFramePr>
        <p:xfrm>
          <a:off x="4641850" y="1514476"/>
          <a:ext cx="4044951" cy="4578347"/>
        </p:xfrm>
        <a:graphic>
          <a:graphicData uri="http://schemas.openxmlformats.org/drawingml/2006/table">
            <a:tbl>
              <a:tblPr/>
              <a:tblGrid>
                <a:gridCol w="1671799"/>
                <a:gridCol w="1248123"/>
                <a:gridCol w="1125029"/>
              </a:tblGrid>
              <a:tr h="340650">
                <a:tc gridSpan="3">
                  <a:txBody>
                    <a:bodyPr/>
                    <a:lstStyle/>
                    <a:p>
                      <a:pPr algn="ctr" rtl="0" fontAlgn="b"/>
                      <a:r>
                        <a:rPr lang="en-GB" sz="1200" b="1" i="0" u="none" strike="noStrike" dirty="0" smtClean="0">
                          <a:solidFill>
                            <a:srgbClr val="FFFFFF"/>
                          </a:solidFill>
                          <a:effectLst/>
                          <a:latin typeface="+mj-lt"/>
                        </a:rPr>
                        <a:t>1990</a:t>
                      </a:r>
                      <a:endParaRPr lang="en-GB" sz="1200" b="1" i="0" u="none" strike="noStrike" dirty="0">
                        <a:solidFill>
                          <a:srgbClr val="FFFFFF"/>
                        </a:solidFill>
                        <a:effectLst/>
                        <a:latin typeface="+mj-lt"/>
                      </a:endParaRP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GB"/>
                    </a:p>
                  </a:txBody>
                  <a:tcPr/>
                </a:tc>
                <a:tc hMerge="1">
                  <a:txBody>
                    <a:bodyPr/>
                    <a:lstStyle/>
                    <a:p>
                      <a:endParaRPr lang="en-GB"/>
                    </a:p>
                  </a:txBody>
                  <a:tcPr/>
                </a:tc>
              </a:tr>
              <a:tr h="340650">
                <a:tc>
                  <a:txBody>
                    <a:bodyPr/>
                    <a:lstStyle/>
                    <a:p>
                      <a:pPr algn="l" rtl="0" fontAlgn="b"/>
                      <a:r>
                        <a:rPr lang="en-GB" sz="1200" b="1" i="0" u="none" strike="noStrike" dirty="0">
                          <a:solidFill>
                            <a:srgbClr val="FFFFFF"/>
                          </a:solidFill>
                          <a:effectLst/>
                          <a:latin typeface="+mj-lt"/>
                        </a:rPr>
                        <a:t>Port name</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Country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Total TEU</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54277">
                <a:tc>
                  <a:txBody>
                    <a:bodyPr/>
                    <a:lstStyle/>
                    <a:p>
                      <a:pPr algn="l" fontAlgn="b"/>
                      <a:r>
                        <a:rPr lang="en-GB" sz="1200" b="0" i="0" u="none" strike="noStrike" dirty="0">
                          <a:solidFill>
                            <a:srgbClr val="000000"/>
                          </a:solidFill>
                          <a:effectLst/>
                          <a:latin typeface="+mj-lt"/>
                        </a:rPr>
                        <a:t>Singapore (PSA)</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Singapore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a:solidFill>
                            <a:srgbClr val="000000"/>
                          </a:solidFill>
                          <a:effectLst/>
                          <a:latin typeface="+mj-lt"/>
                        </a:rPr>
                        <a:t>5.223.500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Hong Kong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China (SAR)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a:solidFill>
                            <a:srgbClr val="000000"/>
                          </a:solidFill>
                          <a:effectLst/>
                          <a:latin typeface="+mj-lt"/>
                        </a:rPr>
                        <a:t>5.100.637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Rotterdam</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Netherlands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3.666.666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Kaohsiung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Taiwan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3.494.631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Kobe</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Japan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2.595.940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Busan</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Korea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2.348.475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Los Angeles</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2.116.410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Hamburg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Germany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1.968.986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New York/N.J.</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1.871.859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Keelung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Taiwan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1.828.143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gridSpan="2">
                  <a:txBody>
                    <a:bodyPr/>
                    <a:lstStyle/>
                    <a:p>
                      <a:pPr algn="l" rtl="0" fontAlgn="b"/>
                      <a:r>
                        <a:rPr lang="en-GB" sz="1200" b="0" i="0" u="none" strike="noStrike" dirty="0">
                          <a:solidFill>
                            <a:schemeClr val="bg1"/>
                          </a:solidFill>
                          <a:effectLst/>
                          <a:latin typeface="+mj-lt"/>
                        </a:rPr>
                        <a:t>Top 30 Ports Globally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tc>
                  <a:txBody>
                    <a:bodyPr/>
                    <a:lstStyle/>
                    <a:p>
                      <a:pPr algn="ctr" fontAlgn="b"/>
                      <a:r>
                        <a:rPr lang="en-GB" sz="1200" b="0" i="0" u="none" strike="noStrike" dirty="0">
                          <a:solidFill>
                            <a:schemeClr val="bg1"/>
                          </a:solidFill>
                          <a:effectLst/>
                          <a:latin typeface="+mj-lt"/>
                        </a:rPr>
                        <a:t>    52.417.493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396" y="6309320"/>
            <a:ext cx="30861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438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Worlds’ Top 10 Container Ports 1970-2010</a:t>
            </a:r>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11</a:t>
            </a:fld>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2449122230"/>
              </p:ext>
            </p:extLst>
          </p:nvPr>
        </p:nvGraphicFramePr>
        <p:xfrm>
          <a:off x="460374" y="1514483"/>
          <a:ext cx="4046538" cy="4578336"/>
        </p:xfrm>
        <a:graphic>
          <a:graphicData uri="http://schemas.openxmlformats.org/drawingml/2006/table">
            <a:tbl>
              <a:tblPr/>
              <a:tblGrid>
                <a:gridCol w="1724948"/>
                <a:gridCol w="1160795"/>
                <a:gridCol w="1160795"/>
              </a:tblGrid>
              <a:tr h="340650">
                <a:tc gridSpan="3">
                  <a:txBody>
                    <a:bodyPr/>
                    <a:lstStyle/>
                    <a:p>
                      <a:pPr algn="ctr" rtl="0" fontAlgn="b"/>
                      <a:r>
                        <a:rPr lang="en-GB" sz="1200" b="1" i="0" u="none" strike="noStrike" dirty="0">
                          <a:solidFill>
                            <a:srgbClr val="FFFFFF"/>
                          </a:solidFill>
                          <a:effectLst/>
                          <a:latin typeface="+mj-lt"/>
                        </a:rPr>
                        <a:t>1970</a:t>
                      </a: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GB"/>
                    </a:p>
                  </a:txBody>
                  <a:tcPr/>
                </a:tc>
                <a:tc hMerge="1">
                  <a:txBody>
                    <a:bodyPr/>
                    <a:lstStyle/>
                    <a:p>
                      <a:endParaRPr lang="en-GB"/>
                    </a:p>
                  </a:txBody>
                  <a:tcPr/>
                </a:tc>
              </a:tr>
              <a:tr h="340650">
                <a:tc>
                  <a:txBody>
                    <a:bodyPr/>
                    <a:lstStyle/>
                    <a:p>
                      <a:pPr algn="l" rtl="0" fontAlgn="b"/>
                      <a:r>
                        <a:rPr lang="en-GB" sz="1200" b="1" i="0" u="none" strike="noStrike" dirty="0">
                          <a:solidFill>
                            <a:srgbClr val="FFFFFF"/>
                          </a:solidFill>
                          <a:effectLst/>
                          <a:latin typeface="+mj-lt"/>
                        </a:rPr>
                        <a:t>Port name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Country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Total TEU</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54276">
                <a:tc>
                  <a:txBody>
                    <a:bodyPr/>
                    <a:lstStyle/>
                    <a:p>
                      <a:pPr algn="l" rtl="0" fontAlgn="b"/>
                      <a:r>
                        <a:rPr lang="en-GB" sz="1200" b="0" i="0" u="none" strike="noStrike" dirty="0">
                          <a:solidFill>
                            <a:srgbClr val="000000"/>
                          </a:solidFill>
                          <a:effectLst/>
                          <a:latin typeface="+mj-lt"/>
                        </a:rPr>
                        <a:t>Oakland</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336.364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Rotterdam</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Netherlands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242.328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Seattle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223.740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Antwerp</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Belgium</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215.256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Belfast</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210.000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Bremerhaven</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Germany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194.812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Los Angeles</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165.000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Melbourne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Australia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158.127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Tilbury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155.082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Larne</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147.309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gridSpan="2">
                  <a:txBody>
                    <a:bodyPr/>
                    <a:lstStyle/>
                    <a:p>
                      <a:pPr algn="l" rtl="0" fontAlgn="b"/>
                      <a:r>
                        <a:rPr lang="en-GB" sz="1200" b="0" i="0" u="none" strike="noStrike" dirty="0">
                          <a:solidFill>
                            <a:schemeClr val="bg1"/>
                          </a:solidFill>
                          <a:effectLst/>
                          <a:latin typeface="+mj-lt"/>
                        </a:rPr>
                        <a:t>Top 30 Ports Globally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tc>
                  <a:txBody>
                    <a:bodyPr/>
                    <a:lstStyle/>
                    <a:p>
                      <a:pPr algn="ctr" fontAlgn="b"/>
                      <a:r>
                        <a:rPr lang="en-GB" sz="1200" b="0" i="0" u="none" strike="noStrike" dirty="0">
                          <a:solidFill>
                            <a:schemeClr val="bg1"/>
                          </a:solidFill>
                          <a:effectLst/>
                          <a:latin typeface="+mj-lt"/>
                        </a:rPr>
                        <a:t>      3.777.602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89379595"/>
              </p:ext>
            </p:extLst>
          </p:nvPr>
        </p:nvGraphicFramePr>
        <p:xfrm>
          <a:off x="4641850" y="1514476"/>
          <a:ext cx="4044951" cy="4578347"/>
        </p:xfrm>
        <a:graphic>
          <a:graphicData uri="http://schemas.openxmlformats.org/drawingml/2006/table">
            <a:tbl>
              <a:tblPr/>
              <a:tblGrid>
                <a:gridCol w="1671799"/>
                <a:gridCol w="1248123"/>
                <a:gridCol w="1125029"/>
              </a:tblGrid>
              <a:tr h="340650">
                <a:tc gridSpan="3">
                  <a:txBody>
                    <a:bodyPr/>
                    <a:lstStyle/>
                    <a:p>
                      <a:pPr algn="ctr" rtl="0" fontAlgn="b"/>
                      <a:r>
                        <a:rPr lang="en-GB" sz="1200" b="1" i="0" u="none" strike="noStrike" dirty="0" smtClean="0">
                          <a:solidFill>
                            <a:srgbClr val="FFFFFF"/>
                          </a:solidFill>
                          <a:effectLst/>
                          <a:latin typeface="+mj-lt"/>
                        </a:rPr>
                        <a:t>2000</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GB"/>
                    </a:p>
                  </a:txBody>
                  <a:tcPr/>
                </a:tc>
                <a:tc hMerge="1">
                  <a:txBody>
                    <a:bodyPr/>
                    <a:lstStyle/>
                    <a:p>
                      <a:endParaRPr lang="en-GB"/>
                    </a:p>
                  </a:txBody>
                  <a:tcPr/>
                </a:tc>
              </a:tr>
              <a:tr h="340650">
                <a:tc>
                  <a:txBody>
                    <a:bodyPr/>
                    <a:lstStyle/>
                    <a:p>
                      <a:pPr algn="l" rtl="0" fontAlgn="b"/>
                      <a:r>
                        <a:rPr lang="en-GB" sz="1200" b="1" i="0" u="none" strike="noStrike" dirty="0">
                          <a:solidFill>
                            <a:srgbClr val="FFFFFF"/>
                          </a:solidFill>
                          <a:effectLst/>
                          <a:latin typeface="+mj-lt"/>
                        </a:rPr>
                        <a:t>Port name</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Country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Total TEU</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54277">
                <a:tc>
                  <a:txBody>
                    <a:bodyPr/>
                    <a:lstStyle/>
                    <a:p>
                      <a:pPr algn="l" fontAlgn="b"/>
                      <a:r>
                        <a:rPr lang="en-GB" sz="1200" b="0" i="0" u="none" strike="noStrike" dirty="0">
                          <a:solidFill>
                            <a:srgbClr val="000000"/>
                          </a:solidFill>
                          <a:effectLst/>
                          <a:latin typeface="+mj-lt"/>
                        </a:rPr>
                        <a:t>Hong Kong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a:solidFill>
                            <a:srgbClr val="000000"/>
                          </a:solidFill>
                          <a:effectLst/>
                          <a:latin typeface="+mj-lt"/>
                        </a:rPr>
                        <a:t>China (SAR)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a:solidFill>
                            <a:srgbClr val="000000"/>
                          </a:solidFill>
                          <a:effectLst/>
                          <a:latin typeface="+mj-lt"/>
                        </a:rPr>
                        <a:t>18.098.000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Singapore</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Singapore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a:solidFill>
                            <a:srgbClr val="000000"/>
                          </a:solidFill>
                          <a:effectLst/>
                          <a:latin typeface="+mj-lt"/>
                        </a:rPr>
                        <a:t>17.086.900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Busan</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Korea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a:solidFill>
                            <a:srgbClr val="000000"/>
                          </a:solidFill>
                          <a:effectLst/>
                          <a:latin typeface="+mj-lt"/>
                        </a:rPr>
                        <a:t>7.540.387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Kaohsiung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Taiwan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a:solidFill>
                            <a:srgbClr val="000000"/>
                          </a:solidFill>
                          <a:effectLst/>
                          <a:latin typeface="+mj-lt"/>
                        </a:rPr>
                        <a:t>7.425.832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Rotterdam</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Netherlands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a:solidFill>
                            <a:srgbClr val="000000"/>
                          </a:solidFill>
                          <a:effectLst/>
                          <a:latin typeface="+mj-lt"/>
                        </a:rPr>
                        <a:t>6.280.000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Shanghai</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China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5.613.000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Los Angeles</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4.879.429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Long Beach</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4.600.787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Hamburg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a:solidFill>
                            <a:srgbClr val="000000"/>
                          </a:solidFill>
                          <a:effectLst/>
                          <a:latin typeface="+mj-lt"/>
                        </a:rPr>
                        <a:t>Germany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4.248.247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Antwerp</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a:solidFill>
                            <a:srgbClr val="000000"/>
                          </a:solidFill>
                          <a:effectLst/>
                          <a:latin typeface="+mj-lt"/>
                        </a:rPr>
                        <a:t>Belgium</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4.082.334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gridSpan="2">
                  <a:txBody>
                    <a:bodyPr/>
                    <a:lstStyle/>
                    <a:p>
                      <a:pPr algn="l" rtl="0" fontAlgn="b"/>
                      <a:r>
                        <a:rPr lang="en-GB" sz="1200" b="0" i="0" u="none" strike="noStrike" dirty="0">
                          <a:solidFill>
                            <a:schemeClr val="bg1"/>
                          </a:solidFill>
                          <a:effectLst/>
                          <a:latin typeface="+mj-lt"/>
                        </a:rPr>
                        <a:t>Top 30 Ports Globally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tc>
                  <a:txBody>
                    <a:bodyPr/>
                    <a:lstStyle/>
                    <a:p>
                      <a:pPr algn="ctr" fontAlgn="b"/>
                      <a:r>
                        <a:rPr lang="en-GB" sz="1200" b="0" i="0" u="none" strike="noStrike" dirty="0">
                          <a:solidFill>
                            <a:schemeClr val="bg1"/>
                          </a:solidFill>
                          <a:effectLst/>
                          <a:latin typeface="+mj-lt"/>
                        </a:rPr>
                        <a:t>  129.582.641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396" y="6309320"/>
            <a:ext cx="30861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716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Worlds’ Top 10 Container Ports 1970-2010</a:t>
            </a:r>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12</a:t>
            </a:fld>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131555317"/>
              </p:ext>
            </p:extLst>
          </p:nvPr>
        </p:nvGraphicFramePr>
        <p:xfrm>
          <a:off x="460374" y="1514483"/>
          <a:ext cx="4046538" cy="4578336"/>
        </p:xfrm>
        <a:graphic>
          <a:graphicData uri="http://schemas.openxmlformats.org/drawingml/2006/table">
            <a:tbl>
              <a:tblPr/>
              <a:tblGrid>
                <a:gridCol w="1724948"/>
                <a:gridCol w="1160795"/>
                <a:gridCol w="1160795"/>
              </a:tblGrid>
              <a:tr h="340650">
                <a:tc gridSpan="3">
                  <a:txBody>
                    <a:bodyPr/>
                    <a:lstStyle/>
                    <a:p>
                      <a:pPr algn="ctr" rtl="0" fontAlgn="b"/>
                      <a:r>
                        <a:rPr lang="en-GB" sz="1200" b="1" i="0" u="none" strike="noStrike" dirty="0">
                          <a:solidFill>
                            <a:srgbClr val="FFFFFF"/>
                          </a:solidFill>
                          <a:effectLst/>
                          <a:latin typeface="+mj-lt"/>
                        </a:rPr>
                        <a:t>1970</a:t>
                      </a: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GB"/>
                    </a:p>
                  </a:txBody>
                  <a:tcPr/>
                </a:tc>
                <a:tc hMerge="1">
                  <a:txBody>
                    <a:bodyPr/>
                    <a:lstStyle/>
                    <a:p>
                      <a:endParaRPr lang="en-GB"/>
                    </a:p>
                  </a:txBody>
                  <a:tcPr/>
                </a:tc>
              </a:tr>
              <a:tr h="340650">
                <a:tc>
                  <a:txBody>
                    <a:bodyPr/>
                    <a:lstStyle/>
                    <a:p>
                      <a:pPr algn="l" rtl="0" fontAlgn="b"/>
                      <a:r>
                        <a:rPr lang="en-GB" sz="1200" b="1" i="0" u="none" strike="noStrike" dirty="0">
                          <a:solidFill>
                            <a:srgbClr val="FFFFFF"/>
                          </a:solidFill>
                          <a:effectLst/>
                          <a:latin typeface="+mj-lt"/>
                        </a:rPr>
                        <a:t>Port name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Country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Total TEU</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54276">
                <a:tc>
                  <a:txBody>
                    <a:bodyPr/>
                    <a:lstStyle/>
                    <a:p>
                      <a:pPr algn="l" rtl="0" fontAlgn="b"/>
                      <a:r>
                        <a:rPr lang="en-GB" sz="1200" b="0" i="0" u="none" strike="noStrike" dirty="0">
                          <a:solidFill>
                            <a:srgbClr val="000000"/>
                          </a:solidFill>
                          <a:effectLst/>
                          <a:latin typeface="+mj-lt"/>
                        </a:rPr>
                        <a:t>Oakland</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336.364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Rotterdam</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Netherlands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242.328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Seattle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223.740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Antwerp</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Belgium</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215.256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Belfast</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210.000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Bremerhaven</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Germany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194.812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Los Angeles</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165.000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Melbourne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Australia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158.127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Tilbury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155.082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Larne</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147.309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gridSpan="2">
                  <a:txBody>
                    <a:bodyPr/>
                    <a:lstStyle/>
                    <a:p>
                      <a:pPr algn="l" rtl="0" fontAlgn="b"/>
                      <a:r>
                        <a:rPr lang="en-GB" sz="1200" b="0" i="0" u="none" strike="noStrike" dirty="0">
                          <a:solidFill>
                            <a:schemeClr val="bg1"/>
                          </a:solidFill>
                          <a:effectLst/>
                          <a:latin typeface="+mj-lt"/>
                        </a:rPr>
                        <a:t>Top 30 Ports Globally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tc>
                  <a:txBody>
                    <a:bodyPr/>
                    <a:lstStyle/>
                    <a:p>
                      <a:pPr algn="ctr" fontAlgn="b"/>
                      <a:r>
                        <a:rPr lang="en-GB" sz="1200" b="0" i="0" u="none" strike="noStrike" dirty="0">
                          <a:solidFill>
                            <a:schemeClr val="bg1"/>
                          </a:solidFill>
                          <a:effectLst/>
                          <a:latin typeface="+mj-lt"/>
                        </a:rPr>
                        <a:t>      3.777.602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477381949"/>
              </p:ext>
            </p:extLst>
          </p:nvPr>
        </p:nvGraphicFramePr>
        <p:xfrm>
          <a:off x="4641850" y="1514476"/>
          <a:ext cx="4044951" cy="4578347"/>
        </p:xfrm>
        <a:graphic>
          <a:graphicData uri="http://schemas.openxmlformats.org/drawingml/2006/table">
            <a:tbl>
              <a:tblPr/>
              <a:tblGrid>
                <a:gridCol w="1671799"/>
                <a:gridCol w="1248123"/>
                <a:gridCol w="1125029"/>
              </a:tblGrid>
              <a:tr h="340650">
                <a:tc gridSpan="3">
                  <a:txBody>
                    <a:bodyPr/>
                    <a:lstStyle/>
                    <a:p>
                      <a:pPr algn="ctr" rtl="0" fontAlgn="b"/>
                      <a:r>
                        <a:rPr lang="en-GB" sz="1200" b="1" i="0" u="none" strike="noStrike" dirty="0" smtClean="0">
                          <a:solidFill>
                            <a:srgbClr val="FFFFFF"/>
                          </a:solidFill>
                          <a:effectLst/>
                          <a:latin typeface="+mj-lt"/>
                        </a:rPr>
                        <a:t>2010</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GB"/>
                    </a:p>
                  </a:txBody>
                  <a:tcPr/>
                </a:tc>
                <a:tc hMerge="1">
                  <a:txBody>
                    <a:bodyPr/>
                    <a:lstStyle/>
                    <a:p>
                      <a:endParaRPr lang="en-GB"/>
                    </a:p>
                  </a:txBody>
                  <a:tcPr/>
                </a:tc>
              </a:tr>
              <a:tr h="340650">
                <a:tc>
                  <a:txBody>
                    <a:bodyPr/>
                    <a:lstStyle/>
                    <a:p>
                      <a:pPr algn="l" rtl="0" fontAlgn="b"/>
                      <a:r>
                        <a:rPr lang="en-GB" sz="1200" b="1" i="0" u="none" strike="noStrike" dirty="0">
                          <a:solidFill>
                            <a:srgbClr val="FFFFFF"/>
                          </a:solidFill>
                          <a:effectLst/>
                          <a:latin typeface="+mj-lt"/>
                        </a:rPr>
                        <a:t>Port name</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Country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Total TEU</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54277">
                <a:tc>
                  <a:txBody>
                    <a:bodyPr/>
                    <a:lstStyle/>
                    <a:p>
                      <a:pPr algn="l" rtl="0" fontAlgn="b"/>
                      <a:r>
                        <a:rPr lang="en-GB" sz="1200" b="0" i="0" u="none" strike="noStrike" dirty="0">
                          <a:solidFill>
                            <a:srgbClr val="000000"/>
                          </a:solidFill>
                          <a:effectLst/>
                          <a:latin typeface="+mj-lt"/>
                        </a:rPr>
                        <a:t>Shanghai</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China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29.069.000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rtl="0" fontAlgn="b"/>
                      <a:r>
                        <a:rPr lang="en-GB" sz="1200" b="0" i="0" u="none" strike="noStrike" dirty="0">
                          <a:solidFill>
                            <a:srgbClr val="000000"/>
                          </a:solidFill>
                          <a:effectLst/>
                          <a:latin typeface="+mj-lt"/>
                        </a:rPr>
                        <a:t>Singapore</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Singapore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a:solidFill>
                            <a:srgbClr val="000000"/>
                          </a:solidFill>
                          <a:effectLst/>
                          <a:latin typeface="+mj-lt"/>
                        </a:rPr>
                        <a:t>28.431.000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rtl="0" fontAlgn="b"/>
                      <a:r>
                        <a:rPr lang="en-GB" sz="1200" b="0" i="0" u="none" strike="noStrike" dirty="0">
                          <a:solidFill>
                            <a:srgbClr val="000000"/>
                          </a:solidFill>
                          <a:effectLst/>
                          <a:latin typeface="+mj-lt"/>
                        </a:rPr>
                        <a:t>Hong Kong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China (SAR)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23.699.000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rtl="0" fontAlgn="b"/>
                      <a:r>
                        <a:rPr lang="en-GB" sz="1200" b="0" i="0" u="none" strike="noStrike" dirty="0">
                          <a:solidFill>
                            <a:srgbClr val="000000"/>
                          </a:solidFill>
                          <a:effectLst/>
                          <a:latin typeface="+mj-lt"/>
                        </a:rPr>
                        <a:t>Shenzhen</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China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a:solidFill>
                            <a:srgbClr val="000000"/>
                          </a:solidFill>
                          <a:effectLst/>
                          <a:latin typeface="+mj-lt"/>
                        </a:rPr>
                        <a:t>22.510.000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rtl="0" fontAlgn="b"/>
                      <a:r>
                        <a:rPr lang="en-GB" sz="1200" b="0" i="0" u="none" strike="noStrike" dirty="0">
                          <a:solidFill>
                            <a:srgbClr val="000000"/>
                          </a:solidFill>
                          <a:effectLst/>
                          <a:latin typeface="+mj-lt"/>
                        </a:rPr>
                        <a:t>Busan</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Korea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14.194.000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rtl="0" fontAlgn="b"/>
                      <a:r>
                        <a:rPr lang="en-GB" sz="1200" b="0" i="0" u="none" strike="noStrike" dirty="0">
                          <a:solidFill>
                            <a:srgbClr val="000000"/>
                          </a:solidFill>
                          <a:effectLst/>
                          <a:latin typeface="+mj-lt"/>
                        </a:rPr>
                        <a:t>Ningbo</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China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a:solidFill>
                            <a:srgbClr val="000000"/>
                          </a:solidFill>
                          <a:effectLst/>
                          <a:latin typeface="+mj-lt"/>
                        </a:rPr>
                        <a:t>13.144.000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rtl="0" fontAlgn="b"/>
                      <a:r>
                        <a:rPr lang="en-GB" sz="1200" b="0" i="0" u="none" strike="noStrike" dirty="0">
                          <a:solidFill>
                            <a:srgbClr val="000000"/>
                          </a:solidFill>
                          <a:effectLst/>
                          <a:latin typeface="+mj-lt"/>
                        </a:rPr>
                        <a:t>Guangzhou</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China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12.560.000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rtl="0" fontAlgn="b"/>
                      <a:r>
                        <a:rPr lang="en-GB" sz="1200" b="0" i="0" u="none" strike="noStrike" dirty="0">
                          <a:solidFill>
                            <a:srgbClr val="000000"/>
                          </a:solidFill>
                          <a:effectLst/>
                          <a:latin typeface="+mj-lt"/>
                        </a:rPr>
                        <a:t>Qingdao</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a:solidFill>
                            <a:srgbClr val="000000"/>
                          </a:solidFill>
                          <a:effectLst/>
                          <a:latin typeface="+mj-lt"/>
                        </a:rPr>
                        <a:t>China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12.012.000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rtl="0" fontAlgn="b"/>
                      <a:r>
                        <a:rPr lang="en-GB" sz="1200" b="0" i="0" u="none" strike="noStrike" dirty="0">
                          <a:solidFill>
                            <a:srgbClr val="000000"/>
                          </a:solidFill>
                          <a:effectLst/>
                          <a:latin typeface="+mj-lt"/>
                        </a:rPr>
                        <a:t>Dubai</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UAE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11.600.000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rtl="0" fontAlgn="b"/>
                      <a:r>
                        <a:rPr lang="en-GB" sz="1200" b="0" i="0" u="none" strike="noStrike" dirty="0">
                          <a:solidFill>
                            <a:srgbClr val="000000"/>
                          </a:solidFill>
                          <a:effectLst/>
                          <a:latin typeface="+mj-lt"/>
                        </a:rPr>
                        <a:t>Rotterdam</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a:solidFill>
                            <a:srgbClr val="000000"/>
                          </a:solidFill>
                          <a:effectLst/>
                          <a:latin typeface="+mj-lt"/>
                        </a:rPr>
                        <a:t>Netherlands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11.145.000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gridSpan="2">
                  <a:txBody>
                    <a:bodyPr/>
                    <a:lstStyle/>
                    <a:p>
                      <a:pPr algn="l" rtl="0" fontAlgn="b"/>
                      <a:r>
                        <a:rPr lang="en-GB" sz="1200" b="0" i="0" u="none" strike="noStrike" dirty="0">
                          <a:solidFill>
                            <a:schemeClr val="bg1"/>
                          </a:solidFill>
                          <a:effectLst/>
                          <a:latin typeface="+mj-lt"/>
                        </a:rPr>
                        <a:t>Top 30 Ports Globally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tc>
                  <a:txBody>
                    <a:bodyPr/>
                    <a:lstStyle/>
                    <a:p>
                      <a:pPr algn="ctr" fontAlgn="b"/>
                      <a:r>
                        <a:rPr lang="en-GB" sz="1200" b="0" i="0" u="none" strike="noStrike" dirty="0">
                          <a:solidFill>
                            <a:schemeClr val="bg1"/>
                          </a:solidFill>
                          <a:effectLst/>
                          <a:latin typeface="+mj-lt"/>
                        </a:rPr>
                        <a:t>  299.495.000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396" y="6309320"/>
            <a:ext cx="30861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863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GB" dirty="0" smtClean="0"/>
              <a:t>page </a:t>
            </a:r>
            <a:fld id="{161BE2EA-AEDB-4948-88E1-594E5C4BF481}" type="slidenum">
              <a:rPr lang="en-GB" smtClean="0"/>
              <a:pPr/>
              <a:t>13</a:t>
            </a:fld>
            <a:endParaRPr lang="en-GB" dirty="0"/>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97"/>
          <a:stretch/>
        </p:blipFill>
        <p:spPr bwMode="auto">
          <a:xfrm>
            <a:off x="1239838" y="458788"/>
            <a:ext cx="6664325"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88042" y="6338729"/>
            <a:ext cx="4169731" cy="369332"/>
          </a:xfrm>
          <a:prstGeom prst="rect">
            <a:avLst/>
          </a:prstGeom>
          <a:noFill/>
        </p:spPr>
        <p:txBody>
          <a:bodyPr wrap="none" rtlCol="0">
            <a:spAutoFit/>
          </a:bodyPr>
          <a:lstStyle/>
          <a:p>
            <a:r>
              <a:rPr lang="da-DK" b="1" dirty="0" smtClean="0">
                <a:solidFill>
                  <a:schemeClr val="accent1">
                    <a:lumMod val="50000"/>
                  </a:schemeClr>
                </a:solidFill>
              </a:rPr>
              <a:t>www.creatingglobalopportunities.com</a:t>
            </a:r>
            <a:endParaRPr lang="en-GB" b="1" dirty="0">
              <a:solidFill>
                <a:schemeClr val="accent1">
                  <a:lumMod val="50000"/>
                </a:schemeClr>
              </a:solidFill>
            </a:endParaRPr>
          </a:p>
        </p:txBody>
      </p:sp>
    </p:spTree>
    <p:extLst>
      <p:ext uri="{BB962C8B-B14F-4D97-AF65-F5344CB8AC3E}">
        <p14:creationId xmlns:p14="http://schemas.microsoft.com/office/powerpoint/2010/main" val="903046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An Overview of the Historical </a:t>
            </a:r>
            <a:r>
              <a:rPr lang="en-PH" dirty="0" smtClean="0"/>
              <a:t>Content</a:t>
            </a:r>
            <a:endParaRPr lang="en-PH" dirty="0"/>
          </a:p>
        </p:txBody>
      </p:sp>
      <p:sp>
        <p:nvSpPr>
          <p:cNvPr id="6" name="Slide Number Placeholder 5"/>
          <p:cNvSpPr>
            <a:spLocks noGrp="1"/>
          </p:cNvSpPr>
          <p:nvPr>
            <p:ph type="sldNum" sz="quarter" idx="12"/>
          </p:nvPr>
        </p:nvSpPr>
        <p:spPr/>
        <p:txBody>
          <a:bodyPr/>
          <a:lstStyle/>
          <a:p>
            <a:r>
              <a:rPr lang="en-GB" smtClean="0"/>
              <a:t>page </a:t>
            </a:r>
            <a:fld id="{161BE2EA-AEDB-4948-88E1-594E5C4BF481}" type="slidenum">
              <a:rPr lang="en-GB" smtClean="0"/>
              <a:pPr/>
              <a:t>14</a:t>
            </a:fld>
            <a:endParaRPr lang="en-GB"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0374" y="1819275"/>
            <a:ext cx="8226425" cy="380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488042" y="6338729"/>
            <a:ext cx="4169731" cy="369332"/>
          </a:xfrm>
          <a:prstGeom prst="rect">
            <a:avLst/>
          </a:prstGeom>
          <a:noFill/>
        </p:spPr>
        <p:txBody>
          <a:bodyPr wrap="none" rtlCol="0">
            <a:spAutoFit/>
          </a:bodyPr>
          <a:lstStyle/>
          <a:p>
            <a:r>
              <a:rPr lang="da-DK" b="1" dirty="0" smtClean="0">
                <a:solidFill>
                  <a:schemeClr val="accent1">
                    <a:lumMod val="50000"/>
                  </a:schemeClr>
                </a:solidFill>
              </a:rPr>
              <a:t>www.creatingglobalopportunities.com</a:t>
            </a:r>
            <a:endParaRPr lang="en-GB" b="1" dirty="0">
              <a:solidFill>
                <a:schemeClr val="accent1">
                  <a:lumMod val="50000"/>
                </a:schemeClr>
              </a:solidFill>
            </a:endParaRPr>
          </a:p>
        </p:txBody>
      </p:sp>
    </p:spTree>
    <p:extLst>
      <p:ext uri="{BB962C8B-B14F-4D97-AF65-F5344CB8AC3E}">
        <p14:creationId xmlns:p14="http://schemas.microsoft.com/office/powerpoint/2010/main" val="1208328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a-DK" dirty="0" smtClean="0"/>
              <a:t>Some comments on past and possible future economic developments</a:t>
            </a:r>
            <a:endParaRPr lang="en-GB" dirty="0"/>
          </a:p>
        </p:txBody>
      </p:sp>
    </p:spTree>
    <p:extLst>
      <p:ext uri="{BB962C8B-B14F-4D97-AF65-F5344CB8AC3E}">
        <p14:creationId xmlns:p14="http://schemas.microsoft.com/office/powerpoint/2010/main" val="1653184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16</a:t>
            </a:fld>
            <a:endParaRPr lang="en-GB"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0375" y="1193801"/>
            <a:ext cx="8226425" cy="197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0375" y="3714750"/>
            <a:ext cx="8226425" cy="2062103"/>
          </a:xfrm>
          <a:prstGeom prst="rect">
            <a:avLst/>
          </a:prstGeom>
        </p:spPr>
        <p:txBody>
          <a:bodyPr wrap="square">
            <a:spAutoFit/>
          </a:bodyPr>
          <a:lstStyle/>
          <a:p>
            <a:pPr>
              <a:spcAft>
                <a:spcPts val="1200"/>
              </a:spcAft>
            </a:pPr>
            <a:r>
              <a:rPr lang="en-PH" dirty="0"/>
              <a:t>Trade grew at about 3.5% a year over the period.</a:t>
            </a:r>
          </a:p>
          <a:p>
            <a:pPr>
              <a:spcAft>
                <a:spcPts val="1200"/>
              </a:spcAft>
            </a:pPr>
            <a:r>
              <a:rPr lang="en-PH" dirty="0"/>
              <a:t>In 1950, the United States represented 19.4% of global </a:t>
            </a:r>
            <a:r>
              <a:rPr lang="en-PH" dirty="0" smtClean="0"/>
              <a:t>trade,</a:t>
            </a:r>
            <a:br>
              <a:rPr lang="en-PH" dirty="0" smtClean="0"/>
            </a:br>
            <a:r>
              <a:rPr lang="en-PH" dirty="0" smtClean="0"/>
              <a:t>the </a:t>
            </a:r>
            <a:r>
              <a:rPr lang="en-PH" dirty="0"/>
              <a:t>United Kingdom 13.1%, Canada 6.3%, France 5.5</a:t>
            </a:r>
            <a:r>
              <a:rPr lang="en-PH" dirty="0" smtClean="0"/>
              <a:t>%, Germany </a:t>
            </a:r>
            <a:r>
              <a:rPr lang="en-PH" dirty="0"/>
              <a:t>4.6</a:t>
            </a:r>
            <a:r>
              <a:rPr lang="en-PH" dirty="0" smtClean="0"/>
              <a:t>%</a:t>
            </a:r>
            <a:br>
              <a:rPr lang="en-PH" dirty="0" smtClean="0"/>
            </a:br>
            <a:r>
              <a:rPr lang="en-PH" dirty="0" smtClean="0"/>
              <a:t>and </a:t>
            </a:r>
            <a:r>
              <a:rPr lang="en-PH" dirty="0"/>
              <a:t>Japan only 1.7% (just marginally more </a:t>
            </a:r>
            <a:r>
              <a:rPr lang="en-PH" dirty="0" smtClean="0"/>
              <a:t>than Denmark’s </a:t>
            </a:r>
            <a:r>
              <a:rPr lang="en-PH" dirty="0"/>
              <a:t>1.5%)</a:t>
            </a:r>
          </a:p>
          <a:p>
            <a:pPr>
              <a:spcAft>
                <a:spcPts val="1200"/>
              </a:spcAft>
            </a:pPr>
            <a:r>
              <a:rPr lang="en-PH" dirty="0"/>
              <a:t>By 1955, Germany’s share had grown to 6.9% and Japan’s to </a:t>
            </a:r>
            <a:r>
              <a:rPr lang="en-PH" dirty="0" smtClean="0"/>
              <a:t>2.5%</a:t>
            </a:r>
            <a:br>
              <a:rPr lang="en-PH" dirty="0" smtClean="0"/>
            </a:br>
            <a:r>
              <a:rPr lang="en-PH" dirty="0" smtClean="0"/>
              <a:t>but Western </a:t>
            </a:r>
            <a:r>
              <a:rPr lang="en-PH" dirty="0"/>
              <a:t>economies dominated international trade </a:t>
            </a:r>
          </a:p>
        </p:txBody>
      </p:sp>
    </p:spTree>
    <p:extLst>
      <p:ext uri="{BB962C8B-B14F-4D97-AF65-F5344CB8AC3E}">
        <p14:creationId xmlns:p14="http://schemas.microsoft.com/office/powerpoint/2010/main" val="506202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17</a:t>
            </a:fld>
            <a:endParaRPr lang="en-GB" dirty="0"/>
          </a:p>
        </p:txBody>
      </p:sp>
      <p:sp>
        <p:nvSpPr>
          <p:cNvPr id="7" name="Rectangle 6"/>
          <p:cNvSpPr/>
          <p:nvPr/>
        </p:nvSpPr>
        <p:spPr>
          <a:xfrm>
            <a:off x="460375" y="3714750"/>
            <a:ext cx="8226425" cy="2185214"/>
          </a:xfrm>
          <a:prstGeom prst="rect">
            <a:avLst/>
          </a:prstGeom>
        </p:spPr>
        <p:txBody>
          <a:bodyPr wrap="square">
            <a:spAutoFit/>
          </a:bodyPr>
          <a:lstStyle/>
          <a:p>
            <a:pPr>
              <a:spcAft>
                <a:spcPts val="1200"/>
              </a:spcAft>
            </a:pPr>
            <a:r>
              <a:rPr lang="en-PH" dirty="0"/>
              <a:t>By 1970 world trade had grown </a:t>
            </a:r>
            <a:r>
              <a:rPr lang="en-PH" dirty="0" smtClean="0"/>
              <a:t>to </a:t>
            </a:r>
            <a:r>
              <a:rPr lang="en-PH" dirty="0"/>
              <a:t>USD Billion 581.7 </a:t>
            </a:r>
            <a:endParaRPr lang="en-PH" dirty="0" smtClean="0"/>
          </a:p>
          <a:p>
            <a:r>
              <a:rPr lang="da-DK" dirty="0"/>
              <a:t>The United States still dominated with 14.8% of global </a:t>
            </a:r>
            <a:r>
              <a:rPr lang="da-DK" dirty="0" err="1" smtClean="0"/>
              <a:t>trade</a:t>
            </a:r>
            <a:r>
              <a:rPr lang="da-DK" dirty="0" smtClean="0"/>
              <a:t>. Germany </a:t>
            </a:r>
            <a:r>
              <a:rPr lang="da-DK" dirty="0"/>
              <a:t>had recovered with 11.0%, France had grown to 6.4%, </a:t>
            </a:r>
            <a:r>
              <a:rPr lang="da-DK" dirty="0" smtClean="0"/>
              <a:t> Japan </a:t>
            </a:r>
            <a:r>
              <a:rPr lang="da-DK" dirty="0"/>
              <a:t>had expanded to 6.5% while the UK had dropped to 7.1%,   </a:t>
            </a:r>
            <a:endParaRPr lang="en-GB" dirty="0" smtClean="0"/>
          </a:p>
          <a:p>
            <a:endParaRPr lang="en-PH" dirty="0" smtClean="0"/>
          </a:p>
          <a:p>
            <a:pPr>
              <a:spcAft>
                <a:spcPts val="1200"/>
              </a:spcAft>
            </a:pPr>
            <a:r>
              <a:rPr lang="en-PH" dirty="0" smtClean="0"/>
              <a:t>The </a:t>
            </a:r>
            <a:r>
              <a:rPr lang="en-PH" dirty="0"/>
              <a:t>”Asian Tigers” of Hong Kong, Singapore and South </a:t>
            </a:r>
            <a:r>
              <a:rPr lang="en-PH" dirty="0" smtClean="0"/>
              <a:t>Korea were just beginning </a:t>
            </a:r>
            <a:r>
              <a:rPr lang="en-PH" dirty="0"/>
              <a:t>their ”leap” with a total of 2.1% share of </a:t>
            </a:r>
            <a:r>
              <a:rPr lang="en-PH" dirty="0" smtClean="0"/>
              <a:t> world trade</a:t>
            </a:r>
            <a:endParaRPr lang="en-PH" dirty="0"/>
          </a:p>
        </p:txBody>
      </p:sp>
      <p:grpSp>
        <p:nvGrpSpPr>
          <p:cNvPr id="2" name="Group 1"/>
          <p:cNvGrpSpPr/>
          <p:nvPr/>
        </p:nvGrpSpPr>
        <p:grpSpPr>
          <a:xfrm>
            <a:off x="698500" y="1155701"/>
            <a:ext cx="7747000" cy="2175598"/>
            <a:chOff x="460375" y="1514475"/>
            <a:chExt cx="3764085" cy="1446929"/>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0375" y="1514475"/>
              <a:ext cx="20859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67235" y="1799354"/>
              <a:ext cx="657225"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34121" y="1846984"/>
              <a:ext cx="52387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31453" y="1827933"/>
              <a:ext cx="54292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42158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18</a:t>
            </a:fld>
            <a:endParaRPr lang="en-GB" dirty="0"/>
          </a:p>
        </p:txBody>
      </p:sp>
      <p:sp>
        <p:nvSpPr>
          <p:cNvPr id="7" name="Rectangle 6"/>
          <p:cNvSpPr/>
          <p:nvPr/>
        </p:nvSpPr>
        <p:spPr>
          <a:xfrm>
            <a:off x="460375" y="3206175"/>
            <a:ext cx="8226425" cy="3046988"/>
          </a:xfrm>
          <a:prstGeom prst="rect">
            <a:avLst/>
          </a:prstGeom>
        </p:spPr>
        <p:txBody>
          <a:bodyPr wrap="square">
            <a:spAutoFit/>
          </a:bodyPr>
          <a:lstStyle/>
          <a:p>
            <a:pPr>
              <a:spcAft>
                <a:spcPts val="1200"/>
              </a:spcAft>
            </a:pPr>
            <a:r>
              <a:rPr lang="en-PH" dirty="0"/>
              <a:t>From 1970 to 1990, global trade grew by an average of 5.9% </a:t>
            </a:r>
            <a:r>
              <a:rPr lang="en-PH" dirty="0" smtClean="0"/>
              <a:t>a </a:t>
            </a:r>
            <a:r>
              <a:rPr lang="en-PH" dirty="0"/>
              <a:t>year in </a:t>
            </a:r>
            <a:r>
              <a:rPr lang="en-PH" dirty="0" err="1"/>
              <a:t>USDollar</a:t>
            </a:r>
            <a:r>
              <a:rPr lang="en-PH" dirty="0"/>
              <a:t> terms, between 10% and 15% a year in </a:t>
            </a:r>
            <a:r>
              <a:rPr lang="en-PH" dirty="0" smtClean="0"/>
              <a:t>volume</a:t>
            </a:r>
          </a:p>
          <a:p>
            <a:pPr>
              <a:spcAft>
                <a:spcPts val="600"/>
              </a:spcAft>
            </a:pPr>
            <a:r>
              <a:rPr lang="da-DK" dirty="0" smtClean="0"/>
              <a:t>China </a:t>
            </a:r>
            <a:r>
              <a:rPr lang="da-DK" dirty="0"/>
              <a:t>appears in the data by 1980 with a 1.0% share that by </a:t>
            </a:r>
            <a:r>
              <a:rPr lang="da-DK" dirty="0" smtClean="0"/>
              <a:t>1990</a:t>
            </a:r>
            <a:br>
              <a:rPr lang="da-DK" dirty="0" smtClean="0"/>
            </a:br>
            <a:r>
              <a:rPr lang="da-DK" dirty="0" smtClean="0"/>
              <a:t>had </a:t>
            </a:r>
            <a:r>
              <a:rPr lang="da-DK" dirty="0" err="1" smtClean="0"/>
              <a:t>only</a:t>
            </a:r>
            <a:r>
              <a:rPr lang="da-DK" dirty="0" smtClean="0"/>
              <a:t> </a:t>
            </a:r>
            <a:r>
              <a:rPr lang="da-DK" dirty="0" err="1" smtClean="0"/>
              <a:t>climbed</a:t>
            </a:r>
            <a:r>
              <a:rPr lang="da-DK" dirty="0" smtClean="0"/>
              <a:t> </a:t>
            </a:r>
            <a:r>
              <a:rPr lang="da-DK" dirty="0"/>
              <a:t>to 1.7%</a:t>
            </a:r>
          </a:p>
          <a:p>
            <a:pPr>
              <a:spcAft>
                <a:spcPts val="1200"/>
              </a:spcAft>
            </a:pPr>
            <a:r>
              <a:rPr lang="da-DK" dirty="0" smtClean="0"/>
              <a:t>The </a:t>
            </a:r>
            <a:r>
              <a:rPr lang="da-DK" dirty="0"/>
              <a:t>”Asian Tigers” of Hong Kong, Singapore and South Korea </a:t>
            </a:r>
            <a:r>
              <a:rPr lang="da-DK" dirty="0" smtClean="0"/>
              <a:t>had now </a:t>
            </a:r>
            <a:r>
              <a:rPr lang="da-DK" dirty="0"/>
              <a:t>been joined by Taiwan and collectively climbed to 7.9</a:t>
            </a:r>
            <a:r>
              <a:rPr lang="da-DK" dirty="0" smtClean="0"/>
              <a:t>%</a:t>
            </a:r>
            <a:endParaRPr lang="en-PH" dirty="0"/>
          </a:p>
          <a:p>
            <a:pPr>
              <a:spcAft>
                <a:spcPts val="1200"/>
              </a:spcAft>
            </a:pPr>
            <a:r>
              <a:rPr lang="en-PH" dirty="0"/>
              <a:t> Japan’s share peaked around 1985 at 8.0% and already </a:t>
            </a:r>
            <a:r>
              <a:rPr lang="en-PH" dirty="0" smtClean="0"/>
              <a:t>by 1990 </a:t>
            </a:r>
            <a:r>
              <a:rPr lang="en-PH" dirty="0"/>
              <a:t>had dropped to 7.6%, but overall, Asia’s share was now </a:t>
            </a:r>
            <a:r>
              <a:rPr lang="en-PH" dirty="0" smtClean="0"/>
              <a:t> achieving </a:t>
            </a:r>
            <a:r>
              <a:rPr lang="en-PH" dirty="0"/>
              <a:t>19.0% of world trade, doubling since 1950 (8.2%) </a:t>
            </a:r>
          </a:p>
        </p:txBody>
      </p:sp>
      <p:grpSp>
        <p:nvGrpSpPr>
          <p:cNvPr id="3" name="Group 2"/>
          <p:cNvGrpSpPr/>
          <p:nvPr/>
        </p:nvGrpSpPr>
        <p:grpSpPr>
          <a:xfrm>
            <a:off x="571500" y="1104900"/>
            <a:ext cx="7721600" cy="2129328"/>
            <a:chOff x="473069" y="1509854"/>
            <a:chExt cx="5084589" cy="1456458"/>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3069" y="1509854"/>
              <a:ext cx="20859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37978" y="1794730"/>
              <a:ext cx="657225"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27493" y="1843595"/>
              <a:ext cx="52387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29168" y="1823707"/>
              <a:ext cx="54292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92830" y="1775687"/>
              <a:ext cx="6762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843283" y="1737410"/>
              <a:ext cx="71437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052406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GB" smtClean="0"/>
              <a:t>page </a:t>
            </a:r>
            <a:fld id="{161BE2EA-AEDB-4948-88E1-594E5C4BF481}" type="slidenum">
              <a:rPr lang="en-GB" smtClean="0"/>
              <a:pPr/>
              <a:t>19</a:t>
            </a:fld>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1351956764"/>
              </p:ext>
            </p:extLst>
          </p:nvPr>
        </p:nvGraphicFramePr>
        <p:xfrm>
          <a:off x="528141" y="481663"/>
          <a:ext cx="6934199" cy="2758440"/>
        </p:xfrm>
        <a:graphic>
          <a:graphicData uri="http://schemas.openxmlformats.org/drawingml/2006/table">
            <a:tbl>
              <a:tblPr/>
              <a:tblGrid>
                <a:gridCol w="608764"/>
                <a:gridCol w="608764"/>
                <a:gridCol w="732419"/>
                <a:gridCol w="1246063"/>
                <a:gridCol w="1246063"/>
                <a:gridCol w="1246063"/>
                <a:gridCol w="1246063"/>
              </a:tblGrid>
              <a:tr h="361950">
                <a:tc gridSpan="4">
                  <a:txBody>
                    <a:bodyPr/>
                    <a:lstStyle/>
                    <a:p>
                      <a:pPr algn="l" fontAlgn="b"/>
                      <a:r>
                        <a:rPr lang="en-GB" sz="2200" b="1" i="0" u="none" strike="noStrike">
                          <a:solidFill>
                            <a:srgbClr val="002060"/>
                          </a:solidFill>
                          <a:effectLst/>
                          <a:latin typeface="Calibri"/>
                        </a:rPr>
                        <a:t>World merchandise trade</a:t>
                      </a:r>
                    </a:p>
                  </a:txBody>
                  <a:tcPr marL="9525" marR="9525" marT="9525"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r>
              <a:tr h="361950">
                <a:tc gridSpan="4">
                  <a:txBody>
                    <a:bodyPr/>
                    <a:lstStyle/>
                    <a:p>
                      <a:pPr algn="l" fontAlgn="b"/>
                      <a:r>
                        <a:rPr lang="en-GB" sz="2200" b="1" i="0" u="none" strike="noStrike">
                          <a:solidFill>
                            <a:srgbClr val="002060"/>
                          </a:solidFill>
                          <a:effectLst/>
                          <a:latin typeface="Calibri"/>
                        </a:rPr>
                        <a:t>(USD bn, at current prices)</a:t>
                      </a:r>
                    </a:p>
                  </a:txBody>
                  <a:tcPr marL="9525" marR="9525" marT="9525"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r>
              <a:tr h="333375">
                <a:tc>
                  <a:txBody>
                    <a:bodyPr/>
                    <a:lstStyle/>
                    <a:p>
                      <a:pPr algn="l" fontAlgn="b"/>
                      <a:r>
                        <a:rPr lang="en-GB" sz="1100" b="0" i="0" u="none" strike="noStrike">
                          <a:solidFill>
                            <a:srgbClr val="002060"/>
                          </a:solidFill>
                          <a:effectLst/>
                          <a:latin typeface="Calibri"/>
                        </a:rPr>
                        <a:t> </a:t>
                      </a:r>
                    </a:p>
                  </a:txBody>
                  <a:tcPr marL="9525" marR="9525" marT="9525" marB="0" anchor="b">
                    <a:lnL>
                      <a:noFill/>
                    </a:lnL>
                    <a:lnR>
                      <a:noFill/>
                    </a:lnR>
                    <a:lnT>
                      <a:noFill/>
                    </a:lnT>
                    <a:lnB>
                      <a:noFill/>
                    </a:lnB>
                    <a:solidFill>
                      <a:srgbClr val="31869B"/>
                    </a:solidFill>
                  </a:tcPr>
                </a:tc>
                <a:tc>
                  <a:txBody>
                    <a:bodyPr/>
                    <a:lstStyle/>
                    <a:p>
                      <a:pPr algn="l" fontAlgn="b"/>
                      <a:r>
                        <a:rPr lang="en-GB" sz="1100" b="0" i="0" u="none" strike="noStrike">
                          <a:solidFill>
                            <a:srgbClr val="002060"/>
                          </a:solidFill>
                          <a:effectLst/>
                          <a:latin typeface="Calibri"/>
                        </a:rPr>
                        <a:t> </a:t>
                      </a:r>
                    </a:p>
                  </a:txBody>
                  <a:tcPr marL="9525" marR="9525" marT="9525" marB="0" anchor="b">
                    <a:lnL>
                      <a:noFill/>
                    </a:lnL>
                    <a:lnR>
                      <a:noFill/>
                    </a:lnR>
                    <a:lnT>
                      <a:noFill/>
                    </a:lnT>
                    <a:lnB>
                      <a:noFill/>
                    </a:lnB>
                    <a:solidFill>
                      <a:srgbClr val="31869B"/>
                    </a:solidFill>
                  </a:tcPr>
                </a:tc>
                <a:tc>
                  <a:txBody>
                    <a:bodyPr/>
                    <a:lstStyle/>
                    <a:p>
                      <a:pPr algn="l" fontAlgn="b"/>
                      <a:r>
                        <a:rPr lang="en-GB" sz="1100" b="0" i="0" u="none" strike="noStrike">
                          <a:solidFill>
                            <a:srgbClr val="002060"/>
                          </a:solidFill>
                          <a:effectLst/>
                          <a:latin typeface="Calibri"/>
                        </a:rPr>
                        <a:t> </a:t>
                      </a:r>
                    </a:p>
                  </a:txBody>
                  <a:tcPr marL="9525" marR="9525" marT="9525" marB="0" anchor="b">
                    <a:lnL>
                      <a:noFill/>
                    </a:lnL>
                    <a:lnR>
                      <a:noFill/>
                    </a:lnR>
                    <a:lnT>
                      <a:noFill/>
                    </a:lnT>
                    <a:lnB>
                      <a:noFill/>
                    </a:lnB>
                    <a:solidFill>
                      <a:srgbClr val="31869B"/>
                    </a:solidFill>
                  </a:tcPr>
                </a:tc>
                <a:tc>
                  <a:txBody>
                    <a:bodyPr/>
                    <a:lstStyle/>
                    <a:p>
                      <a:pPr algn="ctr" fontAlgn="b"/>
                      <a:r>
                        <a:rPr lang="en-GB" sz="2000" b="0" i="0" u="none" strike="noStrike">
                          <a:solidFill>
                            <a:srgbClr val="FFFFFF"/>
                          </a:solidFill>
                          <a:effectLst/>
                          <a:latin typeface="Calibri"/>
                        </a:rPr>
                        <a:t>1950</a:t>
                      </a:r>
                    </a:p>
                  </a:txBody>
                  <a:tcPr marL="9525" marR="9525" marT="9525" marB="0" anchor="b">
                    <a:lnL>
                      <a:noFill/>
                    </a:lnL>
                    <a:lnR>
                      <a:noFill/>
                    </a:lnR>
                    <a:lnT>
                      <a:noFill/>
                    </a:lnT>
                    <a:lnB>
                      <a:noFill/>
                    </a:lnB>
                    <a:solidFill>
                      <a:srgbClr val="31869B"/>
                    </a:solidFill>
                  </a:tcPr>
                </a:tc>
                <a:tc>
                  <a:txBody>
                    <a:bodyPr/>
                    <a:lstStyle/>
                    <a:p>
                      <a:pPr algn="ctr" fontAlgn="b"/>
                      <a:r>
                        <a:rPr lang="en-GB" sz="2000" b="0" i="0" u="none" strike="noStrike">
                          <a:solidFill>
                            <a:srgbClr val="FFFFFF"/>
                          </a:solidFill>
                          <a:effectLst/>
                          <a:latin typeface="Calibri"/>
                        </a:rPr>
                        <a:t>1970</a:t>
                      </a:r>
                    </a:p>
                  </a:txBody>
                  <a:tcPr marL="9525" marR="9525" marT="9525" marB="0" anchor="b">
                    <a:lnL>
                      <a:noFill/>
                    </a:lnL>
                    <a:lnR>
                      <a:noFill/>
                    </a:lnR>
                    <a:lnT>
                      <a:noFill/>
                    </a:lnT>
                    <a:lnB>
                      <a:noFill/>
                    </a:lnB>
                    <a:solidFill>
                      <a:srgbClr val="31869B"/>
                    </a:solidFill>
                  </a:tcPr>
                </a:tc>
                <a:tc>
                  <a:txBody>
                    <a:bodyPr/>
                    <a:lstStyle/>
                    <a:p>
                      <a:pPr algn="ctr" fontAlgn="b"/>
                      <a:r>
                        <a:rPr lang="en-GB" sz="2000" b="0" i="0" u="none" strike="noStrike">
                          <a:solidFill>
                            <a:srgbClr val="FFFFFF"/>
                          </a:solidFill>
                          <a:effectLst/>
                          <a:latin typeface="Calibri"/>
                        </a:rPr>
                        <a:t>1990</a:t>
                      </a:r>
                    </a:p>
                  </a:txBody>
                  <a:tcPr marL="9525" marR="9525" marT="9525" marB="0" anchor="b">
                    <a:lnL>
                      <a:noFill/>
                    </a:lnL>
                    <a:lnR>
                      <a:noFill/>
                    </a:lnR>
                    <a:lnT>
                      <a:noFill/>
                    </a:lnT>
                    <a:lnB>
                      <a:noFill/>
                    </a:lnB>
                    <a:solidFill>
                      <a:srgbClr val="31869B"/>
                    </a:solidFill>
                  </a:tcPr>
                </a:tc>
                <a:tc>
                  <a:txBody>
                    <a:bodyPr/>
                    <a:lstStyle/>
                    <a:p>
                      <a:pPr algn="ctr" fontAlgn="b"/>
                      <a:r>
                        <a:rPr lang="en-GB" sz="2000" b="0" i="0" u="none" strike="noStrike">
                          <a:solidFill>
                            <a:srgbClr val="FFFFFF"/>
                          </a:solidFill>
                          <a:effectLst/>
                          <a:latin typeface="Calibri"/>
                        </a:rPr>
                        <a:t>2010</a:t>
                      </a:r>
                    </a:p>
                  </a:txBody>
                  <a:tcPr marL="9525" marR="9525" marT="9525" marB="0" anchor="b">
                    <a:lnL>
                      <a:noFill/>
                    </a:lnL>
                    <a:lnR>
                      <a:noFill/>
                    </a:lnR>
                    <a:lnT>
                      <a:noFill/>
                    </a:lnT>
                    <a:lnB>
                      <a:noFill/>
                    </a:lnB>
                    <a:solidFill>
                      <a:srgbClr val="31869B"/>
                    </a:solidFill>
                  </a:tcPr>
                </a:tc>
              </a:tr>
              <a:tr h="38100">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a:noFill/>
                    </a:lnT>
                    <a:lnB>
                      <a:noFill/>
                    </a:lnB>
                  </a:tcPr>
                </a:tc>
              </a:tr>
              <a:tr h="333375">
                <a:tc gridSpan="2">
                  <a:txBody>
                    <a:bodyPr/>
                    <a:lstStyle/>
                    <a:p>
                      <a:pPr algn="l" fontAlgn="b"/>
                      <a:r>
                        <a:rPr lang="en-GB" sz="2000" b="0" i="0" u="none" strike="noStrike">
                          <a:solidFill>
                            <a:srgbClr val="002060"/>
                          </a:solidFill>
                          <a:effectLst/>
                          <a:latin typeface="Calibri"/>
                        </a:rPr>
                        <a:t>Imports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r>
                        <a:rPr lang="en-GB" sz="1100" b="0" i="0" u="none" strike="noStrike">
                          <a:solidFill>
                            <a:srgbClr val="00206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52,1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299,7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     3.517,4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   15.370,0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333375">
                <a:tc gridSpan="2">
                  <a:txBody>
                    <a:bodyPr/>
                    <a:lstStyle/>
                    <a:p>
                      <a:pPr algn="l" fontAlgn="b"/>
                      <a:r>
                        <a:rPr lang="en-GB" sz="2000" b="0" i="0" u="none" strike="noStrike">
                          <a:solidFill>
                            <a:srgbClr val="002060"/>
                          </a:solidFill>
                          <a:effectLst/>
                          <a:latin typeface="Calibri"/>
                        </a:rPr>
                        <a:t>Exports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r>
                        <a:rPr lang="en-GB" sz="1100" b="0" i="0" u="none" strike="noStrike">
                          <a:solidFill>
                            <a:srgbClr val="00206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47,6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        282,0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     3.383,2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   14.938,3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l" fontAlgn="b"/>
                      <a:r>
                        <a:rPr lang="en-GB" sz="2000" b="0" i="0" u="none" strike="noStrike">
                          <a:solidFill>
                            <a:srgbClr val="002060"/>
                          </a:solidFill>
                          <a:effectLst/>
                          <a:latin typeface="Calibri"/>
                        </a:rPr>
                        <a:t>Total</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206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206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99,7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581,7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     6.900,6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   30.308,3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206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333375">
                <a:tc gridSpan="3">
                  <a:txBody>
                    <a:bodyPr/>
                    <a:lstStyle/>
                    <a:p>
                      <a:pPr algn="l" fontAlgn="b"/>
                      <a:r>
                        <a:rPr lang="en-GB" sz="2000" b="0" i="0" u="none" strike="noStrike">
                          <a:solidFill>
                            <a:srgbClr val="002060"/>
                          </a:solidFill>
                          <a:effectLst/>
                          <a:latin typeface="Calibri"/>
                        </a:rPr>
                        <a:t>World Population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r" fontAlgn="b"/>
                      <a:r>
                        <a:rPr lang="en-GB" sz="2000" b="0" i="0" u="none" strike="noStrike">
                          <a:solidFill>
                            <a:srgbClr val="002060"/>
                          </a:solidFill>
                          <a:effectLst/>
                          <a:latin typeface="Calibri"/>
                        </a:rPr>
                        <a:t>2,5B</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3,7B</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a:solidFill>
                            <a:srgbClr val="002060"/>
                          </a:solidFill>
                          <a:effectLst/>
                          <a:latin typeface="Calibri"/>
                        </a:rPr>
                        <a:t>5,3B</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2000" b="0" i="0" u="none" strike="noStrike" dirty="0">
                          <a:solidFill>
                            <a:srgbClr val="002060"/>
                          </a:solidFill>
                          <a:effectLst/>
                          <a:latin typeface="Calibri"/>
                        </a:rPr>
                        <a:t>6,9B</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486715" y="3554378"/>
            <a:ext cx="7683514" cy="3139321"/>
          </a:xfrm>
          <a:prstGeom prst="rect">
            <a:avLst/>
          </a:prstGeom>
          <a:noFill/>
        </p:spPr>
        <p:txBody>
          <a:bodyPr wrap="none" rtlCol="0">
            <a:spAutoFit/>
          </a:bodyPr>
          <a:lstStyle/>
          <a:p>
            <a:r>
              <a:rPr lang="da-DK" dirty="0" smtClean="0"/>
              <a:t>By 2010, U.S. is the </a:t>
            </a:r>
            <a:r>
              <a:rPr lang="da-DK" dirty="0" err="1" smtClean="0"/>
              <a:t>only</a:t>
            </a:r>
            <a:r>
              <a:rPr lang="da-DK" dirty="0" smtClean="0"/>
              <a:t> country with a double-</a:t>
            </a:r>
            <a:r>
              <a:rPr lang="da-DK" dirty="0" err="1" smtClean="0"/>
              <a:t>digit</a:t>
            </a:r>
            <a:r>
              <a:rPr lang="da-DK" dirty="0" smtClean="0"/>
              <a:t> </a:t>
            </a:r>
            <a:r>
              <a:rPr lang="da-DK" dirty="0" err="1" smtClean="0"/>
              <a:t>share</a:t>
            </a:r>
            <a:r>
              <a:rPr lang="da-DK" dirty="0" smtClean="0"/>
              <a:t> at 10.7%</a:t>
            </a:r>
          </a:p>
          <a:p>
            <a:r>
              <a:rPr lang="da-DK" dirty="0" smtClean="0"/>
              <a:t>Germany </a:t>
            </a:r>
            <a:r>
              <a:rPr lang="da-DK" dirty="0" err="1" smtClean="0"/>
              <a:t>was</a:t>
            </a:r>
            <a:r>
              <a:rPr lang="da-DK" dirty="0" smtClean="0"/>
              <a:t> at 7.4% and Europe (DE, FR, IT, UK) at 17.2%</a:t>
            </a:r>
          </a:p>
          <a:p>
            <a:r>
              <a:rPr lang="da-DK" dirty="0" smtClean="0"/>
              <a:t>China </a:t>
            </a:r>
            <a:r>
              <a:rPr lang="da-DK" dirty="0" err="1" smtClean="0"/>
              <a:t>was</a:t>
            </a:r>
            <a:r>
              <a:rPr lang="da-DK" dirty="0" smtClean="0"/>
              <a:t> </a:t>
            </a:r>
            <a:r>
              <a:rPr lang="da-DK" dirty="0" err="1" smtClean="0"/>
              <a:t>well</a:t>
            </a:r>
            <a:r>
              <a:rPr lang="da-DK" dirty="0" smtClean="0"/>
              <a:t> on </a:t>
            </a:r>
            <a:r>
              <a:rPr lang="da-DK" dirty="0" err="1" smtClean="0"/>
              <a:t>its</a:t>
            </a:r>
            <a:r>
              <a:rPr lang="da-DK" dirty="0" smtClean="0"/>
              <a:t> </a:t>
            </a:r>
            <a:r>
              <a:rPr lang="da-DK" dirty="0" err="1" smtClean="0"/>
              <a:t>way</a:t>
            </a:r>
            <a:r>
              <a:rPr lang="da-DK" dirty="0" smtClean="0"/>
              <a:t> to </a:t>
            </a:r>
            <a:r>
              <a:rPr lang="da-DK" dirty="0" err="1" smtClean="0"/>
              <a:t>overtake</a:t>
            </a:r>
            <a:r>
              <a:rPr lang="da-DK" dirty="0" smtClean="0"/>
              <a:t> the U.S. at 7.8% and the </a:t>
            </a:r>
            <a:r>
              <a:rPr lang="da-DK" dirty="0" err="1" smtClean="0"/>
              <a:t>main</a:t>
            </a:r>
            <a:r>
              <a:rPr lang="da-DK" dirty="0" smtClean="0"/>
              <a:t> </a:t>
            </a:r>
            <a:r>
              <a:rPr lang="da-DK" dirty="0" err="1" smtClean="0"/>
              <a:t>Asian</a:t>
            </a:r>
            <a:r>
              <a:rPr lang="da-DK" dirty="0" smtClean="0"/>
              <a:t> </a:t>
            </a:r>
          </a:p>
          <a:p>
            <a:r>
              <a:rPr lang="da-DK" dirty="0" err="1" smtClean="0"/>
              <a:t>economies</a:t>
            </a:r>
            <a:r>
              <a:rPr lang="da-DK" dirty="0" smtClean="0"/>
              <a:t> </a:t>
            </a:r>
            <a:r>
              <a:rPr lang="da-DK" dirty="0" err="1" smtClean="0"/>
              <a:t>were</a:t>
            </a:r>
            <a:r>
              <a:rPr lang="da-DK" dirty="0" smtClean="0"/>
              <a:t>  at 24.2% </a:t>
            </a:r>
          </a:p>
          <a:p>
            <a:endParaRPr lang="da-DK" dirty="0"/>
          </a:p>
          <a:p>
            <a:r>
              <a:rPr lang="da-DK" dirty="0" smtClean="0"/>
              <a:t>The </a:t>
            </a:r>
            <a:r>
              <a:rPr lang="da-DK" dirty="0" err="1" smtClean="0"/>
              <a:t>financial</a:t>
            </a:r>
            <a:r>
              <a:rPr lang="da-DK" dirty="0" smtClean="0"/>
              <a:t> </a:t>
            </a:r>
            <a:r>
              <a:rPr lang="da-DK" dirty="0" err="1" smtClean="0"/>
              <a:t>crisis</a:t>
            </a:r>
            <a:r>
              <a:rPr lang="da-DK" dirty="0" smtClean="0"/>
              <a:t> of 2008 – 2009</a:t>
            </a:r>
          </a:p>
          <a:p>
            <a:r>
              <a:rPr lang="da-DK" dirty="0" smtClean="0"/>
              <a:t>It </a:t>
            </a:r>
            <a:r>
              <a:rPr lang="da-DK" dirty="0" err="1" smtClean="0"/>
              <a:t>took</a:t>
            </a:r>
            <a:r>
              <a:rPr lang="da-DK" dirty="0" smtClean="0"/>
              <a:t> </a:t>
            </a:r>
            <a:r>
              <a:rPr lang="da-DK" dirty="0" err="1" smtClean="0"/>
              <a:t>until</a:t>
            </a:r>
            <a:r>
              <a:rPr lang="da-DK" dirty="0" smtClean="0"/>
              <a:t> 2011 for global </a:t>
            </a:r>
            <a:r>
              <a:rPr lang="da-DK" dirty="0" err="1" smtClean="0"/>
              <a:t>trade</a:t>
            </a:r>
            <a:r>
              <a:rPr lang="da-DK" dirty="0" smtClean="0"/>
              <a:t> to </a:t>
            </a:r>
            <a:r>
              <a:rPr lang="da-DK" dirty="0" err="1" smtClean="0"/>
              <a:t>again</a:t>
            </a:r>
            <a:r>
              <a:rPr lang="da-DK" dirty="0" smtClean="0"/>
              <a:t> </a:t>
            </a:r>
            <a:r>
              <a:rPr lang="da-DK" dirty="0" err="1" smtClean="0"/>
              <a:t>exceed</a:t>
            </a:r>
            <a:r>
              <a:rPr lang="da-DK" dirty="0" smtClean="0"/>
              <a:t> the </a:t>
            </a:r>
            <a:r>
              <a:rPr lang="da-DK" dirty="0" err="1" smtClean="0"/>
              <a:t>level</a:t>
            </a:r>
            <a:r>
              <a:rPr lang="da-DK" dirty="0" smtClean="0"/>
              <a:t> of 2008</a:t>
            </a:r>
          </a:p>
          <a:p>
            <a:endParaRPr lang="da-DK" dirty="0"/>
          </a:p>
          <a:p>
            <a:r>
              <a:rPr lang="da-DK" dirty="0" smtClean="0"/>
              <a:t>The ”</a:t>
            </a:r>
            <a:r>
              <a:rPr lang="da-DK" dirty="0" err="1" smtClean="0"/>
              <a:t>multiplier</a:t>
            </a:r>
            <a:r>
              <a:rPr lang="da-DK" dirty="0" smtClean="0"/>
              <a:t>” (GDP </a:t>
            </a:r>
            <a:r>
              <a:rPr lang="da-DK" dirty="0" err="1" smtClean="0"/>
              <a:t>growth</a:t>
            </a:r>
            <a:r>
              <a:rPr lang="da-DK" dirty="0" smtClean="0"/>
              <a:t> to </a:t>
            </a:r>
            <a:r>
              <a:rPr lang="da-DK" dirty="0" err="1" smtClean="0"/>
              <a:t>cargo</a:t>
            </a:r>
            <a:r>
              <a:rPr lang="da-DK" dirty="0" smtClean="0"/>
              <a:t> </a:t>
            </a:r>
            <a:r>
              <a:rPr lang="da-DK" dirty="0" err="1" smtClean="0"/>
              <a:t>volume</a:t>
            </a:r>
            <a:r>
              <a:rPr lang="da-DK" dirty="0" smtClean="0"/>
              <a:t>) </a:t>
            </a:r>
            <a:r>
              <a:rPr lang="da-DK" dirty="0" err="1" smtClean="0"/>
              <a:t>appears</a:t>
            </a:r>
            <a:r>
              <a:rPr lang="da-DK" dirty="0" smtClean="0"/>
              <a:t> to have </a:t>
            </a:r>
            <a:r>
              <a:rPr lang="da-DK" dirty="0" err="1" smtClean="0"/>
              <a:t>largely</a:t>
            </a:r>
            <a:r>
              <a:rPr lang="da-DK" dirty="0" smtClean="0"/>
              <a:t> </a:t>
            </a:r>
          </a:p>
          <a:p>
            <a:r>
              <a:rPr lang="da-DK" dirty="0" err="1" smtClean="0"/>
              <a:t>disappeared</a:t>
            </a:r>
            <a:r>
              <a:rPr lang="da-DK" dirty="0" smtClean="0"/>
              <a:t> sine 2008 </a:t>
            </a:r>
          </a:p>
          <a:p>
            <a:r>
              <a:rPr lang="da-DK" dirty="0" smtClean="0"/>
              <a:t>    </a:t>
            </a:r>
            <a:endParaRPr lang="en-GB" dirty="0"/>
          </a:p>
        </p:txBody>
      </p:sp>
    </p:spTree>
    <p:extLst>
      <p:ext uri="{BB962C8B-B14F-4D97-AF65-F5344CB8AC3E}">
        <p14:creationId xmlns:p14="http://schemas.microsoft.com/office/powerpoint/2010/main" val="277029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A. P. Moller - Maersk Group</a:t>
            </a:r>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2</a:t>
            </a:fld>
            <a:endParaRPr lang="en-GB" dirty="0"/>
          </a:p>
        </p:txBody>
      </p:sp>
      <p:sp>
        <p:nvSpPr>
          <p:cNvPr id="6" name="Content Placeholder 2"/>
          <p:cNvSpPr>
            <a:spLocks noGrp="1"/>
          </p:cNvSpPr>
          <p:nvPr>
            <p:ph idx="1"/>
          </p:nvPr>
        </p:nvSpPr>
        <p:spPr>
          <a:xfrm>
            <a:off x="457200" y="1514475"/>
            <a:ext cx="5762625" cy="291703"/>
          </a:xfrm>
        </p:spPr>
        <p:txBody>
          <a:bodyPr/>
          <a:lstStyle/>
          <a:p>
            <a:pPr marL="0" indent="0">
              <a:buNone/>
            </a:pPr>
            <a:r>
              <a:rPr lang="en-PH" dirty="0"/>
              <a:t>Operates mainly in the shipping and energy industries</a:t>
            </a:r>
          </a:p>
          <a:p>
            <a:pPr marL="0" indent="0">
              <a:buNone/>
            </a:pPr>
            <a:endParaRPr lang="en-PH" dirty="0"/>
          </a:p>
        </p:txBody>
      </p:sp>
      <p:grpSp>
        <p:nvGrpSpPr>
          <p:cNvPr id="7" name="Group 6"/>
          <p:cNvGrpSpPr/>
          <p:nvPr/>
        </p:nvGrpSpPr>
        <p:grpSpPr>
          <a:xfrm>
            <a:off x="460370" y="5107943"/>
            <a:ext cx="6169027" cy="951333"/>
            <a:chOff x="460370" y="3619079"/>
            <a:chExt cx="6169027" cy="951333"/>
          </a:xfrm>
        </p:grpSpPr>
        <p:pic>
          <p:nvPicPr>
            <p:cNvPr id="8" name="Billede 52" descr="Container_fcp.PNG"/>
            <p:cNvPicPr>
              <a:picLocks noChangeAspect="1"/>
            </p:cNvPicPr>
            <p:nvPr/>
          </p:nvPicPr>
          <p:blipFill rotWithShape="1">
            <a:blip r:embed="rId2" cstate="screen">
              <a:extLst>
                <a:ext uri="{28A0092B-C50C-407E-A947-70E740481C1C}">
                  <a14:useLocalDpi xmlns:a14="http://schemas.microsoft.com/office/drawing/2010/main"/>
                </a:ext>
              </a:extLst>
            </a:blip>
            <a:srcRect t="12474" b="12474"/>
            <a:stretch/>
          </p:blipFill>
          <p:spPr>
            <a:xfrm>
              <a:off x="5445401" y="3619079"/>
              <a:ext cx="1183996" cy="776497"/>
            </a:xfrm>
            <a:prstGeom prst="rect">
              <a:avLst/>
            </a:prstGeom>
          </p:spPr>
        </p:pic>
        <p:pic>
          <p:nvPicPr>
            <p:cNvPr id="9" name="Billede 55" descr="Svitzer_intro_DSC_6052[1].jpg"/>
            <p:cNvPicPr>
              <a:picLocks noChangeAspect="1"/>
            </p:cNvPicPr>
            <p:nvPr/>
          </p:nvPicPr>
          <p:blipFill rotWithShape="1">
            <a:blip r:embed="rId3" cstate="screen">
              <a:extLst>
                <a:ext uri="{28A0092B-C50C-407E-A947-70E740481C1C}">
                  <a14:useLocalDpi xmlns:a14="http://schemas.microsoft.com/office/drawing/2010/main"/>
                </a:ext>
              </a:extLst>
            </a:blip>
            <a:srcRect t="18222" b="7867"/>
            <a:stretch/>
          </p:blipFill>
          <p:spPr>
            <a:xfrm>
              <a:off x="4199145" y="3619079"/>
              <a:ext cx="1183996" cy="776497"/>
            </a:xfrm>
            <a:prstGeom prst="rect">
              <a:avLst/>
            </a:prstGeom>
          </p:spPr>
        </p:pic>
        <p:pic>
          <p:nvPicPr>
            <p:cNvPr id="10" name="Billede 54" descr="IN1_0688_CMYK.jpg"/>
            <p:cNvPicPr>
              <a:picLocks noChangeAspect="1"/>
            </p:cNvPicPr>
            <p:nvPr/>
          </p:nvPicPr>
          <p:blipFill rotWithShape="1">
            <a:blip r:embed="rId4" cstate="screen">
              <a:extLst>
                <a:ext uri="{28A0092B-C50C-407E-A947-70E740481C1C}">
                  <a14:useLocalDpi xmlns:a14="http://schemas.microsoft.com/office/drawing/2010/main"/>
                </a:ext>
              </a:extLst>
            </a:blip>
            <a:srcRect t="18404" b="7850"/>
            <a:stretch/>
          </p:blipFill>
          <p:spPr>
            <a:xfrm>
              <a:off x="2952888" y="3619079"/>
              <a:ext cx="1186640" cy="776497"/>
            </a:xfrm>
            <a:prstGeom prst="rect">
              <a:avLst/>
            </a:prstGeom>
          </p:spPr>
        </p:pic>
        <p:pic>
          <p:nvPicPr>
            <p:cNvPr id="11" name="Billede 48" descr="_DSC9131.PNG"/>
            <p:cNvPicPr>
              <a:picLocks noChangeAspect="1"/>
            </p:cNvPicPr>
            <p:nvPr/>
          </p:nvPicPr>
          <p:blipFill rotWithShape="1">
            <a:blip r:embed="rId5" cstate="screen">
              <a:extLst>
                <a:ext uri="{28A0092B-C50C-407E-A947-70E740481C1C}">
                  <a14:useLocalDpi xmlns:a14="http://schemas.microsoft.com/office/drawing/2010/main"/>
                </a:ext>
              </a:extLst>
            </a:blip>
            <a:srcRect t="18378"/>
            <a:stretch/>
          </p:blipFill>
          <p:spPr>
            <a:xfrm>
              <a:off x="1700940" y="3619079"/>
              <a:ext cx="1190556" cy="776497"/>
            </a:xfrm>
            <a:prstGeom prst="rect">
              <a:avLst/>
            </a:prstGeom>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712" b="-7583"/>
            <a:stretch/>
          </p:blipFill>
          <p:spPr bwMode="auto">
            <a:xfrm>
              <a:off x="460370" y="3619079"/>
              <a:ext cx="1186895" cy="95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60372" y="4386050"/>
              <a:ext cx="1183997" cy="184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700" dirty="0">
                  <a:solidFill>
                    <a:schemeClr val="bg1"/>
                  </a:solidFill>
                </a:rPr>
                <a:t>Maersk Supply Service</a:t>
              </a:r>
            </a:p>
          </p:txBody>
        </p:sp>
        <p:sp>
          <p:nvSpPr>
            <p:cNvPr id="14" name="Rectangle 13"/>
            <p:cNvSpPr/>
            <p:nvPr/>
          </p:nvSpPr>
          <p:spPr>
            <a:xfrm>
              <a:off x="1706629" y="4386050"/>
              <a:ext cx="1183997" cy="184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dirty="0">
                  <a:solidFill>
                    <a:schemeClr val="bg1"/>
                  </a:solidFill>
                </a:rPr>
                <a:t>Maersk Tankers</a:t>
              </a:r>
            </a:p>
          </p:txBody>
        </p:sp>
        <p:sp>
          <p:nvSpPr>
            <p:cNvPr id="15" name="Rectangle 14"/>
            <p:cNvSpPr/>
            <p:nvPr/>
          </p:nvSpPr>
          <p:spPr>
            <a:xfrm>
              <a:off x="2952887" y="4386050"/>
              <a:ext cx="1183997" cy="184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dirty="0">
                  <a:solidFill>
                    <a:schemeClr val="bg1"/>
                  </a:solidFill>
                </a:rPr>
                <a:t>Damco</a:t>
              </a:r>
            </a:p>
          </p:txBody>
        </p:sp>
        <p:sp>
          <p:nvSpPr>
            <p:cNvPr id="16" name="Rectangle 15"/>
            <p:cNvSpPr/>
            <p:nvPr/>
          </p:nvSpPr>
          <p:spPr>
            <a:xfrm>
              <a:off x="4199144" y="4386050"/>
              <a:ext cx="1183997" cy="184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000" dirty="0">
                  <a:solidFill>
                    <a:schemeClr val="bg1"/>
                  </a:solidFill>
                </a:rPr>
                <a:t>Svitzer</a:t>
              </a:r>
            </a:p>
          </p:txBody>
        </p:sp>
        <p:sp>
          <p:nvSpPr>
            <p:cNvPr id="17" name="Rectangle 16"/>
            <p:cNvSpPr/>
            <p:nvPr/>
          </p:nvSpPr>
          <p:spPr>
            <a:xfrm>
              <a:off x="5445400" y="4386050"/>
              <a:ext cx="1183997" cy="184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600" dirty="0">
                  <a:solidFill>
                    <a:schemeClr val="bg1"/>
                  </a:solidFill>
                </a:rPr>
                <a:t>Maersk Container Industry</a:t>
              </a:r>
            </a:p>
          </p:txBody>
        </p:sp>
      </p:grpSp>
      <p:grpSp>
        <p:nvGrpSpPr>
          <p:cNvPr id="27" name="Group 26"/>
          <p:cNvGrpSpPr/>
          <p:nvPr/>
        </p:nvGrpSpPr>
        <p:grpSpPr>
          <a:xfrm>
            <a:off x="460372" y="2113360"/>
            <a:ext cx="6169025" cy="1296003"/>
            <a:chOff x="460372" y="2113360"/>
            <a:chExt cx="6169025" cy="1296003"/>
          </a:xfrm>
        </p:grpSpPr>
        <p:pic>
          <p:nvPicPr>
            <p:cNvPr id="21" name="Billede 39" descr="apm_6.jpeg"/>
            <p:cNvPicPr>
              <a:picLocks/>
            </p:cNvPicPr>
            <p:nvPr/>
          </p:nvPicPr>
          <p:blipFill rotWithShape="1">
            <a:blip r:embed="rId7" cstate="screen">
              <a:extLst>
                <a:ext uri="{28A0092B-C50C-407E-A947-70E740481C1C}">
                  <a14:useLocalDpi xmlns:a14="http://schemas.microsoft.com/office/drawing/2010/main"/>
                </a:ext>
              </a:extLst>
            </a:blip>
            <a:srcRect l="10664" r="8005"/>
            <a:stretch/>
          </p:blipFill>
          <p:spPr>
            <a:xfrm>
              <a:off x="3573199" y="2113360"/>
              <a:ext cx="3056197" cy="1296002"/>
            </a:xfrm>
            <a:prstGeom prst="rect">
              <a:avLst/>
            </a:prstGeom>
          </p:spPr>
        </p:pic>
        <p:pic>
          <p:nvPicPr>
            <p:cNvPr id="22" name="Billede 50" descr="MAERSK Hardware Ships 21.png"/>
            <p:cNvPicPr>
              <a:picLocks/>
            </p:cNvPicPr>
            <p:nvPr/>
          </p:nvPicPr>
          <p:blipFill rotWithShape="1">
            <a:blip r:embed="rId8" cstate="screen">
              <a:extLst>
                <a:ext uri="{28A0092B-C50C-407E-A947-70E740481C1C}">
                  <a14:useLocalDpi xmlns:a14="http://schemas.microsoft.com/office/drawing/2010/main"/>
                </a:ext>
              </a:extLst>
            </a:blip>
            <a:srcRect l="9674" t="1316" r="9674"/>
            <a:stretch/>
          </p:blipFill>
          <p:spPr>
            <a:xfrm>
              <a:off x="460372" y="2113360"/>
              <a:ext cx="3054944" cy="1296002"/>
            </a:xfrm>
            <a:prstGeom prst="rect">
              <a:avLst/>
            </a:prstGeom>
          </p:spPr>
        </p:pic>
        <p:sp>
          <p:nvSpPr>
            <p:cNvPr id="23" name="Rectangle 22"/>
            <p:cNvSpPr/>
            <p:nvPr/>
          </p:nvSpPr>
          <p:spPr>
            <a:xfrm>
              <a:off x="2619375" y="2933696"/>
              <a:ext cx="897196" cy="475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bg1"/>
                  </a:solidFill>
                </a:rPr>
                <a:t>Maersk Line</a:t>
              </a:r>
            </a:p>
          </p:txBody>
        </p:sp>
        <p:sp>
          <p:nvSpPr>
            <p:cNvPr id="25" name="Rectangle 24"/>
            <p:cNvSpPr/>
            <p:nvPr/>
          </p:nvSpPr>
          <p:spPr>
            <a:xfrm>
              <a:off x="5732201" y="2933517"/>
              <a:ext cx="897196" cy="4754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bg1"/>
                  </a:solidFill>
                </a:rPr>
                <a:t>APM Terminals</a:t>
              </a:r>
            </a:p>
          </p:txBody>
        </p:sp>
      </p:grpSp>
      <p:grpSp>
        <p:nvGrpSpPr>
          <p:cNvPr id="28" name="Group 27"/>
          <p:cNvGrpSpPr/>
          <p:nvPr/>
        </p:nvGrpSpPr>
        <p:grpSpPr>
          <a:xfrm>
            <a:off x="460371" y="3610484"/>
            <a:ext cx="6169026" cy="1296338"/>
            <a:chOff x="460371" y="3598377"/>
            <a:chExt cx="6169026" cy="1296338"/>
          </a:xfrm>
        </p:grpSpPr>
        <p:pic>
          <p:nvPicPr>
            <p:cNvPr id="19" name="Billede 42" descr="Maersk Deliverer 2_rot.jpg"/>
            <p:cNvPicPr>
              <a:picLocks/>
            </p:cNvPicPr>
            <p:nvPr/>
          </p:nvPicPr>
          <p:blipFill rotWithShape="1">
            <a:blip r:embed="rId9" cstate="screen">
              <a:extLst>
                <a:ext uri="{28A0092B-C50C-407E-A947-70E740481C1C}">
                  <a14:useLocalDpi xmlns:a14="http://schemas.microsoft.com/office/drawing/2010/main"/>
                </a:ext>
              </a:extLst>
            </a:blip>
            <a:srcRect l="11338" r="7499"/>
            <a:stretch/>
          </p:blipFill>
          <p:spPr>
            <a:xfrm>
              <a:off x="3573199" y="3598377"/>
              <a:ext cx="3056197" cy="1296338"/>
            </a:xfrm>
            <a:prstGeom prst="rect">
              <a:avLst/>
            </a:prstGeom>
          </p:spPr>
        </p:pic>
        <p:pic>
          <p:nvPicPr>
            <p:cNvPr id="20" name="Billede 43" descr="1A7O9693_rot.jpg"/>
            <p:cNvPicPr>
              <a:picLocks noChangeAspect="1"/>
            </p:cNvPicPr>
            <p:nvPr/>
          </p:nvPicPr>
          <p:blipFill rotWithShape="1">
            <a:blip r:embed="rId10" cstate="screen">
              <a:extLst>
                <a:ext uri="{28A0092B-C50C-407E-A947-70E740481C1C}">
                  <a14:useLocalDpi xmlns:a14="http://schemas.microsoft.com/office/drawing/2010/main"/>
                </a:ext>
              </a:extLst>
            </a:blip>
            <a:srcRect l="5638" t="1293" r="14280"/>
            <a:stretch/>
          </p:blipFill>
          <p:spPr>
            <a:xfrm>
              <a:off x="460371" y="3598377"/>
              <a:ext cx="3054447" cy="1296094"/>
            </a:xfrm>
            <a:prstGeom prst="rect">
              <a:avLst/>
            </a:prstGeom>
          </p:spPr>
        </p:pic>
        <p:sp>
          <p:nvSpPr>
            <p:cNvPr id="24" name="Rectangle 23"/>
            <p:cNvSpPr/>
            <p:nvPr/>
          </p:nvSpPr>
          <p:spPr>
            <a:xfrm>
              <a:off x="2619375" y="4418804"/>
              <a:ext cx="897196" cy="475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bg1"/>
                  </a:solidFill>
                </a:rPr>
                <a:t>Maersk Oil</a:t>
              </a:r>
            </a:p>
          </p:txBody>
        </p:sp>
        <p:sp>
          <p:nvSpPr>
            <p:cNvPr id="26" name="Rectangle 25"/>
            <p:cNvSpPr/>
            <p:nvPr/>
          </p:nvSpPr>
          <p:spPr>
            <a:xfrm>
              <a:off x="5732201" y="4418803"/>
              <a:ext cx="897196" cy="475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bg1"/>
                  </a:solidFill>
                </a:rPr>
                <a:t>Maersk Drilling</a:t>
              </a:r>
            </a:p>
          </p:txBody>
        </p:sp>
      </p:grpSp>
      <p:sp>
        <p:nvSpPr>
          <p:cNvPr id="29" name="Rectangle 28"/>
          <p:cNvSpPr/>
          <p:nvPr/>
        </p:nvSpPr>
        <p:spPr>
          <a:xfrm>
            <a:off x="6734175" y="2113361"/>
            <a:ext cx="1952625" cy="3945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Rectangle 29"/>
          <p:cNvSpPr/>
          <p:nvPr/>
        </p:nvSpPr>
        <p:spPr>
          <a:xfrm>
            <a:off x="6853237" y="2484546"/>
            <a:ext cx="1714500" cy="2298065"/>
          </a:xfrm>
          <a:prstGeom prst="rect">
            <a:avLst/>
          </a:prstGeom>
        </p:spPr>
        <p:txBody>
          <a:bodyPr wrap="square">
            <a:spAutoFit/>
          </a:bodyPr>
          <a:lstStyle/>
          <a:p>
            <a:pPr>
              <a:spcAft>
                <a:spcPts val="500"/>
              </a:spcAft>
              <a:buClr>
                <a:schemeClr val="bg1"/>
              </a:buClr>
            </a:pPr>
            <a:r>
              <a:rPr lang="da-DK" sz="1400" b="1" dirty="0" smtClean="0">
                <a:solidFill>
                  <a:schemeClr val="bg1"/>
                </a:solidFill>
              </a:rPr>
              <a:t>2014 Facts</a:t>
            </a:r>
          </a:p>
          <a:p>
            <a:pPr>
              <a:lnSpc>
                <a:spcPct val="150000"/>
              </a:lnSpc>
              <a:spcAft>
                <a:spcPts val="500"/>
              </a:spcAft>
              <a:buClr>
                <a:schemeClr val="bg1"/>
              </a:buClr>
            </a:pPr>
            <a:endParaRPr lang="da-DK" sz="1400" b="1" dirty="0">
              <a:solidFill>
                <a:schemeClr val="bg1"/>
              </a:solidFill>
            </a:endParaRPr>
          </a:p>
          <a:p>
            <a:pPr marL="285750" indent="-285750">
              <a:spcBef>
                <a:spcPts val="0"/>
              </a:spcBef>
              <a:spcAft>
                <a:spcPts val="1200"/>
              </a:spcAft>
              <a:buClr>
                <a:schemeClr val="bg1"/>
              </a:buClr>
              <a:buFont typeface="Arial" panose="020B0604020202020204" pitchFamily="34" charset="0"/>
              <a:buChar char="•"/>
            </a:pPr>
            <a:r>
              <a:rPr lang="da-DK" sz="1400" dirty="0">
                <a:solidFill>
                  <a:schemeClr val="bg1"/>
                </a:solidFill>
              </a:rPr>
              <a:t>89,000 employees</a:t>
            </a:r>
          </a:p>
          <a:p>
            <a:pPr marL="285750" indent="-285750">
              <a:spcBef>
                <a:spcPts val="0"/>
              </a:spcBef>
              <a:spcAft>
                <a:spcPts val="1200"/>
              </a:spcAft>
              <a:buClr>
                <a:schemeClr val="bg1"/>
              </a:buClr>
              <a:buFont typeface="Arial" panose="020B0604020202020204" pitchFamily="34" charset="0"/>
              <a:buChar char="•"/>
            </a:pPr>
            <a:r>
              <a:rPr lang="da-DK" sz="1400" dirty="0">
                <a:solidFill>
                  <a:schemeClr val="bg1"/>
                </a:solidFill>
              </a:rPr>
              <a:t>135 countries</a:t>
            </a:r>
          </a:p>
          <a:p>
            <a:pPr marL="285750" indent="-285750">
              <a:spcBef>
                <a:spcPts val="0"/>
              </a:spcBef>
              <a:spcAft>
                <a:spcPts val="1200"/>
              </a:spcAft>
              <a:buClr>
                <a:schemeClr val="bg1"/>
              </a:buClr>
              <a:buFont typeface="Arial" panose="020B0604020202020204" pitchFamily="34" charset="0"/>
              <a:buChar char="•"/>
            </a:pPr>
            <a:r>
              <a:rPr lang="da-DK" sz="1400" dirty="0">
                <a:solidFill>
                  <a:schemeClr val="bg1"/>
                </a:solidFill>
              </a:rPr>
              <a:t>$47b revenue</a:t>
            </a:r>
          </a:p>
          <a:p>
            <a:pPr marL="285750" indent="-285750">
              <a:spcBef>
                <a:spcPts val="0"/>
              </a:spcBef>
              <a:spcAft>
                <a:spcPts val="1200"/>
              </a:spcAft>
              <a:buClr>
                <a:schemeClr val="bg1"/>
              </a:buClr>
              <a:buFont typeface="Arial" panose="020B0604020202020204" pitchFamily="34" charset="0"/>
              <a:buChar char="•"/>
            </a:pPr>
            <a:r>
              <a:rPr lang="da-DK" sz="1400" dirty="0" smtClean="0">
                <a:solidFill>
                  <a:schemeClr val="bg1"/>
                </a:solidFill>
              </a:rPr>
              <a:t>$4.5b </a:t>
            </a:r>
            <a:r>
              <a:rPr lang="da-DK" sz="1400" dirty="0">
                <a:solidFill>
                  <a:schemeClr val="bg1"/>
                </a:solidFill>
              </a:rPr>
              <a:t>profit</a:t>
            </a:r>
          </a:p>
        </p:txBody>
      </p:sp>
    </p:spTree>
    <p:extLst>
      <p:ext uri="{BB962C8B-B14F-4D97-AF65-F5344CB8AC3E}">
        <p14:creationId xmlns:p14="http://schemas.microsoft.com/office/powerpoint/2010/main" val="3442764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The Forward-Looking </a:t>
            </a:r>
            <a:r>
              <a:rPr lang="en-PH" dirty="0" smtClean="0"/>
              <a:t>Opportunities</a:t>
            </a:r>
            <a:endParaRPr lang="en-PH" dirty="0"/>
          </a:p>
        </p:txBody>
      </p:sp>
      <p:sp>
        <p:nvSpPr>
          <p:cNvPr id="6" name="Slide Number Placeholder 5"/>
          <p:cNvSpPr>
            <a:spLocks noGrp="1"/>
          </p:cNvSpPr>
          <p:nvPr>
            <p:ph type="sldNum" sz="quarter" idx="12"/>
          </p:nvPr>
        </p:nvSpPr>
        <p:spPr/>
        <p:txBody>
          <a:bodyPr/>
          <a:lstStyle/>
          <a:p>
            <a:r>
              <a:rPr lang="en-GB" smtClean="0"/>
              <a:t>page </a:t>
            </a:r>
            <a:fld id="{161BE2EA-AEDB-4948-88E1-594E5C4BF481}" type="slidenum">
              <a:rPr lang="en-GB" smtClean="0"/>
              <a:pPr/>
              <a:t>20</a:t>
            </a:fld>
            <a:endParaRPr lang="en-GB" dirty="0"/>
          </a:p>
        </p:txBody>
      </p:sp>
      <p:grpSp>
        <p:nvGrpSpPr>
          <p:cNvPr id="9" name="Group 8"/>
          <p:cNvGrpSpPr/>
          <p:nvPr/>
        </p:nvGrpSpPr>
        <p:grpSpPr>
          <a:xfrm>
            <a:off x="1310391" y="1476375"/>
            <a:ext cx="6523219" cy="4616450"/>
            <a:chOff x="409575" y="1476375"/>
            <a:chExt cx="5309600" cy="3757578"/>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9575" y="1476375"/>
              <a:ext cx="5309600" cy="225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975" y="3812540"/>
              <a:ext cx="5258800" cy="142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2488042" y="6338729"/>
            <a:ext cx="4169731" cy="369332"/>
          </a:xfrm>
          <a:prstGeom prst="rect">
            <a:avLst/>
          </a:prstGeom>
          <a:noFill/>
        </p:spPr>
        <p:txBody>
          <a:bodyPr wrap="none" rtlCol="0">
            <a:spAutoFit/>
          </a:bodyPr>
          <a:lstStyle/>
          <a:p>
            <a:r>
              <a:rPr lang="da-DK" b="1" dirty="0" smtClean="0">
                <a:solidFill>
                  <a:schemeClr val="accent1">
                    <a:lumMod val="50000"/>
                  </a:schemeClr>
                </a:solidFill>
              </a:rPr>
              <a:t>www.creatingglobalopportunities.com</a:t>
            </a:r>
            <a:endParaRPr lang="en-GB" b="1" dirty="0">
              <a:solidFill>
                <a:schemeClr val="accent1">
                  <a:lumMod val="50000"/>
                </a:schemeClr>
              </a:solidFill>
            </a:endParaRPr>
          </a:p>
        </p:txBody>
      </p:sp>
    </p:spTree>
    <p:extLst>
      <p:ext uri="{BB962C8B-B14F-4D97-AF65-F5344CB8AC3E}">
        <p14:creationId xmlns:p14="http://schemas.microsoft.com/office/powerpoint/2010/main" val="3721960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Africa is emerging but has a long way to go</a:t>
            </a:r>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21</a:t>
            </a:fld>
            <a:endParaRPr lang="en-GB" dirty="0"/>
          </a:p>
        </p:txBody>
      </p:sp>
      <p:sp>
        <p:nvSpPr>
          <p:cNvPr id="6" name="Rectangle 5"/>
          <p:cNvSpPr/>
          <p:nvPr/>
        </p:nvSpPr>
        <p:spPr>
          <a:xfrm>
            <a:off x="460375" y="1514475"/>
            <a:ext cx="4181475" cy="2462213"/>
          </a:xfrm>
          <a:prstGeom prst="rect">
            <a:avLst/>
          </a:prstGeom>
        </p:spPr>
        <p:txBody>
          <a:bodyPr wrap="square">
            <a:spAutoFit/>
          </a:bodyPr>
          <a:lstStyle/>
          <a:p>
            <a:pPr marL="261938" indent="-174625">
              <a:buFont typeface="Arial" pitchFamily="34" charset="0"/>
              <a:buChar char="•"/>
            </a:pPr>
            <a:r>
              <a:rPr lang="en-GB" altLang="en-US" sz="1400" kern="0" dirty="0">
                <a:ea typeface="Lucida Grande"/>
              </a:rPr>
              <a:t>The African population will increase by 30</a:t>
            </a:r>
            <a:r>
              <a:rPr lang="en-GB" altLang="en-US" sz="1400" kern="0" dirty="0" smtClean="0">
                <a:ea typeface="Lucida Grande"/>
              </a:rPr>
              <a:t>%</a:t>
            </a:r>
            <a:br>
              <a:rPr lang="en-GB" altLang="en-US" sz="1400" kern="0" dirty="0" smtClean="0">
                <a:ea typeface="Lucida Grande"/>
              </a:rPr>
            </a:br>
            <a:r>
              <a:rPr lang="en-GB" altLang="en-US" sz="1400" kern="0" dirty="0" smtClean="0">
                <a:ea typeface="Lucida Grande"/>
              </a:rPr>
              <a:t>(</a:t>
            </a:r>
            <a:r>
              <a:rPr lang="en-GB" altLang="en-US" sz="1400" kern="0" dirty="0">
                <a:ea typeface="Lucida Grande"/>
              </a:rPr>
              <a:t>or 330m people) from 2013 to 2025, taking the population to 1.4bn (or 18% of the global total).</a:t>
            </a:r>
          </a:p>
          <a:p>
            <a:pPr marL="261938" indent="-174625">
              <a:buFont typeface="Arial" pitchFamily="34" charset="0"/>
              <a:buChar char="•"/>
            </a:pPr>
            <a:endParaRPr lang="en-GB" altLang="en-US" sz="1400" kern="0" dirty="0">
              <a:ea typeface="Lucida Grande"/>
            </a:endParaRPr>
          </a:p>
          <a:p>
            <a:pPr marL="261938" indent="-174625">
              <a:buFont typeface="Arial" pitchFamily="34" charset="0"/>
              <a:buChar char="•"/>
            </a:pPr>
            <a:r>
              <a:rPr lang="en-GB" altLang="en-US" sz="1400" kern="0" dirty="0">
                <a:ea typeface="Lucida Grande"/>
              </a:rPr>
              <a:t>Urbanisation and income growth will ensure the continued emergence of top tier and second tier cities over the coming decade.</a:t>
            </a:r>
          </a:p>
          <a:p>
            <a:pPr marL="261938" indent="-174625">
              <a:buFont typeface="Arial" pitchFamily="34" charset="0"/>
              <a:buChar char="•"/>
            </a:pPr>
            <a:endParaRPr lang="en-GB" altLang="en-US" sz="1400" kern="0" dirty="0">
              <a:ea typeface="Lucida Grande"/>
            </a:endParaRPr>
          </a:p>
          <a:p>
            <a:pPr marL="261938" indent="-174625">
              <a:buFont typeface="Arial" pitchFamily="34" charset="0"/>
              <a:buChar char="•"/>
            </a:pPr>
            <a:r>
              <a:rPr lang="en-GB" altLang="en-US" sz="1400" kern="0" dirty="0">
                <a:ea typeface="Lucida Grande"/>
              </a:rPr>
              <a:t>These changes will boost demand for basic and higher value consumer goods and associated distribution and retail networks.</a:t>
            </a:r>
          </a:p>
        </p:txBody>
      </p:sp>
      <p:graphicFrame>
        <p:nvGraphicFramePr>
          <p:cNvPr id="7" name="Chart 6"/>
          <p:cNvGraphicFramePr>
            <a:graphicFrameLocks/>
          </p:cNvGraphicFramePr>
          <p:nvPr>
            <p:extLst>
              <p:ext uri="{D42A27DB-BD31-4B8C-83A1-F6EECF244321}">
                <p14:modId xmlns:p14="http://schemas.microsoft.com/office/powerpoint/2010/main" val="3938003962"/>
              </p:ext>
            </p:extLst>
          </p:nvPr>
        </p:nvGraphicFramePr>
        <p:xfrm>
          <a:off x="460375" y="4061460"/>
          <a:ext cx="4181475" cy="187503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p:cNvCxnSpPr/>
          <p:nvPr/>
        </p:nvCxnSpPr>
        <p:spPr>
          <a:xfrm>
            <a:off x="908794" y="4490522"/>
            <a:ext cx="0" cy="622498"/>
          </a:xfrm>
          <a:prstGeom prst="straightConnector1">
            <a:avLst/>
          </a:prstGeom>
          <a:ln w="254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04658" y="4427910"/>
            <a:ext cx="3499558"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02551" y="4540012"/>
            <a:ext cx="1314784" cy="276999"/>
          </a:xfrm>
          <a:prstGeom prst="rect">
            <a:avLst/>
          </a:prstGeom>
          <a:noFill/>
        </p:spPr>
        <p:txBody>
          <a:bodyPr wrap="none" rtlCol="0">
            <a:spAutoFit/>
          </a:bodyPr>
          <a:lstStyle/>
          <a:p>
            <a:r>
              <a:rPr lang="en-GB" sz="1200" dirty="0" smtClean="0">
                <a:solidFill>
                  <a:schemeClr val="accent1">
                    <a:lumMod val="50000"/>
                  </a:schemeClr>
                </a:solidFill>
              </a:rPr>
              <a:t>+ 330m by 2025</a:t>
            </a:r>
            <a:endParaRPr lang="en-GB" sz="1200" dirty="0">
              <a:solidFill>
                <a:schemeClr val="accent1">
                  <a:lumMod val="50000"/>
                </a:schemeClr>
              </a:solidFill>
            </a:endParaRPr>
          </a:p>
        </p:txBody>
      </p:sp>
      <p:sp>
        <p:nvSpPr>
          <p:cNvPr id="11" name="TextBox 10"/>
          <p:cNvSpPr txBox="1"/>
          <p:nvPr/>
        </p:nvSpPr>
        <p:spPr>
          <a:xfrm>
            <a:off x="2079938" y="5113020"/>
            <a:ext cx="2140330" cy="261610"/>
          </a:xfrm>
          <a:prstGeom prst="rect">
            <a:avLst/>
          </a:prstGeom>
          <a:solidFill>
            <a:schemeClr val="bg1"/>
          </a:solidFill>
        </p:spPr>
        <p:txBody>
          <a:bodyPr wrap="none" rtlCol="0">
            <a:spAutoFit/>
          </a:bodyPr>
          <a:lstStyle/>
          <a:p>
            <a:r>
              <a:rPr lang="en-GB" sz="1100" dirty="0" smtClean="0">
                <a:solidFill>
                  <a:schemeClr val="accent1">
                    <a:lumMod val="50000"/>
                  </a:schemeClr>
                </a:solidFill>
              </a:rPr>
              <a:t>CAGR of 2.2% from 2013-2025</a:t>
            </a:r>
            <a:endParaRPr lang="en-GB" sz="1100" dirty="0">
              <a:solidFill>
                <a:schemeClr val="accent1">
                  <a:lumMod val="50000"/>
                </a:schemeClr>
              </a:solidFill>
            </a:endParaRPr>
          </a:p>
        </p:txBody>
      </p:sp>
      <p:sp>
        <p:nvSpPr>
          <p:cNvPr id="13" name="Rectangle 12"/>
          <p:cNvSpPr/>
          <p:nvPr/>
        </p:nvSpPr>
        <p:spPr>
          <a:xfrm>
            <a:off x="4853559" y="1445619"/>
            <a:ext cx="3833241" cy="646331"/>
          </a:xfrm>
          <a:prstGeom prst="rect">
            <a:avLst/>
          </a:prstGeom>
        </p:spPr>
        <p:txBody>
          <a:bodyPr wrap="square">
            <a:spAutoFit/>
          </a:bodyPr>
          <a:lstStyle/>
          <a:p>
            <a:r>
              <a:rPr lang="en-GB" dirty="0">
                <a:solidFill>
                  <a:schemeClr val="accent1"/>
                </a:solidFill>
              </a:rPr>
              <a:t>Population of Africa’s ten biggest cities in 2013 (m)</a:t>
            </a:r>
          </a:p>
        </p:txBody>
      </p:sp>
      <p:grpSp>
        <p:nvGrpSpPr>
          <p:cNvPr id="14" name="Group 13"/>
          <p:cNvGrpSpPr/>
          <p:nvPr/>
        </p:nvGrpSpPr>
        <p:grpSpPr>
          <a:xfrm>
            <a:off x="4853044" y="2258873"/>
            <a:ext cx="3634643" cy="3984681"/>
            <a:chOff x="4800600" y="1456108"/>
            <a:chExt cx="4093284" cy="4487492"/>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206"/>
            <a:stretch/>
          </p:blipFill>
          <p:spPr bwMode="auto">
            <a:xfrm>
              <a:off x="4931484" y="1456108"/>
              <a:ext cx="3962400" cy="437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4800600" y="5562600"/>
              <a:ext cx="114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460375" y="6078454"/>
            <a:ext cx="7797120" cy="246221"/>
          </a:xfrm>
          <a:prstGeom prst="rect">
            <a:avLst/>
          </a:prstGeom>
          <a:noFill/>
        </p:spPr>
        <p:txBody>
          <a:bodyPr wrap="square" rtlCol="0">
            <a:spAutoFit/>
          </a:bodyPr>
          <a:lstStyle/>
          <a:p>
            <a:r>
              <a:rPr lang="en-GB" sz="1000" dirty="0" smtClean="0"/>
              <a:t>Sources: UN, US Census Bureau; IMF. Compiled by The Economist Intelligence Unit 10/2014</a:t>
            </a:r>
            <a:endParaRPr lang="en-GB" sz="1000" dirty="0"/>
          </a:p>
        </p:txBody>
      </p:sp>
    </p:spTree>
    <p:extLst>
      <p:ext uri="{BB962C8B-B14F-4D97-AF65-F5344CB8AC3E}">
        <p14:creationId xmlns:p14="http://schemas.microsoft.com/office/powerpoint/2010/main" val="9666088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6999" y="125413"/>
            <a:ext cx="8886825" cy="6230937"/>
          </a:xfrm>
          <a:prstGeom prst="rect">
            <a:avLst/>
          </a:prstGeom>
          <a:solidFill>
            <a:srgbClr val="2B8EAD"/>
          </a:solidFill>
        </p:spPr>
        <p:txBody>
          <a:bodyPr vert="horz" lIns="334800" tIns="720000" rIns="180000" bIns="720000" rtlCol="0" anchor="ctr" anchorCtr="0">
            <a:normAutofit/>
          </a:bodyPr>
          <a:lstStyle>
            <a:lvl1pPr algn="l" defTabSz="914400" rtl="0" eaLnBrk="1" latinLnBrk="0" hangingPunct="1">
              <a:spcBef>
                <a:spcPct val="0"/>
              </a:spcBef>
              <a:buNone/>
              <a:tabLst/>
              <a:defRPr sz="2800" kern="1200">
                <a:solidFill>
                  <a:schemeClr val="tx1"/>
                </a:solidFill>
                <a:latin typeface="+mj-lt"/>
                <a:ea typeface="+mj-ea"/>
                <a:cs typeface="+mj-cs"/>
              </a:defRPr>
            </a:lvl1pPr>
          </a:lstStyle>
          <a:p>
            <a:endParaRPr lang="en-GB" sz="3200" dirty="0">
              <a:solidFill>
                <a:schemeClr val="bg1"/>
              </a:solidFill>
              <a:latin typeface="Zetta Sans WS Light" pitchFamily="34" charset="0"/>
            </a:endParaRPr>
          </a:p>
        </p:txBody>
      </p:sp>
      <p:sp>
        <p:nvSpPr>
          <p:cNvPr id="2" name="Title 1"/>
          <p:cNvSpPr>
            <a:spLocks noGrp="1"/>
          </p:cNvSpPr>
          <p:nvPr>
            <p:ph type="title"/>
          </p:nvPr>
        </p:nvSpPr>
        <p:spPr/>
        <p:txBody>
          <a:bodyPr/>
          <a:lstStyle/>
          <a:p>
            <a:pPr>
              <a:tabLst>
                <a:tab pos="1485900" algn="l"/>
              </a:tabLst>
            </a:pPr>
            <a:r>
              <a:rPr lang="en-PH" dirty="0">
                <a:solidFill>
                  <a:schemeClr val="bg1"/>
                </a:solidFill>
              </a:rPr>
              <a:t>Some more on Africa</a:t>
            </a:r>
            <a:r>
              <a:rPr lang="en-PH" dirty="0" smtClean="0">
                <a:solidFill>
                  <a:schemeClr val="bg1"/>
                </a:solidFill>
              </a:rPr>
              <a:t>……..</a:t>
            </a:r>
            <a:endParaRPr lang="en-PH" dirty="0">
              <a:solidFill>
                <a:schemeClr val="bg1"/>
              </a:solidFill>
            </a:endParaRPr>
          </a:p>
        </p:txBody>
      </p:sp>
      <p:sp>
        <p:nvSpPr>
          <p:cNvPr id="5" name="Slide Number Placeholder 4"/>
          <p:cNvSpPr>
            <a:spLocks noGrp="1"/>
          </p:cNvSpPr>
          <p:nvPr>
            <p:ph type="sldNum" sz="quarter" idx="12"/>
          </p:nvPr>
        </p:nvSpPr>
        <p:spPr/>
        <p:txBody>
          <a:bodyPr/>
          <a:lstStyle/>
          <a:p>
            <a:r>
              <a:rPr lang="en-GB" smtClean="0">
                <a:solidFill>
                  <a:schemeClr val="bg1"/>
                </a:solidFill>
              </a:rPr>
              <a:t>page </a:t>
            </a:r>
            <a:fld id="{161BE2EA-AEDB-4948-88E1-594E5C4BF481}" type="slidenum">
              <a:rPr lang="en-GB" smtClean="0">
                <a:solidFill>
                  <a:schemeClr val="bg1"/>
                </a:solidFill>
              </a:rPr>
              <a:pPr/>
              <a:t>22</a:t>
            </a:fld>
            <a:endParaRPr lang="en-GB" dirty="0">
              <a:solidFill>
                <a:schemeClr val="bg1"/>
              </a:solidFill>
            </a:endParaRPr>
          </a:p>
        </p:txBody>
      </p:sp>
      <p:sp>
        <p:nvSpPr>
          <p:cNvPr id="6" name="Rectangle 5"/>
          <p:cNvSpPr/>
          <p:nvPr/>
        </p:nvSpPr>
        <p:spPr>
          <a:xfrm>
            <a:off x="460375" y="1514475"/>
            <a:ext cx="8226425" cy="3847207"/>
          </a:xfrm>
          <a:prstGeom prst="rect">
            <a:avLst/>
          </a:prstGeom>
        </p:spPr>
        <p:txBody>
          <a:bodyPr wrap="square">
            <a:spAutoFit/>
          </a:bodyPr>
          <a:lstStyle/>
          <a:p>
            <a:r>
              <a:rPr lang="da-DK" dirty="0">
                <a:solidFill>
                  <a:schemeClr val="bg1"/>
                </a:solidFill>
              </a:rPr>
              <a:t>China is by far Africa’s largest trading partner at USD 160 billion a year</a:t>
            </a:r>
          </a:p>
          <a:p>
            <a:endParaRPr lang="da-DK" dirty="0">
              <a:solidFill>
                <a:schemeClr val="bg1"/>
              </a:solidFill>
            </a:endParaRPr>
          </a:p>
          <a:p>
            <a:r>
              <a:rPr lang="da-DK" dirty="0">
                <a:solidFill>
                  <a:schemeClr val="bg1"/>
                </a:solidFill>
              </a:rPr>
              <a:t>1 million Chinese work in Africa</a:t>
            </a:r>
          </a:p>
          <a:p>
            <a:endParaRPr lang="da-DK" dirty="0">
              <a:solidFill>
                <a:schemeClr val="bg1"/>
              </a:solidFill>
            </a:endParaRPr>
          </a:p>
          <a:p>
            <a:r>
              <a:rPr lang="da-DK" dirty="0" smtClean="0">
                <a:solidFill>
                  <a:schemeClr val="bg1"/>
                </a:solidFill>
              </a:rPr>
              <a:t>But, India’s </a:t>
            </a:r>
            <a:r>
              <a:rPr lang="da-DK" dirty="0">
                <a:solidFill>
                  <a:schemeClr val="bg1"/>
                </a:solidFill>
              </a:rPr>
              <a:t>trade with Africa, at USD 100 billion, is growing faster than China’s </a:t>
            </a:r>
            <a:endParaRPr lang="da-DK" dirty="0" smtClean="0">
              <a:solidFill>
                <a:schemeClr val="bg1"/>
              </a:solidFill>
            </a:endParaRPr>
          </a:p>
          <a:p>
            <a:endParaRPr lang="da-DK" dirty="0">
              <a:solidFill>
                <a:schemeClr val="bg1"/>
              </a:solidFill>
            </a:endParaRPr>
          </a:p>
          <a:p>
            <a:pPr>
              <a:spcAft>
                <a:spcPts val="1200"/>
              </a:spcAft>
            </a:pPr>
            <a:r>
              <a:rPr lang="da-DK" dirty="0">
                <a:solidFill>
                  <a:schemeClr val="bg1"/>
                </a:solidFill>
              </a:rPr>
              <a:t>Foreign Direct Investment into Africa shows a different picture (2014</a:t>
            </a:r>
            <a:r>
              <a:rPr lang="da-DK" dirty="0" smtClean="0">
                <a:solidFill>
                  <a:schemeClr val="bg1"/>
                </a:solidFill>
              </a:rPr>
              <a:t>):</a:t>
            </a:r>
            <a:endParaRPr lang="da-DK" dirty="0">
              <a:solidFill>
                <a:schemeClr val="bg1"/>
              </a:solidFill>
            </a:endParaRPr>
          </a:p>
          <a:p>
            <a:pPr marL="800100" lvl="1" indent="-342900">
              <a:buFont typeface="Arial" panose="020B0604020202020204" pitchFamily="34" charset="0"/>
              <a:buChar char="•"/>
            </a:pPr>
            <a:r>
              <a:rPr lang="da-DK" dirty="0">
                <a:solidFill>
                  <a:schemeClr val="bg1"/>
                </a:solidFill>
              </a:rPr>
              <a:t>UK 		USD 7.5 billion</a:t>
            </a:r>
          </a:p>
          <a:p>
            <a:pPr marL="800100" lvl="1" indent="-342900">
              <a:buFont typeface="Arial" panose="020B0604020202020204" pitchFamily="34" charset="0"/>
              <a:buChar char="•"/>
            </a:pPr>
            <a:r>
              <a:rPr lang="da-DK" dirty="0">
                <a:solidFill>
                  <a:schemeClr val="bg1"/>
                </a:solidFill>
              </a:rPr>
              <a:t>US		USD 3.7 billion</a:t>
            </a:r>
          </a:p>
          <a:p>
            <a:pPr marL="800100" lvl="1" indent="-342900">
              <a:buFont typeface="Arial" panose="020B0604020202020204" pitchFamily="34" charset="0"/>
              <a:buChar char="•"/>
            </a:pPr>
            <a:r>
              <a:rPr lang="da-DK" dirty="0" smtClean="0">
                <a:solidFill>
                  <a:schemeClr val="bg1"/>
                </a:solidFill>
              </a:rPr>
              <a:t>Italy		USD </a:t>
            </a:r>
            <a:r>
              <a:rPr lang="da-DK" dirty="0">
                <a:solidFill>
                  <a:schemeClr val="bg1"/>
                </a:solidFill>
              </a:rPr>
              <a:t>3.6 billion</a:t>
            </a:r>
          </a:p>
          <a:p>
            <a:pPr marL="800100" lvl="1" indent="-342900">
              <a:buFont typeface="Arial" panose="020B0604020202020204" pitchFamily="34" charset="0"/>
              <a:buChar char="•"/>
            </a:pPr>
            <a:r>
              <a:rPr lang="da-DK" dirty="0">
                <a:solidFill>
                  <a:schemeClr val="bg1"/>
                </a:solidFill>
              </a:rPr>
              <a:t>China	</a:t>
            </a:r>
            <a:r>
              <a:rPr lang="da-DK" dirty="0" smtClean="0">
                <a:solidFill>
                  <a:schemeClr val="bg1"/>
                </a:solidFill>
              </a:rPr>
              <a:t>	USD </a:t>
            </a:r>
            <a:r>
              <a:rPr lang="da-DK" dirty="0">
                <a:solidFill>
                  <a:schemeClr val="bg1"/>
                </a:solidFill>
              </a:rPr>
              <a:t>2.5 billion</a:t>
            </a:r>
          </a:p>
          <a:p>
            <a:pPr marL="800100" lvl="1" indent="-342900">
              <a:buFont typeface="Arial" panose="020B0604020202020204" pitchFamily="34" charset="0"/>
              <a:buChar char="•"/>
            </a:pPr>
            <a:r>
              <a:rPr lang="da-DK" dirty="0">
                <a:solidFill>
                  <a:schemeClr val="bg1"/>
                </a:solidFill>
              </a:rPr>
              <a:t>France	</a:t>
            </a:r>
            <a:r>
              <a:rPr lang="da-DK" dirty="0" smtClean="0">
                <a:solidFill>
                  <a:schemeClr val="bg1"/>
                </a:solidFill>
              </a:rPr>
              <a:t>	USD </a:t>
            </a:r>
            <a:r>
              <a:rPr lang="da-DK" dirty="0">
                <a:solidFill>
                  <a:schemeClr val="bg1"/>
                </a:solidFill>
              </a:rPr>
              <a:t>2.1 billion</a:t>
            </a:r>
          </a:p>
          <a:p>
            <a:pPr marL="800100" lvl="1" indent="-342900">
              <a:buFont typeface="Arial" panose="020B0604020202020204" pitchFamily="34" charset="0"/>
              <a:buChar char="•"/>
            </a:pPr>
            <a:r>
              <a:rPr lang="da-DK" dirty="0" smtClean="0">
                <a:solidFill>
                  <a:schemeClr val="bg1"/>
                </a:solidFill>
              </a:rPr>
              <a:t>India		USD </a:t>
            </a:r>
            <a:r>
              <a:rPr lang="da-DK" dirty="0">
                <a:solidFill>
                  <a:schemeClr val="bg1"/>
                </a:solidFill>
              </a:rPr>
              <a:t>1.8 billion  </a:t>
            </a:r>
          </a:p>
        </p:txBody>
      </p:sp>
      <p:pic>
        <p:nvPicPr>
          <p:cNvPr id="8" name="Picture 7" descr="logo_maersk.wmf"/>
          <p:cNvPicPr>
            <a:picLocks noChangeAspect="1"/>
          </p:cNvPicPr>
          <p:nvPr/>
        </p:nvPicPr>
        <p:blipFill>
          <a:blip r:embed="rId2" cstate="print"/>
          <a:stretch>
            <a:fillRect/>
          </a:stretch>
        </p:blipFill>
        <p:spPr>
          <a:xfrm>
            <a:off x="7524329" y="6097766"/>
            <a:ext cx="1619670" cy="760233"/>
          </a:xfrm>
          <a:prstGeom prst="rect">
            <a:avLst/>
          </a:prstGeom>
        </p:spPr>
      </p:pic>
      <p:sp>
        <p:nvSpPr>
          <p:cNvPr id="9" name="TextBox 8"/>
          <p:cNvSpPr txBox="1"/>
          <p:nvPr/>
        </p:nvSpPr>
        <p:spPr>
          <a:xfrm>
            <a:off x="460375" y="6078454"/>
            <a:ext cx="7797120" cy="246221"/>
          </a:xfrm>
          <a:prstGeom prst="rect">
            <a:avLst/>
          </a:prstGeom>
          <a:noFill/>
        </p:spPr>
        <p:txBody>
          <a:bodyPr wrap="square" rtlCol="0">
            <a:spAutoFit/>
          </a:bodyPr>
          <a:lstStyle/>
          <a:p>
            <a:r>
              <a:rPr lang="en-GB" sz="1000" dirty="0">
                <a:solidFill>
                  <a:schemeClr val="bg1"/>
                </a:solidFill>
              </a:rPr>
              <a:t>The Economist 17/1/15</a:t>
            </a:r>
          </a:p>
        </p:txBody>
      </p:sp>
    </p:spTree>
    <p:extLst>
      <p:ext uri="{BB962C8B-B14F-4D97-AF65-F5344CB8AC3E}">
        <p14:creationId xmlns:p14="http://schemas.microsoft.com/office/powerpoint/2010/main" val="28917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0375" y="1514475"/>
            <a:ext cx="2041525" cy="457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p:txBody>
          <a:bodyPr/>
          <a:lstStyle/>
          <a:p>
            <a:r>
              <a:rPr lang="en-PH" dirty="0"/>
              <a:t>China is far from becoming uncompetitive </a:t>
            </a:r>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23</a:t>
            </a:fld>
            <a:endParaRPr lang="en-GB" dirty="0"/>
          </a:p>
        </p:txBody>
      </p:sp>
      <p:sp>
        <p:nvSpPr>
          <p:cNvPr id="6" name="Rectangle 5"/>
          <p:cNvSpPr/>
          <p:nvPr/>
        </p:nvSpPr>
        <p:spPr>
          <a:xfrm>
            <a:off x="511175" y="1819275"/>
            <a:ext cx="1952625" cy="3293209"/>
          </a:xfrm>
          <a:prstGeom prst="rect">
            <a:avLst/>
          </a:prstGeom>
        </p:spPr>
        <p:txBody>
          <a:bodyPr wrap="square">
            <a:spAutoFit/>
          </a:bodyPr>
          <a:lstStyle/>
          <a:p>
            <a:r>
              <a:rPr lang="en-US" sz="1600" dirty="0">
                <a:solidFill>
                  <a:schemeClr val="bg1"/>
                </a:solidFill>
              </a:rPr>
              <a:t>India, Philippines</a:t>
            </a:r>
            <a:r>
              <a:rPr lang="en-US" sz="1600" dirty="0" smtClean="0">
                <a:solidFill>
                  <a:schemeClr val="bg1"/>
                </a:solidFill>
              </a:rPr>
              <a:t>,</a:t>
            </a:r>
            <a:br>
              <a:rPr lang="en-US" sz="1600" dirty="0" smtClean="0">
                <a:solidFill>
                  <a:schemeClr val="bg1"/>
                </a:solidFill>
              </a:rPr>
            </a:br>
            <a:r>
              <a:rPr lang="en-US" sz="1600" dirty="0" smtClean="0">
                <a:solidFill>
                  <a:schemeClr val="bg1"/>
                </a:solidFill>
              </a:rPr>
              <a:t>Peru</a:t>
            </a:r>
            <a:r>
              <a:rPr lang="en-US" sz="1600" dirty="0">
                <a:solidFill>
                  <a:schemeClr val="bg1"/>
                </a:solidFill>
              </a:rPr>
              <a:t>, </a:t>
            </a:r>
            <a:r>
              <a:rPr lang="en-US" sz="1600" dirty="0" smtClean="0">
                <a:solidFill>
                  <a:schemeClr val="bg1"/>
                </a:solidFill>
              </a:rPr>
              <a:t>Poland and </a:t>
            </a:r>
            <a:r>
              <a:rPr lang="en-US" sz="1600" dirty="0">
                <a:solidFill>
                  <a:schemeClr val="bg1"/>
                </a:solidFill>
              </a:rPr>
              <a:t>Taiwan are among those becoming more attractive </a:t>
            </a:r>
            <a:r>
              <a:rPr lang="en-US" sz="1600" dirty="0" smtClean="0">
                <a:solidFill>
                  <a:schemeClr val="bg1"/>
                </a:solidFill>
              </a:rPr>
              <a:t>compared</a:t>
            </a:r>
            <a:br>
              <a:rPr lang="en-US" sz="1600" dirty="0" smtClean="0">
                <a:solidFill>
                  <a:schemeClr val="bg1"/>
                </a:solidFill>
              </a:rPr>
            </a:br>
            <a:r>
              <a:rPr lang="en-US" sz="1600" dirty="0" smtClean="0">
                <a:solidFill>
                  <a:schemeClr val="bg1"/>
                </a:solidFill>
              </a:rPr>
              <a:t>to </a:t>
            </a:r>
            <a:r>
              <a:rPr lang="en-US" sz="1600" dirty="0">
                <a:solidFill>
                  <a:schemeClr val="bg1"/>
                </a:solidFill>
              </a:rPr>
              <a:t>China</a:t>
            </a:r>
          </a:p>
          <a:p>
            <a:endParaRPr lang="en-US" sz="1600" dirty="0">
              <a:solidFill>
                <a:schemeClr val="bg1"/>
              </a:solidFill>
            </a:endParaRPr>
          </a:p>
          <a:p>
            <a:r>
              <a:rPr lang="en-US" sz="1600" dirty="0">
                <a:solidFill>
                  <a:schemeClr val="bg1"/>
                </a:solidFill>
              </a:rPr>
              <a:t>Bangladesh, Vietnam, Nigeria, Russia and Brazil are </a:t>
            </a:r>
            <a:r>
              <a:rPr lang="en-US" sz="1600" dirty="0" smtClean="0">
                <a:solidFill>
                  <a:schemeClr val="bg1"/>
                </a:solidFill>
              </a:rPr>
              <a:t>becoming </a:t>
            </a:r>
            <a:r>
              <a:rPr lang="en-US" sz="1600" dirty="0">
                <a:solidFill>
                  <a:schemeClr val="bg1"/>
                </a:solidFill>
              </a:rPr>
              <a:t>less attractive</a:t>
            </a:r>
            <a:endParaRPr lang="en-US" altLang="en-US" sz="1600" dirty="0">
              <a:solidFill>
                <a:schemeClr val="bg1"/>
              </a:solidFill>
              <a:latin typeface="Arial" pitchFamily="34" charset="0"/>
              <a:cs typeface="Arial" pitchFamily="34" charset="0"/>
            </a:endParaRPr>
          </a:p>
        </p:txBody>
      </p:sp>
      <p:pic>
        <p:nvPicPr>
          <p:cNvPr id="7" name="Picture 4" descr="N:\R\supplychains\chart2.jpe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16200" y="1330325"/>
            <a:ext cx="6383019" cy="47872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0375" y="6089122"/>
            <a:ext cx="4572000" cy="246221"/>
          </a:xfrm>
          <a:prstGeom prst="rect">
            <a:avLst/>
          </a:prstGeom>
        </p:spPr>
        <p:txBody>
          <a:bodyPr>
            <a:spAutoFit/>
          </a:bodyPr>
          <a:lstStyle/>
          <a:p>
            <a:r>
              <a:rPr lang="fr-FR" sz="1000" dirty="0" err="1" smtClean="0"/>
              <a:t>Economist</a:t>
            </a:r>
            <a:r>
              <a:rPr lang="fr-FR" sz="1000" dirty="0" smtClean="0"/>
              <a:t> </a:t>
            </a:r>
            <a:r>
              <a:rPr lang="fr-FR" sz="1000" dirty="0"/>
              <a:t>Intelligence Unit 10/2014</a:t>
            </a:r>
          </a:p>
        </p:txBody>
      </p:sp>
    </p:spTree>
    <p:extLst>
      <p:ext uri="{BB962C8B-B14F-4D97-AF65-F5344CB8AC3E}">
        <p14:creationId xmlns:p14="http://schemas.microsoft.com/office/powerpoint/2010/main" val="1402642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A few thoughts on China’s </a:t>
            </a:r>
            <a:r>
              <a:rPr lang="en-PH" dirty="0" smtClean="0"/>
              <a:t>development</a:t>
            </a:r>
            <a:endParaRPr lang="en-PH" dirty="0"/>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24</a:t>
            </a:fld>
            <a:endParaRPr lang="en-GB" dirty="0"/>
          </a:p>
        </p:txBody>
      </p:sp>
      <p:sp>
        <p:nvSpPr>
          <p:cNvPr id="6" name="TextBox 5"/>
          <p:cNvSpPr txBox="1"/>
          <p:nvPr/>
        </p:nvSpPr>
        <p:spPr>
          <a:xfrm>
            <a:off x="460374" y="1514475"/>
            <a:ext cx="8226425" cy="369332"/>
          </a:xfrm>
          <a:prstGeom prst="rect">
            <a:avLst/>
          </a:prstGeom>
          <a:noFill/>
        </p:spPr>
        <p:txBody>
          <a:bodyPr wrap="square" rtlCol="0">
            <a:spAutoFit/>
          </a:bodyPr>
          <a:lstStyle/>
          <a:p>
            <a:r>
              <a:rPr lang="da-DK" dirty="0" smtClean="0"/>
              <a:t>China </a:t>
            </a:r>
            <a:r>
              <a:rPr lang="da-DK" dirty="0" err="1" smtClean="0"/>
              <a:t>today</a:t>
            </a:r>
            <a:r>
              <a:rPr lang="da-DK" dirty="0" smtClean="0"/>
              <a:t> </a:t>
            </a:r>
            <a:r>
              <a:rPr lang="da-DK" dirty="0" err="1" smtClean="0"/>
              <a:t>exports</a:t>
            </a:r>
            <a:r>
              <a:rPr lang="da-DK" dirty="0" smtClean="0"/>
              <a:t> more in 6.5 </a:t>
            </a:r>
            <a:r>
              <a:rPr lang="da-DK" dirty="0" err="1" smtClean="0"/>
              <a:t>hours</a:t>
            </a:r>
            <a:r>
              <a:rPr lang="da-DK" dirty="0" smtClean="0"/>
              <a:t> </a:t>
            </a:r>
            <a:r>
              <a:rPr lang="da-DK" dirty="0" err="1" smtClean="0"/>
              <a:t>than</a:t>
            </a:r>
            <a:r>
              <a:rPr lang="da-DK" dirty="0" smtClean="0"/>
              <a:t> it did in the </a:t>
            </a:r>
            <a:r>
              <a:rPr lang="da-DK" dirty="0" err="1" smtClean="0"/>
              <a:t>whole</a:t>
            </a:r>
            <a:r>
              <a:rPr lang="da-DK" dirty="0" smtClean="0"/>
              <a:t> of 1985  </a:t>
            </a:r>
            <a:endParaRPr lang="en-GB" dirty="0"/>
          </a:p>
        </p:txBody>
      </p:sp>
      <p:sp>
        <p:nvSpPr>
          <p:cNvPr id="7" name="TextBox 6"/>
          <p:cNvSpPr txBox="1"/>
          <p:nvPr/>
        </p:nvSpPr>
        <p:spPr>
          <a:xfrm>
            <a:off x="460316" y="2321656"/>
            <a:ext cx="8226484" cy="646331"/>
          </a:xfrm>
          <a:prstGeom prst="rect">
            <a:avLst/>
          </a:prstGeom>
          <a:noFill/>
        </p:spPr>
        <p:txBody>
          <a:bodyPr wrap="square" rtlCol="0">
            <a:spAutoFit/>
          </a:bodyPr>
          <a:lstStyle/>
          <a:p>
            <a:r>
              <a:rPr lang="da-DK" dirty="0" smtClean="0"/>
              <a:t>China produced USD 9.5 Trillion worth of goods and services in 2013. Three times more </a:t>
            </a:r>
            <a:r>
              <a:rPr lang="da-DK" dirty="0" err="1" smtClean="0"/>
              <a:t>than</a:t>
            </a:r>
            <a:r>
              <a:rPr lang="da-DK" dirty="0" smtClean="0"/>
              <a:t> in 2007</a:t>
            </a:r>
            <a:endParaRPr lang="en-GB" dirty="0"/>
          </a:p>
        </p:txBody>
      </p:sp>
      <p:sp>
        <p:nvSpPr>
          <p:cNvPr id="8" name="TextBox 7"/>
          <p:cNvSpPr txBox="1"/>
          <p:nvPr/>
        </p:nvSpPr>
        <p:spPr>
          <a:xfrm>
            <a:off x="474889" y="2939259"/>
            <a:ext cx="3102131" cy="246221"/>
          </a:xfrm>
          <a:prstGeom prst="rect">
            <a:avLst/>
          </a:prstGeom>
          <a:noFill/>
        </p:spPr>
        <p:txBody>
          <a:bodyPr wrap="none" rtlCol="0">
            <a:spAutoFit/>
          </a:bodyPr>
          <a:lstStyle/>
          <a:p>
            <a:r>
              <a:rPr lang="da-DK" sz="1000" dirty="0" smtClean="0"/>
              <a:t>Source: Economist 11/10/14 from World Bank data</a:t>
            </a:r>
            <a:endParaRPr lang="en-GB" sz="1000" dirty="0"/>
          </a:p>
        </p:txBody>
      </p:sp>
      <p:sp>
        <p:nvSpPr>
          <p:cNvPr id="9" name="TextBox 8"/>
          <p:cNvSpPr txBox="1"/>
          <p:nvPr/>
        </p:nvSpPr>
        <p:spPr>
          <a:xfrm>
            <a:off x="460375" y="3462493"/>
            <a:ext cx="8226424" cy="646331"/>
          </a:xfrm>
          <a:prstGeom prst="rect">
            <a:avLst/>
          </a:prstGeom>
          <a:noFill/>
        </p:spPr>
        <p:txBody>
          <a:bodyPr wrap="square" rtlCol="0">
            <a:spAutoFit/>
          </a:bodyPr>
          <a:lstStyle/>
          <a:p>
            <a:r>
              <a:rPr lang="da-DK" dirty="0" smtClean="0"/>
              <a:t>China is a capital exporting country and it is now poised to become</a:t>
            </a:r>
            <a:br>
              <a:rPr lang="da-DK" dirty="0" smtClean="0"/>
            </a:br>
            <a:r>
              <a:rPr lang="da-DK" dirty="0" smtClean="0"/>
              <a:t>a  net exporter of capital.”</a:t>
            </a:r>
            <a:endParaRPr lang="da-DK" dirty="0"/>
          </a:p>
        </p:txBody>
      </p:sp>
      <p:sp>
        <p:nvSpPr>
          <p:cNvPr id="10" name="TextBox 9"/>
          <p:cNvSpPr txBox="1"/>
          <p:nvPr/>
        </p:nvSpPr>
        <p:spPr>
          <a:xfrm>
            <a:off x="473308" y="1840326"/>
            <a:ext cx="3102131" cy="246221"/>
          </a:xfrm>
          <a:prstGeom prst="rect">
            <a:avLst/>
          </a:prstGeom>
          <a:noFill/>
        </p:spPr>
        <p:txBody>
          <a:bodyPr wrap="none" rtlCol="0">
            <a:spAutoFit/>
          </a:bodyPr>
          <a:lstStyle/>
          <a:p>
            <a:r>
              <a:rPr lang="da-DK" sz="1000" dirty="0" smtClean="0"/>
              <a:t>Source: Economist 11/10/14 from World Bank data</a:t>
            </a:r>
            <a:endParaRPr lang="en-GB" sz="1000" dirty="0"/>
          </a:p>
        </p:txBody>
      </p:sp>
      <p:sp>
        <p:nvSpPr>
          <p:cNvPr id="11" name="Rectangle 10"/>
          <p:cNvSpPr/>
          <p:nvPr/>
        </p:nvSpPr>
        <p:spPr>
          <a:xfrm>
            <a:off x="473308" y="4103159"/>
            <a:ext cx="4572000" cy="246221"/>
          </a:xfrm>
          <a:prstGeom prst="rect">
            <a:avLst/>
          </a:prstGeom>
        </p:spPr>
        <p:txBody>
          <a:bodyPr>
            <a:spAutoFit/>
          </a:bodyPr>
          <a:lstStyle/>
          <a:p>
            <a:r>
              <a:rPr lang="da-DK" sz="1000" dirty="0" err="1" smtClean="0"/>
              <a:t>Deputy</a:t>
            </a:r>
            <a:r>
              <a:rPr lang="da-DK" sz="1000" dirty="0" smtClean="0"/>
              <a:t> </a:t>
            </a:r>
            <a:r>
              <a:rPr lang="da-DK" sz="1000" dirty="0"/>
              <a:t>Minister of Commerce, Zhang Xiangchen, Financial Times, </a:t>
            </a:r>
            <a:r>
              <a:rPr lang="da-DK" sz="1000" dirty="0" smtClean="0"/>
              <a:t>10/2014</a:t>
            </a:r>
            <a:endParaRPr lang="en-GB" sz="1000" dirty="0"/>
          </a:p>
        </p:txBody>
      </p:sp>
      <p:sp>
        <p:nvSpPr>
          <p:cNvPr id="12" name="TextBox 11"/>
          <p:cNvSpPr txBox="1"/>
          <p:nvPr/>
        </p:nvSpPr>
        <p:spPr>
          <a:xfrm>
            <a:off x="460316" y="4644588"/>
            <a:ext cx="8226424" cy="923330"/>
          </a:xfrm>
          <a:prstGeom prst="rect">
            <a:avLst/>
          </a:prstGeom>
          <a:noFill/>
        </p:spPr>
        <p:txBody>
          <a:bodyPr wrap="square" rtlCol="0">
            <a:spAutoFit/>
          </a:bodyPr>
          <a:lstStyle/>
          <a:p>
            <a:r>
              <a:rPr lang="da-DK" dirty="0" smtClean="0"/>
              <a:t>China since 1977 has managed to engineer the longest growth period ”in the history of mankind.” The only countries that come close are Taiwan and South Korea which managed 32 and 29 years respectively.</a:t>
            </a:r>
            <a:endParaRPr lang="da-DK" dirty="0"/>
          </a:p>
        </p:txBody>
      </p:sp>
      <p:sp>
        <p:nvSpPr>
          <p:cNvPr id="13" name="Rectangle 12"/>
          <p:cNvSpPr/>
          <p:nvPr/>
        </p:nvSpPr>
        <p:spPr>
          <a:xfrm>
            <a:off x="473308" y="5553404"/>
            <a:ext cx="4572000" cy="246221"/>
          </a:xfrm>
          <a:prstGeom prst="rect">
            <a:avLst/>
          </a:prstGeom>
        </p:spPr>
        <p:txBody>
          <a:bodyPr>
            <a:spAutoFit/>
          </a:bodyPr>
          <a:lstStyle/>
          <a:p>
            <a:r>
              <a:rPr lang="da-DK" sz="1000" dirty="0" smtClean="0"/>
              <a:t>Financial Times 20/11/14</a:t>
            </a:r>
            <a:endParaRPr lang="en-GB" sz="1000" dirty="0"/>
          </a:p>
        </p:txBody>
      </p:sp>
    </p:spTree>
    <p:extLst>
      <p:ext uri="{BB962C8B-B14F-4D97-AF65-F5344CB8AC3E}">
        <p14:creationId xmlns:p14="http://schemas.microsoft.com/office/powerpoint/2010/main" val="404180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6999" y="125413"/>
            <a:ext cx="8886825" cy="6230937"/>
          </a:xfrm>
          <a:prstGeom prst="rect">
            <a:avLst/>
          </a:prstGeom>
          <a:solidFill>
            <a:srgbClr val="2B8EAD"/>
          </a:solidFill>
        </p:spPr>
        <p:txBody>
          <a:bodyPr vert="horz" lIns="334800" tIns="720000" rIns="180000" bIns="720000" rtlCol="0" anchor="ctr" anchorCtr="0">
            <a:normAutofit/>
          </a:bodyPr>
          <a:lstStyle>
            <a:lvl1pPr algn="l" defTabSz="914400" rtl="0" eaLnBrk="1" latinLnBrk="0" hangingPunct="1">
              <a:spcBef>
                <a:spcPct val="0"/>
              </a:spcBef>
              <a:buNone/>
              <a:tabLst/>
              <a:defRPr sz="2800" kern="1200">
                <a:solidFill>
                  <a:schemeClr val="tx1"/>
                </a:solidFill>
                <a:latin typeface="+mj-lt"/>
                <a:ea typeface="+mj-ea"/>
                <a:cs typeface="+mj-cs"/>
              </a:defRPr>
            </a:lvl1pPr>
          </a:lstStyle>
          <a:p>
            <a:endParaRPr lang="en-GB" sz="3200" dirty="0">
              <a:solidFill>
                <a:schemeClr val="bg1"/>
              </a:solidFill>
              <a:latin typeface="Zetta Sans WS Light" pitchFamily="34" charset="0"/>
            </a:endParaRPr>
          </a:p>
        </p:txBody>
      </p:sp>
      <p:sp>
        <p:nvSpPr>
          <p:cNvPr id="2" name="Title 1"/>
          <p:cNvSpPr>
            <a:spLocks noGrp="1"/>
          </p:cNvSpPr>
          <p:nvPr>
            <p:ph type="title"/>
          </p:nvPr>
        </p:nvSpPr>
        <p:spPr>
          <a:xfrm>
            <a:off x="457200" y="457200"/>
            <a:ext cx="8229600" cy="954000"/>
          </a:xfrm>
        </p:spPr>
        <p:txBody>
          <a:bodyPr/>
          <a:lstStyle/>
          <a:p>
            <a:pPr>
              <a:tabLst>
                <a:tab pos="1485900" algn="l"/>
              </a:tabLst>
            </a:pPr>
            <a:r>
              <a:rPr lang="en-PH" dirty="0">
                <a:solidFill>
                  <a:schemeClr val="bg1"/>
                </a:solidFill>
              </a:rPr>
              <a:t>A few more thoughts on China’s development</a:t>
            </a:r>
          </a:p>
        </p:txBody>
      </p:sp>
      <p:sp>
        <p:nvSpPr>
          <p:cNvPr id="5" name="Slide Number Placeholder 4"/>
          <p:cNvSpPr>
            <a:spLocks noGrp="1"/>
          </p:cNvSpPr>
          <p:nvPr>
            <p:ph type="sldNum" sz="quarter" idx="12"/>
          </p:nvPr>
        </p:nvSpPr>
        <p:spPr/>
        <p:txBody>
          <a:bodyPr/>
          <a:lstStyle/>
          <a:p>
            <a:r>
              <a:rPr lang="en-GB" smtClean="0">
                <a:solidFill>
                  <a:schemeClr val="bg1"/>
                </a:solidFill>
              </a:rPr>
              <a:t>page </a:t>
            </a:r>
            <a:fld id="{161BE2EA-AEDB-4948-88E1-594E5C4BF481}" type="slidenum">
              <a:rPr lang="en-GB" smtClean="0">
                <a:solidFill>
                  <a:schemeClr val="bg1"/>
                </a:solidFill>
              </a:rPr>
              <a:pPr/>
              <a:t>25</a:t>
            </a:fld>
            <a:endParaRPr lang="en-GB" dirty="0">
              <a:solidFill>
                <a:schemeClr val="bg1"/>
              </a:solidFill>
            </a:endParaRPr>
          </a:p>
        </p:txBody>
      </p:sp>
      <p:pic>
        <p:nvPicPr>
          <p:cNvPr id="8" name="Picture 7" descr="logo_maersk.wmf"/>
          <p:cNvPicPr>
            <a:picLocks noChangeAspect="1"/>
          </p:cNvPicPr>
          <p:nvPr/>
        </p:nvPicPr>
        <p:blipFill>
          <a:blip r:embed="rId2" cstate="print"/>
          <a:stretch>
            <a:fillRect/>
          </a:stretch>
        </p:blipFill>
        <p:spPr>
          <a:xfrm>
            <a:off x="7524329" y="6097766"/>
            <a:ext cx="1619670" cy="760233"/>
          </a:xfrm>
          <a:prstGeom prst="rect">
            <a:avLst/>
          </a:prstGeom>
        </p:spPr>
      </p:pic>
      <p:sp>
        <p:nvSpPr>
          <p:cNvPr id="10" name="TextBox 9"/>
          <p:cNvSpPr txBox="1"/>
          <p:nvPr/>
        </p:nvSpPr>
        <p:spPr>
          <a:xfrm>
            <a:off x="460316" y="1514475"/>
            <a:ext cx="8226424" cy="923330"/>
          </a:xfrm>
          <a:prstGeom prst="rect">
            <a:avLst/>
          </a:prstGeom>
          <a:noFill/>
        </p:spPr>
        <p:txBody>
          <a:bodyPr wrap="square" rtlCol="0">
            <a:spAutoFit/>
          </a:bodyPr>
          <a:lstStyle/>
          <a:p>
            <a:r>
              <a:rPr lang="en-PH" dirty="0">
                <a:solidFill>
                  <a:schemeClr val="bg1"/>
                </a:solidFill>
              </a:rPr>
              <a:t>88,000 firms from Taiwan operate in China, employing 15.6 million workers while 23,000 Japanese firms employ about 11 million and South Korean firms employ about 2 million workers </a:t>
            </a:r>
          </a:p>
        </p:txBody>
      </p:sp>
      <p:sp>
        <p:nvSpPr>
          <p:cNvPr id="12" name="TextBox 11"/>
          <p:cNvSpPr txBox="1"/>
          <p:nvPr/>
        </p:nvSpPr>
        <p:spPr>
          <a:xfrm>
            <a:off x="457199" y="2542421"/>
            <a:ext cx="8226424" cy="1077218"/>
          </a:xfrm>
          <a:prstGeom prst="rect">
            <a:avLst/>
          </a:prstGeom>
          <a:noFill/>
        </p:spPr>
        <p:txBody>
          <a:bodyPr wrap="square" rtlCol="0">
            <a:spAutoFit/>
          </a:bodyPr>
          <a:lstStyle/>
          <a:p>
            <a:pPr>
              <a:spcAft>
                <a:spcPts val="1200"/>
              </a:spcAft>
            </a:pPr>
            <a:r>
              <a:rPr lang="en-PH" dirty="0" smtClean="0">
                <a:solidFill>
                  <a:schemeClr val="bg1"/>
                </a:solidFill>
              </a:rPr>
              <a:t>In 2010, China committed more loans to Latin America than the World Bank, Inter-American Development Bank and the US Export-Import Bank combined.</a:t>
            </a:r>
          </a:p>
          <a:p>
            <a:pPr>
              <a:spcAft>
                <a:spcPts val="1200"/>
              </a:spcAft>
            </a:pPr>
            <a:r>
              <a:rPr lang="en-PH" dirty="0" smtClean="0">
                <a:solidFill>
                  <a:schemeClr val="bg1"/>
                </a:solidFill>
              </a:rPr>
              <a:t>Today, China is the largest trading partner of Brazil, Chile &amp; Peru</a:t>
            </a:r>
            <a:endParaRPr lang="en-PH" dirty="0">
              <a:solidFill>
                <a:schemeClr val="bg1"/>
              </a:solidFill>
            </a:endParaRPr>
          </a:p>
        </p:txBody>
      </p:sp>
      <p:sp>
        <p:nvSpPr>
          <p:cNvPr id="13" name="Rectangle 12"/>
          <p:cNvSpPr/>
          <p:nvPr/>
        </p:nvSpPr>
        <p:spPr>
          <a:xfrm>
            <a:off x="484705" y="3593866"/>
            <a:ext cx="4572000" cy="246221"/>
          </a:xfrm>
          <a:prstGeom prst="rect">
            <a:avLst/>
          </a:prstGeom>
        </p:spPr>
        <p:txBody>
          <a:bodyPr>
            <a:spAutoFit/>
          </a:bodyPr>
          <a:lstStyle/>
          <a:p>
            <a:r>
              <a:rPr lang="da-DK" sz="1000" dirty="0">
                <a:solidFill>
                  <a:schemeClr val="bg1"/>
                </a:solidFill>
              </a:rPr>
              <a:t>Source: The Economist 8/11/14</a:t>
            </a:r>
          </a:p>
        </p:txBody>
      </p:sp>
      <p:sp>
        <p:nvSpPr>
          <p:cNvPr id="14" name="TextBox 13"/>
          <p:cNvSpPr txBox="1"/>
          <p:nvPr/>
        </p:nvSpPr>
        <p:spPr>
          <a:xfrm>
            <a:off x="457199" y="4035921"/>
            <a:ext cx="8226424" cy="646331"/>
          </a:xfrm>
          <a:prstGeom prst="rect">
            <a:avLst/>
          </a:prstGeom>
          <a:noFill/>
        </p:spPr>
        <p:txBody>
          <a:bodyPr wrap="square" rtlCol="0">
            <a:spAutoFit/>
          </a:bodyPr>
          <a:lstStyle/>
          <a:p>
            <a:r>
              <a:rPr lang="en-PH" dirty="0">
                <a:solidFill>
                  <a:schemeClr val="bg1"/>
                </a:solidFill>
              </a:rPr>
              <a:t>President Xi: Trade with Latin America to be doubled by 2019</a:t>
            </a:r>
          </a:p>
          <a:p>
            <a:r>
              <a:rPr lang="en-PH" dirty="0">
                <a:solidFill>
                  <a:schemeClr val="bg1"/>
                </a:solidFill>
              </a:rPr>
              <a:t>2000: USD 10 billion		2013: USD 257 billion</a:t>
            </a:r>
          </a:p>
        </p:txBody>
      </p:sp>
      <p:sp>
        <p:nvSpPr>
          <p:cNvPr id="15" name="Rectangle 14"/>
          <p:cNvSpPr/>
          <p:nvPr/>
        </p:nvSpPr>
        <p:spPr>
          <a:xfrm>
            <a:off x="470191" y="4750187"/>
            <a:ext cx="4572000" cy="246221"/>
          </a:xfrm>
          <a:prstGeom prst="rect">
            <a:avLst/>
          </a:prstGeom>
        </p:spPr>
        <p:txBody>
          <a:bodyPr>
            <a:spAutoFit/>
          </a:bodyPr>
          <a:lstStyle/>
          <a:p>
            <a:r>
              <a:rPr lang="da-DK" sz="1000" dirty="0">
                <a:solidFill>
                  <a:schemeClr val="bg1"/>
                </a:solidFill>
              </a:rPr>
              <a:t>The Economist 17/1/15</a:t>
            </a:r>
          </a:p>
        </p:txBody>
      </p:sp>
      <p:sp>
        <p:nvSpPr>
          <p:cNvPr id="16" name="TextBox 15"/>
          <p:cNvSpPr txBox="1"/>
          <p:nvPr/>
        </p:nvSpPr>
        <p:spPr>
          <a:xfrm>
            <a:off x="457199" y="5153243"/>
            <a:ext cx="8226424" cy="646331"/>
          </a:xfrm>
          <a:prstGeom prst="rect">
            <a:avLst/>
          </a:prstGeom>
          <a:noFill/>
        </p:spPr>
        <p:txBody>
          <a:bodyPr wrap="square" rtlCol="0">
            <a:spAutoFit/>
          </a:bodyPr>
          <a:lstStyle/>
          <a:p>
            <a:r>
              <a:rPr lang="en-PH" dirty="0">
                <a:solidFill>
                  <a:schemeClr val="bg1"/>
                </a:solidFill>
              </a:rPr>
              <a:t>China is ”profoundly affected by the awareness that </a:t>
            </a:r>
            <a:r>
              <a:rPr lang="en-PH" dirty="0" smtClean="0">
                <a:solidFill>
                  <a:schemeClr val="bg1"/>
                </a:solidFill>
              </a:rPr>
              <a:t>China has </a:t>
            </a:r>
            <a:r>
              <a:rPr lang="en-PH" dirty="0">
                <a:solidFill>
                  <a:schemeClr val="bg1"/>
                </a:solidFill>
              </a:rPr>
              <a:t>not participated in making the rules of the system” </a:t>
            </a:r>
          </a:p>
        </p:txBody>
      </p:sp>
      <p:sp>
        <p:nvSpPr>
          <p:cNvPr id="17" name="Rectangle 16"/>
          <p:cNvSpPr/>
          <p:nvPr/>
        </p:nvSpPr>
        <p:spPr>
          <a:xfrm>
            <a:off x="470191" y="5794939"/>
            <a:ext cx="4572000" cy="246221"/>
          </a:xfrm>
          <a:prstGeom prst="rect">
            <a:avLst/>
          </a:prstGeom>
        </p:spPr>
        <p:txBody>
          <a:bodyPr>
            <a:spAutoFit/>
          </a:bodyPr>
          <a:lstStyle/>
          <a:p>
            <a:r>
              <a:rPr lang="da-DK" sz="1000" dirty="0">
                <a:solidFill>
                  <a:schemeClr val="bg1"/>
                </a:solidFill>
              </a:rPr>
              <a:t>Henry Kissinger ”World Order”</a:t>
            </a:r>
          </a:p>
        </p:txBody>
      </p:sp>
    </p:spTree>
    <p:extLst>
      <p:ext uri="{BB962C8B-B14F-4D97-AF65-F5344CB8AC3E}">
        <p14:creationId xmlns:p14="http://schemas.microsoft.com/office/powerpoint/2010/main" val="10807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Some thoughts on Asia as a whole</a:t>
            </a:r>
            <a:r>
              <a:rPr lang="en-PH" dirty="0" smtClean="0"/>
              <a:t>…………</a:t>
            </a:r>
            <a:endParaRPr lang="en-PH" dirty="0"/>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26</a:t>
            </a:fld>
            <a:endParaRPr lang="en-GB" dirty="0"/>
          </a:p>
        </p:txBody>
      </p:sp>
      <p:sp>
        <p:nvSpPr>
          <p:cNvPr id="7" name="Rectangle 6"/>
          <p:cNvSpPr/>
          <p:nvPr/>
        </p:nvSpPr>
        <p:spPr>
          <a:xfrm>
            <a:off x="460375" y="1514475"/>
            <a:ext cx="8226425" cy="4247317"/>
          </a:xfrm>
          <a:prstGeom prst="rect">
            <a:avLst/>
          </a:prstGeom>
        </p:spPr>
        <p:txBody>
          <a:bodyPr wrap="square">
            <a:spAutoFit/>
          </a:bodyPr>
          <a:lstStyle/>
          <a:p>
            <a:r>
              <a:rPr lang="en-PH" dirty="0"/>
              <a:t>54% of Asia’s trade is within the region, up from 25% in 1990</a:t>
            </a:r>
          </a:p>
          <a:p>
            <a:r>
              <a:rPr lang="en-PH" dirty="0"/>
              <a:t>Asia represents 27% of world market capitalisation, up from 20% ten years ago. </a:t>
            </a:r>
          </a:p>
          <a:p>
            <a:endParaRPr lang="en-PH" dirty="0"/>
          </a:p>
          <a:p>
            <a:r>
              <a:rPr lang="en-PH" dirty="0"/>
              <a:t>Since 2000, Asia has created over 11,000 IPO’s, now has over 25,000 listed companies while China has 41 million private businesses.  </a:t>
            </a:r>
          </a:p>
          <a:p>
            <a:endParaRPr lang="en-PH" dirty="0"/>
          </a:p>
          <a:p>
            <a:pPr>
              <a:lnSpc>
                <a:spcPct val="150000"/>
              </a:lnSpc>
            </a:pPr>
            <a:r>
              <a:rPr lang="en-PH" dirty="0" smtClean="0"/>
              <a:t>	18%	of </a:t>
            </a:r>
            <a:r>
              <a:rPr lang="en-PH" dirty="0"/>
              <a:t>the world’s trade is now settled in Ren Min Bi, the </a:t>
            </a:r>
            <a:r>
              <a:rPr lang="en-PH" dirty="0" smtClean="0"/>
              <a:t>world’s</a:t>
            </a:r>
            <a:br>
              <a:rPr lang="en-PH" dirty="0" smtClean="0"/>
            </a:br>
            <a:r>
              <a:rPr lang="en-PH" dirty="0" smtClean="0"/>
              <a:t>		7th </a:t>
            </a:r>
            <a:r>
              <a:rPr lang="en-PH" dirty="0"/>
              <a:t>most used currency.</a:t>
            </a:r>
          </a:p>
          <a:p>
            <a:pPr>
              <a:lnSpc>
                <a:spcPct val="150000"/>
              </a:lnSpc>
            </a:pPr>
            <a:r>
              <a:rPr lang="en-PH" dirty="0" smtClean="0"/>
              <a:t>	29%	of </a:t>
            </a:r>
            <a:r>
              <a:rPr lang="en-PH" dirty="0"/>
              <a:t>global R&amp;D occurred in Asia in 2012.</a:t>
            </a:r>
          </a:p>
          <a:p>
            <a:pPr>
              <a:lnSpc>
                <a:spcPct val="150000"/>
              </a:lnSpc>
            </a:pPr>
            <a:r>
              <a:rPr lang="en-PH" dirty="0" smtClean="0"/>
              <a:t>	30%	of </a:t>
            </a:r>
            <a:r>
              <a:rPr lang="en-PH" dirty="0"/>
              <a:t>the world’s middle class spending is done by Asians.</a:t>
            </a:r>
          </a:p>
          <a:p>
            <a:pPr>
              <a:lnSpc>
                <a:spcPct val="150000"/>
              </a:lnSpc>
            </a:pPr>
            <a:r>
              <a:rPr lang="en-PH" dirty="0" smtClean="0"/>
              <a:t>	41%	of </a:t>
            </a:r>
            <a:r>
              <a:rPr lang="en-PH" dirty="0"/>
              <a:t>the world’s patents filed in 2012 were in Asia.</a:t>
            </a:r>
          </a:p>
          <a:p>
            <a:pPr>
              <a:lnSpc>
                <a:spcPct val="150000"/>
              </a:lnSpc>
            </a:pPr>
            <a:r>
              <a:rPr lang="en-PH" dirty="0" smtClean="0"/>
              <a:t>	47%	of </a:t>
            </a:r>
            <a:r>
              <a:rPr lang="en-PH" dirty="0"/>
              <a:t>the world’s manufacturing takes place in Asia. </a:t>
            </a:r>
          </a:p>
        </p:txBody>
      </p:sp>
      <p:sp>
        <p:nvSpPr>
          <p:cNvPr id="8" name="Rectangle 7"/>
          <p:cNvSpPr/>
          <p:nvPr/>
        </p:nvSpPr>
        <p:spPr>
          <a:xfrm>
            <a:off x="460375" y="6089122"/>
            <a:ext cx="4572000" cy="246221"/>
          </a:xfrm>
          <a:prstGeom prst="rect">
            <a:avLst/>
          </a:prstGeom>
        </p:spPr>
        <p:txBody>
          <a:bodyPr>
            <a:spAutoFit/>
          </a:bodyPr>
          <a:lstStyle/>
          <a:p>
            <a:r>
              <a:rPr lang="en-PH" sz="1000" dirty="0" smtClean="0"/>
              <a:t>The Economist </a:t>
            </a:r>
            <a:r>
              <a:rPr lang="en-PH" sz="1000" dirty="0"/>
              <a:t>31st May </a:t>
            </a:r>
            <a:r>
              <a:rPr lang="en-PH" sz="1000" dirty="0" smtClean="0"/>
              <a:t>2014</a:t>
            </a:r>
            <a:endParaRPr lang="en-PH" sz="1000" dirty="0"/>
          </a:p>
        </p:txBody>
      </p:sp>
    </p:spTree>
    <p:extLst>
      <p:ext uri="{BB962C8B-B14F-4D97-AF65-F5344CB8AC3E}">
        <p14:creationId xmlns:p14="http://schemas.microsoft.com/office/powerpoint/2010/main" val="326966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54000"/>
          </a:xfrm>
        </p:spPr>
        <p:txBody>
          <a:bodyPr/>
          <a:lstStyle/>
          <a:p>
            <a:r>
              <a:rPr lang="en-PH" dirty="0"/>
              <a:t>A Current </a:t>
            </a:r>
            <a:r>
              <a:rPr lang="en-PH" dirty="0" smtClean="0"/>
              <a:t>Opportunity: </a:t>
            </a:r>
            <a:r>
              <a:rPr lang="en-PH" dirty="0"/>
              <a:t>Trade Negotiations in Asia</a:t>
            </a:r>
            <a:br>
              <a:rPr lang="en-PH" dirty="0"/>
            </a:br>
            <a:endParaRPr lang="en-PH" dirty="0"/>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27</a:t>
            </a:fld>
            <a:endParaRPr lang="en-GB" dirty="0"/>
          </a:p>
        </p:txBody>
      </p:sp>
      <p:graphicFrame>
        <p:nvGraphicFramePr>
          <p:cNvPr id="6" name="Table 5"/>
          <p:cNvGraphicFramePr>
            <a:graphicFrameLocks noGrp="1"/>
          </p:cNvGraphicFramePr>
          <p:nvPr>
            <p:extLst/>
          </p:nvPr>
        </p:nvGraphicFramePr>
        <p:xfrm>
          <a:off x="587709" y="1522605"/>
          <a:ext cx="8099093" cy="4423238"/>
        </p:xfrm>
        <a:graphic>
          <a:graphicData uri="http://schemas.openxmlformats.org/drawingml/2006/table">
            <a:tbl>
              <a:tblPr/>
              <a:tblGrid>
                <a:gridCol w="442775"/>
                <a:gridCol w="442775"/>
                <a:gridCol w="442775"/>
                <a:gridCol w="442775"/>
                <a:gridCol w="442775"/>
                <a:gridCol w="442775"/>
                <a:gridCol w="442775"/>
                <a:gridCol w="442775"/>
                <a:gridCol w="442775"/>
                <a:gridCol w="586677"/>
                <a:gridCol w="590366"/>
                <a:gridCol w="832048"/>
                <a:gridCol w="215852"/>
                <a:gridCol w="442775"/>
                <a:gridCol w="1446400"/>
              </a:tblGrid>
              <a:tr h="213244">
                <a:tc>
                  <a:txBody>
                    <a:bodyPr/>
                    <a:lstStyle/>
                    <a:p>
                      <a:pPr algn="l" fontAlgn="b"/>
                      <a:endParaRPr lang="en-GB" sz="700" b="0" i="0" u="none" strike="noStrike" dirty="0">
                        <a:solidFill>
                          <a:srgbClr val="000000"/>
                        </a:solidFill>
                        <a:effectLst/>
                        <a:latin typeface="+mj-lt"/>
                      </a:endParaRP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tcPr>
                </a:tc>
                <a:tc gridSpan="9">
                  <a:txBody>
                    <a:bodyPr/>
                    <a:lstStyle/>
                    <a:p>
                      <a:pPr algn="l" fontAlgn="b"/>
                      <a:r>
                        <a:rPr lang="en-GB" sz="1400" b="0" i="0" u="none" strike="noStrike" dirty="0">
                          <a:solidFill>
                            <a:schemeClr val="accent1">
                              <a:lumMod val="50000"/>
                            </a:schemeClr>
                          </a:solidFill>
                          <a:effectLst/>
                          <a:latin typeface="+mj-lt"/>
                        </a:rPr>
                        <a:t>Trans Pacific Partnership (TTP)</a:t>
                      </a:r>
                    </a:p>
                  </a:txBody>
                  <a:tcPr marL="6445" marR="6445" marT="6445" marB="0" anchor="b">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2"/>
                    </a:solidFill>
                  </a:tcPr>
                </a:tc>
                <a:tc>
                  <a:txBody>
                    <a:bodyPr/>
                    <a:lstStyle/>
                    <a:p>
                      <a:pPr algn="l" fontAlgn="b"/>
                      <a:endParaRPr lang="en-GB" sz="700" b="0" i="0" u="none" strike="noStrike">
                        <a:solidFill>
                          <a:srgbClr val="000000"/>
                        </a:solidFill>
                        <a:effectLst/>
                        <a:latin typeface="+mj-lt"/>
                      </a:endParaRP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r>
              <a:tr h="111682">
                <a:tc>
                  <a:txBody>
                    <a:bodyPr/>
                    <a:lstStyle/>
                    <a:p>
                      <a:pPr algn="l" fontAlgn="b"/>
                      <a:endParaRPr lang="en-GB" sz="700" b="0" i="0" u="none" strike="noStrike">
                        <a:solidFill>
                          <a:srgbClr val="000000"/>
                        </a:solidFill>
                        <a:effectLst/>
                        <a:latin typeface="+mj-lt"/>
                      </a:endParaRPr>
                    </a:p>
                  </a:txBody>
                  <a:tcPr marL="6445" marR="6445" marT="6445" marB="0" anchor="b">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endParaRPr lang="en-GB" sz="700" b="0" i="0" u="none" strike="noStrike">
                        <a:solidFill>
                          <a:srgbClr val="000000"/>
                        </a:solidFill>
                        <a:effectLst/>
                        <a:latin typeface="+mj-lt"/>
                      </a:endParaRPr>
                    </a:p>
                  </a:txBody>
                  <a:tcPr marL="6445" marR="6445" marT="6445" marB="0" anchor="b">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r>
              <a:tr h="109748">
                <a:tc>
                  <a:txBody>
                    <a:bodyPr/>
                    <a:lstStyle/>
                    <a:p>
                      <a:pPr algn="l" fontAlgn="b"/>
                      <a:r>
                        <a:rPr lang="en-GB" sz="700" b="0" i="0" u="none" strike="noStrike" dirty="0">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accent1"/>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bg2"/>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bg2"/>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l" fontAlgn="b"/>
                      <a:endParaRPr lang="en-GB" sz="700" b="0" i="0" u="none" strike="noStrike">
                        <a:solidFill>
                          <a:srgbClr val="000000"/>
                        </a:solidFill>
                        <a:effectLst/>
                        <a:latin typeface="+mj-lt"/>
                      </a:endParaRPr>
                    </a:p>
                  </a:txBody>
                  <a:tcPr marL="6445" marR="6445" marT="6445" marB="0" anchor="b">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tcPr>
                </a:tc>
              </a:tr>
              <a:tr h="109748">
                <a:tc>
                  <a:txBody>
                    <a:bodyPr/>
                    <a:lstStyle/>
                    <a:p>
                      <a:pPr algn="l" fontAlgn="b"/>
                      <a:r>
                        <a:rPr lang="en-GB" sz="700" b="0" i="0" u="none" strike="noStrike" dirty="0">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bg2"/>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2"/>
                    </a:solidFill>
                  </a:tcPr>
                </a:tc>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dirty="0">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gridSpan="2">
                  <a:txBody>
                    <a:bodyPr/>
                    <a:lstStyle/>
                    <a:p>
                      <a:pPr algn="l" fontAlgn="b"/>
                      <a:r>
                        <a:rPr lang="en-GB" sz="1100" b="0" i="0" u="none" strike="noStrike" dirty="0">
                          <a:solidFill>
                            <a:schemeClr val="accent1">
                              <a:lumMod val="50000"/>
                            </a:schemeClr>
                          </a:solidFill>
                          <a:effectLst/>
                          <a:latin typeface="+mj-lt"/>
                        </a:rPr>
                        <a:t>Australia</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bg2"/>
                    </a:solidFill>
                  </a:tcPr>
                </a:tc>
                <a:tc hMerge="1">
                  <a:txBody>
                    <a:bodyPr/>
                    <a:lstStyle/>
                    <a:p>
                      <a:endParaRPr lang="en-GB"/>
                    </a:p>
                  </a:txBody>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7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bg2"/>
                    </a:solidFill>
                  </a:tcPr>
                </a:tc>
                <a:tc gridSpan="2">
                  <a:txBody>
                    <a:bodyPr/>
                    <a:lstStyle/>
                    <a:p>
                      <a:pPr algn="l" fontAlgn="b"/>
                      <a:r>
                        <a:rPr lang="en-GB" sz="1100" b="0" i="0" u="none" strike="noStrike">
                          <a:solidFill>
                            <a:schemeClr val="accent1">
                              <a:lumMod val="50000"/>
                            </a:schemeClr>
                          </a:solidFill>
                          <a:effectLst/>
                          <a:latin typeface="+mj-lt"/>
                        </a:rPr>
                        <a:t>Canada</a:t>
                      </a:r>
                    </a:p>
                  </a:txBody>
                  <a:tcPr marL="6445" marR="6445" marT="6445" marB="0" anchor="b">
                    <a:lnL>
                      <a:noFill/>
                    </a:lnL>
                    <a:lnR>
                      <a:noFill/>
                    </a:lnR>
                    <a:lnT>
                      <a:noFill/>
                    </a:lnT>
                    <a:lnB>
                      <a:noFill/>
                    </a:lnB>
                    <a:solidFill>
                      <a:schemeClr val="bg2"/>
                    </a:solidFill>
                  </a:tcPr>
                </a:tc>
                <a:tc hMerge="1">
                  <a:txBody>
                    <a:bodyPr/>
                    <a:lstStyle/>
                    <a:p>
                      <a:endParaRPr lang="en-GB"/>
                    </a:p>
                  </a:txBody>
                  <a:tcPr/>
                </a:tc>
                <a:tc>
                  <a:txBody>
                    <a:bodyPr/>
                    <a:lstStyle/>
                    <a:p>
                      <a:pPr algn="l" fontAlgn="b"/>
                      <a:r>
                        <a:rPr lang="en-GB" sz="11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gridSpan="2">
                  <a:txBody>
                    <a:bodyPr/>
                    <a:lstStyle/>
                    <a:p>
                      <a:pPr algn="l" fontAlgn="b"/>
                      <a:r>
                        <a:rPr lang="en-GB" sz="1100" b="0" i="0" u="none" strike="noStrike" dirty="0">
                          <a:solidFill>
                            <a:schemeClr val="accent1">
                              <a:lumMod val="50000"/>
                            </a:schemeClr>
                          </a:solidFill>
                          <a:effectLst/>
                          <a:latin typeface="+mj-lt"/>
                        </a:rPr>
                        <a:t>Brunei</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bg2"/>
                    </a:solidFill>
                  </a:tcPr>
                </a:tc>
                <a:tc hMerge="1">
                  <a:txBody>
                    <a:bodyPr/>
                    <a:lstStyle/>
                    <a:p>
                      <a:endParaRPr lang="en-GB"/>
                    </a:p>
                  </a:txBody>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bg2"/>
                    </a:solidFill>
                  </a:tcPr>
                </a:tc>
                <a:tc gridSpan="2">
                  <a:txBody>
                    <a:bodyPr/>
                    <a:lstStyle/>
                    <a:p>
                      <a:pPr algn="l" fontAlgn="b"/>
                      <a:r>
                        <a:rPr lang="en-GB" sz="1100" b="0" i="0" u="none" strike="noStrike" dirty="0">
                          <a:solidFill>
                            <a:schemeClr val="accent1">
                              <a:lumMod val="50000"/>
                            </a:schemeClr>
                          </a:solidFill>
                          <a:effectLst/>
                          <a:latin typeface="+mj-lt"/>
                        </a:rPr>
                        <a:t>Chile</a:t>
                      </a:r>
                    </a:p>
                  </a:txBody>
                  <a:tcPr marL="6445" marR="6445" marT="6445" marB="0" anchor="b">
                    <a:lnL>
                      <a:noFill/>
                    </a:lnL>
                    <a:lnR>
                      <a:noFill/>
                    </a:lnR>
                    <a:lnT>
                      <a:noFill/>
                    </a:lnT>
                    <a:lnB>
                      <a:noFill/>
                    </a:lnB>
                    <a:solidFill>
                      <a:schemeClr val="bg2"/>
                    </a:solidFill>
                  </a:tcPr>
                </a:tc>
                <a:tc hMerge="1">
                  <a:txBody>
                    <a:bodyPr/>
                    <a:lstStyle/>
                    <a:p>
                      <a:endParaRPr lang="en-GB"/>
                    </a:p>
                  </a:txBody>
                  <a:tcPr/>
                </a:tc>
                <a:tc>
                  <a:txBody>
                    <a:bodyPr/>
                    <a:lstStyle/>
                    <a:p>
                      <a:pPr algn="l" fontAlgn="b"/>
                      <a:r>
                        <a:rPr lang="en-GB" sz="11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gridSpan="2">
                  <a:txBody>
                    <a:bodyPr/>
                    <a:lstStyle/>
                    <a:p>
                      <a:pPr algn="l" fontAlgn="b"/>
                      <a:r>
                        <a:rPr lang="en-GB" sz="1100" b="0" i="0" u="none" strike="noStrike" dirty="0">
                          <a:solidFill>
                            <a:schemeClr val="accent1">
                              <a:lumMod val="50000"/>
                            </a:schemeClr>
                          </a:solidFill>
                          <a:effectLst/>
                          <a:latin typeface="+mj-lt"/>
                        </a:rPr>
                        <a:t>Japan</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bg2"/>
                    </a:solidFill>
                  </a:tcPr>
                </a:tc>
                <a:tc hMerge="1">
                  <a:txBody>
                    <a:bodyPr/>
                    <a:lstStyle/>
                    <a:p>
                      <a:endParaRPr lang="en-GB"/>
                    </a:p>
                  </a:txBody>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bg2"/>
                    </a:solidFill>
                  </a:tcPr>
                </a:tc>
                <a:tc gridSpan="2">
                  <a:txBody>
                    <a:bodyPr/>
                    <a:lstStyle/>
                    <a:p>
                      <a:pPr algn="l" fontAlgn="b"/>
                      <a:r>
                        <a:rPr lang="en-GB" sz="1100" b="0" i="0" u="none" strike="noStrike" dirty="0">
                          <a:solidFill>
                            <a:schemeClr val="accent1">
                              <a:lumMod val="50000"/>
                            </a:schemeClr>
                          </a:solidFill>
                          <a:effectLst/>
                          <a:latin typeface="+mj-lt"/>
                        </a:rPr>
                        <a:t>Mexico</a:t>
                      </a:r>
                    </a:p>
                  </a:txBody>
                  <a:tcPr marL="6445" marR="6445" marT="6445" marB="0" anchor="b">
                    <a:lnL>
                      <a:noFill/>
                    </a:lnL>
                    <a:lnR>
                      <a:noFill/>
                    </a:lnR>
                    <a:lnT>
                      <a:noFill/>
                    </a:lnT>
                    <a:lnB>
                      <a:noFill/>
                    </a:lnB>
                    <a:solidFill>
                      <a:schemeClr val="bg2"/>
                    </a:solidFill>
                  </a:tcPr>
                </a:tc>
                <a:tc hMerge="1">
                  <a:txBody>
                    <a:bodyPr/>
                    <a:lstStyle/>
                    <a:p>
                      <a:endParaRPr lang="en-GB"/>
                    </a:p>
                  </a:txBody>
                  <a:tcPr/>
                </a:tc>
                <a:tc>
                  <a:txBody>
                    <a:bodyPr/>
                    <a:lstStyle/>
                    <a:p>
                      <a:pPr algn="l" fontAlgn="b"/>
                      <a:r>
                        <a:rPr lang="en-GB" sz="11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gridSpan="2">
                  <a:txBody>
                    <a:bodyPr/>
                    <a:lstStyle/>
                    <a:p>
                      <a:pPr algn="l" fontAlgn="b"/>
                      <a:r>
                        <a:rPr lang="en-GB" sz="1100" b="0" i="0" u="none" strike="noStrike" dirty="0">
                          <a:solidFill>
                            <a:schemeClr val="accent1">
                              <a:lumMod val="50000"/>
                            </a:schemeClr>
                          </a:solidFill>
                          <a:effectLst/>
                          <a:latin typeface="+mj-lt"/>
                        </a:rPr>
                        <a:t>Malaysia</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bg2"/>
                    </a:solidFill>
                  </a:tcPr>
                </a:tc>
                <a:tc hMerge="1">
                  <a:txBody>
                    <a:bodyPr/>
                    <a:lstStyle/>
                    <a:p>
                      <a:endParaRPr lang="en-GB"/>
                    </a:p>
                  </a:txBody>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bg2"/>
                    </a:solidFill>
                  </a:tcPr>
                </a:tc>
                <a:tc gridSpan="4">
                  <a:txBody>
                    <a:bodyPr/>
                    <a:lstStyle/>
                    <a:p>
                      <a:pPr algn="l" fontAlgn="b"/>
                      <a:r>
                        <a:rPr lang="en-GB" sz="1100" b="0" i="0" u="none" strike="noStrike" dirty="0">
                          <a:solidFill>
                            <a:schemeClr val="accent1">
                              <a:lumMod val="50000"/>
                            </a:schemeClr>
                          </a:solidFill>
                          <a:effectLst/>
                          <a:latin typeface="+mj-lt"/>
                        </a:rPr>
                        <a:t>United States</a:t>
                      </a:r>
                    </a:p>
                  </a:txBody>
                  <a:tcPr marL="6445" marR="6445" marT="6445" marB="0" anchor="b">
                    <a:lnL>
                      <a:noFill/>
                    </a:lnL>
                    <a:lnR>
                      <a:noFill/>
                    </a:lnR>
                    <a:lnT>
                      <a:noFill/>
                    </a:lnT>
                    <a:lnB>
                      <a:noFill/>
                    </a:lnB>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gridSpan="3">
                  <a:txBody>
                    <a:bodyPr/>
                    <a:lstStyle/>
                    <a:p>
                      <a:pPr algn="l" fontAlgn="b"/>
                      <a:r>
                        <a:rPr lang="en-GB" sz="1100" b="0" i="0" u="none" strike="noStrike" dirty="0">
                          <a:solidFill>
                            <a:schemeClr val="accent1">
                              <a:lumMod val="50000"/>
                            </a:schemeClr>
                          </a:solidFill>
                          <a:effectLst/>
                          <a:latin typeface="+mj-lt"/>
                        </a:rPr>
                        <a:t>New Zealand</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hMerge="1">
                  <a:txBody>
                    <a:bodyPr/>
                    <a:lstStyle/>
                    <a:p>
                      <a:endParaRPr lang="en-GB"/>
                    </a:p>
                  </a:txBody>
                  <a:tcPr/>
                </a:tc>
                <a:tc hMerge="1">
                  <a:txBody>
                    <a:bodyPr/>
                    <a:lstStyle/>
                    <a:p>
                      <a:endParaRPr lang="en-GB"/>
                    </a:p>
                  </a:txBody>
                  <a:tcPr/>
                </a:tc>
                <a:tc>
                  <a:txBody>
                    <a:bodyPr/>
                    <a:lstStyle/>
                    <a:p>
                      <a:pPr algn="l" fontAlgn="b"/>
                      <a:r>
                        <a:rPr lang="en-GB" sz="800" b="0" i="0" u="none" strike="noStrike" dirty="0">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gridSpan="2">
                  <a:txBody>
                    <a:bodyPr/>
                    <a:lstStyle/>
                    <a:p>
                      <a:pPr algn="l" fontAlgn="b"/>
                      <a:r>
                        <a:rPr lang="en-GB" sz="1100" b="0" i="0" u="none" strike="noStrike">
                          <a:solidFill>
                            <a:schemeClr val="bg1"/>
                          </a:solidFill>
                          <a:effectLst/>
                          <a:latin typeface="+mj-lt"/>
                        </a:rPr>
                        <a:t>Cambodia</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bg2"/>
                    </a:solidFill>
                  </a:tcPr>
                </a:tc>
                <a:tc gridSpan="2">
                  <a:txBody>
                    <a:bodyPr/>
                    <a:lstStyle/>
                    <a:p>
                      <a:pPr algn="l" fontAlgn="b"/>
                      <a:r>
                        <a:rPr lang="en-GB" sz="1100" b="0" i="0" u="none" strike="noStrike" dirty="0">
                          <a:solidFill>
                            <a:schemeClr val="accent1">
                              <a:lumMod val="50000"/>
                            </a:schemeClr>
                          </a:solidFill>
                          <a:effectLst/>
                          <a:latin typeface="+mj-lt"/>
                        </a:rPr>
                        <a:t>Peru</a:t>
                      </a:r>
                    </a:p>
                  </a:txBody>
                  <a:tcPr marL="6445" marR="6445" marT="6445" marB="0" anchor="b">
                    <a:lnL>
                      <a:noFill/>
                    </a:lnL>
                    <a:lnR>
                      <a:noFill/>
                    </a:lnR>
                    <a:lnT>
                      <a:noFill/>
                    </a:lnT>
                    <a:lnB>
                      <a:noFill/>
                    </a:lnB>
                    <a:solidFill>
                      <a:schemeClr val="bg2"/>
                    </a:solidFill>
                  </a:tcPr>
                </a:tc>
                <a:tc hMerge="1">
                  <a:txBody>
                    <a:bodyPr/>
                    <a:lstStyle/>
                    <a:p>
                      <a:endParaRPr lang="en-GB"/>
                    </a:p>
                  </a:txBody>
                  <a:tcPr/>
                </a:tc>
                <a:tc>
                  <a:txBody>
                    <a:bodyPr/>
                    <a:lstStyle/>
                    <a:p>
                      <a:pPr algn="l" fontAlgn="b"/>
                      <a:r>
                        <a:rPr lang="en-GB" sz="11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gridSpan="2">
                  <a:txBody>
                    <a:bodyPr/>
                    <a:lstStyle/>
                    <a:p>
                      <a:pPr algn="l" fontAlgn="b"/>
                      <a:r>
                        <a:rPr lang="en-GB" sz="1100" b="0" i="0" u="none" strike="noStrike" dirty="0">
                          <a:solidFill>
                            <a:schemeClr val="accent1">
                              <a:lumMod val="50000"/>
                            </a:schemeClr>
                          </a:solidFill>
                          <a:effectLst/>
                          <a:latin typeface="+mj-lt"/>
                        </a:rPr>
                        <a:t>Singapore</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bg2"/>
                    </a:solidFill>
                  </a:tcPr>
                </a:tc>
                <a:tc hMerge="1">
                  <a:txBody>
                    <a:bodyPr/>
                    <a:lstStyle/>
                    <a:p>
                      <a:endParaRPr lang="en-GB"/>
                    </a:p>
                  </a:txBody>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gridSpan="2">
                  <a:txBody>
                    <a:bodyPr/>
                    <a:lstStyle/>
                    <a:p>
                      <a:pPr algn="l" fontAlgn="b"/>
                      <a:r>
                        <a:rPr lang="en-GB" sz="1100" b="0" i="0" u="none" strike="noStrike">
                          <a:solidFill>
                            <a:schemeClr val="bg1"/>
                          </a:solidFill>
                          <a:effectLst/>
                          <a:latin typeface="+mj-lt"/>
                        </a:rPr>
                        <a:t>India</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a:noFill/>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2"/>
                    </a:solidFill>
                  </a:tcPr>
                </a:tc>
                <a:tc gridSpan="2">
                  <a:txBody>
                    <a:bodyPr/>
                    <a:lstStyle/>
                    <a:p>
                      <a:pPr algn="l" fontAlgn="b"/>
                      <a:r>
                        <a:rPr lang="en-GB" sz="1100" b="0" i="0" u="none" strike="noStrike" dirty="0">
                          <a:solidFill>
                            <a:schemeClr val="accent1">
                              <a:lumMod val="50000"/>
                            </a:schemeClr>
                          </a:solidFill>
                          <a:effectLst/>
                          <a:latin typeface="+mj-lt"/>
                        </a:rPr>
                        <a:t>Vietnam</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bg2"/>
                    </a:solidFill>
                  </a:tcPr>
                </a:tc>
                <a:tc hMerge="1">
                  <a:txBody>
                    <a:bodyPr/>
                    <a:lstStyle/>
                    <a:p>
                      <a:endParaRPr lang="en-GB"/>
                    </a:p>
                  </a:txBody>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gridSpan="2">
                  <a:txBody>
                    <a:bodyPr/>
                    <a:lstStyle/>
                    <a:p>
                      <a:pPr algn="l" fontAlgn="b"/>
                      <a:r>
                        <a:rPr lang="en-GB" sz="1100" b="0" i="0" u="none" strike="noStrike" dirty="0">
                          <a:solidFill>
                            <a:schemeClr val="bg1"/>
                          </a:solidFill>
                          <a:effectLst/>
                          <a:latin typeface="+mj-lt"/>
                        </a:rPr>
                        <a:t>Laos</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7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dirty="0">
                          <a:solidFill>
                            <a:schemeClr val="accent1">
                              <a:lumMod val="50000"/>
                            </a:schemeClr>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gridSpan="2">
                  <a:txBody>
                    <a:bodyPr/>
                    <a:lstStyle/>
                    <a:p>
                      <a:pPr algn="l" fontAlgn="b"/>
                      <a:r>
                        <a:rPr lang="en-GB" sz="1100" b="0" i="0" u="none" strike="noStrike" dirty="0">
                          <a:solidFill>
                            <a:schemeClr val="bg1"/>
                          </a:solidFill>
                          <a:effectLst/>
                          <a:latin typeface="+mj-lt"/>
                        </a:rPr>
                        <a:t>Myanmar</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r>
              <a:tr h="124533">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24533">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gridSpan="2">
                  <a:txBody>
                    <a:bodyPr/>
                    <a:lstStyle/>
                    <a:p>
                      <a:pPr algn="l" fontAlgn="b"/>
                      <a:r>
                        <a:rPr lang="en-GB" sz="1100" b="0" i="0" u="none" strike="noStrike" dirty="0">
                          <a:solidFill>
                            <a:schemeClr val="bg1"/>
                          </a:solidFill>
                          <a:effectLst/>
                          <a:latin typeface="+mj-lt"/>
                        </a:rPr>
                        <a:t>China</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gridSpan="3">
                  <a:txBody>
                    <a:bodyPr/>
                    <a:lstStyle/>
                    <a:p>
                      <a:pPr algn="l" fontAlgn="b"/>
                      <a:r>
                        <a:rPr lang="en-GB" sz="1100" b="0" i="0" u="none" strike="noStrike">
                          <a:solidFill>
                            <a:schemeClr val="bg1"/>
                          </a:solidFill>
                          <a:effectLst/>
                          <a:latin typeface="+mj-lt"/>
                        </a:rPr>
                        <a:t>Hong Kong</a:t>
                      </a:r>
                    </a:p>
                  </a:txBody>
                  <a:tcPr marL="6445" marR="6445" marT="6445" marB="0" anchor="b">
                    <a:lnL>
                      <a:noFill/>
                    </a:lnL>
                    <a:lnR>
                      <a:noFill/>
                    </a:lnR>
                    <a:lnT>
                      <a:noFill/>
                    </a:lnT>
                    <a:lnB>
                      <a:noFill/>
                    </a:lnB>
                    <a:solidFill>
                      <a:schemeClr val="accent1"/>
                    </a:solidFill>
                  </a:tcPr>
                </a:tc>
                <a:tc hMerge="1">
                  <a:txBody>
                    <a:bodyPr/>
                    <a:lstStyle/>
                    <a:p>
                      <a:endParaRPr lang="en-GB"/>
                    </a:p>
                  </a:txBody>
                  <a:tcPr/>
                </a:tc>
                <a:tc hMerge="1">
                  <a:txBody>
                    <a:bodyPr/>
                    <a:lstStyle/>
                    <a:p>
                      <a:endParaRPr lang="en-GB"/>
                    </a:p>
                  </a:txBody>
                  <a:tcPr/>
                </a:tc>
                <a:tc>
                  <a:txBody>
                    <a:bodyPr/>
                    <a:lstStyle/>
                    <a:p>
                      <a:pPr algn="l" fontAlgn="b"/>
                      <a:r>
                        <a:rPr lang="en-GB" sz="1100" b="0" i="0" u="none" strike="noStrike" dirty="0">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gridSpan="2">
                  <a:txBody>
                    <a:bodyPr/>
                    <a:lstStyle/>
                    <a:p>
                      <a:pPr algn="l" fontAlgn="b"/>
                      <a:r>
                        <a:rPr lang="en-GB" sz="1100" b="0" i="0" u="none" strike="noStrike">
                          <a:solidFill>
                            <a:schemeClr val="bg1"/>
                          </a:solidFill>
                          <a:effectLst/>
                          <a:latin typeface="+mj-lt"/>
                        </a:rPr>
                        <a:t>Indonesia</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gridSpan="5">
                  <a:txBody>
                    <a:bodyPr/>
                    <a:lstStyle/>
                    <a:p>
                      <a:pPr algn="l" fontAlgn="b"/>
                      <a:r>
                        <a:rPr lang="en-GB" sz="1100" b="0" i="0" u="none" strike="noStrike" dirty="0">
                          <a:solidFill>
                            <a:schemeClr val="bg1"/>
                          </a:solidFill>
                          <a:effectLst/>
                          <a:latin typeface="+mj-lt"/>
                        </a:rPr>
                        <a:t>Papua New Guinea</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accent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gridSpan="3">
                  <a:txBody>
                    <a:bodyPr/>
                    <a:lstStyle/>
                    <a:p>
                      <a:pPr algn="l" fontAlgn="b"/>
                      <a:r>
                        <a:rPr lang="en-GB" sz="1100" b="0" i="0" u="none" strike="noStrike" dirty="0">
                          <a:solidFill>
                            <a:schemeClr val="bg1"/>
                          </a:solidFill>
                          <a:effectLst/>
                          <a:latin typeface="+mj-lt"/>
                        </a:rPr>
                        <a:t>Philippines</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c hMerge="1">
                  <a:txBody>
                    <a:bodyPr/>
                    <a:lstStyle/>
                    <a:p>
                      <a:endParaRPr lang="en-GB"/>
                    </a:p>
                  </a:txBody>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gridSpan="2">
                  <a:txBody>
                    <a:bodyPr/>
                    <a:lstStyle/>
                    <a:p>
                      <a:pPr algn="l" fontAlgn="b"/>
                      <a:r>
                        <a:rPr lang="en-GB" sz="1100" b="0" i="0" u="none" strike="noStrike">
                          <a:solidFill>
                            <a:schemeClr val="bg1"/>
                          </a:solidFill>
                          <a:effectLst/>
                          <a:latin typeface="+mj-lt"/>
                        </a:rPr>
                        <a:t>Russia</a:t>
                      </a:r>
                    </a:p>
                  </a:txBody>
                  <a:tcPr marL="6445" marR="6445" marT="6445" marB="0" anchor="b">
                    <a:lnL>
                      <a:noFill/>
                    </a:lnL>
                    <a:lnR>
                      <a:noFill/>
                    </a:lnR>
                    <a:lnT>
                      <a:noFill/>
                    </a:lnT>
                    <a:lnB>
                      <a:noFill/>
                    </a:lnB>
                    <a:solidFill>
                      <a:schemeClr val="accent1"/>
                    </a:solidFill>
                  </a:tcPr>
                </a:tc>
                <a:tc hMerge="1">
                  <a:txBody>
                    <a:bodyPr/>
                    <a:lstStyle/>
                    <a:p>
                      <a:endParaRPr lang="en-GB"/>
                    </a:p>
                  </a:txBody>
                  <a:tcPr/>
                </a:tc>
                <a:tc>
                  <a:txBody>
                    <a:bodyPr/>
                    <a:lstStyle/>
                    <a:p>
                      <a:pPr algn="l" fontAlgn="b"/>
                      <a:r>
                        <a:rPr lang="en-GB" sz="11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11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gridSpan="3">
                  <a:txBody>
                    <a:bodyPr/>
                    <a:lstStyle/>
                    <a:p>
                      <a:pPr algn="l" fontAlgn="b"/>
                      <a:r>
                        <a:rPr lang="en-GB" sz="1100" b="0" i="0" u="none" strike="noStrike" dirty="0" smtClean="0">
                          <a:solidFill>
                            <a:schemeClr val="bg1"/>
                          </a:solidFill>
                          <a:effectLst/>
                          <a:latin typeface="+mj-lt"/>
                        </a:rPr>
                        <a:t>South </a:t>
                      </a:r>
                      <a:r>
                        <a:rPr lang="en-GB" sz="1100" b="0" i="0" u="none" strike="noStrike" dirty="0">
                          <a:solidFill>
                            <a:schemeClr val="bg1"/>
                          </a:solidFill>
                          <a:effectLst/>
                          <a:latin typeface="+mj-lt"/>
                        </a:rPr>
                        <a:t>Korea</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c hMerge="1">
                  <a:txBody>
                    <a:bodyPr/>
                    <a:lstStyle/>
                    <a:p>
                      <a:endParaRPr lang="en-GB"/>
                    </a:p>
                  </a:txBody>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168888">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gridSpan="2">
                  <a:txBody>
                    <a:bodyPr/>
                    <a:lstStyle/>
                    <a:p>
                      <a:pPr algn="l" fontAlgn="b"/>
                      <a:r>
                        <a:rPr lang="en-GB" sz="1100" b="0" i="0" u="none" strike="noStrike">
                          <a:solidFill>
                            <a:schemeClr val="bg1"/>
                          </a:solidFill>
                          <a:effectLst/>
                          <a:latin typeface="+mj-lt"/>
                        </a:rPr>
                        <a:t>Taiwan</a:t>
                      </a:r>
                    </a:p>
                  </a:txBody>
                  <a:tcPr marL="6445" marR="6445" marT="6445" marB="0" anchor="b">
                    <a:lnL>
                      <a:noFill/>
                    </a:lnL>
                    <a:lnR>
                      <a:noFill/>
                    </a:lnR>
                    <a:lnT>
                      <a:noFill/>
                    </a:lnT>
                    <a:lnB>
                      <a:noFill/>
                    </a:lnB>
                    <a:solidFill>
                      <a:schemeClr val="accent1"/>
                    </a:solidFill>
                  </a:tcPr>
                </a:tc>
                <a:tc hMerge="1">
                  <a:txBody>
                    <a:bodyPr/>
                    <a:lstStyle/>
                    <a:p>
                      <a:endParaRPr lang="en-GB"/>
                    </a:p>
                  </a:txBody>
                  <a:tcPr/>
                </a:tc>
                <a:tc>
                  <a:txBody>
                    <a:bodyPr/>
                    <a:lstStyle/>
                    <a:p>
                      <a:pPr algn="l" fontAlgn="b"/>
                      <a:r>
                        <a:rPr lang="en-GB" sz="11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11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accent1"/>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gridSpan="2">
                  <a:txBody>
                    <a:bodyPr/>
                    <a:lstStyle/>
                    <a:p>
                      <a:pPr algn="l" fontAlgn="b"/>
                      <a:r>
                        <a:rPr lang="en-GB" sz="1100" b="0" i="0" u="none" strike="noStrike">
                          <a:solidFill>
                            <a:schemeClr val="bg1"/>
                          </a:solidFill>
                          <a:effectLst/>
                          <a:latin typeface="+mj-lt"/>
                        </a:rPr>
                        <a:t>Thailand</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360673">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11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11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11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1100" b="0" i="0" u="none" strike="noStrike" dirty="0">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accent1"/>
                    </a:solidFill>
                  </a:tcPr>
                </a:tc>
                <a:tc gridSpan="5">
                  <a:txBody>
                    <a:bodyPr/>
                    <a:lstStyle/>
                    <a:p>
                      <a:pPr algn="ctr" fontAlgn="b"/>
                      <a:r>
                        <a:rPr lang="en-GB" sz="1400" b="0" i="0" u="none" strike="noStrike" dirty="0">
                          <a:solidFill>
                            <a:schemeClr val="bg1"/>
                          </a:solidFill>
                          <a:effectLst/>
                          <a:latin typeface="+mj-lt"/>
                        </a:rPr>
                        <a:t>Regional Comprehensive Economic</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8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a:noFill/>
                    </a:lnR>
                    <a:lnT>
                      <a:noFill/>
                    </a:lnT>
                    <a:lnB>
                      <a:noFill/>
                    </a:lnB>
                    <a:lnTlToBr w="12700" cmpd="sng">
                      <a:noFill/>
                      <a:prstDash val="solid"/>
                    </a:lnTlToBr>
                    <a:lnBlToTr w="12700" cmpd="sng">
                      <a:noFill/>
                      <a:prstDash val="solid"/>
                    </a:lnBlToTr>
                    <a:solidFill>
                      <a:schemeClr val="accent3"/>
                    </a:solidFill>
                  </a:tcPr>
                </a:tc>
                <a:tc>
                  <a:txBody>
                    <a:bodyPr/>
                    <a:lstStyle/>
                    <a:p>
                      <a:pPr algn="l" fontAlgn="b"/>
                      <a:r>
                        <a:rPr lang="en-GB" sz="8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solidFill>
                  </a:tcPr>
                </a:tc>
              </a:tr>
              <a:tr h="92687">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a:noFill/>
                    </a:lnB>
                    <a:solidFill>
                      <a:schemeClr val="accent1"/>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a:noFill/>
                    </a:lnB>
                    <a:solidFill>
                      <a:schemeClr val="accent1"/>
                    </a:solidFill>
                  </a:tcPr>
                </a:tc>
                <a:tc gridSpan="5">
                  <a:txBody>
                    <a:bodyPr/>
                    <a:lstStyle/>
                    <a:p>
                      <a:pPr algn="ctr" fontAlgn="b"/>
                      <a:r>
                        <a:rPr lang="en-GB" sz="1400" b="0" i="0" u="none" strike="noStrike" dirty="0">
                          <a:solidFill>
                            <a:schemeClr val="bg1"/>
                          </a:solidFill>
                          <a:effectLst/>
                          <a:latin typeface="+mj-lt"/>
                        </a:rPr>
                        <a:t>Partnership (RCEP)</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700" b="0" i="0" u="none" strike="noStrike">
                          <a:solidFill>
                            <a:schemeClr val="bg1"/>
                          </a:solidFill>
                          <a:effectLst/>
                          <a:latin typeface="+mj-lt"/>
                        </a:rPr>
                        <a:t> </a:t>
                      </a:r>
                    </a:p>
                  </a:txBody>
                  <a:tcPr marL="6445" marR="6445" marT="6445" marB="0" anchor="b">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fontAlgn="b"/>
                      <a:r>
                        <a:rPr lang="en-GB" sz="700" b="0" i="0" u="none" strike="noStrike">
                          <a:solidFill>
                            <a:schemeClr val="bg1"/>
                          </a:solidFill>
                          <a:effectLst/>
                          <a:latin typeface="+mj-lt"/>
                        </a:rPr>
                        <a:t> </a:t>
                      </a:r>
                    </a:p>
                  </a:txBody>
                  <a:tcPr marL="6445" marR="6445" marT="6445" marB="0" anchor="b">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fontAlgn="b"/>
                      <a:r>
                        <a:rPr lang="en-GB" sz="700" b="0" i="0" u="none" strike="noStrike" dirty="0">
                          <a:solidFill>
                            <a:schemeClr val="bg1"/>
                          </a:solidFill>
                          <a:effectLst/>
                          <a:latin typeface="+mj-lt"/>
                        </a:rPr>
                        <a:t> </a:t>
                      </a:r>
                    </a:p>
                  </a:txBody>
                  <a:tcPr marL="6445" marR="6445" marT="6445" marB="0" anchor="b">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213244">
                <a:tc gridSpan="12">
                  <a:txBody>
                    <a:bodyPr/>
                    <a:lstStyle/>
                    <a:p>
                      <a:pPr algn="l" fontAlgn="b"/>
                      <a:r>
                        <a:rPr lang="en-GB" sz="1400" b="0" i="0" u="none" strike="noStrike" dirty="0">
                          <a:solidFill>
                            <a:schemeClr val="bg1"/>
                          </a:solidFill>
                          <a:effectLst/>
                          <a:latin typeface="+mj-lt"/>
                        </a:rPr>
                        <a:t>Free Trade Area of the Asia Pacific (FTAAP-21)</a:t>
                      </a:r>
                    </a:p>
                  </a:txBody>
                  <a:tcPr marL="6445" marR="6445" marT="644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700" b="0" i="0" u="none" strike="noStrike">
                        <a:solidFill>
                          <a:srgbClr val="000000"/>
                        </a:solidFill>
                        <a:effectLst/>
                        <a:latin typeface="+mj-lt"/>
                      </a:endParaRPr>
                    </a:p>
                  </a:txBody>
                  <a:tcPr marL="6445" marR="6445" marT="6445" marB="0" anchor="b">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dirty="0">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r>
              <a:tr h="109748">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w="12700" cap="flat" cmpd="sng" algn="ctr">
                      <a:solidFill>
                        <a:schemeClr val="bg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r>
              <a:tr h="139318">
                <a:tc gridSpan="7">
                  <a:txBody>
                    <a:bodyPr/>
                    <a:lstStyle/>
                    <a:p>
                      <a:pPr algn="l" fontAlgn="b"/>
                      <a:r>
                        <a:rPr lang="en-GB" sz="900" b="0" i="0" u="none" strike="noStrike" dirty="0">
                          <a:solidFill>
                            <a:srgbClr val="000000"/>
                          </a:solidFill>
                          <a:effectLst/>
                          <a:latin typeface="+mj-lt"/>
                        </a:rPr>
                        <a:t>TPP: A US initiative, excluding China</a:t>
                      </a:r>
                    </a:p>
                  </a:txBody>
                  <a:tcPr marL="6445" marR="6445" marT="6445"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r>
              <a:tr h="139318">
                <a:tc gridSpan="6">
                  <a:txBody>
                    <a:bodyPr/>
                    <a:lstStyle/>
                    <a:p>
                      <a:pPr algn="l" fontAlgn="b"/>
                      <a:r>
                        <a:rPr lang="en-GB" sz="900" b="0" i="0" u="none" strike="noStrike" dirty="0">
                          <a:solidFill>
                            <a:srgbClr val="000000"/>
                          </a:solidFill>
                          <a:effectLst/>
                          <a:latin typeface="+mj-lt"/>
                        </a:rPr>
                        <a:t>RCEP: Promoted by ASEAN</a:t>
                      </a:r>
                    </a:p>
                  </a:txBody>
                  <a:tcPr marL="6445" marR="6445" marT="6445"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c>
                  <a:txBody>
                    <a:bodyPr/>
                    <a:lstStyle/>
                    <a:p>
                      <a:pPr algn="l" fontAlgn="b"/>
                      <a:endParaRPr lang="en-GB" sz="700" b="0" i="0" u="none" strike="noStrike">
                        <a:solidFill>
                          <a:srgbClr val="000000"/>
                        </a:solidFill>
                        <a:effectLst/>
                        <a:latin typeface="+mj-lt"/>
                      </a:endParaRPr>
                    </a:p>
                  </a:txBody>
                  <a:tcPr marL="6445" marR="6445" marT="6445" marB="0" anchor="b">
                    <a:lnL>
                      <a:noFill/>
                    </a:lnL>
                    <a:lnR>
                      <a:noFill/>
                    </a:lnR>
                    <a:lnT>
                      <a:noFill/>
                    </a:lnT>
                    <a:lnB>
                      <a:noFill/>
                    </a:lnB>
                  </a:tcPr>
                </a:tc>
              </a:tr>
              <a:tr h="139318">
                <a:tc gridSpan="15">
                  <a:txBody>
                    <a:bodyPr/>
                    <a:lstStyle/>
                    <a:p>
                      <a:pPr algn="l" fontAlgn="b"/>
                      <a:r>
                        <a:rPr lang="en-GB" sz="900" b="0" i="0" u="none" strike="noStrike" dirty="0">
                          <a:solidFill>
                            <a:srgbClr val="000000"/>
                          </a:solidFill>
                          <a:effectLst/>
                          <a:latin typeface="+mj-lt"/>
                        </a:rPr>
                        <a:t>FTAAP-21: promoted by China at Beijing APEC summit 11/14. Comprehensive, 50 year old idea.</a:t>
                      </a:r>
                    </a:p>
                  </a:txBody>
                  <a:tcPr marL="6445" marR="6445" marT="6445"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bl>
          </a:graphicData>
        </a:graphic>
      </p:graphicFrame>
      <p:sp>
        <p:nvSpPr>
          <p:cNvPr id="8" name="Rectangle 7"/>
          <p:cNvSpPr/>
          <p:nvPr/>
        </p:nvSpPr>
        <p:spPr>
          <a:xfrm>
            <a:off x="460375" y="6089122"/>
            <a:ext cx="4572000" cy="246221"/>
          </a:xfrm>
          <a:prstGeom prst="rect">
            <a:avLst/>
          </a:prstGeom>
        </p:spPr>
        <p:txBody>
          <a:bodyPr>
            <a:spAutoFit/>
          </a:bodyPr>
          <a:lstStyle/>
          <a:p>
            <a:r>
              <a:rPr lang="fr-FR" sz="1000" dirty="0"/>
              <a:t>Source: The </a:t>
            </a:r>
            <a:r>
              <a:rPr lang="fr-FR" sz="1000" dirty="0" err="1"/>
              <a:t>Economist</a:t>
            </a:r>
            <a:r>
              <a:rPr lang="fr-FR" sz="1000" dirty="0"/>
              <a:t> 8/11/14</a:t>
            </a:r>
          </a:p>
        </p:txBody>
      </p:sp>
    </p:spTree>
    <p:extLst>
      <p:ext uri="{BB962C8B-B14F-4D97-AF65-F5344CB8AC3E}">
        <p14:creationId xmlns:p14="http://schemas.microsoft.com/office/powerpoint/2010/main" val="1077466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28</a:t>
            </a:fld>
            <a:endParaRPr lang="en-GB"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6141" y="1514475"/>
            <a:ext cx="5469230"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0376" y="1514475"/>
            <a:ext cx="2639664" cy="457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3200" dirty="0" smtClean="0"/>
              <a:t>Thank You!</a:t>
            </a:r>
            <a:endParaRPr lang="en-PH" sz="3200" dirty="0"/>
          </a:p>
        </p:txBody>
      </p:sp>
      <p:sp>
        <p:nvSpPr>
          <p:cNvPr id="8" name="TextBox 7"/>
          <p:cNvSpPr txBox="1"/>
          <p:nvPr/>
        </p:nvSpPr>
        <p:spPr>
          <a:xfrm>
            <a:off x="2488042" y="6338729"/>
            <a:ext cx="4169731" cy="369332"/>
          </a:xfrm>
          <a:prstGeom prst="rect">
            <a:avLst/>
          </a:prstGeom>
          <a:noFill/>
        </p:spPr>
        <p:txBody>
          <a:bodyPr wrap="none" rtlCol="0">
            <a:spAutoFit/>
          </a:bodyPr>
          <a:lstStyle/>
          <a:p>
            <a:r>
              <a:rPr lang="da-DK" b="1" dirty="0" smtClean="0">
                <a:solidFill>
                  <a:schemeClr val="accent1">
                    <a:lumMod val="50000"/>
                  </a:schemeClr>
                </a:solidFill>
              </a:rPr>
              <a:t>www.creatingglobalopportunities.com</a:t>
            </a:r>
            <a:endParaRPr lang="en-GB" b="1" dirty="0">
              <a:solidFill>
                <a:schemeClr val="accent1">
                  <a:lumMod val="50000"/>
                </a:schemeClr>
              </a:solidFill>
            </a:endParaRPr>
          </a:p>
        </p:txBody>
      </p:sp>
    </p:spTree>
    <p:extLst>
      <p:ext uri="{BB962C8B-B14F-4D97-AF65-F5344CB8AC3E}">
        <p14:creationId xmlns:p14="http://schemas.microsoft.com/office/powerpoint/2010/main" val="700885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GB" dirty="0" smtClean="0"/>
              <a:t>page </a:t>
            </a:r>
            <a:fld id="{161BE2EA-AEDB-4948-88E1-594E5C4BF481}" type="slidenum">
              <a:rPr lang="en-GB" smtClean="0"/>
              <a:pPr/>
              <a:t>3</a:t>
            </a:fld>
            <a:endParaRPr lang="en-GB" dirty="0"/>
          </a:p>
        </p:txBody>
      </p:sp>
      <p:sp>
        <p:nvSpPr>
          <p:cNvPr id="7" name="TextBox 6"/>
          <p:cNvSpPr txBox="1"/>
          <p:nvPr/>
        </p:nvSpPr>
        <p:spPr>
          <a:xfrm>
            <a:off x="458965" y="1363977"/>
            <a:ext cx="3340979" cy="4681859"/>
          </a:xfrm>
          <a:prstGeom prst="rect">
            <a:avLst/>
          </a:prstGeom>
          <a:noFill/>
        </p:spPr>
        <p:txBody>
          <a:bodyPr wrap="none" rtlCol="0">
            <a:spAutoFit/>
          </a:bodyPr>
          <a:lstStyle/>
          <a:p>
            <a:pPr fontAlgn="base">
              <a:lnSpc>
                <a:spcPct val="107000"/>
              </a:lnSpc>
              <a:spcBef>
                <a:spcPct val="0"/>
              </a:spcBef>
              <a:spcAft>
                <a:spcPct val="0"/>
              </a:spcAft>
            </a:pPr>
            <a:r>
              <a:rPr lang="da-DK" sz="2400" b="1" dirty="0" smtClean="0">
                <a:solidFill>
                  <a:schemeClr val="accent1"/>
                </a:solidFill>
              </a:rPr>
              <a:t>Chris Jephson</a:t>
            </a:r>
          </a:p>
          <a:p>
            <a:pPr fontAlgn="base">
              <a:lnSpc>
                <a:spcPct val="107000"/>
              </a:lnSpc>
              <a:spcBef>
                <a:spcPct val="0"/>
              </a:spcBef>
              <a:spcAft>
                <a:spcPct val="0"/>
              </a:spcAft>
            </a:pPr>
            <a:endParaRPr lang="da-DK" sz="800" dirty="0"/>
          </a:p>
          <a:p>
            <a:pPr fontAlgn="base">
              <a:spcAft>
                <a:spcPts val="300"/>
              </a:spcAft>
            </a:pPr>
            <a:r>
              <a:rPr lang="da-DK" dirty="0" smtClean="0"/>
              <a:t>Born UK, 1947</a:t>
            </a:r>
            <a:endParaRPr lang="da-DK" dirty="0"/>
          </a:p>
          <a:p>
            <a:pPr fontAlgn="base">
              <a:spcAft>
                <a:spcPts val="300"/>
              </a:spcAft>
            </a:pPr>
            <a:r>
              <a:rPr lang="da-DK" dirty="0" smtClean="0"/>
              <a:t>Indonesia 1950-1955</a:t>
            </a:r>
            <a:endParaRPr lang="da-DK" dirty="0"/>
          </a:p>
          <a:p>
            <a:pPr fontAlgn="base">
              <a:spcAft>
                <a:spcPts val="300"/>
              </a:spcAft>
            </a:pPr>
            <a:r>
              <a:rPr lang="da-DK" dirty="0" smtClean="0"/>
              <a:t>Educated UK &amp; USA</a:t>
            </a:r>
          </a:p>
          <a:p>
            <a:pPr fontAlgn="base">
              <a:spcAft>
                <a:spcPts val="300"/>
              </a:spcAft>
            </a:pPr>
            <a:r>
              <a:rPr lang="da-DK" dirty="0" smtClean="0"/>
              <a:t>BSc in Politics, Economics &amp; </a:t>
            </a:r>
          </a:p>
          <a:p>
            <a:pPr fontAlgn="base">
              <a:spcAft>
                <a:spcPts val="300"/>
              </a:spcAft>
            </a:pPr>
            <a:r>
              <a:rPr lang="da-DK" dirty="0" err="1" smtClean="0"/>
              <a:t>Philosophy</a:t>
            </a:r>
            <a:endParaRPr lang="da-DK" dirty="0" smtClean="0"/>
          </a:p>
          <a:p>
            <a:pPr fontAlgn="base">
              <a:spcAft>
                <a:spcPts val="300"/>
              </a:spcAft>
            </a:pPr>
            <a:endParaRPr lang="da-DK" dirty="0"/>
          </a:p>
          <a:p>
            <a:pPr fontAlgn="base">
              <a:spcAft>
                <a:spcPts val="300"/>
              </a:spcAft>
            </a:pPr>
            <a:r>
              <a:rPr lang="da-DK" dirty="0" smtClean="0"/>
              <a:t>Taiwan 1970</a:t>
            </a:r>
            <a:endParaRPr lang="da-DK" dirty="0"/>
          </a:p>
          <a:p>
            <a:pPr fontAlgn="base">
              <a:spcAft>
                <a:spcPts val="300"/>
              </a:spcAft>
            </a:pPr>
            <a:r>
              <a:rPr lang="da-DK" dirty="0" smtClean="0"/>
              <a:t>Maersk Line Copenhagen 1976</a:t>
            </a:r>
            <a:endParaRPr lang="da-DK" dirty="0"/>
          </a:p>
          <a:p>
            <a:pPr fontAlgn="base">
              <a:spcAft>
                <a:spcPts val="300"/>
              </a:spcAft>
            </a:pPr>
            <a:r>
              <a:rPr lang="da-DK" dirty="0" smtClean="0"/>
              <a:t>Maersk Line UK 1982</a:t>
            </a:r>
            <a:endParaRPr lang="da-DK" dirty="0"/>
          </a:p>
          <a:p>
            <a:pPr fontAlgn="base">
              <a:spcAft>
                <a:spcPts val="300"/>
              </a:spcAft>
            </a:pPr>
            <a:r>
              <a:rPr lang="da-DK" dirty="0" smtClean="0"/>
              <a:t>Maersk </a:t>
            </a:r>
            <a:r>
              <a:rPr lang="da-DK" dirty="0" err="1" smtClean="0"/>
              <a:t>Logistics</a:t>
            </a:r>
            <a:r>
              <a:rPr lang="da-DK" dirty="0" smtClean="0"/>
              <a:t> 1990</a:t>
            </a:r>
          </a:p>
          <a:p>
            <a:pPr fontAlgn="base">
              <a:spcAft>
                <a:spcPts val="300"/>
              </a:spcAft>
            </a:pPr>
            <a:r>
              <a:rPr lang="da-DK" dirty="0" smtClean="0"/>
              <a:t>USA 1991-1992</a:t>
            </a:r>
            <a:endParaRPr lang="da-DK" dirty="0"/>
          </a:p>
          <a:p>
            <a:pPr fontAlgn="base">
              <a:spcAft>
                <a:spcPts val="300"/>
              </a:spcAft>
            </a:pPr>
            <a:r>
              <a:rPr lang="da-DK" dirty="0" smtClean="0"/>
              <a:t>Maersk Line Copenhagen 2005</a:t>
            </a:r>
            <a:endParaRPr lang="da-DK" dirty="0"/>
          </a:p>
          <a:p>
            <a:pPr fontAlgn="base">
              <a:spcAft>
                <a:spcPts val="300"/>
              </a:spcAft>
            </a:pPr>
            <a:r>
              <a:rPr lang="da-DK" dirty="0" smtClean="0"/>
              <a:t>Author 2013-14 </a:t>
            </a:r>
            <a:endParaRPr lang="en-GB" dirty="0"/>
          </a:p>
        </p:txBody>
      </p:sp>
      <p:grpSp>
        <p:nvGrpSpPr>
          <p:cNvPr id="10" name="Group 9"/>
          <p:cNvGrpSpPr/>
          <p:nvPr/>
        </p:nvGrpSpPr>
        <p:grpSpPr>
          <a:xfrm>
            <a:off x="3813645" y="1248229"/>
            <a:ext cx="4668844" cy="4517648"/>
            <a:chOff x="4135033" y="2377040"/>
            <a:chExt cx="4143786" cy="3067933"/>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5033" y="2392584"/>
              <a:ext cx="1938464" cy="3052300"/>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6293456" y="2377040"/>
              <a:ext cx="1985363" cy="3067933"/>
            </a:xfrm>
            <a:prstGeom prst="rect">
              <a:avLst/>
            </a:prstGeom>
          </p:spPr>
        </p:pic>
      </p:grpSp>
    </p:spTree>
    <p:extLst>
      <p:ext uri="{BB962C8B-B14F-4D97-AF65-F5344CB8AC3E}">
        <p14:creationId xmlns:p14="http://schemas.microsoft.com/office/powerpoint/2010/main" val="4208579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”Creating Global Opportunities” Book Model</a:t>
            </a:r>
            <a:br>
              <a:rPr lang="en-PH" dirty="0"/>
            </a:br>
            <a:endParaRPr lang="en-GB" dirty="0"/>
          </a:p>
        </p:txBody>
      </p:sp>
      <p:sp>
        <p:nvSpPr>
          <p:cNvPr id="5" name="Slide Number Placeholder 4"/>
          <p:cNvSpPr>
            <a:spLocks noGrp="1"/>
          </p:cNvSpPr>
          <p:nvPr>
            <p:ph type="sldNum" sz="quarter" idx="12"/>
          </p:nvPr>
        </p:nvSpPr>
        <p:spPr/>
        <p:txBody>
          <a:bodyPr/>
          <a:lstStyle/>
          <a:p>
            <a:r>
              <a:rPr lang="en-GB" dirty="0" smtClean="0"/>
              <a:t>page </a:t>
            </a:r>
            <a:fld id="{161BE2EA-AEDB-4948-88E1-594E5C4BF481}" type="slidenum">
              <a:rPr lang="en-GB" smtClean="0"/>
              <a:pPr/>
              <a:t>4</a:t>
            </a:fld>
            <a:endParaRPr lang="en-GB" dirty="0"/>
          </a:p>
        </p:txBody>
      </p:sp>
      <p:sp>
        <p:nvSpPr>
          <p:cNvPr id="8" name="Oval 7"/>
          <p:cNvSpPr/>
          <p:nvPr/>
        </p:nvSpPr>
        <p:spPr>
          <a:xfrm>
            <a:off x="6097842" y="4381500"/>
            <a:ext cx="1709928" cy="17113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dirty="0"/>
              <a:t>The Political and Economic Landscape</a:t>
            </a:r>
          </a:p>
        </p:txBody>
      </p:sp>
      <p:sp>
        <p:nvSpPr>
          <p:cNvPr id="9" name="Oval 8"/>
          <p:cNvSpPr/>
          <p:nvPr/>
        </p:nvSpPr>
        <p:spPr>
          <a:xfrm>
            <a:off x="1336231" y="4381500"/>
            <a:ext cx="1709928" cy="17113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dirty="0"/>
              <a:t>The Container Shipping Industry</a:t>
            </a:r>
          </a:p>
        </p:txBody>
      </p:sp>
      <p:sp>
        <p:nvSpPr>
          <p:cNvPr id="10" name="Oval 9"/>
          <p:cNvSpPr/>
          <p:nvPr/>
        </p:nvSpPr>
        <p:spPr>
          <a:xfrm>
            <a:off x="3717036" y="1514475"/>
            <a:ext cx="1709928" cy="17113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dirty="0"/>
              <a:t>The </a:t>
            </a:r>
          </a:p>
          <a:p>
            <a:pPr algn="ctr"/>
            <a:r>
              <a:rPr lang="en-PH" sz="1400" dirty="0"/>
              <a:t>Maersk  Line History</a:t>
            </a:r>
          </a:p>
        </p:txBody>
      </p:sp>
      <p:sp>
        <p:nvSpPr>
          <p:cNvPr id="11" name="Isosceles Triangle 10"/>
          <p:cNvSpPr/>
          <p:nvPr/>
        </p:nvSpPr>
        <p:spPr>
          <a:xfrm>
            <a:off x="3284590" y="3356766"/>
            <a:ext cx="2574820" cy="172243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PH" sz="1400" dirty="0"/>
              <a:t>Facilitating</a:t>
            </a:r>
          </a:p>
          <a:p>
            <a:pPr algn="ctr"/>
            <a:r>
              <a:rPr lang="en-PH" sz="1400" dirty="0"/>
              <a:t>Global</a:t>
            </a:r>
          </a:p>
          <a:p>
            <a:pPr algn="ctr"/>
            <a:r>
              <a:rPr lang="en-PH" sz="1400" dirty="0"/>
              <a:t>Trade</a:t>
            </a:r>
          </a:p>
        </p:txBody>
      </p:sp>
      <p:sp>
        <p:nvSpPr>
          <p:cNvPr id="13" name="Up-Down Arrow 12"/>
          <p:cNvSpPr/>
          <p:nvPr/>
        </p:nvSpPr>
        <p:spPr>
          <a:xfrm rot="2223833">
            <a:off x="3027214" y="3133160"/>
            <a:ext cx="448120" cy="1268413"/>
          </a:xfrm>
          <a:prstGeom prst="up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Up-Down Arrow 13"/>
          <p:cNvSpPr/>
          <p:nvPr/>
        </p:nvSpPr>
        <p:spPr>
          <a:xfrm rot="19376167" flipH="1">
            <a:off x="5635349" y="3133159"/>
            <a:ext cx="448120" cy="1268413"/>
          </a:xfrm>
          <a:prstGeom prst="up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Up-Down Arrow 14"/>
          <p:cNvSpPr/>
          <p:nvPr/>
        </p:nvSpPr>
        <p:spPr>
          <a:xfrm rot="16200000" flipH="1">
            <a:off x="4347940" y="4893118"/>
            <a:ext cx="448120" cy="1268413"/>
          </a:xfrm>
          <a:prstGeom prst="up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078769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26999" y="125413"/>
            <a:ext cx="8886825" cy="6230937"/>
          </a:xfrm>
          <a:prstGeom prst="rect">
            <a:avLst/>
          </a:prstGeom>
          <a:solidFill>
            <a:srgbClr val="2B8EAD"/>
          </a:solidFill>
        </p:spPr>
        <p:txBody>
          <a:bodyPr vert="horz" lIns="334800" tIns="720000" rIns="180000" bIns="720000" rtlCol="0" anchor="ctr" anchorCtr="0">
            <a:normAutofit/>
          </a:bodyPr>
          <a:lstStyle>
            <a:lvl1pPr algn="l" defTabSz="914400" rtl="0" eaLnBrk="1" latinLnBrk="0" hangingPunct="1">
              <a:spcBef>
                <a:spcPct val="0"/>
              </a:spcBef>
              <a:buNone/>
              <a:tabLst/>
              <a:defRPr sz="2800" kern="1200">
                <a:solidFill>
                  <a:schemeClr val="tx1"/>
                </a:solidFill>
                <a:latin typeface="+mj-lt"/>
                <a:ea typeface="+mj-ea"/>
                <a:cs typeface="+mj-cs"/>
              </a:defRPr>
            </a:lvl1pPr>
          </a:lstStyle>
          <a:p>
            <a:endParaRPr lang="en-GB" sz="3200" dirty="0">
              <a:solidFill>
                <a:schemeClr val="bg1"/>
              </a:solidFill>
              <a:latin typeface="Zetta Sans WS Light" pitchFamily="34" charset="0"/>
            </a:endParaRPr>
          </a:p>
        </p:txBody>
      </p:sp>
      <p:sp>
        <p:nvSpPr>
          <p:cNvPr id="2" name="Title 1"/>
          <p:cNvSpPr>
            <a:spLocks noGrp="1"/>
          </p:cNvSpPr>
          <p:nvPr>
            <p:ph type="title"/>
          </p:nvPr>
        </p:nvSpPr>
        <p:spPr/>
        <p:txBody>
          <a:bodyPr/>
          <a:lstStyle/>
          <a:p>
            <a:r>
              <a:rPr lang="en-PH" dirty="0">
                <a:solidFill>
                  <a:schemeClr val="bg1"/>
                </a:solidFill>
              </a:rPr>
              <a:t>Elements in the </a:t>
            </a:r>
            <a:r>
              <a:rPr lang="en-PH" dirty="0" smtClean="0">
                <a:solidFill>
                  <a:schemeClr val="bg1"/>
                </a:solidFill>
              </a:rPr>
              <a:t>Book – PESTLE Analyses</a:t>
            </a:r>
            <a:endParaRPr lang="en-PH" dirty="0">
              <a:solidFill>
                <a:schemeClr val="bg1"/>
              </a:solidFill>
            </a:endParaRPr>
          </a:p>
        </p:txBody>
      </p:sp>
      <p:sp>
        <p:nvSpPr>
          <p:cNvPr id="5" name="Slide Number Placeholder 4"/>
          <p:cNvSpPr>
            <a:spLocks noGrp="1"/>
          </p:cNvSpPr>
          <p:nvPr>
            <p:ph type="sldNum" sz="quarter" idx="12"/>
          </p:nvPr>
        </p:nvSpPr>
        <p:spPr/>
        <p:txBody>
          <a:bodyPr/>
          <a:lstStyle/>
          <a:p>
            <a:r>
              <a:rPr lang="en-GB" smtClean="0">
                <a:solidFill>
                  <a:schemeClr val="bg1"/>
                </a:solidFill>
              </a:rPr>
              <a:t>page </a:t>
            </a:r>
            <a:fld id="{161BE2EA-AEDB-4948-88E1-594E5C4BF481}" type="slidenum">
              <a:rPr lang="en-GB" smtClean="0">
                <a:solidFill>
                  <a:schemeClr val="bg1"/>
                </a:solidFill>
              </a:rPr>
              <a:pPr/>
              <a:t>5</a:t>
            </a:fld>
            <a:endParaRPr lang="en-GB" dirty="0">
              <a:solidFill>
                <a:schemeClr val="bg1"/>
              </a:solidFill>
            </a:endParaRPr>
          </a:p>
        </p:txBody>
      </p:sp>
      <p:grpSp>
        <p:nvGrpSpPr>
          <p:cNvPr id="10" name="Group 9"/>
          <p:cNvGrpSpPr/>
          <p:nvPr/>
        </p:nvGrpSpPr>
        <p:grpSpPr>
          <a:xfrm>
            <a:off x="909380" y="1066800"/>
            <a:ext cx="7325240" cy="4805035"/>
            <a:chOff x="815977" y="1514476"/>
            <a:chExt cx="7325240" cy="4357359"/>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5977" y="1514477"/>
              <a:ext cx="3359608" cy="435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09319" y="1514476"/>
              <a:ext cx="3231898" cy="4357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8" descr="logo_maersk.wmf"/>
          <p:cNvPicPr>
            <a:picLocks noChangeAspect="1"/>
          </p:cNvPicPr>
          <p:nvPr/>
        </p:nvPicPr>
        <p:blipFill>
          <a:blip r:embed="rId4" cstate="print"/>
          <a:stretch>
            <a:fillRect/>
          </a:stretch>
        </p:blipFill>
        <p:spPr>
          <a:xfrm>
            <a:off x="7524329" y="6097766"/>
            <a:ext cx="1619670" cy="760233"/>
          </a:xfrm>
          <a:prstGeom prst="rect">
            <a:avLst/>
          </a:prstGeom>
        </p:spPr>
      </p:pic>
    </p:spTree>
    <p:extLst>
      <p:ext uri="{BB962C8B-B14F-4D97-AF65-F5344CB8AC3E}">
        <p14:creationId xmlns:p14="http://schemas.microsoft.com/office/powerpoint/2010/main" val="898469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60375" y="1514475"/>
            <a:ext cx="4046538" cy="4578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p:txBody>
          <a:bodyPr/>
          <a:lstStyle/>
          <a:p>
            <a:r>
              <a:rPr lang="en-PH" dirty="0"/>
              <a:t>Vessel Development</a:t>
            </a:r>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6</a:t>
            </a:fld>
            <a:endParaRPr lang="en-GB" dirty="0"/>
          </a:p>
        </p:txBody>
      </p:sp>
      <p:sp>
        <p:nvSpPr>
          <p:cNvPr id="8" name="Rectangle 7"/>
          <p:cNvSpPr/>
          <p:nvPr/>
        </p:nvSpPr>
        <p:spPr>
          <a:xfrm>
            <a:off x="714375" y="1730375"/>
            <a:ext cx="3451225" cy="3970318"/>
          </a:xfrm>
          <a:prstGeom prst="rect">
            <a:avLst/>
          </a:prstGeom>
        </p:spPr>
        <p:txBody>
          <a:bodyPr wrap="square">
            <a:spAutoFit/>
          </a:bodyPr>
          <a:lstStyle/>
          <a:p>
            <a:pPr marL="285750" indent="-285750">
              <a:spcAft>
                <a:spcPts val="1800"/>
              </a:spcAft>
              <a:buFont typeface="Arial" panose="020B0604020202020204" pitchFamily="34" charset="0"/>
              <a:buChar char="•"/>
            </a:pPr>
            <a:r>
              <a:rPr lang="pt-BR" dirty="0">
                <a:solidFill>
                  <a:schemeClr val="bg1"/>
                </a:solidFill>
              </a:rPr>
              <a:t>1975: 1,600 TEU</a:t>
            </a:r>
          </a:p>
          <a:p>
            <a:pPr marL="285750" indent="-285750">
              <a:spcAft>
                <a:spcPts val="1800"/>
              </a:spcAft>
              <a:buFont typeface="Arial" panose="020B0604020202020204" pitchFamily="34" charset="0"/>
              <a:buChar char="•"/>
            </a:pPr>
            <a:r>
              <a:rPr lang="pt-BR" dirty="0">
                <a:solidFill>
                  <a:schemeClr val="bg1"/>
                </a:solidFill>
              </a:rPr>
              <a:t>1981: 3,500 TEU</a:t>
            </a:r>
          </a:p>
          <a:p>
            <a:pPr marL="285750" indent="-285750">
              <a:spcAft>
                <a:spcPts val="1800"/>
              </a:spcAft>
              <a:buFont typeface="Arial" panose="020B0604020202020204" pitchFamily="34" charset="0"/>
              <a:buChar char="•"/>
            </a:pPr>
            <a:r>
              <a:rPr lang="pt-BR" dirty="0">
                <a:solidFill>
                  <a:schemeClr val="bg1"/>
                </a:solidFill>
              </a:rPr>
              <a:t>1989: 4,300 TEU Panmax</a:t>
            </a:r>
          </a:p>
          <a:p>
            <a:pPr marL="285750" indent="-285750">
              <a:spcAft>
                <a:spcPts val="1800"/>
              </a:spcAft>
              <a:buFont typeface="Arial" panose="020B0604020202020204" pitchFamily="34" charset="0"/>
              <a:buChar char="•"/>
            </a:pPr>
            <a:r>
              <a:rPr lang="pt-BR" dirty="0">
                <a:solidFill>
                  <a:schemeClr val="bg1"/>
                </a:solidFill>
              </a:rPr>
              <a:t>1996: 6,000+ </a:t>
            </a:r>
            <a:r>
              <a:rPr lang="pt-BR" dirty="0" smtClean="0">
                <a:solidFill>
                  <a:schemeClr val="bg1"/>
                </a:solidFill>
              </a:rPr>
              <a:t>TEU</a:t>
            </a:r>
            <a:br>
              <a:rPr lang="pt-BR" dirty="0" smtClean="0">
                <a:solidFill>
                  <a:schemeClr val="bg1"/>
                </a:solidFill>
              </a:rPr>
            </a:br>
            <a:r>
              <a:rPr lang="pt-BR" dirty="0" smtClean="0">
                <a:solidFill>
                  <a:schemeClr val="bg1"/>
                </a:solidFill>
              </a:rPr>
              <a:t>Post-Panmax</a:t>
            </a:r>
            <a:endParaRPr lang="pt-BR" dirty="0">
              <a:solidFill>
                <a:schemeClr val="bg1"/>
              </a:solidFill>
            </a:endParaRPr>
          </a:p>
          <a:p>
            <a:pPr marL="285750" indent="-285750">
              <a:spcAft>
                <a:spcPts val="1800"/>
              </a:spcAft>
              <a:buFont typeface="Arial" panose="020B0604020202020204" pitchFamily="34" charset="0"/>
              <a:buChar char="•"/>
            </a:pPr>
            <a:r>
              <a:rPr lang="pt-BR" dirty="0">
                <a:solidFill>
                  <a:schemeClr val="bg1"/>
                </a:solidFill>
              </a:rPr>
              <a:t>1997: 6,600+ TEU </a:t>
            </a:r>
            <a:r>
              <a:rPr lang="pt-BR" dirty="0" smtClean="0">
                <a:solidFill>
                  <a:schemeClr val="bg1"/>
                </a:solidFill>
              </a:rPr>
              <a:t/>
            </a:r>
            <a:br>
              <a:rPr lang="pt-BR" dirty="0" smtClean="0">
                <a:solidFill>
                  <a:schemeClr val="bg1"/>
                </a:solidFill>
              </a:rPr>
            </a:br>
            <a:r>
              <a:rPr lang="pt-BR" dirty="0" smtClean="0">
                <a:solidFill>
                  <a:schemeClr val="bg1"/>
                </a:solidFill>
              </a:rPr>
              <a:t>Post-Panmax</a:t>
            </a:r>
            <a:endParaRPr lang="pt-BR" dirty="0">
              <a:solidFill>
                <a:schemeClr val="bg1"/>
              </a:solidFill>
            </a:endParaRPr>
          </a:p>
          <a:p>
            <a:pPr marL="285750" indent="-285750">
              <a:spcAft>
                <a:spcPts val="1800"/>
              </a:spcAft>
              <a:buFont typeface="Arial" panose="020B0604020202020204" pitchFamily="34" charset="0"/>
              <a:buChar char="•"/>
            </a:pPr>
            <a:r>
              <a:rPr lang="pt-BR" dirty="0">
                <a:solidFill>
                  <a:schemeClr val="bg1"/>
                </a:solidFill>
              </a:rPr>
              <a:t>2006: 15,000+ TEU </a:t>
            </a:r>
            <a:endParaRPr lang="pt-BR" dirty="0" smtClean="0">
              <a:solidFill>
                <a:schemeClr val="bg1"/>
              </a:solidFill>
            </a:endParaRPr>
          </a:p>
          <a:p>
            <a:pPr marL="285750" indent="-285750">
              <a:spcAft>
                <a:spcPts val="1800"/>
              </a:spcAft>
              <a:buFont typeface="Arial" panose="020B0604020202020204" pitchFamily="34" charset="0"/>
              <a:buChar char="•"/>
            </a:pPr>
            <a:r>
              <a:rPr lang="pt-BR" dirty="0" smtClean="0">
                <a:solidFill>
                  <a:schemeClr val="bg1"/>
                </a:solidFill>
              </a:rPr>
              <a:t>2013</a:t>
            </a:r>
            <a:r>
              <a:rPr lang="pt-BR" dirty="0">
                <a:solidFill>
                  <a:schemeClr val="bg1"/>
                </a:solidFill>
              </a:rPr>
              <a:t>: 18.000 TEU </a:t>
            </a:r>
          </a:p>
        </p:txBody>
      </p:sp>
      <p:pic>
        <p:nvPicPr>
          <p:cNvPr id="12" name="Picture 4" descr="0702_ADRIAN MÆRSK i Panama kanalen"/>
          <p:cNvPicPr>
            <a:picLocks noChangeAspect="1" noChangeArrowheads="1"/>
          </p:cNvPicPr>
          <p:nvPr/>
        </p:nvPicPr>
        <p:blipFill rotWithShape="1">
          <a:blip r:embed="rId2">
            <a:extLst>
              <a:ext uri="{28A0092B-C50C-407E-A947-70E740481C1C}">
                <a14:useLocalDpi xmlns:a14="http://schemas.microsoft.com/office/drawing/2010/main" val="0"/>
              </a:ext>
            </a:extLst>
          </a:blip>
          <a:srcRect t="29520" b="24224"/>
          <a:stretch/>
        </p:blipFill>
        <p:spPr bwMode="auto">
          <a:xfrm>
            <a:off x="4641850" y="1519543"/>
            <a:ext cx="4044950" cy="149047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3" name="Picture 2" descr="E:\Maersk Stuff\1988_Extra Maersk Line Photos\IMG_0004-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647" b="22447"/>
          <a:stretch/>
        </p:blipFill>
        <p:spPr bwMode="auto">
          <a:xfrm>
            <a:off x="4641850" y="3055493"/>
            <a:ext cx="4044950" cy="149047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1923" b="16057"/>
          <a:stretch/>
        </p:blipFill>
        <p:spPr bwMode="auto">
          <a:xfrm>
            <a:off x="4641850" y="4605957"/>
            <a:ext cx="4044950" cy="14904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98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60375" y="1514475"/>
            <a:ext cx="4046538" cy="45783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p:txBody>
          <a:bodyPr/>
          <a:lstStyle/>
          <a:p>
            <a:r>
              <a:rPr lang="en-PH" dirty="0"/>
              <a:t>Organisation</a:t>
            </a:r>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7</a:t>
            </a:fld>
            <a:endParaRPr lang="en-GB" dirty="0"/>
          </a:p>
        </p:txBody>
      </p:sp>
      <p:sp>
        <p:nvSpPr>
          <p:cNvPr id="8" name="Rectangle 7"/>
          <p:cNvSpPr/>
          <p:nvPr/>
        </p:nvSpPr>
        <p:spPr>
          <a:xfrm>
            <a:off x="460375" y="1514475"/>
            <a:ext cx="4046538" cy="4385816"/>
          </a:xfrm>
          <a:prstGeom prst="rect">
            <a:avLst/>
          </a:prstGeom>
        </p:spPr>
        <p:txBody>
          <a:bodyPr wrap="square">
            <a:spAutoFit/>
          </a:bodyPr>
          <a:lstStyle/>
          <a:p>
            <a:pPr marL="285750" indent="-285750">
              <a:lnSpc>
                <a:spcPct val="150000"/>
              </a:lnSpc>
              <a:buFont typeface="Arial" panose="020B0604020202020204" pitchFamily="34" charset="0"/>
              <a:buChar char="•"/>
            </a:pPr>
            <a:r>
              <a:rPr lang="en-PH" sz="1600" dirty="0" smtClean="0">
                <a:solidFill>
                  <a:schemeClr val="accent1">
                    <a:lumMod val="50000"/>
                  </a:schemeClr>
                </a:solidFill>
              </a:rPr>
              <a:t>Agents</a:t>
            </a:r>
            <a:endParaRPr lang="en-PH" sz="1600" dirty="0">
              <a:solidFill>
                <a:schemeClr val="accent1">
                  <a:lumMod val="50000"/>
                </a:schemeClr>
              </a:solidFill>
            </a:endParaRPr>
          </a:p>
          <a:p>
            <a:pPr marL="742950" lvl="1" indent="-285750">
              <a:lnSpc>
                <a:spcPct val="150000"/>
              </a:lnSpc>
              <a:buFont typeface="Arial" panose="020B0604020202020204" pitchFamily="34" charset="0"/>
              <a:buChar char="•"/>
            </a:pPr>
            <a:r>
              <a:rPr lang="en-PH" sz="1600" dirty="0">
                <a:solidFill>
                  <a:schemeClr val="accent1">
                    <a:lumMod val="50000"/>
                  </a:schemeClr>
                </a:solidFill>
              </a:rPr>
              <a:t>Own Maersk Line offices: </a:t>
            </a:r>
            <a:endParaRPr lang="en-PH" sz="1600" dirty="0" smtClean="0">
              <a:solidFill>
                <a:schemeClr val="accent1">
                  <a:lumMod val="50000"/>
                </a:schemeClr>
              </a:solidFill>
            </a:endParaRPr>
          </a:p>
          <a:p>
            <a:pPr marL="742950" lvl="1" indent="-285750">
              <a:lnSpc>
                <a:spcPct val="150000"/>
              </a:lnSpc>
              <a:buFont typeface="Arial" panose="020B0604020202020204" pitchFamily="34" charset="0"/>
              <a:buChar char="•"/>
            </a:pPr>
            <a:endParaRPr lang="en-PH" sz="1400" dirty="0">
              <a:solidFill>
                <a:schemeClr val="accent1">
                  <a:lumMod val="50000"/>
                </a:schemeClr>
              </a:solidFill>
            </a:endParaRPr>
          </a:p>
          <a:p>
            <a:pPr marL="1200150" lvl="2" indent="-285750">
              <a:lnSpc>
                <a:spcPct val="150000"/>
              </a:lnSpc>
              <a:buFont typeface="Arial" panose="020B0604020202020204" pitchFamily="34" charset="0"/>
              <a:buChar char="•"/>
            </a:pPr>
            <a:r>
              <a:rPr lang="en-PH" sz="1400" dirty="0">
                <a:solidFill>
                  <a:schemeClr val="accent1">
                    <a:lumMod val="50000"/>
                  </a:schemeClr>
                </a:solidFill>
              </a:rPr>
              <a:t>1943: USA</a:t>
            </a:r>
          </a:p>
          <a:p>
            <a:pPr marL="1200150" lvl="2" indent="-285750">
              <a:lnSpc>
                <a:spcPct val="150000"/>
              </a:lnSpc>
              <a:buFont typeface="Arial" panose="020B0604020202020204" pitchFamily="34" charset="0"/>
              <a:buChar char="•"/>
            </a:pPr>
            <a:r>
              <a:rPr lang="en-PH" sz="1400" dirty="0">
                <a:solidFill>
                  <a:schemeClr val="accent1">
                    <a:lumMod val="50000"/>
                  </a:schemeClr>
                </a:solidFill>
              </a:rPr>
              <a:t>1947: USA, Japan</a:t>
            </a:r>
          </a:p>
          <a:p>
            <a:pPr marL="1200150" lvl="2" indent="-285750">
              <a:lnSpc>
                <a:spcPct val="150000"/>
              </a:lnSpc>
              <a:buFont typeface="Arial" panose="020B0604020202020204" pitchFamily="34" charset="0"/>
              <a:buChar char="•"/>
            </a:pPr>
            <a:r>
              <a:rPr lang="en-PH" sz="1400" dirty="0">
                <a:solidFill>
                  <a:schemeClr val="accent1">
                    <a:lumMod val="50000"/>
                  </a:schemeClr>
                </a:solidFill>
              </a:rPr>
              <a:t>1960: United Kingdom, </a:t>
            </a:r>
            <a:r>
              <a:rPr lang="en-PH" sz="1400" dirty="0" smtClean="0">
                <a:solidFill>
                  <a:schemeClr val="accent1">
                    <a:lumMod val="50000"/>
                  </a:schemeClr>
                </a:solidFill>
              </a:rPr>
              <a:t/>
            </a:r>
            <a:br>
              <a:rPr lang="en-PH" sz="1400" dirty="0" smtClean="0">
                <a:solidFill>
                  <a:schemeClr val="accent1">
                    <a:lumMod val="50000"/>
                  </a:schemeClr>
                </a:solidFill>
              </a:rPr>
            </a:br>
            <a:r>
              <a:rPr lang="en-PH" sz="1400" dirty="0" smtClean="0">
                <a:solidFill>
                  <a:schemeClr val="accent1">
                    <a:lumMod val="50000"/>
                  </a:schemeClr>
                </a:solidFill>
              </a:rPr>
              <a:t>Thailand,  </a:t>
            </a:r>
            <a:r>
              <a:rPr lang="en-PH" sz="1400" dirty="0">
                <a:solidFill>
                  <a:schemeClr val="accent1">
                    <a:lumMod val="50000"/>
                  </a:schemeClr>
                </a:solidFill>
              </a:rPr>
              <a:t>Hong Kong, Indonesia</a:t>
            </a:r>
          </a:p>
          <a:p>
            <a:pPr marL="1200150" lvl="2" indent="-285750">
              <a:lnSpc>
                <a:spcPct val="150000"/>
              </a:lnSpc>
              <a:buFont typeface="Arial" panose="020B0604020202020204" pitchFamily="34" charset="0"/>
              <a:buChar char="•"/>
            </a:pPr>
            <a:r>
              <a:rPr lang="en-PH" sz="1400" dirty="0">
                <a:solidFill>
                  <a:schemeClr val="accent1">
                    <a:lumMod val="50000"/>
                  </a:schemeClr>
                </a:solidFill>
              </a:rPr>
              <a:t>1975: Taiwan, Canada, </a:t>
            </a:r>
            <a:r>
              <a:rPr lang="en-PH" sz="1400" dirty="0" smtClean="0">
                <a:solidFill>
                  <a:schemeClr val="accent1">
                    <a:lumMod val="50000"/>
                  </a:schemeClr>
                </a:solidFill>
              </a:rPr>
              <a:t/>
            </a:r>
            <a:br>
              <a:rPr lang="en-PH" sz="1400" dirty="0" smtClean="0">
                <a:solidFill>
                  <a:schemeClr val="accent1">
                    <a:lumMod val="50000"/>
                  </a:schemeClr>
                </a:solidFill>
              </a:rPr>
            </a:br>
            <a:r>
              <a:rPr lang="en-PH" sz="1400" dirty="0" smtClean="0">
                <a:solidFill>
                  <a:schemeClr val="accent1">
                    <a:lumMod val="50000"/>
                  </a:schemeClr>
                </a:solidFill>
              </a:rPr>
              <a:t>Malaysia, Singapore</a:t>
            </a:r>
          </a:p>
          <a:p>
            <a:pPr marL="1200150" lvl="2" indent="-285750">
              <a:lnSpc>
                <a:spcPct val="150000"/>
              </a:lnSpc>
              <a:buFont typeface="Arial" panose="020B0604020202020204" pitchFamily="34" charset="0"/>
              <a:buChar char="•"/>
            </a:pPr>
            <a:r>
              <a:rPr lang="en-PH" sz="1400" dirty="0">
                <a:solidFill>
                  <a:schemeClr val="accent1">
                    <a:lumMod val="50000"/>
                  </a:schemeClr>
                </a:solidFill>
              </a:rPr>
              <a:t>1990: 40 offices</a:t>
            </a:r>
          </a:p>
          <a:p>
            <a:pPr marL="1200150" lvl="2" indent="-285750">
              <a:lnSpc>
                <a:spcPct val="150000"/>
              </a:lnSpc>
              <a:buFont typeface="Arial" panose="020B0604020202020204" pitchFamily="34" charset="0"/>
              <a:buChar char="•"/>
            </a:pPr>
            <a:r>
              <a:rPr lang="en-PH" sz="1400" dirty="0">
                <a:solidFill>
                  <a:schemeClr val="accent1">
                    <a:lumMod val="50000"/>
                  </a:schemeClr>
                </a:solidFill>
              </a:rPr>
              <a:t>2000: 100 offices</a:t>
            </a:r>
          </a:p>
          <a:p>
            <a:pPr marL="1200150" lvl="2" indent="-285750">
              <a:lnSpc>
                <a:spcPct val="150000"/>
              </a:lnSpc>
              <a:buFont typeface="Arial" panose="020B0604020202020204" pitchFamily="34" charset="0"/>
              <a:buChar char="•"/>
            </a:pPr>
            <a:r>
              <a:rPr lang="en-PH" sz="1400" dirty="0">
                <a:solidFill>
                  <a:schemeClr val="accent1">
                    <a:lumMod val="50000"/>
                  </a:schemeClr>
                </a:solidFill>
              </a:rPr>
              <a:t>2013: 350+ </a:t>
            </a:r>
            <a:r>
              <a:rPr lang="en-PH" sz="1400" dirty="0" smtClean="0">
                <a:solidFill>
                  <a:schemeClr val="accent1">
                    <a:lumMod val="50000"/>
                  </a:schemeClr>
                </a:solidFill>
              </a:rPr>
              <a:t>offices</a:t>
            </a:r>
            <a:br>
              <a:rPr lang="en-PH" sz="1400" dirty="0" smtClean="0">
                <a:solidFill>
                  <a:schemeClr val="accent1">
                    <a:lumMod val="50000"/>
                  </a:schemeClr>
                </a:solidFill>
              </a:rPr>
            </a:br>
            <a:r>
              <a:rPr lang="en-PH" sz="1400" dirty="0" smtClean="0">
                <a:solidFill>
                  <a:schemeClr val="accent1">
                    <a:lumMod val="50000"/>
                  </a:schemeClr>
                </a:solidFill>
              </a:rPr>
              <a:t>in </a:t>
            </a:r>
            <a:r>
              <a:rPr lang="en-PH" sz="1400" dirty="0">
                <a:solidFill>
                  <a:schemeClr val="accent1">
                    <a:lumMod val="50000"/>
                  </a:schemeClr>
                </a:solidFill>
              </a:rPr>
              <a:t>130+ </a:t>
            </a:r>
            <a:r>
              <a:rPr lang="en-PH" sz="1400" dirty="0" smtClean="0">
                <a:solidFill>
                  <a:schemeClr val="accent1">
                    <a:lumMod val="50000"/>
                  </a:schemeClr>
                </a:solidFill>
              </a:rPr>
              <a:t>countries</a:t>
            </a:r>
            <a:endParaRPr lang="en-PH" sz="1400" dirty="0">
              <a:solidFill>
                <a:schemeClr val="accent1">
                  <a:lumMod val="50000"/>
                </a:schemeClr>
              </a:solidFill>
            </a:endParaRPr>
          </a:p>
        </p:txBody>
      </p:sp>
      <p:pic>
        <p:nvPicPr>
          <p:cNvPr id="12" name="Picture 4" descr="0603_Broad St Manhattan"/>
          <p:cNvPicPr>
            <a:picLocks noChangeAspect="1" noChangeArrowheads="1"/>
          </p:cNvPicPr>
          <p:nvPr/>
        </p:nvPicPr>
        <p:blipFill rotWithShape="1">
          <a:blip r:embed="rId2">
            <a:extLst>
              <a:ext uri="{28A0092B-C50C-407E-A947-70E740481C1C}">
                <a14:useLocalDpi xmlns:a14="http://schemas.microsoft.com/office/drawing/2010/main" val="0"/>
              </a:ext>
            </a:extLst>
          </a:blip>
          <a:srcRect t="15959"/>
          <a:stretch/>
        </p:blipFill>
        <p:spPr bwMode="auto">
          <a:xfrm>
            <a:off x="4641850" y="1514475"/>
            <a:ext cx="4044950" cy="45783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20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line3.jpg"/>
          <p:cNvPicPr>
            <a:picLocks noChangeAspect="1"/>
          </p:cNvPicPr>
          <p:nvPr/>
        </p:nvPicPr>
        <p:blipFill rotWithShape="1">
          <a:blip r:embed="rId3" cstate="print"/>
          <a:srcRect l="7862" t="25998" r="13556"/>
          <a:stretch/>
        </p:blipFill>
        <p:spPr>
          <a:xfrm>
            <a:off x="130108" y="1514475"/>
            <a:ext cx="4378392" cy="4840332"/>
          </a:xfrm>
          <a:prstGeom prst="rect">
            <a:avLst/>
          </a:prstGeom>
        </p:spPr>
      </p:pic>
      <p:sp>
        <p:nvSpPr>
          <p:cNvPr id="8" name="Title 1"/>
          <p:cNvSpPr txBox="1">
            <a:spLocks/>
          </p:cNvSpPr>
          <p:nvPr/>
        </p:nvSpPr>
        <p:spPr>
          <a:xfrm>
            <a:off x="4641850" y="1514475"/>
            <a:ext cx="4379912" cy="4840288"/>
          </a:xfrm>
          <a:prstGeom prst="rect">
            <a:avLst/>
          </a:prstGeom>
          <a:solidFill>
            <a:schemeClr val="accent1"/>
          </a:solidFill>
        </p:spPr>
        <p:txBody>
          <a:bodyPr vert="horz" lIns="334800" tIns="720000" rIns="180000" bIns="720000" rtlCol="0" anchor="ctr" anchorCtr="0">
            <a:normAutofit/>
          </a:bodyPr>
          <a:lstStyle/>
          <a:p>
            <a:pPr lvl="0">
              <a:spcBef>
                <a:spcPts val="1200"/>
              </a:spcBef>
            </a:pPr>
            <a:endParaRPr kumimoji="0" lang="en-GB" sz="2000" b="0" i="0" u="none" strike="noStrike" kern="1200" cap="none" spc="0" normalizeH="0" baseline="0" noProof="0" dirty="0">
              <a:ln>
                <a:noFill/>
              </a:ln>
              <a:solidFill>
                <a:schemeClr val="bg1"/>
              </a:solidFill>
              <a:effectLst/>
              <a:uLnTx/>
              <a:uFillTx/>
              <a:latin typeface="Zetta Sans WS Light" charset="0"/>
              <a:ea typeface="+mj-ea"/>
              <a:cs typeface="+mj-cs"/>
            </a:endParaRPr>
          </a:p>
        </p:txBody>
      </p:sp>
      <p:sp>
        <p:nvSpPr>
          <p:cNvPr id="7" name="Slide Number Placeholder 6"/>
          <p:cNvSpPr>
            <a:spLocks noGrp="1"/>
          </p:cNvSpPr>
          <p:nvPr>
            <p:ph type="sldNum" sz="quarter" idx="12"/>
          </p:nvPr>
        </p:nvSpPr>
        <p:spPr/>
        <p:txBody>
          <a:bodyPr/>
          <a:lstStyle/>
          <a:p>
            <a:r>
              <a:rPr lang="en-GB" dirty="0" smtClean="0">
                <a:solidFill>
                  <a:schemeClr val="accent1"/>
                </a:solidFill>
              </a:rPr>
              <a:t>page </a:t>
            </a:r>
            <a:fld id="{161BE2EA-AEDB-4948-88E1-594E5C4BF481}" type="slidenum">
              <a:rPr lang="en-GB" smtClean="0">
                <a:solidFill>
                  <a:schemeClr val="accent1"/>
                </a:solidFill>
              </a:rPr>
              <a:pPr/>
              <a:t>8</a:t>
            </a:fld>
            <a:endParaRPr lang="en-GB" dirty="0">
              <a:solidFill>
                <a:schemeClr val="accent1"/>
              </a:solidFill>
            </a:endParaRPr>
          </a:p>
        </p:txBody>
      </p:sp>
      <p:pic>
        <p:nvPicPr>
          <p:cNvPr id="10" name="Picture 9" descr="logo_maersk.wmf"/>
          <p:cNvPicPr>
            <a:picLocks noChangeAspect="1"/>
          </p:cNvPicPr>
          <p:nvPr/>
        </p:nvPicPr>
        <p:blipFill>
          <a:blip r:embed="rId4" cstate="print"/>
          <a:stretch>
            <a:fillRect/>
          </a:stretch>
        </p:blipFill>
        <p:spPr>
          <a:xfrm>
            <a:off x="7524329" y="6097766"/>
            <a:ext cx="1619670" cy="760233"/>
          </a:xfrm>
          <a:prstGeom prst="rect">
            <a:avLst/>
          </a:prstGeom>
        </p:spPr>
      </p:pic>
      <p:sp>
        <p:nvSpPr>
          <p:cNvPr id="3" name="Rectangle 2"/>
          <p:cNvSpPr/>
          <p:nvPr/>
        </p:nvSpPr>
        <p:spPr>
          <a:xfrm>
            <a:off x="4886325" y="1695093"/>
            <a:ext cx="3800475" cy="4524315"/>
          </a:xfrm>
          <a:prstGeom prst="rect">
            <a:avLst/>
          </a:prstGeom>
        </p:spPr>
        <p:txBody>
          <a:bodyPr wrap="square">
            <a:spAutoFit/>
          </a:bodyPr>
          <a:lstStyle/>
          <a:p>
            <a:pPr marL="285750" indent="-285750">
              <a:spcAft>
                <a:spcPts val="600"/>
              </a:spcAft>
              <a:buFont typeface="Arial" panose="020B0604020202020204" pitchFamily="34" charset="0"/>
              <a:buChar char="•"/>
            </a:pPr>
            <a:r>
              <a:rPr lang="en-PH" sz="1400" dirty="0">
                <a:solidFill>
                  <a:schemeClr val="bg1"/>
                </a:solidFill>
              </a:rPr>
              <a:t>Operates about 600 vessels </a:t>
            </a:r>
            <a:r>
              <a:rPr lang="en-PH" sz="1400" dirty="0" smtClean="0">
                <a:solidFill>
                  <a:schemeClr val="bg1"/>
                </a:solidFill>
              </a:rPr>
              <a:t>globally</a:t>
            </a:r>
            <a:br>
              <a:rPr lang="en-PH" sz="1400" dirty="0" smtClean="0">
                <a:solidFill>
                  <a:schemeClr val="bg1"/>
                </a:solidFill>
              </a:rPr>
            </a:br>
            <a:r>
              <a:rPr lang="en-PH" sz="1400" dirty="0" smtClean="0">
                <a:solidFill>
                  <a:schemeClr val="bg1"/>
                </a:solidFill>
              </a:rPr>
              <a:t>of </a:t>
            </a:r>
            <a:r>
              <a:rPr lang="en-PH" sz="1400" dirty="0">
                <a:solidFill>
                  <a:schemeClr val="bg1"/>
                </a:solidFill>
              </a:rPr>
              <a:t>which about 275 are owned</a:t>
            </a:r>
          </a:p>
          <a:p>
            <a:pPr marL="285750" indent="-285750">
              <a:spcAft>
                <a:spcPts val="600"/>
              </a:spcAft>
              <a:buFont typeface="Arial" panose="020B0604020202020204" pitchFamily="34" charset="0"/>
              <a:buChar char="•"/>
            </a:pPr>
            <a:r>
              <a:rPr lang="en-PH" sz="1400" dirty="0">
                <a:solidFill>
                  <a:schemeClr val="bg1"/>
                </a:solidFill>
              </a:rPr>
              <a:t>Staff of about 25,000 land-based </a:t>
            </a:r>
            <a:r>
              <a:rPr lang="en-PH" sz="1400" dirty="0" smtClean="0">
                <a:solidFill>
                  <a:schemeClr val="bg1"/>
                </a:solidFill>
              </a:rPr>
              <a:t/>
            </a:r>
            <a:br>
              <a:rPr lang="en-PH" sz="1400" dirty="0" smtClean="0">
                <a:solidFill>
                  <a:schemeClr val="bg1"/>
                </a:solidFill>
              </a:rPr>
            </a:br>
            <a:r>
              <a:rPr lang="en-PH" sz="1400" dirty="0" smtClean="0">
                <a:solidFill>
                  <a:schemeClr val="bg1"/>
                </a:solidFill>
              </a:rPr>
              <a:t>and </a:t>
            </a:r>
            <a:r>
              <a:rPr lang="en-PH" sz="1400" dirty="0">
                <a:solidFill>
                  <a:schemeClr val="bg1"/>
                </a:solidFill>
              </a:rPr>
              <a:t>7,000 sea-based  </a:t>
            </a:r>
          </a:p>
          <a:p>
            <a:pPr marL="285750" indent="-285750">
              <a:spcAft>
                <a:spcPts val="600"/>
              </a:spcAft>
              <a:buFont typeface="Arial" panose="020B0604020202020204" pitchFamily="34" charset="0"/>
              <a:buChar char="•"/>
            </a:pPr>
            <a:r>
              <a:rPr lang="en-PH" sz="1400" dirty="0">
                <a:solidFill>
                  <a:schemeClr val="bg1"/>
                </a:solidFill>
              </a:rPr>
              <a:t>Moved about 11 million full containers  </a:t>
            </a:r>
          </a:p>
          <a:p>
            <a:pPr marL="285750" indent="-285750">
              <a:spcAft>
                <a:spcPts val="600"/>
              </a:spcAft>
              <a:buFont typeface="Arial" panose="020B0604020202020204" pitchFamily="34" charset="0"/>
              <a:buChar char="•"/>
            </a:pPr>
            <a:r>
              <a:rPr lang="en-PH" sz="1400" dirty="0">
                <a:solidFill>
                  <a:schemeClr val="bg1"/>
                </a:solidFill>
              </a:rPr>
              <a:t>In addition to the Maersk Line brand, operates the following regional </a:t>
            </a:r>
            <a:r>
              <a:rPr lang="en-PH" sz="1400" dirty="0" smtClean="0">
                <a:solidFill>
                  <a:schemeClr val="bg1"/>
                </a:solidFill>
              </a:rPr>
              <a:t/>
            </a:r>
            <a:br>
              <a:rPr lang="en-PH" sz="1400" dirty="0" smtClean="0">
                <a:solidFill>
                  <a:schemeClr val="bg1"/>
                </a:solidFill>
              </a:rPr>
            </a:br>
            <a:r>
              <a:rPr lang="en-PH" sz="1400" dirty="0" smtClean="0">
                <a:solidFill>
                  <a:schemeClr val="bg1"/>
                </a:solidFill>
              </a:rPr>
              <a:t>container </a:t>
            </a:r>
            <a:r>
              <a:rPr lang="en-PH" sz="1400" dirty="0">
                <a:solidFill>
                  <a:schemeClr val="bg1"/>
                </a:solidFill>
              </a:rPr>
              <a:t>brands:</a:t>
            </a:r>
          </a:p>
          <a:p>
            <a:pPr marL="742950" lvl="1" indent="-285750">
              <a:spcAft>
                <a:spcPts val="600"/>
              </a:spcAft>
              <a:buFont typeface="Arial" panose="020B0604020202020204" pitchFamily="34" charset="0"/>
              <a:buChar char="•"/>
            </a:pPr>
            <a:r>
              <a:rPr lang="en-PH" sz="1400" dirty="0" err="1">
                <a:solidFill>
                  <a:schemeClr val="bg1"/>
                </a:solidFill>
              </a:rPr>
              <a:t>Safmarine</a:t>
            </a:r>
            <a:endParaRPr lang="en-PH" sz="1400" dirty="0">
              <a:solidFill>
                <a:schemeClr val="bg1"/>
              </a:solidFill>
            </a:endParaRPr>
          </a:p>
          <a:p>
            <a:pPr marL="742950" lvl="1" indent="-285750">
              <a:spcAft>
                <a:spcPts val="600"/>
              </a:spcAft>
              <a:buFont typeface="Arial" panose="020B0604020202020204" pitchFamily="34" charset="0"/>
              <a:buChar char="•"/>
            </a:pPr>
            <a:r>
              <a:rPr lang="en-PH" sz="1400" dirty="0">
                <a:solidFill>
                  <a:schemeClr val="bg1"/>
                </a:solidFill>
              </a:rPr>
              <a:t>MCC Transport</a:t>
            </a:r>
          </a:p>
          <a:p>
            <a:pPr marL="742950" lvl="1" indent="-285750">
              <a:spcAft>
                <a:spcPts val="600"/>
              </a:spcAft>
              <a:buFont typeface="Arial" panose="020B0604020202020204" pitchFamily="34" charset="0"/>
              <a:buChar char="•"/>
            </a:pPr>
            <a:r>
              <a:rPr lang="en-PH" sz="1400" dirty="0" err="1">
                <a:solidFill>
                  <a:schemeClr val="bg1"/>
                </a:solidFill>
              </a:rPr>
              <a:t>Seago</a:t>
            </a:r>
            <a:r>
              <a:rPr lang="en-PH" sz="1400" dirty="0">
                <a:solidFill>
                  <a:schemeClr val="bg1"/>
                </a:solidFill>
              </a:rPr>
              <a:t> Line</a:t>
            </a:r>
          </a:p>
          <a:p>
            <a:pPr marL="742950" lvl="1" indent="-285750">
              <a:spcAft>
                <a:spcPts val="600"/>
              </a:spcAft>
              <a:buFont typeface="Arial" panose="020B0604020202020204" pitchFamily="34" charset="0"/>
              <a:buChar char="•"/>
            </a:pPr>
            <a:r>
              <a:rPr lang="en-PH" sz="1400" dirty="0" err="1">
                <a:solidFill>
                  <a:schemeClr val="bg1"/>
                </a:solidFill>
              </a:rPr>
              <a:t>Mercosul</a:t>
            </a:r>
            <a:endParaRPr lang="en-PH" sz="1400" dirty="0">
              <a:solidFill>
                <a:schemeClr val="bg1"/>
              </a:solidFill>
            </a:endParaRPr>
          </a:p>
          <a:p>
            <a:pPr marL="742950" lvl="1" indent="-285750">
              <a:spcAft>
                <a:spcPts val="600"/>
              </a:spcAft>
              <a:buFont typeface="Arial" panose="020B0604020202020204" pitchFamily="34" charset="0"/>
              <a:buChar char="•"/>
            </a:pPr>
            <a:r>
              <a:rPr lang="en-PH" sz="1400" dirty="0" err="1">
                <a:solidFill>
                  <a:schemeClr val="bg1"/>
                </a:solidFill>
              </a:rPr>
              <a:t>Sealand</a:t>
            </a:r>
            <a:endParaRPr lang="en-PH" sz="1400" dirty="0">
              <a:solidFill>
                <a:schemeClr val="bg1"/>
              </a:solidFill>
            </a:endParaRPr>
          </a:p>
          <a:p>
            <a:pPr marL="285750" indent="-285750">
              <a:spcAft>
                <a:spcPts val="600"/>
              </a:spcAft>
              <a:buFont typeface="Arial" panose="020B0604020202020204" pitchFamily="34" charset="0"/>
              <a:buChar char="•"/>
            </a:pPr>
            <a:r>
              <a:rPr lang="en-PH" sz="1400" dirty="0">
                <a:solidFill>
                  <a:schemeClr val="bg1"/>
                </a:solidFill>
              </a:rPr>
              <a:t>As from 1st January 2015, also in partnership with MSC on a </a:t>
            </a:r>
            <a:r>
              <a:rPr lang="en-PH" sz="1400" dirty="0" smtClean="0">
                <a:solidFill>
                  <a:schemeClr val="bg1"/>
                </a:solidFill>
              </a:rPr>
              <a:t>series</a:t>
            </a:r>
            <a:br>
              <a:rPr lang="en-PH" sz="1400" dirty="0" smtClean="0">
                <a:solidFill>
                  <a:schemeClr val="bg1"/>
                </a:solidFill>
              </a:rPr>
            </a:br>
            <a:r>
              <a:rPr lang="en-PH" sz="1400" dirty="0" smtClean="0">
                <a:solidFill>
                  <a:schemeClr val="bg1"/>
                </a:solidFill>
              </a:rPr>
              <a:t>of </a:t>
            </a:r>
            <a:r>
              <a:rPr lang="en-PH" sz="1400" dirty="0">
                <a:solidFill>
                  <a:schemeClr val="bg1"/>
                </a:solidFill>
              </a:rPr>
              <a:t>East-West trades	</a:t>
            </a:r>
          </a:p>
          <a:p>
            <a:pPr marL="285750" indent="-285750">
              <a:spcAft>
                <a:spcPts val="600"/>
              </a:spcAft>
              <a:buFont typeface="Arial" panose="020B0604020202020204" pitchFamily="34" charset="0"/>
              <a:buChar char="•"/>
            </a:pPr>
            <a:endParaRPr lang="en-PH" sz="1400" dirty="0">
              <a:solidFill>
                <a:schemeClr val="bg1"/>
              </a:solidFill>
            </a:endParaRPr>
          </a:p>
        </p:txBody>
      </p:sp>
      <p:sp>
        <p:nvSpPr>
          <p:cNvPr id="12" name="Title 1"/>
          <p:cNvSpPr>
            <a:spLocks noGrp="1"/>
          </p:cNvSpPr>
          <p:nvPr>
            <p:ph type="title"/>
          </p:nvPr>
        </p:nvSpPr>
        <p:spPr>
          <a:xfrm>
            <a:off x="457200" y="457200"/>
            <a:ext cx="7074000" cy="954000"/>
          </a:xfrm>
        </p:spPr>
        <p:txBody>
          <a:bodyPr/>
          <a:lstStyle/>
          <a:p>
            <a:r>
              <a:rPr lang="en-PH" dirty="0"/>
              <a:t>Maersk Line Today…..</a:t>
            </a:r>
          </a:p>
        </p:txBody>
      </p:sp>
    </p:spTree>
    <p:extLst>
      <p:ext uri="{BB962C8B-B14F-4D97-AF65-F5344CB8AC3E}">
        <p14:creationId xmlns:p14="http://schemas.microsoft.com/office/powerpoint/2010/main" val="3593660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Worlds’ Top 10 Container Ports 1970-2010</a:t>
            </a:r>
          </a:p>
        </p:txBody>
      </p:sp>
      <p:sp>
        <p:nvSpPr>
          <p:cNvPr id="5" name="Slide Number Placeholder 4"/>
          <p:cNvSpPr>
            <a:spLocks noGrp="1"/>
          </p:cNvSpPr>
          <p:nvPr>
            <p:ph type="sldNum" sz="quarter" idx="12"/>
          </p:nvPr>
        </p:nvSpPr>
        <p:spPr/>
        <p:txBody>
          <a:bodyPr/>
          <a:lstStyle/>
          <a:p>
            <a:r>
              <a:rPr lang="en-GB" smtClean="0"/>
              <a:t>page </a:t>
            </a:r>
            <a:fld id="{161BE2EA-AEDB-4948-88E1-594E5C4BF481}" type="slidenum">
              <a:rPr lang="en-GB" smtClean="0"/>
              <a:pPr/>
              <a:t>9</a:t>
            </a:fld>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2564675653"/>
              </p:ext>
            </p:extLst>
          </p:nvPr>
        </p:nvGraphicFramePr>
        <p:xfrm>
          <a:off x="460374" y="1514483"/>
          <a:ext cx="4046538" cy="4578336"/>
        </p:xfrm>
        <a:graphic>
          <a:graphicData uri="http://schemas.openxmlformats.org/drawingml/2006/table">
            <a:tbl>
              <a:tblPr/>
              <a:tblGrid>
                <a:gridCol w="1724948"/>
                <a:gridCol w="1160795"/>
                <a:gridCol w="1160795"/>
              </a:tblGrid>
              <a:tr h="340650">
                <a:tc gridSpan="3">
                  <a:txBody>
                    <a:bodyPr/>
                    <a:lstStyle/>
                    <a:p>
                      <a:pPr algn="ctr" rtl="0" fontAlgn="b"/>
                      <a:r>
                        <a:rPr lang="en-GB" sz="1200" b="1" i="0" u="none" strike="noStrike" dirty="0">
                          <a:solidFill>
                            <a:srgbClr val="FFFFFF"/>
                          </a:solidFill>
                          <a:effectLst/>
                          <a:latin typeface="+mj-lt"/>
                        </a:rPr>
                        <a:t>1970</a:t>
                      </a: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GB"/>
                    </a:p>
                  </a:txBody>
                  <a:tcPr/>
                </a:tc>
                <a:tc hMerge="1">
                  <a:txBody>
                    <a:bodyPr/>
                    <a:lstStyle/>
                    <a:p>
                      <a:endParaRPr lang="en-GB"/>
                    </a:p>
                  </a:txBody>
                  <a:tcPr/>
                </a:tc>
              </a:tr>
              <a:tr h="340650">
                <a:tc>
                  <a:txBody>
                    <a:bodyPr/>
                    <a:lstStyle/>
                    <a:p>
                      <a:pPr algn="l" rtl="0" fontAlgn="b"/>
                      <a:r>
                        <a:rPr lang="en-GB" sz="1200" b="1" i="0" u="none" strike="noStrike" dirty="0">
                          <a:solidFill>
                            <a:srgbClr val="FFFFFF"/>
                          </a:solidFill>
                          <a:effectLst/>
                          <a:latin typeface="+mj-lt"/>
                        </a:rPr>
                        <a:t>Port name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Country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Total TEU</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54276">
                <a:tc>
                  <a:txBody>
                    <a:bodyPr/>
                    <a:lstStyle/>
                    <a:p>
                      <a:pPr algn="l" rtl="0" fontAlgn="b"/>
                      <a:r>
                        <a:rPr lang="en-GB" sz="1200" b="0" i="0" u="none" strike="noStrike" dirty="0">
                          <a:solidFill>
                            <a:srgbClr val="000000"/>
                          </a:solidFill>
                          <a:effectLst/>
                          <a:latin typeface="+mj-lt"/>
                        </a:rPr>
                        <a:t>Oakland</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a:solidFill>
                            <a:srgbClr val="000000"/>
                          </a:solidFill>
                          <a:effectLst/>
                          <a:latin typeface="+mj-lt"/>
                        </a:rPr>
                        <a:t>336.364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Rotterdam</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Netherlands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242.328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Seattle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223.740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Antwerp</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Belgium</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215.256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Belfast</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210.000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Bremerhaven</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Germany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194.812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Los Angeles</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165.000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Melbourne</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Australia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158.127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a:txBody>
                    <a:bodyPr/>
                    <a:lstStyle/>
                    <a:p>
                      <a:pPr algn="l" rtl="0" fontAlgn="b"/>
                      <a:r>
                        <a:rPr lang="en-GB" sz="1200" b="0" i="0" u="none" strike="noStrike" dirty="0">
                          <a:solidFill>
                            <a:srgbClr val="000000"/>
                          </a:solidFill>
                          <a:effectLst/>
                          <a:latin typeface="+mj-lt"/>
                        </a:rPr>
                        <a:t>Tilbury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GB" sz="1200" b="0" i="0" u="none" strike="noStrike" dirty="0">
                          <a:solidFill>
                            <a:srgbClr val="000000"/>
                          </a:solidFill>
                          <a:effectLst/>
                          <a:latin typeface="+mj-lt"/>
                        </a:rPr>
                        <a:t>155.082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6">
                <a:tc>
                  <a:txBody>
                    <a:bodyPr/>
                    <a:lstStyle/>
                    <a:p>
                      <a:pPr algn="l" rtl="0" fontAlgn="b"/>
                      <a:r>
                        <a:rPr lang="en-GB" sz="1200" b="0" i="0" u="none" strike="noStrike" dirty="0">
                          <a:solidFill>
                            <a:srgbClr val="000000"/>
                          </a:solidFill>
                          <a:effectLst/>
                          <a:latin typeface="+mj-lt"/>
                        </a:rPr>
                        <a:t>Larne</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UK</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200" b="0" i="0" u="none" strike="noStrike" dirty="0">
                          <a:solidFill>
                            <a:srgbClr val="000000"/>
                          </a:solidFill>
                          <a:effectLst/>
                          <a:latin typeface="+mj-lt"/>
                        </a:rPr>
                        <a:t>147.309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6">
                <a:tc gridSpan="2">
                  <a:txBody>
                    <a:bodyPr/>
                    <a:lstStyle/>
                    <a:p>
                      <a:pPr algn="l" rtl="0" fontAlgn="b"/>
                      <a:r>
                        <a:rPr lang="en-GB" sz="1200" b="0" i="0" u="none" strike="noStrike" dirty="0">
                          <a:solidFill>
                            <a:schemeClr val="bg1"/>
                          </a:solidFill>
                          <a:effectLst/>
                          <a:latin typeface="+mj-lt"/>
                        </a:rPr>
                        <a:t>Top 30 Ports Globally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tc>
                  <a:txBody>
                    <a:bodyPr/>
                    <a:lstStyle/>
                    <a:p>
                      <a:pPr algn="ctr" fontAlgn="b"/>
                      <a:r>
                        <a:rPr lang="en-GB" sz="1200" b="0" i="0" u="none" strike="noStrike" dirty="0">
                          <a:solidFill>
                            <a:schemeClr val="bg1"/>
                          </a:solidFill>
                          <a:effectLst/>
                          <a:latin typeface="+mj-lt"/>
                        </a:rPr>
                        <a:t>      3.777.602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461435726"/>
              </p:ext>
            </p:extLst>
          </p:nvPr>
        </p:nvGraphicFramePr>
        <p:xfrm>
          <a:off x="4641850" y="1514476"/>
          <a:ext cx="4044951" cy="4578347"/>
        </p:xfrm>
        <a:graphic>
          <a:graphicData uri="http://schemas.openxmlformats.org/drawingml/2006/table">
            <a:tbl>
              <a:tblPr/>
              <a:tblGrid>
                <a:gridCol w="1671799"/>
                <a:gridCol w="1248123"/>
                <a:gridCol w="1125029"/>
              </a:tblGrid>
              <a:tr h="340650">
                <a:tc gridSpan="3">
                  <a:txBody>
                    <a:bodyPr/>
                    <a:lstStyle/>
                    <a:p>
                      <a:pPr algn="ctr" rtl="0" fontAlgn="b"/>
                      <a:r>
                        <a:rPr lang="en-GB" sz="1200" b="1" i="0" u="none" strike="noStrike" dirty="0">
                          <a:solidFill>
                            <a:srgbClr val="FFFFFF"/>
                          </a:solidFill>
                          <a:effectLst/>
                          <a:latin typeface="+mj-lt"/>
                        </a:rPr>
                        <a:t>1980</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GB"/>
                    </a:p>
                  </a:txBody>
                  <a:tcPr/>
                </a:tc>
                <a:tc hMerge="1">
                  <a:txBody>
                    <a:bodyPr/>
                    <a:lstStyle/>
                    <a:p>
                      <a:endParaRPr lang="en-GB"/>
                    </a:p>
                  </a:txBody>
                  <a:tcPr/>
                </a:tc>
              </a:tr>
              <a:tr h="340650">
                <a:tc>
                  <a:txBody>
                    <a:bodyPr/>
                    <a:lstStyle/>
                    <a:p>
                      <a:pPr algn="l" rtl="0" fontAlgn="b"/>
                      <a:r>
                        <a:rPr lang="en-GB" sz="1200" b="1" i="0" u="none" strike="noStrike" dirty="0">
                          <a:solidFill>
                            <a:srgbClr val="FFFFFF"/>
                          </a:solidFill>
                          <a:effectLst/>
                          <a:latin typeface="+mj-lt"/>
                        </a:rPr>
                        <a:t>Port name</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Country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r>
                        <a:rPr lang="en-GB" sz="1200" b="1" i="0" u="none" strike="noStrike" dirty="0">
                          <a:solidFill>
                            <a:srgbClr val="FFFFFF"/>
                          </a:solidFill>
                          <a:effectLst/>
                          <a:latin typeface="+mj-lt"/>
                        </a:rPr>
                        <a:t>Total TEU</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54277">
                <a:tc>
                  <a:txBody>
                    <a:bodyPr/>
                    <a:lstStyle/>
                    <a:p>
                      <a:pPr algn="l" fontAlgn="b"/>
                      <a:r>
                        <a:rPr lang="en-GB" sz="1200" b="0" i="0" u="none" strike="noStrike" dirty="0">
                          <a:solidFill>
                            <a:srgbClr val="000000"/>
                          </a:solidFill>
                          <a:effectLst/>
                          <a:latin typeface="+mj-lt"/>
                        </a:rPr>
                        <a:t>New York/N.J.</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a:solidFill>
                            <a:srgbClr val="000000"/>
                          </a:solidFill>
                          <a:effectLst/>
                          <a:latin typeface="+mj-lt"/>
                        </a:rPr>
                        <a:t>1.947.000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Rotterdam</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Netherlands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1.900.707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Hong Kong</a:t>
                      </a:r>
                    </a:p>
                  </a:txBody>
                  <a:tcPr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China (SAR)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1.464.961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Kaohsiung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Taiwan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979.015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Singapore (PSA)</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Singapore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916.989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Hamburg</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Germany</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783.323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Oakland</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782.175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Seattle</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USA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781.563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a:txBody>
                    <a:bodyPr/>
                    <a:lstStyle/>
                    <a:p>
                      <a:pPr algn="l" fontAlgn="b"/>
                      <a:r>
                        <a:rPr lang="en-GB" sz="1200" b="0" i="0" u="none" strike="noStrike" dirty="0">
                          <a:solidFill>
                            <a:srgbClr val="000000"/>
                          </a:solidFill>
                          <a:effectLst/>
                          <a:latin typeface="+mj-lt"/>
                        </a:rPr>
                        <a:t>Kobe</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a:solidFill>
                            <a:srgbClr val="000000"/>
                          </a:solidFill>
                          <a:effectLst/>
                          <a:latin typeface="+mj-lt"/>
                        </a:rPr>
                        <a:t>Japan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200" b="0" i="0" u="none" strike="noStrike" dirty="0">
                          <a:solidFill>
                            <a:srgbClr val="000000"/>
                          </a:solidFill>
                          <a:effectLst/>
                          <a:latin typeface="+mj-lt"/>
                        </a:rPr>
                        <a:t>727.313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354277">
                <a:tc>
                  <a:txBody>
                    <a:bodyPr/>
                    <a:lstStyle/>
                    <a:p>
                      <a:pPr algn="l" fontAlgn="b"/>
                      <a:r>
                        <a:rPr lang="en-GB" sz="1200" b="0" i="0" u="none" strike="noStrike" dirty="0">
                          <a:solidFill>
                            <a:srgbClr val="000000"/>
                          </a:solidFill>
                          <a:effectLst/>
                          <a:latin typeface="+mj-lt"/>
                        </a:rPr>
                        <a:t>Antwerp</a:t>
                      </a:r>
                    </a:p>
                  </a:txBody>
                  <a:tcPr marR="9144" marT="9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Belgium</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200" b="0" i="0" u="none" strike="noStrike" dirty="0">
                          <a:solidFill>
                            <a:srgbClr val="000000"/>
                          </a:solidFill>
                          <a:effectLst/>
                          <a:latin typeface="+mj-lt"/>
                        </a:rPr>
                        <a:t>724.247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54277">
                <a:tc gridSpan="2">
                  <a:txBody>
                    <a:bodyPr/>
                    <a:lstStyle/>
                    <a:p>
                      <a:pPr algn="l" rtl="0" fontAlgn="b"/>
                      <a:r>
                        <a:rPr lang="en-GB" sz="1200" b="0" i="0" u="none" strike="noStrike" dirty="0">
                          <a:solidFill>
                            <a:schemeClr val="bg1"/>
                          </a:solidFill>
                          <a:effectLst/>
                          <a:latin typeface="+mj-lt"/>
                        </a:rPr>
                        <a:t>Top 30 Ports Globally</a:t>
                      </a:r>
                    </a:p>
                  </a:txBody>
                  <a:tcPr marR="9144" marT="9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tc>
                  <a:txBody>
                    <a:bodyPr/>
                    <a:lstStyle/>
                    <a:p>
                      <a:pPr algn="ctr" fontAlgn="b"/>
                      <a:r>
                        <a:rPr lang="en-GB" sz="1200" b="0" i="0" u="none" strike="noStrike" dirty="0">
                          <a:solidFill>
                            <a:schemeClr val="bg1"/>
                          </a:solidFill>
                          <a:effectLst/>
                          <a:latin typeface="+mj-lt"/>
                        </a:rPr>
                        <a:t>21.115.695</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396" y="6309320"/>
            <a:ext cx="30861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8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_maersk_group">
  <a:themeElements>
    <a:clrScheme name="Maersk Oil">
      <a:dk1>
        <a:srgbClr val="000000"/>
      </a:dk1>
      <a:lt1>
        <a:srgbClr val="FFFFFF"/>
      </a:lt1>
      <a:dk2>
        <a:srgbClr val="B50030"/>
      </a:dk2>
      <a:lt2>
        <a:srgbClr val="FCB91C"/>
      </a:lt2>
      <a:accent1>
        <a:srgbClr val="2B8EAD"/>
      </a:accent1>
      <a:accent2>
        <a:srgbClr val="2F454E"/>
      </a:accent2>
      <a:accent3>
        <a:srgbClr val="FF7507"/>
      </a:accent3>
      <a:accent4>
        <a:srgbClr val="004E6B"/>
      </a:accent4>
      <a:accent5>
        <a:srgbClr val="A6A6A6"/>
      </a:accent5>
      <a:accent6>
        <a:srgbClr val="52C1B8"/>
      </a:accent6>
      <a:hlink>
        <a:srgbClr val="0000FF"/>
      </a:hlink>
      <a:folHlink>
        <a:srgbClr val="800080"/>
      </a:folHlink>
    </a:clrScheme>
    <a:fontScheme name="Zetta Sans TT">
      <a:majorFont>
        <a:latin typeface="Zetta Sans WS"/>
        <a:ea typeface=""/>
        <a:cs typeface=""/>
      </a:majorFont>
      <a:minorFont>
        <a:latin typeface="Zetta Sans W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genda Maersk Oil">
  <a:themeElements>
    <a:clrScheme name="Maersk Oil">
      <a:dk1>
        <a:srgbClr val="000000"/>
      </a:dk1>
      <a:lt1>
        <a:srgbClr val="FFFFFF"/>
      </a:lt1>
      <a:dk2>
        <a:srgbClr val="B50030"/>
      </a:dk2>
      <a:lt2>
        <a:srgbClr val="FCB91C"/>
      </a:lt2>
      <a:accent1>
        <a:srgbClr val="2B8EAD"/>
      </a:accent1>
      <a:accent2>
        <a:srgbClr val="2F454E"/>
      </a:accent2>
      <a:accent3>
        <a:srgbClr val="FF7507"/>
      </a:accent3>
      <a:accent4>
        <a:srgbClr val="004E6B"/>
      </a:accent4>
      <a:accent5>
        <a:srgbClr val="A6A6A6"/>
      </a:accent5>
      <a:accent6>
        <a:srgbClr val="52C1B8"/>
      </a:accent6>
      <a:hlink>
        <a:srgbClr val="0000FF"/>
      </a:hlink>
      <a:folHlink>
        <a:srgbClr val="800080"/>
      </a:folHlink>
    </a:clrScheme>
    <a:fontScheme name="Zetta Sans TT">
      <a:majorFont>
        <a:latin typeface="Zetta Sans WS"/>
        <a:ea typeface=""/>
        <a:cs typeface=""/>
      </a:majorFont>
      <a:minorFont>
        <a:latin typeface="Zetta Sans W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CB1C4AD738E041975B819DBB5FDA2C" ma:contentTypeVersion="0" ma:contentTypeDescription="Create a new document." ma:contentTypeScope="" ma:versionID="d41aa1c848c0b503092a8790ea1502d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E18FE9-8771-41A8-9F7F-B03414FF25BE}">
  <ds:schemaRef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www.w3.org/XML/1998/namespace"/>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3BEF9F14-9AD1-44BC-BF73-A3BCBC0DA962}">
  <ds:schemaRefs>
    <ds:schemaRef ds:uri="http://schemas.microsoft.com/sharepoint/v3/contenttype/forms"/>
  </ds:schemaRefs>
</ds:datastoreItem>
</file>

<file path=customXml/itemProps3.xml><?xml version="1.0" encoding="utf-8"?>
<ds:datastoreItem xmlns:ds="http://schemas.openxmlformats.org/officeDocument/2006/customXml" ds:itemID="{8C410B17-D55E-49BD-BEA8-A5BF5CE30D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template_maersk_group</Template>
  <TotalTime>485</TotalTime>
  <Words>1509</Words>
  <Application>Microsoft Office PowerPoint</Application>
  <PresentationFormat>On-screen Show (4:3)</PresentationFormat>
  <Paragraphs>783</Paragraphs>
  <Slides>28</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Zetta Sans WS</vt:lpstr>
      <vt:lpstr>Calibri</vt:lpstr>
      <vt:lpstr>Zetta Sans WS Light</vt:lpstr>
      <vt:lpstr>Arial Unicode MS</vt:lpstr>
      <vt:lpstr>Lucida Grande</vt:lpstr>
      <vt:lpstr>template_maersk_group</vt:lpstr>
      <vt:lpstr>Agenda Maersk Oil</vt:lpstr>
      <vt:lpstr>PowerPoint Presentation</vt:lpstr>
      <vt:lpstr>A. P. Moller - Maersk Group</vt:lpstr>
      <vt:lpstr>PowerPoint Presentation</vt:lpstr>
      <vt:lpstr>”Creating Global Opportunities” Book Model </vt:lpstr>
      <vt:lpstr>Elements in the Book – PESTLE Analyses</vt:lpstr>
      <vt:lpstr>Vessel Development</vt:lpstr>
      <vt:lpstr>Organisation</vt:lpstr>
      <vt:lpstr>Maersk Line Today…..</vt:lpstr>
      <vt:lpstr>Worlds’ Top 10 Container Ports 1970-2010</vt:lpstr>
      <vt:lpstr>Worlds’ Top 10 Container Ports 1970-2010</vt:lpstr>
      <vt:lpstr>Worlds’ Top 10 Container Ports 1970-2010</vt:lpstr>
      <vt:lpstr>Worlds’ Top 10 Container Ports 1970-2010</vt:lpstr>
      <vt:lpstr>PowerPoint Presentation</vt:lpstr>
      <vt:lpstr>An Overview of the Historical Content</vt:lpstr>
      <vt:lpstr>Some comments on past and possible future economic developments</vt:lpstr>
      <vt:lpstr>PowerPoint Presentation</vt:lpstr>
      <vt:lpstr>PowerPoint Presentation</vt:lpstr>
      <vt:lpstr>PowerPoint Presentation</vt:lpstr>
      <vt:lpstr>PowerPoint Presentation</vt:lpstr>
      <vt:lpstr>The Forward-Looking Opportunities</vt:lpstr>
      <vt:lpstr>Africa is emerging but has a long way to go</vt:lpstr>
      <vt:lpstr>Some more on Africa……..</vt:lpstr>
      <vt:lpstr>China is far from becoming uncompetitive </vt:lpstr>
      <vt:lpstr>A few thoughts on China’s development</vt:lpstr>
      <vt:lpstr>A few more thoughts on China’s development</vt:lpstr>
      <vt:lpstr>Some thoughts on Asia as a whole…………</vt:lpstr>
      <vt:lpstr>A Current Opportunity: Trade Negotiations in Asia </vt:lpstr>
      <vt:lpstr>PowerPoint Presentation</vt:lpstr>
    </vt:vector>
  </TitlesOfParts>
  <Company>APMM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 Moller - Maersk A/S</dc:creator>
  <cp:lastModifiedBy>A.P. Moller - Maersk A/S</cp:lastModifiedBy>
  <cp:revision>49</cp:revision>
  <cp:lastPrinted>2015-03-16T08:20:31Z</cp:lastPrinted>
  <dcterms:created xsi:type="dcterms:W3CDTF">2015-02-11T14:07:30Z</dcterms:created>
  <dcterms:modified xsi:type="dcterms:W3CDTF">2015-03-16T08:58:54Z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0x0101005ACB1C4AD738E041975B819DBB5FDA2C</vt:lpwstr>
  </property>
</Properties>
</file>