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60" r:id="rId5"/>
    <p:sldId id="257" r:id="rId6"/>
    <p:sldId id="262" r:id="rId7"/>
    <p:sldId id="263" r:id="rId8"/>
    <p:sldId id="264" r:id="rId9"/>
    <p:sldId id="265" r:id="rId10"/>
    <p:sldId id="266" r:id="rId11"/>
    <p:sldId id="267" r:id="rId12"/>
    <p:sldId id="268" r:id="rId13"/>
    <p:sldId id="269" r:id="rId14"/>
    <p:sldId id="261" r:id="rId15"/>
    <p:sldId id="270" r:id="rId16"/>
    <p:sldId id="272" r:id="rId17"/>
    <p:sldId id="271"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
        <p:nvSpPr>
          <p:cNvPr id="7" name="Footer Placeholder 4"/>
          <p:cNvSpPr>
            <a:spLocks noGrp="1"/>
          </p:cNvSpPr>
          <p:nvPr>
            <p:ph type="ftr" sz="quarter" idx="11"/>
          </p:nvPr>
        </p:nvSpPr>
        <p:spPr>
          <a:xfrm>
            <a:off x="3136900" y="6356350"/>
            <a:ext cx="7302500" cy="365125"/>
          </a:xfrm>
          <a:prstGeom prst="rect">
            <a:avLst/>
          </a:prstGeom>
        </p:spPr>
        <p:txBody>
          <a:bodyPr/>
          <a:lstStyle>
            <a:lvl1pPr>
              <a:defRPr sz="1100"/>
            </a:lvl1pPr>
          </a:lstStyle>
          <a:p>
            <a:r>
              <a:rPr lang="es-ES" b="1" dirty="0" err="1" smtClean="0"/>
              <a:t>Jesus</a:t>
            </a:r>
            <a:r>
              <a:rPr lang="es-ES" b="1" dirty="0" smtClean="0"/>
              <a:t> </a:t>
            </a:r>
            <a:r>
              <a:rPr lang="es-ES" b="1" dirty="0" err="1" smtClean="0"/>
              <a:t>Carbajosa</a:t>
            </a:r>
            <a:r>
              <a:rPr lang="es-ES" b="1" dirty="0" smtClean="0"/>
              <a:t>, </a:t>
            </a:r>
            <a:r>
              <a:rPr lang="es-ES" b="1" dirty="0" err="1" smtClean="0"/>
              <a:t>Research</a:t>
            </a:r>
            <a:r>
              <a:rPr lang="es-ES" b="1" dirty="0" smtClean="0"/>
              <a:t> and </a:t>
            </a:r>
            <a:r>
              <a:rPr lang="es-ES" b="1" dirty="0" err="1" smtClean="0"/>
              <a:t>Innovation</a:t>
            </a:r>
            <a:r>
              <a:rPr lang="es-ES" b="1" dirty="0" smtClean="0"/>
              <a:t> </a:t>
            </a:r>
            <a:r>
              <a:rPr lang="es-ES" b="1" dirty="0" err="1" smtClean="0"/>
              <a:t>Department</a:t>
            </a:r>
            <a:r>
              <a:rPr lang="es-ES" b="1" dirty="0" smtClean="0"/>
              <a:t>; CIMNE – </a:t>
            </a:r>
            <a:r>
              <a:rPr lang="es-ES" b="1" dirty="0" err="1" smtClean="0"/>
              <a:t>Spain</a:t>
            </a:r>
            <a:r>
              <a:rPr lang="es-ES" b="1" dirty="0" smtClean="0"/>
              <a:t>; </a:t>
            </a:r>
            <a:r>
              <a:rPr lang="en-GB" b="1" dirty="0" smtClean="0"/>
              <a:t> carbajosa@cimne.upc.edu </a:t>
            </a:r>
          </a:p>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5" name="Footer Placeholder 4"/>
          <p:cNvSpPr>
            <a:spLocks noGrp="1"/>
          </p:cNvSpPr>
          <p:nvPr>
            <p:ph type="ftr" sz="quarter" idx="11"/>
          </p:nvPr>
        </p:nvSpPr>
        <p:spPr>
          <a:xfrm>
            <a:off x="3136900" y="6356350"/>
            <a:ext cx="7302500" cy="365125"/>
          </a:xfrm>
          <a:prstGeom prst="rect">
            <a:avLst/>
          </a:prstGeom>
        </p:spPr>
        <p:txBody>
          <a:bodyPr/>
          <a:lstStyle>
            <a:lvl1pPr>
              <a:defRPr sz="1100"/>
            </a:lvl1pPr>
          </a:lstStyle>
          <a:p>
            <a:r>
              <a:rPr lang="es-ES" b="1" dirty="0" err="1" smtClean="0"/>
              <a:t>Jesus</a:t>
            </a:r>
            <a:r>
              <a:rPr lang="es-ES" b="1" dirty="0" smtClean="0"/>
              <a:t> </a:t>
            </a:r>
            <a:r>
              <a:rPr lang="es-ES" b="1" dirty="0" err="1" smtClean="0"/>
              <a:t>Carbajosa</a:t>
            </a:r>
            <a:r>
              <a:rPr lang="es-ES" b="1" dirty="0" smtClean="0"/>
              <a:t>, </a:t>
            </a:r>
            <a:r>
              <a:rPr lang="es-ES" b="1" dirty="0" err="1" smtClean="0"/>
              <a:t>Research</a:t>
            </a:r>
            <a:r>
              <a:rPr lang="es-ES" b="1" dirty="0" smtClean="0"/>
              <a:t> and </a:t>
            </a:r>
            <a:r>
              <a:rPr lang="es-ES" b="1" dirty="0" err="1" smtClean="0"/>
              <a:t>Innovation</a:t>
            </a:r>
            <a:r>
              <a:rPr lang="es-ES" b="1" dirty="0" smtClean="0"/>
              <a:t> </a:t>
            </a:r>
            <a:r>
              <a:rPr lang="es-ES" b="1" dirty="0" err="1" smtClean="0"/>
              <a:t>Department</a:t>
            </a:r>
            <a:r>
              <a:rPr lang="es-ES" b="1" dirty="0" smtClean="0"/>
              <a:t>; CIMNE – </a:t>
            </a:r>
            <a:r>
              <a:rPr lang="es-ES" b="1" dirty="0" err="1" smtClean="0"/>
              <a:t>Spain</a:t>
            </a:r>
            <a:r>
              <a:rPr lang="es-ES" b="1" dirty="0" smtClean="0"/>
              <a:t>; </a:t>
            </a:r>
            <a:r>
              <a:rPr lang="en-GB" b="1" dirty="0" smtClean="0"/>
              <a:t> carbajosa@cimne.upc.edu </a:t>
            </a:r>
          </a:p>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
        <p:nvSpPr>
          <p:cNvPr id="9" name="Footer Placeholder 4"/>
          <p:cNvSpPr>
            <a:spLocks noGrp="1"/>
          </p:cNvSpPr>
          <p:nvPr>
            <p:ph type="ftr" sz="quarter" idx="11"/>
          </p:nvPr>
        </p:nvSpPr>
        <p:spPr>
          <a:xfrm>
            <a:off x="3136900" y="6356350"/>
            <a:ext cx="7302500" cy="365125"/>
          </a:xfrm>
        </p:spPr>
        <p:txBody>
          <a:bodyPr/>
          <a:lstStyle>
            <a:lvl1pPr>
              <a:defRPr sz="1100"/>
            </a:lvl1pPr>
          </a:lstStyle>
          <a:p>
            <a:r>
              <a:rPr lang="es-ES" b="1" dirty="0" err="1" smtClean="0"/>
              <a:t>Jesus</a:t>
            </a:r>
            <a:r>
              <a:rPr lang="es-ES" b="1" dirty="0" smtClean="0"/>
              <a:t> </a:t>
            </a:r>
            <a:r>
              <a:rPr lang="es-ES" b="1" dirty="0" err="1" smtClean="0"/>
              <a:t>Carbajosa</a:t>
            </a:r>
            <a:r>
              <a:rPr lang="es-ES" b="1" dirty="0" smtClean="0"/>
              <a:t>, </a:t>
            </a:r>
            <a:r>
              <a:rPr lang="es-ES" b="1" dirty="0" err="1" smtClean="0"/>
              <a:t>Research</a:t>
            </a:r>
            <a:r>
              <a:rPr lang="es-ES" b="1" dirty="0" smtClean="0"/>
              <a:t> and </a:t>
            </a:r>
            <a:r>
              <a:rPr lang="es-ES" b="1" dirty="0" err="1" smtClean="0"/>
              <a:t>Innovation</a:t>
            </a:r>
            <a:r>
              <a:rPr lang="es-ES" b="1" dirty="0" smtClean="0"/>
              <a:t> </a:t>
            </a:r>
            <a:r>
              <a:rPr lang="es-ES" b="1" dirty="0" err="1" smtClean="0"/>
              <a:t>Department</a:t>
            </a:r>
            <a:r>
              <a:rPr lang="es-ES" b="1" dirty="0" smtClean="0"/>
              <a:t>; CIMNE – </a:t>
            </a:r>
            <a:r>
              <a:rPr lang="es-ES" b="1" dirty="0" err="1" smtClean="0"/>
              <a:t>Spain</a:t>
            </a:r>
            <a:r>
              <a:rPr lang="es-ES" b="1" dirty="0" smtClean="0"/>
              <a:t>; </a:t>
            </a:r>
            <a:r>
              <a:rPr lang="en-GB" b="1" dirty="0" smtClean="0"/>
              <a:t> carbajosa@cimne.upc.edu </a:t>
            </a:r>
          </a:p>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
        <p:nvSpPr>
          <p:cNvPr id="11" name="Footer Placeholder 4"/>
          <p:cNvSpPr>
            <a:spLocks noGrp="1"/>
          </p:cNvSpPr>
          <p:nvPr>
            <p:ph type="ftr" sz="quarter" idx="11"/>
          </p:nvPr>
        </p:nvSpPr>
        <p:spPr>
          <a:xfrm>
            <a:off x="3136900" y="6356350"/>
            <a:ext cx="7302500" cy="365125"/>
          </a:xfrm>
        </p:spPr>
        <p:txBody>
          <a:bodyPr/>
          <a:lstStyle>
            <a:lvl1pPr>
              <a:defRPr sz="1100"/>
            </a:lvl1pPr>
          </a:lstStyle>
          <a:p>
            <a:r>
              <a:rPr lang="es-ES" b="1" dirty="0" err="1" smtClean="0"/>
              <a:t>Jesus</a:t>
            </a:r>
            <a:r>
              <a:rPr lang="es-ES" b="1" dirty="0" smtClean="0"/>
              <a:t> </a:t>
            </a:r>
            <a:r>
              <a:rPr lang="es-ES" b="1" dirty="0" err="1" smtClean="0"/>
              <a:t>Carbajosa</a:t>
            </a:r>
            <a:r>
              <a:rPr lang="es-ES" b="1" dirty="0" smtClean="0"/>
              <a:t>, </a:t>
            </a:r>
            <a:r>
              <a:rPr lang="es-ES" b="1" dirty="0" err="1" smtClean="0"/>
              <a:t>Research</a:t>
            </a:r>
            <a:r>
              <a:rPr lang="es-ES" b="1" dirty="0" smtClean="0"/>
              <a:t> and </a:t>
            </a:r>
            <a:r>
              <a:rPr lang="es-ES" b="1" dirty="0" err="1" smtClean="0"/>
              <a:t>Innovation</a:t>
            </a:r>
            <a:r>
              <a:rPr lang="es-ES" b="1" dirty="0" smtClean="0"/>
              <a:t> </a:t>
            </a:r>
            <a:r>
              <a:rPr lang="es-ES" b="1" dirty="0" err="1" smtClean="0"/>
              <a:t>Department</a:t>
            </a:r>
            <a:r>
              <a:rPr lang="es-ES" b="1" dirty="0" smtClean="0"/>
              <a:t>; CIMNE – </a:t>
            </a:r>
            <a:r>
              <a:rPr lang="es-ES" b="1" dirty="0" err="1" smtClean="0"/>
              <a:t>Spain</a:t>
            </a:r>
            <a:r>
              <a:rPr lang="es-ES" b="1" dirty="0" smtClean="0"/>
              <a:t>; </a:t>
            </a:r>
            <a:r>
              <a:rPr lang="en-GB" b="1" dirty="0" smtClean="0"/>
              <a:t> carbajosa@cimne.upc.edu </a:t>
            </a:r>
          </a:p>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5/7/2014</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5/7/2014</a:t>
            </a:fld>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
        <p:nvSpPr>
          <p:cNvPr id="9" name="Footer Placeholder 4"/>
          <p:cNvSpPr>
            <a:spLocks noGrp="1"/>
          </p:cNvSpPr>
          <p:nvPr>
            <p:ph type="ftr" sz="quarter" idx="3"/>
          </p:nvPr>
        </p:nvSpPr>
        <p:spPr>
          <a:xfrm>
            <a:off x="3136900" y="6356350"/>
            <a:ext cx="7302500" cy="365125"/>
          </a:xfrm>
          <a:prstGeom prst="rect">
            <a:avLst/>
          </a:prstGeom>
        </p:spPr>
        <p:txBody>
          <a:bodyPr/>
          <a:lstStyle>
            <a:lvl1pPr>
              <a:defRPr sz="1100"/>
            </a:lvl1pPr>
          </a:lstStyle>
          <a:p>
            <a:r>
              <a:rPr lang="es-ES" b="1" dirty="0" err="1" smtClean="0"/>
              <a:t>Jesus</a:t>
            </a:r>
            <a:r>
              <a:rPr lang="es-ES" b="1" dirty="0" smtClean="0"/>
              <a:t> </a:t>
            </a:r>
            <a:r>
              <a:rPr lang="es-ES" b="1" dirty="0" err="1" smtClean="0"/>
              <a:t>Carbajosa</a:t>
            </a:r>
            <a:r>
              <a:rPr lang="es-ES" b="1" dirty="0" smtClean="0"/>
              <a:t>, </a:t>
            </a:r>
            <a:r>
              <a:rPr lang="es-ES" b="1" dirty="0" err="1" smtClean="0"/>
              <a:t>Research</a:t>
            </a:r>
            <a:r>
              <a:rPr lang="es-ES" b="1" dirty="0" smtClean="0"/>
              <a:t> and </a:t>
            </a:r>
            <a:r>
              <a:rPr lang="es-ES" b="1" dirty="0" err="1" smtClean="0"/>
              <a:t>Innovation</a:t>
            </a:r>
            <a:r>
              <a:rPr lang="es-ES" b="1" dirty="0" smtClean="0"/>
              <a:t> </a:t>
            </a:r>
            <a:r>
              <a:rPr lang="es-ES" b="1" dirty="0" err="1" smtClean="0"/>
              <a:t>Department</a:t>
            </a:r>
            <a:r>
              <a:rPr lang="es-ES" b="1" dirty="0" smtClean="0"/>
              <a:t>; CIMNE – </a:t>
            </a:r>
            <a:r>
              <a:rPr lang="es-ES" b="1" dirty="0" err="1" smtClean="0"/>
              <a:t>Spain</a:t>
            </a:r>
            <a:r>
              <a:rPr lang="es-ES" b="1" dirty="0" smtClean="0"/>
              <a:t>; </a:t>
            </a:r>
            <a:r>
              <a:rPr lang="en-GB" b="1" dirty="0" smtClean="0"/>
              <a:t> carbajosa@cimne.upc.edu </a:t>
            </a:r>
          </a:p>
          <a:p>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hyperlink" Target="http://www.ship-technology.com/features/featureall-aboard-marine-recruitment-trends-for-2012/"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9392" y="1285569"/>
            <a:ext cx="7315200" cy="2493092"/>
          </a:xfrm>
        </p:spPr>
        <p:txBody>
          <a:bodyPr>
            <a:normAutofit fontScale="90000"/>
          </a:bodyPr>
          <a:lstStyle/>
          <a:p>
            <a:r>
              <a:rPr lang="en-GB" b="1" dirty="0"/>
              <a:t>THE FUTURE OF MARITIME EDUCATION AND TRAINING</a:t>
            </a:r>
            <a:endParaRPr lang="en-GB" dirty="0"/>
          </a:p>
        </p:txBody>
      </p:sp>
      <p:sp>
        <p:nvSpPr>
          <p:cNvPr id="3" name="Subtítulo 2"/>
          <p:cNvSpPr>
            <a:spLocks noGrp="1"/>
          </p:cNvSpPr>
          <p:nvPr>
            <p:ph type="subTitle" idx="1"/>
          </p:nvPr>
        </p:nvSpPr>
        <p:spPr>
          <a:xfrm>
            <a:off x="919711" y="3982993"/>
            <a:ext cx="7315200" cy="1588775"/>
          </a:xfrm>
        </p:spPr>
        <p:txBody>
          <a:bodyPr>
            <a:normAutofit fontScale="70000" lnSpcReduction="20000"/>
          </a:bodyPr>
          <a:lstStyle/>
          <a:p>
            <a:r>
              <a:rPr lang="en-GB" b="1" dirty="0"/>
              <a:t>KNOWME </a:t>
            </a:r>
            <a:r>
              <a:rPr lang="en-GB" b="1" dirty="0" smtClean="0"/>
              <a:t>Final Conference</a:t>
            </a:r>
          </a:p>
          <a:p>
            <a:r>
              <a:rPr lang="en-GB" b="1" dirty="0"/>
              <a:t>8. Bremer </a:t>
            </a:r>
            <a:r>
              <a:rPr lang="en-GB" b="1" dirty="0" err="1"/>
              <a:t>Schifffahrtskongress</a:t>
            </a:r>
            <a:r>
              <a:rPr lang="en-GB" b="1" dirty="0"/>
              <a:t> 2014</a:t>
            </a:r>
          </a:p>
          <a:p>
            <a:r>
              <a:rPr lang="es-ES" sz="2300" b="1" dirty="0" err="1" smtClean="0"/>
              <a:t>Jesus</a:t>
            </a:r>
            <a:r>
              <a:rPr lang="es-ES" sz="2300" b="1" dirty="0" smtClean="0"/>
              <a:t> </a:t>
            </a:r>
            <a:r>
              <a:rPr lang="es-ES" sz="2300" b="1" dirty="0" err="1" smtClean="0"/>
              <a:t>Carbajosa</a:t>
            </a:r>
            <a:r>
              <a:rPr lang="es-ES" b="1" dirty="0" smtClean="0"/>
              <a:t>, </a:t>
            </a:r>
            <a:r>
              <a:rPr lang="es-ES" b="1" dirty="0" err="1" smtClean="0"/>
              <a:t>Research</a:t>
            </a:r>
            <a:r>
              <a:rPr lang="es-ES" b="1" dirty="0" smtClean="0"/>
              <a:t> and </a:t>
            </a:r>
            <a:r>
              <a:rPr lang="es-ES" b="1" dirty="0" err="1" smtClean="0"/>
              <a:t>Innovation</a:t>
            </a:r>
            <a:r>
              <a:rPr lang="es-ES" b="1" dirty="0" smtClean="0"/>
              <a:t> </a:t>
            </a:r>
            <a:r>
              <a:rPr lang="es-ES" b="1" dirty="0" err="1" smtClean="0"/>
              <a:t>Department</a:t>
            </a:r>
            <a:endParaRPr lang="es-ES" b="1" dirty="0" smtClean="0"/>
          </a:p>
          <a:p>
            <a:r>
              <a:rPr lang="es-ES" b="1" dirty="0" smtClean="0"/>
              <a:t>International Center of </a:t>
            </a:r>
            <a:r>
              <a:rPr lang="es-ES" b="1" dirty="0" err="1" smtClean="0"/>
              <a:t>Numerical</a:t>
            </a:r>
            <a:r>
              <a:rPr lang="es-ES" b="1" dirty="0" smtClean="0"/>
              <a:t> </a:t>
            </a:r>
            <a:r>
              <a:rPr lang="es-ES" b="1" dirty="0" err="1" smtClean="0"/>
              <a:t>Methods</a:t>
            </a:r>
            <a:r>
              <a:rPr lang="es-ES" b="1" dirty="0" smtClean="0"/>
              <a:t> </a:t>
            </a:r>
            <a:r>
              <a:rPr lang="es-ES" b="1" dirty="0" err="1" smtClean="0"/>
              <a:t>Applied</a:t>
            </a:r>
            <a:r>
              <a:rPr lang="es-ES" b="1" dirty="0" smtClean="0"/>
              <a:t> in </a:t>
            </a:r>
            <a:r>
              <a:rPr lang="es-ES" b="1" dirty="0" err="1" smtClean="0"/>
              <a:t>Engineering</a:t>
            </a:r>
            <a:r>
              <a:rPr lang="es-ES" b="1" dirty="0" smtClean="0"/>
              <a:t>, CIMNE – </a:t>
            </a:r>
            <a:r>
              <a:rPr lang="es-ES" b="1" dirty="0" err="1" smtClean="0"/>
              <a:t>Spain</a:t>
            </a:r>
            <a:endParaRPr lang="es-ES" b="1" dirty="0" smtClean="0"/>
          </a:p>
          <a:p>
            <a:r>
              <a:rPr lang="en-GB" b="1" dirty="0"/>
              <a:t> </a:t>
            </a:r>
            <a:r>
              <a:rPr lang="en-GB" b="1" dirty="0" smtClean="0"/>
              <a:t>carbajosa@cimne.upc.edu </a:t>
            </a:r>
          </a:p>
          <a:p>
            <a:endParaRPr lang="en-GB" b="1" dirty="0" smtClean="0"/>
          </a:p>
        </p:txBody>
      </p:sp>
      <p:pic>
        <p:nvPicPr>
          <p:cNvPr id="1026"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1908" y="761694"/>
            <a:ext cx="848678"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9293045" y="3982993"/>
            <a:ext cx="2886076" cy="2085975"/>
          </a:xfrm>
          <a:prstGeom prst="rect">
            <a:avLst/>
          </a:prstGeom>
        </p:spPr>
      </p:pic>
      <p:pic>
        <p:nvPicPr>
          <p:cNvPr id="5" name="Imagen 4"/>
          <p:cNvPicPr>
            <a:picLocks noChangeAspect="1"/>
          </p:cNvPicPr>
          <p:nvPr/>
        </p:nvPicPr>
        <p:blipFill>
          <a:blip r:embed="rId4"/>
          <a:stretch>
            <a:fillRect/>
          </a:stretch>
        </p:blipFill>
        <p:spPr>
          <a:xfrm>
            <a:off x="10655599" y="761694"/>
            <a:ext cx="1201548" cy="1047750"/>
          </a:xfrm>
          <a:prstGeom prst="rect">
            <a:avLst/>
          </a:prstGeom>
        </p:spPr>
      </p:pic>
    </p:spTree>
    <p:extLst>
      <p:ext uri="{BB962C8B-B14F-4D97-AF65-F5344CB8AC3E}">
        <p14:creationId xmlns:p14="http://schemas.microsoft.com/office/powerpoint/2010/main" val="850734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9267" y="864108"/>
            <a:ext cx="7588441" cy="5120640"/>
          </a:xfrm>
        </p:spPr>
        <p:txBody>
          <a:bodyPr>
            <a:normAutofit fontScale="77500" lnSpcReduction="20000"/>
          </a:bodyPr>
          <a:lstStyle/>
          <a:p>
            <a:pPr marL="0" indent="0">
              <a:buNone/>
            </a:pPr>
            <a:r>
              <a:rPr lang="en-GB" sz="3200" b="1" dirty="0"/>
              <a:t>Maritime education and training at sea:</a:t>
            </a:r>
            <a:endParaRPr lang="en-GB" sz="3200" dirty="0"/>
          </a:p>
          <a:p>
            <a:pPr lvl="0"/>
            <a:r>
              <a:rPr lang="en-GB" sz="3200" dirty="0"/>
              <a:t>There are a limited number of sea training places in European flag vessels, and there is a very limited budget for company training of all their seafarers from both Europe and from developing countries;</a:t>
            </a:r>
          </a:p>
          <a:p>
            <a:pPr lvl="0"/>
            <a:r>
              <a:rPr lang="en-GB" sz="3200" dirty="0"/>
              <a:t>Many companies do not provide sea training places, the reasons may be unsuitable ships and trades but are more likely to be financial</a:t>
            </a:r>
          </a:p>
          <a:p>
            <a:pPr lvl="0"/>
            <a:r>
              <a:rPr lang="en-GB" sz="3200" dirty="0"/>
              <a:t>European internal trades, which are increasingly important, tend to be operated by smaller ships, with small crews and fewer opportunities for training; and</a:t>
            </a:r>
          </a:p>
          <a:p>
            <a:pPr lvl="0"/>
            <a:r>
              <a:rPr lang="en-GB" sz="3200" dirty="0"/>
              <a:t>Seafarers from the developing world are normally cheaper to train as well as being cheaper to employ, though there may be problems with basic education and with </a:t>
            </a:r>
            <a:r>
              <a:rPr lang="en-GB" sz="3200" dirty="0" smtClean="0"/>
              <a:t>language/communications</a:t>
            </a:r>
            <a:endParaRPr lang="en-GB" sz="3200" dirty="0"/>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a:t>
            </a:r>
            <a:r>
              <a:rPr lang="es-ES" sz="2000" b="1" i="1" dirty="0" err="1" smtClean="0"/>
              <a:t>Working</a:t>
            </a:r>
            <a:r>
              <a:rPr lang="es-ES" sz="2000" b="1" i="1" dirty="0" smtClean="0"/>
              <a:t> at Sea!</a:t>
            </a:r>
            <a:endParaRPr lang="en-GB" sz="2000" b="1" i="1" dirty="0"/>
          </a:p>
        </p:txBody>
      </p:sp>
      <p:pic>
        <p:nvPicPr>
          <p:cNvPr id="8" name="Imagen 7"/>
          <p:cNvPicPr>
            <a:picLocks noChangeAspect="1"/>
          </p:cNvPicPr>
          <p:nvPr/>
        </p:nvPicPr>
        <p:blipFill>
          <a:blip r:embed="rId4"/>
          <a:stretch>
            <a:fillRect/>
          </a:stretch>
        </p:blipFill>
        <p:spPr>
          <a:xfrm>
            <a:off x="458634" y="1639330"/>
            <a:ext cx="2615413" cy="758909"/>
          </a:xfrm>
          <a:prstGeom prst="rect">
            <a:avLst/>
          </a:prstGeom>
        </p:spPr>
      </p:pic>
      <p:pic>
        <p:nvPicPr>
          <p:cNvPr id="10" name="Imagen 9"/>
          <p:cNvPicPr>
            <a:picLocks noChangeAspect="1"/>
          </p:cNvPicPr>
          <p:nvPr/>
        </p:nvPicPr>
        <p:blipFill>
          <a:blip r:embed="rId5"/>
          <a:stretch>
            <a:fillRect/>
          </a:stretch>
        </p:blipFill>
        <p:spPr>
          <a:xfrm>
            <a:off x="453481" y="2518256"/>
            <a:ext cx="2620566" cy="1821732"/>
          </a:xfrm>
          <a:prstGeom prst="rect">
            <a:avLst/>
          </a:prstGeom>
        </p:spPr>
      </p:pic>
      <p:pic>
        <p:nvPicPr>
          <p:cNvPr id="8196" name="Picture 4" descr="https://encrypted-tbn3.gstatic.com/images?q=tbn:ANd9GcQfANa85eH94EhbZ84qYzj-YeMA3lFCE2o31GroI6z-_qtI_EL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81" y="4460006"/>
            <a:ext cx="2620566" cy="123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6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9267" y="864108"/>
            <a:ext cx="7588441" cy="5120640"/>
          </a:xfrm>
        </p:spPr>
        <p:txBody>
          <a:bodyPr>
            <a:normAutofit lnSpcReduction="10000"/>
          </a:bodyPr>
          <a:lstStyle/>
          <a:p>
            <a:pPr marL="0" indent="0">
              <a:buNone/>
            </a:pPr>
            <a:r>
              <a:rPr lang="en-GB" sz="2400" b="1" dirty="0"/>
              <a:t>Immediate career prospects:</a:t>
            </a:r>
            <a:endParaRPr lang="en-GB" sz="2400" dirty="0"/>
          </a:p>
          <a:p>
            <a:pPr lvl="0"/>
            <a:r>
              <a:rPr lang="en-GB" sz="2400" dirty="0"/>
              <a:t>Juniors require sea service to continue their training to higher levels. They are able to compete for many posts in European internal shipping, and international shipping under the flags of European Union member states.</a:t>
            </a:r>
          </a:p>
          <a:p>
            <a:pPr lvl="0"/>
            <a:r>
              <a:rPr lang="en-GB" sz="2400" dirty="0"/>
              <a:t>Juniors sometimes find it difficult to compete on economic grounds for posts on European ships and even the open/flags of convenience registries, partly because places are “blocked” by long service personnel from developing countries.</a:t>
            </a:r>
          </a:p>
          <a:p>
            <a:pPr lvl="0"/>
            <a:r>
              <a:rPr lang="en-GB" sz="2400" dirty="0"/>
              <a:t>In some cases, where there are defence implications for shipping services, there may be support for the employment of nationals by the Member States Government concerned.</a:t>
            </a:r>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a:t>
            </a:r>
            <a:r>
              <a:rPr lang="es-ES" sz="2000" b="1" i="1" dirty="0" err="1" smtClean="0"/>
              <a:t>Working</a:t>
            </a:r>
            <a:r>
              <a:rPr lang="es-ES" sz="2000" b="1" i="1" dirty="0" smtClean="0"/>
              <a:t> at Sea!</a:t>
            </a:r>
            <a:endParaRPr lang="en-GB" sz="2000" b="1" i="1" dirty="0"/>
          </a:p>
        </p:txBody>
      </p:sp>
      <p:pic>
        <p:nvPicPr>
          <p:cNvPr id="8" name="Imagen 7"/>
          <p:cNvPicPr>
            <a:picLocks noChangeAspect="1"/>
          </p:cNvPicPr>
          <p:nvPr/>
        </p:nvPicPr>
        <p:blipFill>
          <a:blip r:embed="rId4"/>
          <a:stretch>
            <a:fillRect/>
          </a:stretch>
        </p:blipFill>
        <p:spPr>
          <a:xfrm>
            <a:off x="458634" y="1639330"/>
            <a:ext cx="2615413" cy="758909"/>
          </a:xfrm>
          <a:prstGeom prst="rect">
            <a:avLst/>
          </a:prstGeom>
        </p:spPr>
      </p:pic>
      <p:pic>
        <p:nvPicPr>
          <p:cNvPr id="10" name="Imagen 9"/>
          <p:cNvPicPr>
            <a:picLocks noChangeAspect="1"/>
          </p:cNvPicPr>
          <p:nvPr/>
        </p:nvPicPr>
        <p:blipFill>
          <a:blip r:embed="rId5"/>
          <a:stretch>
            <a:fillRect/>
          </a:stretch>
        </p:blipFill>
        <p:spPr>
          <a:xfrm>
            <a:off x="453481" y="2518256"/>
            <a:ext cx="2620566" cy="1821732"/>
          </a:xfrm>
          <a:prstGeom prst="rect">
            <a:avLst/>
          </a:prstGeom>
        </p:spPr>
      </p:pic>
      <p:pic>
        <p:nvPicPr>
          <p:cNvPr id="8196" name="Picture 4" descr="https://encrypted-tbn3.gstatic.com/images?q=tbn:ANd9GcQfANa85eH94EhbZ84qYzj-YeMA3lFCE2o31GroI6z-_qtI_EL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81" y="4460006"/>
            <a:ext cx="2620566" cy="123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887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9267" y="864108"/>
            <a:ext cx="7588441" cy="5120640"/>
          </a:xfrm>
        </p:spPr>
        <p:txBody>
          <a:bodyPr>
            <a:normAutofit/>
          </a:bodyPr>
          <a:lstStyle/>
          <a:p>
            <a:pPr marL="0" indent="0">
              <a:buNone/>
            </a:pPr>
            <a:r>
              <a:rPr lang="en-GB" sz="2400" b="1" dirty="0"/>
              <a:t>Education and training for the European maritime infrastructure:</a:t>
            </a:r>
            <a:endParaRPr lang="en-GB" sz="2400" dirty="0"/>
          </a:p>
          <a:p>
            <a:pPr lvl="0"/>
            <a:r>
              <a:rPr lang="en-GB" sz="2400" dirty="0"/>
              <a:t>Virtually no resources are allocated to training of seafarers for second careers in the European maritime infrastructure, surveyors, pilots, harbour masters, ship repairers, maritime teachers, administrators or any of the other posts normally filled by former seafarers; and</a:t>
            </a:r>
          </a:p>
          <a:p>
            <a:r>
              <a:rPr lang="en-GB" sz="2400" dirty="0"/>
              <a:t>Maritime related college courses provide an academic base, but without seafaring experience the graduates lack the essential practical knowledge required for many of maritime shore based “second” </a:t>
            </a:r>
            <a:r>
              <a:rPr lang="en-GB" sz="2400" dirty="0" smtClean="0"/>
              <a:t>careers.</a:t>
            </a:r>
            <a:endParaRPr lang="en-GB" sz="2400" dirty="0"/>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a:t>
            </a:r>
            <a:r>
              <a:rPr lang="es-ES" sz="2000" b="1" i="1" dirty="0" err="1" smtClean="0"/>
              <a:t>Maritime</a:t>
            </a:r>
            <a:r>
              <a:rPr lang="es-ES" sz="2000" b="1" i="1" dirty="0" smtClean="0"/>
              <a:t> </a:t>
            </a:r>
            <a:r>
              <a:rPr lang="es-ES" sz="2000" b="1" i="1" dirty="0" err="1" smtClean="0"/>
              <a:t>Education</a:t>
            </a:r>
            <a:r>
              <a:rPr lang="es-ES" sz="2000" b="1" i="1" dirty="0" smtClean="0"/>
              <a:t> and Training, MET!</a:t>
            </a:r>
            <a:endParaRPr lang="en-GB" sz="2000" b="1" i="1" dirty="0"/>
          </a:p>
        </p:txBody>
      </p:sp>
      <p:pic>
        <p:nvPicPr>
          <p:cNvPr id="2" name="Imagen 1"/>
          <p:cNvPicPr>
            <a:picLocks noChangeAspect="1"/>
          </p:cNvPicPr>
          <p:nvPr/>
        </p:nvPicPr>
        <p:blipFill>
          <a:blip r:embed="rId4"/>
          <a:stretch>
            <a:fillRect/>
          </a:stretch>
        </p:blipFill>
        <p:spPr>
          <a:xfrm>
            <a:off x="433678" y="1748503"/>
            <a:ext cx="2585532" cy="1198747"/>
          </a:xfrm>
          <a:prstGeom prst="rect">
            <a:avLst/>
          </a:prstGeom>
        </p:spPr>
      </p:pic>
      <p:pic>
        <p:nvPicPr>
          <p:cNvPr id="6" name="Imagen 5"/>
          <p:cNvPicPr>
            <a:picLocks noChangeAspect="1"/>
          </p:cNvPicPr>
          <p:nvPr/>
        </p:nvPicPr>
        <p:blipFill>
          <a:blip r:embed="rId5"/>
          <a:stretch>
            <a:fillRect/>
          </a:stretch>
        </p:blipFill>
        <p:spPr>
          <a:xfrm>
            <a:off x="433678" y="3072442"/>
            <a:ext cx="2585532" cy="1122167"/>
          </a:xfrm>
          <a:prstGeom prst="rect">
            <a:avLst/>
          </a:prstGeom>
        </p:spPr>
      </p:pic>
      <p:pic>
        <p:nvPicPr>
          <p:cNvPr id="9" name="Imagen 8"/>
          <p:cNvPicPr>
            <a:picLocks noChangeAspect="1"/>
          </p:cNvPicPr>
          <p:nvPr/>
        </p:nvPicPr>
        <p:blipFill>
          <a:blip r:embed="rId6"/>
          <a:stretch>
            <a:fillRect/>
          </a:stretch>
        </p:blipFill>
        <p:spPr>
          <a:xfrm>
            <a:off x="616444" y="4319801"/>
            <a:ext cx="2282226" cy="1621582"/>
          </a:xfrm>
          <a:prstGeom prst="rect">
            <a:avLst/>
          </a:prstGeom>
        </p:spPr>
      </p:pic>
    </p:spTree>
    <p:extLst>
      <p:ext uri="{BB962C8B-B14F-4D97-AF65-F5344CB8AC3E}">
        <p14:creationId xmlns:p14="http://schemas.microsoft.com/office/powerpoint/2010/main" val="598506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9267" y="864108"/>
            <a:ext cx="7588441" cy="5120640"/>
          </a:xfrm>
        </p:spPr>
        <p:txBody>
          <a:bodyPr>
            <a:normAutofit/>
          </a:bodyPr>
          <a:lstStyle/>
          <a:p>
            <a:pPr marL="0" indent="0">
              <a:buNone/>
            </a:pPr>
            <a:r>
              <a:rPr lang="en-GB" sz="2400" b="1" dirty="0"/>
              <a:t>Longer term career prospects:</a:t>
            </a:r>
            <a:endParaRPr lang="en-GB" sz="2400" dirty="0"/>
          </a:p>
          <a:p>
            <a:pPr lvl="0"/>
            <a:r>
              <a:rPr lang="en-GB" sz="2400" dirty="0"/>
              <a:t>Seniors will have the choice of a wide range of possible jobs in the European maritime infrastructure as the older generation retire; and</a:t>
            </a:r>
          </a:p>
          <a:p>
            <a:pPr lvl="0"/>
            <a:r>
              <a:rPr lang="en-GB" sz="2400" dirty="0"/>
              <a:t>The choice of careers and rapid promotion for qualified and experienced Europeans will be brought about partly by a shortage of trained manpower and partly by the inability or reluctance of some experienced senior staff from developing countries to move to Europe to further their careers.</a:t>
            </a:r>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a:t>
            </a:r>
            <a:r>
              <a:rPr lang="es-ES" sz="2000" b="1" i="1" dirty="0" err="1" smtClean="0"/>
              <a:t>Maritime</a:t>
            </a:r>
            <a:r>
              <a:rPr lang="es-ES" sz="2000" b="1" i="1" dirty="0" smtClean="0"/>
              <a:t> </a:t>
            </a:r>
            <a:r>
              <a:rPr lang="es-ES" sz="2000" b="1" i="1" dirty="0" err="1" smtClean="0"/>
              <a:t>Education</a:t>
            </a:r>
            <a:r>
              <a:rPr lang="es-ES" sz="2000" b="1" i="1" dirty="0" smtClean="0"/>
              <a:t> and Training, MET!</a:t>
            </a:r>
            <a:endParaRPr lang="en-GB" sz="2000" b="1" i="1" dirty="0"/>
          </a:p>
        </p:txBody>
      </p:sp>
      <p:pic>
        <p:nvPicPr>
          <p:cNvPr id="2" name="Imagen 1"/>
          <p:cNvPicPr>
            <a:picLocks noChangeAspect="1"/>
          </p:cNvPicPr>
          <p:nvPr/>
        </p:nvPicPr>
        <p:blipFill>
          <a:blip r:embed="rId4"/>
          <a:stretch>
            <a:fillRect/>
          </a:stretch>
        </p:blipFill>
        <p:spPr>
          <a:xfrm>
            <a:off x="433678" y="1748503"/>
            <a:ext cx="2585532" cy="1198747"/>
          </a:xfrm>
          <a:prstGeom prst="rect">
            <a:avLst/>
          </a:prstGeom>
        </p:spPr>
      </p:pic>
      <p:pic>
        <p:nvPicPr>
          <p:cNvPr id="6" name="Imagen 5"/>
          <p:cNvPicPr>
            <a:picLocks noChangeAspect="1"/>
          </p:cNvPicPr>
          <p:nvPr/>
        </p:nvPicPr>
        <p:blipFill>
          <a:blip r:embed="rId5"/>
          <a:stretch>
            <a:fillRect/>
          </a:stretch>
        </p:blipFill>
        <p:spPr>
          <a:xfrm>
            <a:off x="433678" y="3072442"/>
            <a:ext cx="2585532" cy="1122167"/>
          </a:xfrm>
          <a:prstGeom prst="rect">
            <a:avLst/>
          </a:prstGeom>
        </p:spPr>
      </p:pic>
      <p:pic>
        <p:nvPicPr>
          <p:cNvPr id="9" name="Imagen 8"/>
          <p:cNvPicPr>
            <a:picLocks noChangeAspect="1"/>
          </p:cNvPicPr>
          <p:nvPr/>
        </p:nvPicPr>
        <p:blipFill>
          <a:blip r:embed="rId6"/>
          <a:stretch>
            <a:fillRect/>
          </a:stretch>
        </p:blipFill>
        <p:spPr>
          <a:xfrm>
            <a:off x="616444" y="4319801"/>
            <a:ext cx="2282226" cy="1621582"/>
          </a:xfrm>
          <a:prstGeom prst="rect">
            <a:avLst/>
          </a:prstGeom>
        </p:spPr>
      </p:pic>
    </p:spTree>
    <p:extLst>
      <p:ext uri="{BB962C8B-B14F-4D97-AF65-F5344CB8AC3E}">
        <p14:creationId xmlns:p14="http://schemas.microsoft.com/office/powerpoint/2010/main" val="1540851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9267" y="864108"/>
            <a:ext cx="7588441" cy="5120640"/>
          </a:xfrm>
        </p:spPr>
        <p:txBody>
          <a:bodyPr>
            <a:normAutofit fontScale="62500" lnSpcReduction="20000"/>
          </a:bodyPr>
          <a:lstStyle/>
          <a:p>
            <a:pPr marL="0" indent="0">
              <a:buNone/>
            </a:pPr>
            <a:r>
              <a:rPr lang="en-GB" sz="2900" b="1" dirty="0"/>
              <a:t>The working and living conditions of seafarers </a:t>
            </a:r>
            <a:r>
              <a:rPr lang="en-GB" sz="2900" b="1" dirty="0" smtClean="0"/>
              <a:t> that </a:t>
            </a:r>
            <a:r>
              <a:rPr lang="en-GB" sz="2900" b="1" dirty="0"/>
              <a:t>must be inspected and approved by the flag State </a:t>
            </a:r>
            <a:r>
              <a:rPr lang="en-GB" sz="2900" b="1" dirty="0" smtClean="0"/>
              <a:t> before </a:t>
            </a:r>
            <a:r>
              <a:rPr lang="en-GB" sz="2900" b="1" dirty="0"/>
              <a:t>certifying a ship are as follows:</a:t>
            </a:r>
          </a:p>
          <a:p>
            <a:pPr marL="0" indent="0">
              <a:buNone/>
            </a:pPr>
            <a:r>
              <a:rPr lang="en-GB" sz="2400" dirty="0" smtClean="0"/>
              <a:t>Minimum </a:t>
            </a:r>
            <a:r>
              <a:rPr lang="en-GB" sz="2400" dirty="0"/>
              <a:t>age;</a:t>
            </a:r>
          </a:p>
          <a:p>
            <a:pPr marL="0" indent="0">
              <a:buNone/>
            </a:pPr>
            <a:r>
              <a:rPr lang="en-GB" sz="2400" dirty="0" smtClean="0"/>
              <a:t>Medical </a:t>
            </a:r>
            <a:r>
              <a:rPr lang="en-GB" sz="2400" dirty="0"/>
              <a:t>certification;</a:t>
            </a:r>
          </a:p>
          <a:p>
            <a:pPr marL="0" indent="0">
              <a:buNone/>
            </a:pPr>
            <a:r>
              <a:rPr lang="en-GB" sz="2400" b="1" dirty="0" smtClean="0"/>
              <a:t>Qualifications </a:t>
            </a:r>
            <a:r>
              <a:rPr lang="en-GB" sz="2400" b="1" dirty="0"/>
              <a:t>of </a:t>
            </a:r>
            <a:r>
              <a:rPr lang="en-GB" sz="2400" b="1" dirty="0" smtClean="0"/>
              <a:t>seafarers</a:t>
            </a:r>
            <a:r>
              <a:rPr lang="en-GB" sz="2400" dirty="0" smtClean="0"/>
              <a:t>;</a:t>
            </a:r>
          </a:p>
          <a:p>
            <a:pPr marL="0" indent="0">
              <a:buNone/>
            </a:pPr>
            <a:r>
              <a:rPr lang="en-GB" sz="2400" dirty="0" smtClean="0"/>
              <a:t>Seafarers</a:t>
            </a:r>
            <a:r>
              <a:rPr lang="en-GB" sz="2400" dirty="0"/>
              <a:t>’ employment </a:t>
            </a:r>
            <a:r>
              <a:rPr lang="en-GB" sz="2400" dirty="0" smtClean="0"/>
              <a:t>agreements;</a:t>
            </a:r>
          </a:p>
          <a:p>
            <a:pPr marL="0" indent="0">
              <a:buNone/>
            </a:pPr>
            <a:r>
              <a:rPr lang="en-GB" sz="2400" dirty="0" smtClean="0"/>
              <a:t>Use </a:t>
            </a:r>
            <a:r>
              <a:rPr lang="en-GB" sz="2400" dirty="0"/>
              <a:t>of any licensed or certified or regulated private </a:t>
            </a:r>
            <a:r>
              <a:rPr lang="en-GB" sz="2400" dirty="0" smtClean="0"/>
              <a:t>recruitment </a:t>
            </a:r>
            <a:r>
              <a:rPr lang="en-GB" sz="2400" dirty="0"/>
              <a:t>and placement </a:t>
            </a:r>
            <a:r>
              <a:rPr lang="en-GB" sz="2400" dirty="0" smtClean="0"/>
              <a:t>service;</a:t>
            </a:r>
          </a:p>
          <a:p>
            <a:pPr marL="0" indent="0">
              <a:buNone/>
            </a:pPr>
            <a:r>
              <a:rPr lang="en-GB" sz="2400" b="1" dirty="0" smtClean="0"/>
              <a:t>Hours </a:t>
            </a:r>
            <a:r>
              <a:rPr lang="en-GB" sz="2400" b="1" dirty="0"/>
              <a:t>of work or </a:t>
            </a:r>
            <a:r>
              <a:rPr lang="en-GB" sz="2400" b="1" dirty="0" smtClean="0"/>
              <a:t>rest</a:t>
            </a:r>
            <a:r>
              <a:rPr lang="en-GB" sz="2400" dirty="0" smtClean="0"/>
              <a:t>;</a:t>
            </a:r>
          </a:p>
          <a:p>
            <a:pPr marL="0" indent="0">
              <a:buNone/>
            </a:pPr>
            <a:r>
              <a:rPr lang="en-GB" sz="2400" b="1" dirty="0" smtClean="0"/>
              <a:t>Manning </a:t>
            </a:r>
            <a:r>
              <a:rPr lang="en-GB" sz="2400" b="1" dirty="0"/>
              <a:t>levels for the </a:t>
            </a:r>
            <a:r>
              <a:rPr lang="en-GB" sz="2400" b="1" dirty="0" smtClean="0"/>
              <a:t>ship</a:t>
            </a:r>
            <a:r>
              <a:rPr lang="en-GB" sz="2400" dirty="0" smtClean="0"/>
              <a:t>;</a:t>
            </a:r>
          </a:p>
          <a:p>
            <a:pPr marL="0" indent="0">
              <a:buNone/>
            </a:pPr>
            <a:r>
              <a:rPr lang="en-GB" sz="2400" dirty="0" smtClean="0"/>
              <a:t>Accommodation;</a:t>
            </a:r>
          </a:p>
          <a:p>
            <a:pPr marL="0" indent="0">
              <a:buNone/>
            </a:pPr>
            <a:r>
              <a:rPr lang="en-GB" sz="2400" dirty="0" smtClean="0"/>
              <a:t>On-board </a:t>
            </a:r>
            <a:r>
              <a:rPr lang="en-GB" sz="2400" dirty="0"/>
              <a:t>recreational </a:t>
            </a:r>
            <a:r>
              <a:rPr lang="en-GB" sz="2400" dirty="0" smtClean="0"/>
              <a:t>facilities;</a:t>
            </a:r>
          </a:p>
          <a:p>
            <a:pPr marL="0" indent="0">
              <a:buNone/>
            </a:pPr>
            <a:r>
              <a:rPr lang="en-GB" sz="2400" dirty="0" smtClean="0"/>
              <a:t>Food </a:t>
            </a:r>
            <a:r>
              <a:rPr lang="en-GB" sz="2400" dirty="0"/>
              <a:t>and </a:t>
            </a:r>
            <a:r>
              <a:rPr lang="en-GB" sz="2400" dirty="0" smtClean="0"/>
              <a:t>catering;</a:t>
            </a:r>
          </a:p>
          <a:p>
            <a:pPr marL="0" indent="0">
              <a:buNone/>
            </a:pPr>
            <a:r>
              <a:rPr lang="en-GB" sz="2400" dirty="0" smtClean="0"/>
              <a:t>Health </a:t>
            </a:r>
            <a:r>
              <a:rPr lang="en-GB" sz="2400" dirty="0"/>
              <a:t>and safety, and accident </a:t>
            </a:r>
            <a:r>
              <a:rPr lang="en-GB" sz="2400" dirty="0" smtClean="0"/>
              <a:t>prevention;</a:t>
            </a:r>
          </a:p>
          <a:p>
            <a:pPr marL="0" indent="0">
              <a:buNone/>
            </a:pPr>
            <a:r>
              <a:rPr lang="en-GB" sz="2400" dirty="0" smtClean="0"/>
              <a:t>On-board </a:t>
            </a:r>
            <a:r>
              <a:rPr lang="en-GB" sz="2400" dirty="0"/>
              <a:t>medical </a:t>
            </a:r>
            <a:r>
              <a:rPr lang="en-GB" sz="2400" dirty="0" smtClean="0"/>
              <a:t>care;</a:t>
            </a:r>
          </a:p>
          <a:p>
            <a:pPr marL="0" indent="0">
              <a:buNone/>
            </a:pPr>
            <a:r>
              <a:rPr lang="en-GB" sz="2400" dirty="0" smtClean="0"/>
              <a:t>On-board </a:t>
            </a:r>
            <a:r>
              <a:rPr lang="en-GB" sz="2400" dirty="0"/>
              <a:t>complaint </a:t>
            </a:r>
            <a:r>
              <a:rPr lang="en-GB" sz="2400" dirty="0" smtClean="0"/>
              <a:t>procedures;</a:t>
            </a:r>
          </a:p>
          <a:p>
            <a:pPr marL="0" indent="0">
              <a:buNone/>
            </a:pPr>
            <a:r>
              <a:rPr lang="en-GB" sz="2400" dirty="0" smtClean="0"/>
              <a:t>Payment </a:t>
            </a:r>
            <a:r>
              <a:rPr lang="en-GB" sz="2400" dirty="0"/>
              <a:t>of </a:t>
            </a:r>
            <a:r>
              <a:rPr lang="en-GB" sz="2400" dirty="0" smtClean="0"/>
              <a:t>wages</a:t>
            </a:r>
          </a:p>
          <a:p>
            <a:pPr marL="0" indent="0">
              <a:buNone/>
            </a:pPr>
            <a:r>
              <a:rPr lang="en-GB" sz="1100" dirty="0"/>
              <a:t>Review of Maritime Transport 2013; UNITED NATIONS CONFERENCE ON TRADE AND </a:t>
            </a:r>
            <a:r>
              <a:rPr lang="en-GB" sz="1100" dirty="0" smtClean="0"/>
              <a:t>DEVELOPMENT; UNCTAD</a:t>
            </a:r>
            <a:endParaRPr lang="en-GB" sz="1100" dirty="0"/>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 </a:t>
            </a:r>
            <a:r>
              <a:rPr lang="es-ES" sz="2000" b="1" i="1" dirty="0" err="1" smtClean="0"/>
              <a:t>Something</a:t>
            </a:r>
            <a:r>
              <a:rPr lang="es-ES" sz="2000" b="1" i="1" dirty="0" smtClean="0"/>
              <a:t> </a:t>
            </a:r>
            <a:r>
              <a:rPr lang="es-ES" sz="2000" b="1" i="1" dirty="0" err="1" smtClean="0"/>
              <a:t>Goes</a:t>
            </a:r>
            <a:r>
              <a:rPr lang="es-ES" sz="2000" b="1" i="1" dirty="0" smtClean="0"/>
              <a:t> </a:t>
            </a:r>
            <a:r>
              <a:rPr lang="es-ES" sz="2000" b="1" i="1" dirty="0" err="1" smtClean="0"/>
              <a:t>Wrong</a:t>
            </a:r>
            <a:r>
              <a:rPr lang="es-ES" sz="2000" b="1" i="1" dirty="0" smtClean="0"/>
              <a:t>!</a:t>
            </a:r>
            <a:endParaRPr lang="en-GB" sz="2000" b="1" i="1" dirty="0"/>
          </a:p>
        </p:txBody>
      </p:sp>
      <p:pic>
        <p:nvPicPr>
          <p:cNvPr id="6" name="Imagen 5"/>
          <p:cNvPicPr>
            <a:picLocks noChangeAspect="1"/>
          </p:cNvPicPr>
          <p:nvPr/>
        </p:nvPicPr>
        <p:blipFill>
          <a:blip r:embed="rId4"/>
          <a:stretch>
            <a:fillRect/>
          </a:stretch>
        </p:blipFill>
        <p:spPr>
          <a:xfrm>
            <a:off x="501291" y="1556085"/>
            <a:ext cx="2590820" cy="1376014"/>
          </a:xfrm>
          <a:prstGeom prst="rect">
            <a:avLst/>
          </a:prstGeom>
        </p:spPr>
      </p:pic>
      <p:pic>
        <p:nvPicPr>
          <p:cNvPr id="9" name="Imagen 8"/>
          <p:cNvPicPr>
            <a:picLocks noChangeAspect="1"/>
          </p:cNvPicPr>
          <p:nvPr/>
        </p:nvPicPr>
        <p:blipFill>
          <a:blip r:embed="rId5"/>
          <a:stretch>
            <a:fillRect/>
          </a:stretch>
        </p:blipFill>
        <p:spPr>
          <a:xfrm>
            <a:off x="501291" y="3053028"/>
            <a:ext cx="2590820" cy="1485404"/>
          </a:xfrm>
          <a:prstGeom prst="rect">
            <a:avLst/>
          </a:prstGeom>
        </p:spPr>
      </p:pic>
      <p:pic>
        <p:nvPicPr>
          <p:cNvPr id="4098" name="Picture 2" descr="http://images.jagran.com/south_korea_1704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291" y="4659361"/>
            <a:ext cx="2575555" cy="130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545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46688" y="4098629"/>
            <a:ext cx="7076237" cy="2188920"/>
          </a:xfrm>
        </p:spPr>
        <p:txBody>
          <a:bodyPr>
            <a:normAutofit/>
          </a:bodyPr>
          <a:lstStyle/>
          <a:p>
            <a:pPr marL="0" indent="0" algn="just">
              <a:buNone/>
            </a:pPr>
            <a:r>
              <a:rPr lang="en-GB" sz="2400" b="1" dirty="0" smtClean="0"/>
              <a:t>During COLREGS </a:t>
            </a:r>
            <a:r>
              <a:rPr lang="en-GB" sz="2400" b="1" dirty="0"/>
              <a:t>project Workshop, held at </a:t>
            </a:r>
            <a:r>
              <a:rPr lang="en-GB" sz="2400" b="1" dirty="0" err="1"/>
              <a:t>Warsash</a:t>
            </a:r>
            <a:r>
              <a:rPr lang="en-GB" sz="2400" b="1" dirty="0"/>
              <a:t> Maritime Academy in South Hampton, </a:t>
            </a:r>
            <a:r>
              <a:rPr lang="en-GB" sz="2400" b="1" dirty="0" smtClean="0"/>
              <a:t>Hampshire on April 2014, after a </a:t>
            </a:r>
            <a:r>
              <a:rPr lang="en-GB" sz="2400" b="1" dirty="0"/>
              <a:t>survey made, no more than 30% of the seafarers asked, gave the same solution to a Risk Navigation Situation proposed. </a:t>
            </a:r>
            <a:r>
              <a:rPr lang="en-GB" sz="2400" b="1" dirty="0" smtClean="0"/>
              <a:t>Something goes wrong with MET</a:t>
            </a:r>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 </a:t>
            </a:r>
            <a:r>
              <a:rPr lang="es-ES" sz="2000" b="1" i="1" dirty="0" err="1" smtClean="0"/>
              <a:t>Something</a:t>
            </a:r>
            <a:r>
              <a:rPr lang="es-ES" sz="2000" b="1" i="1" dirty="0" smtClean="0"/>
              <a:t> </a:t>
            </a:r>
            <a:r>
              <a:rPr lang="es-ES" sz="2000" b="1" i="1" dirty="0" err="1" smtClean="0"/>
              <a:t>Goes</a:t>
            </a:r>
            <a:r>
              <a:rPr lang="es-ES" sz="2000" b="1" i="1" dirty="0" smtClean="0"/>
              <a:t> </a:t>
            </a:r>
            <a:r>
              <a:rPr lang="es-ES" sz="2000" b="1" i="1" dirty="0" err="1" smtClean="0"/>
              <a:t>Wrong</a:t>
            </a:r>
            <a:r>
              <a:rPr lang="es-ES" sz="2000" b="1" i="1" dirty="0" smtClean="0"/>
              <a:t>!</a:t>
            </a:r>
            <a:endParaRPr lang="en-GB" sz="2000" b="1" i="1" dirty="0"/>
          </a:p>
        </p:txBody>
      </p:sp>
      <p:pic>
        <p:nvPicPr>
          <p:cNvPr id="9" name="Imagen 8"/>
          <p:cNvPicPr>
            <a:picLocks noChangeAspect="1"/>
          </p:cNvPicPr>
          <p:nvPr/>
        </p:nvPicPr>
        <p:blipFill>
          <a:blip r:embed="rId4"/>
          <a:stretch>
            <a:fillRect/>
          </a:stretch>
        </p:blipFill>
        <p:spPr>
          <a:xfrm>
            <a:off x="534556" y="3215685"/>
            <a:ext cx="2409123" cy="1381231"/>
          </a:xfrm>
          <a:prstGeom prst="rect">
            <a:avLst/>
          </a:prstGeom>
        </p:spPr>
      </p:pic>
      <p:pic>
        <p:nvPicPr>
          <p:cNvPr id="4098" name="Picture 2" descr="http://images.jagran.com/south_korea_1704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56" y="4697131"/>
            <a:ext cx="2409123" cy="122264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6"/>
          <a:stretch>
            <a:fillRect/>
          </a:stretch>
        </p:blipFill>
        <p:spPr>
          <a:xfrm>
            <a:off x="4380931" y="584807"/>
            <a:ext cx="6376937" cy="3513822"/>
          </a:xfrm>
          <a:prstGeom prst="rect">
            <a:avLst/>
          </a:prstGeom>
        </p:spPr>
      </p:pic>
      <p:pic>
        <p:nvPicPr>
          <p:cNvPr id="11" name="Imagen 10"/>
          <p:cNvPicPr>
            <a:picLocks noChangeAspect="1"/>
          </p:cNvPicPr>
          <p:nvPr/>
        </p:nvPicPr>
        <p:blipFill>
          <a:blip r:embed="rId7"/>
          <a:stretch>
            <a:fillRect/>
          </a:stretch>
        </p:blipFill>
        <p:spPr>
          <a:xfrm>
            <a:off x="534556" y="1512308"/>
            <a:ext cx="2409123" cy="1603162"/>
          </a:xfrm>
          <a:prstGeom prst="rect">
            <a:avLst/>
          </a:prstGeom>
        </p:spPr>
      </p:pic>
    </p:spTree>
    <p:extLst>
      <p:ext uri="{BB962C8B-B14F-4D97-AF65-F5344CB8AC3E}">
        <p14:creationId xmlns:p14="http://schemas.microsoft.com/office/powerpoint/2010/main" val="1369609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23858" y="1254177"/>
            <a:ext cx="7280954" cy="4518825"/>
          </a:xfrm>
        </p:spPr>
        <p:txBody>
          <a:bodyPr>
            <a:noAutofit/>
          </a:bodyPr>
          <a:lstStyle/>
          <a:p>
            <a:pPr marL="0" indent="0" algn="just">
              <a:buNone/>
            </a:pPr>
            <a:r>
              <a:rPr lang="es-ES" sz="3200" b="1" dirty="0" err="1" smtClean="0"/>
              <a:t>Work</a:t>
            </a:r>
            <a:r>
              <a:rPr lang="es-ES" sz="3200" b="1" dirty="0" smtClean="0"/>
              <a:t> at </a:t>
            </a:r>
            <a:r>
              <a:rPr lang="es-ES" sz="3200" b="1" dirty="0" err="1" smtClean="0"/>
              <a:t>Land</a:t>
            </a:r>
            <a:r>
              <a:rPr lang="es-ES" sz="3200" b="1" dirty="0" smtClean="0"/>
              <a:t>*</a:t>
            </a:r>
            <a:endParaRPr lang="en-GB" sz="3200" b="1" dirty="0" smtClean="0"/>
          </a:p>
          <a:p>
            <a:pPr marL="0" indent="0" algn="just">
              <a:buNone/>
            </a:pPr>
            <a:r>
              <a:rPr lang="en-GB" sz="1800" dirty="0" smtClean="0"/>
              <a:t>Port </a:t>
            </a:r>
            <a:r>
              <a:rPr lang="en-GB" sz="1800" dirty="0"/>
              <a:t>development </a:t>
            </a:r>
            <a:r>
              <a:rPr lang="en-GB" sz="1800" dirty="0" smtClean="0"/>
              <a:t>and Logistics are </a:t>
            </a:r>
            <a:r>
              <a:rPr lang="en-GB" sz="1800" dirty="0"/>
              <a:t>seen </a:t>
            </a:r>
            <a:r>
              <a:rPr lang="en-GB" sz="1800" dirty="0" smtClean="0"/>
              <a:t>as </a:t>
            </a:r>
            <a:r>
              <a:rPr lang="en-GB" sz="1800" dirty="0"/>
              <a:t>catalyst to </a:t>
            </a:r>
            <a:r>
              <a:rPr lang="en-GB" sz="1800" dirty="0" smtClean="0"/>
              <a:t>stimulate economic </a:t>
            </a:r>
            <a:r>
              <a:rPr lang="en-GB" sz="1800" dirty="0"/>
              <a:t>activity and create employment. </a:t>
            </a:r>
            <a:r>
              <a:rPr lang="en-GB" sz="1800" dirty="0" smtClean="0"/>
              <a:t>Virtually </a:t>
            </a:r>
            <a:r>
              <a:rPr lang="en-GB" sz="1800" dirty="0"/>
              <a:t>every government, national, </a:t>
            </a:r>
            <a:r>
              <a:rPr lang="en-GB" sz="1800" dirty="0" smtClean="0"/>
              <a:t>regional or </a:t>
            </a:r>
            <a:r>
              <a:rPr lang="en-GB" sz="1800" dirty="0"/>
              <a:t>local authority, as well as the ports themselves, </a:t>
            </a:r>
            <a:r>
              <a:rPr lang="en-GB" sz="1800" dirty="0" smtClean="0"/>
              <a:t>have a </a:t>
            </a:r>
            <a:r>
              <a:rPr lang="en-GB" sz="1800" dirty="0"/>
              <a:t>port development plan with the aim of increasing </a:t>
            </a:r>
            <a:r>
              <a:rPr lang="en-GB" sz="1800" dirty="0" smtClean="0"/>
              <a:t>the wealth </a:t>
            </a:r>
            <a:r>
              <a:rPr lang="en-GB" sz="1800" dirty="0"/>
              <a:t>of its citizens through the provision </a:t>
            </a:r>
            <a:r>
              <a:rPr lang="en-GB" sz="1800" dirty="0" smtClean="0"/>
              <a:t>of some service</a:t>
            </a:r>
            <a:r>
              <a:rPr lang="en-GB" sz="1800" dirty="0"/>
              <a:t>. Commercial and shipping is increasing, </a:t>
            </a:r>
            <a:r>
              <a:rPr lang="en-GB" sz="1800" dirty="0" smtClean="0"/>
              <a:t>and </a:t>
            </a:r>
            <a:r>
              <a:rPr lang="en-GB" sz="1800" dirty="0"/>
              <a:t>leisure </a:t>
            </a:r>
            <a:r>
              <a:rPr lang="en-GB" sz="1800" dirty="0" smtClean="0"/>
              <a:t>ships is a growing market. </a:t>
            </a:r>
            <a:r>
              <a:rPr lang="en-GB" sz="1800" dirty="0"/>
              <a:t>However, these </a:t>
            </a:r>
            <a:r>
              <a:rPr lang="en-GB" sz="1800" dirty="0" smtClean="0"/>
              <a:t>have been reduced more </a:t>
            </a:r>
            <a:r>
              <a:rPr lang="en-GB" sz="1800" dirty="0"/>
              <a:t>in 2013 and 2014 as they are also areas that have been the most affected by the economic downturn. The biggest increases and skills shortages are going to be in naval and defence and renewables. Other challenges include the rise of rival industries, such as nuclear, construction and oil and gas, which are offering good rates of pay and attracting people back. We are losing a lot of people </a:t>
            </a:r>
            <a:r>
              <a:rPr lang="en-GB" sz="1800" dirty="0" smtClean="0"/>
              <a:t>who </a:t>
            </a:r>
            <a:r>
              <a:rPr lang="en-GB" sz="1800" dirty="0"/>
              <a:t>are trained for the marine sector to other industries</a:t>
            </a:r>
            <a:r>
              <a:rPr lang="en-GB" sz="1800" dirty="0" smtClean="0"/>
              <a:t>.</a:t>
            </a:r>
          </a:p>
          <a:p>
            <a:pPr marL="0" indent="0" algn="just">
              <a:buNone/>
            </a:pPr>
            <a:endParaRPr lang="es-ES" sz="1800" dirty="0"/>
          </a:p>
          <a:p>
            <a:pPr marL="0" indent="0" algn="just">
              <a:buNone/>
            </a:pPr>
            <a:r>
              <a:rPr lang="en-GB" sz="1200" dirty="0" smtClean="0"/>
              <a:t>* All </a:t>
            </a:r>
            <a:r>
              <a:rPr lang="en-GB" sz="1200" dirty="0"/>
              <a:t>aboard – marine recruitment trends for 2012, Natalie </a:t>
            </a:r>
            <a:r>
              <a:rPr lang="en-GB" sz="1200" dirty="0" err="1"/>
              <a:t>Desty</a:t>
            </a:r>
            <a:r>
              <a:rPr lang="en-GB" sz="1200" dirty="0"/>
              <a:t>, the department head of marine and shipping at </a:t>
            </a:r>
            <a:r>
              <a:rPr lang="en-GB" sz="1200" dirty="0" err="1"/>
              <a:t>Matchtech</a:t>
            </a:r>
            <a:r>
              <a:rPr lang="en-GB" sz="1200" dirty="0"/>
              <a:t>, one of the UK's leading technical recruitment agencies. </a:t>
            </a:r>
            <a:r>
              <a:rPr lang="en-GB" sz="1200" dirty="0">
                <a:hlinkClick r:id="rId2"/>
              </a:rPr>
              <a:t>http://www.ship-technology.com/features/featureall-aboard-marine-recruitment-trends-for-2012</a:t>
            </a:r>
            <a:r>
              <a:rPr lang="en-GB" sz="1200" dirty="0" smtClean="0">
                <a:hlinkClick r:id="rId2"/>
              </a:rPr>
              <a:t>/</a:t>
            </a:r>
            <a:r>
              <a:rPr lang="en-GB" sz="1200" dirty="0" smtClean="0"/>
              <a:t> </a:t>
            </a:r>
            <a:endParaRPr lang="en-GB" sz="1200" dirty="0"/>
          </a:p>
        </p:txBody>
      </p:sp>
      <p:pic>
        <p:nvPicPr>
          <p:cNvPr id="4" name="Picture 2" descr="KNOWM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a:t>
            </a:r>
            <a:r>
              <a:rPr lang="es-ES" sz="2000" b="1" i="1" dirty="0" err="1" smtClean="0"/>
              <a:t>What’s</a:t>
            </a:r>
            <a:r>
              <a:rPr lang="es-ES" sz="2000" b="1" i="1" dirty="0" smtClean="0"/>
              <a:t> </a:t>
            </a:r>
            <a:r>
              <a:rPr lang="es-ES" sz="2000" b="1" i="1" dirty="0" err="1" smtClean="0"/>
              <a:t>next</a:t>
            </a:r>
            <a:r>
              <a:rPr lang="es-ES" sz="2000" b="1" i="1" dirty="0" smtClean="0"/>
              <a:t>?</a:t>
            </a:r>
            <a:endParaRPr lang="en-GB" sz="2000" b="1" i="1" dirty="0"/>
          </a:p>
        </p:txBody>
      </p:sp>
      <p:pic>
        <p:nvPicPr>
          <p:cNvPr id="2" name="Imagen 1"/>
          <p:cNvPicPr>
            <a:picLocks noChangeAspect="1"/>
          </p:cNvPicPr>
          <p:nvPr/>
        </p:nvPicPr>
        <p:blipFill>
          <a:blip r:embed="rId5"/>
          <a:stretch>
            <a:fillRect/>
          </a:stretch>
        </p:blipFill>
        <p:spPr>
          <a:xfrm>
            <a:off x="464083" y="1515486"/>
            <a:ext cx="2524721" cy="1262361"/>
          </a:xfrm>
          <a:prstGeom prst="rect">
            <a:avLst/>
          </a:prstGeom>
        </p:spPr>
      </p:pic>
      <p:pic>
        <p:nvPicPr>
          <p:cNvPr id="6" name="Imagen 5"/>
          <p:cNvPicPr>
            <a:picLocks noChangeAspect="1"/>
          </p:cNvPicPr>
          <p:nvPr/>
        </p:nvPicPr>
        <p:blipFill>
          <a:blip r:embed="rId6"/>
          <a:stretch>
            <a:fillRect/>
          </a:stretch>
        </p:blipFill>
        <p:spPr>
          <a:xfrm>
            <a:off x="464083" y="2860787"/>
            <a:ext cx="2524720" cy="1643793"/>
          </a:xfrm>
          <a:prstGeom prst="rect">
            <a:avLst/>
          </a:prstGeom>
        </p:spPr>
      </p:pic>
      <p:pic>
        <p:nvPicPr>
          <p:cNvPr id="10" name="Imagen 9"/>
          <p:cNvPicPr>
            <a:picLocks noChangeAspect="1"/>
          </p:cNvPicPr>
          <p:nvPr/>
        </p:nvPicPr>
        <p:blipFill>
          <a:blip r:embed="rId7"/>
          <a:stretch>
            <a:fillRect/>
          </a:stretch>
        </p:blipFill>
        <p:spPr>
          <a:xfrm>
            <a:off x="465854" y="4587520"/>
            <a:ext cx="2524925" cy="1185483"/>
          </a:xfrm>
          <a:prstGeom prst="rect">
            <a:avLst/>
          </a:prstGeom>
        </p:spPr>
      </p:pic>
    </p:spTree>
    <p:extLst>
      <p:ext uri="{BB962C8B-B14F-4D97-AF65-F5344CB8AC3E}">
        <p14:creationId xmlns:p14="http://schemas.microsoft.com/office/powerpoint/2010/main" val="3379302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05493" y="759854"/>
            <a:ext cx="7676740" cy="5691117"/>
          </a:xfrm>
        </p:spPr>
        <p:txBody>
          <a:bodyPr>
            <a:noAutofit/>
          </a:bodyPr>
          <a:lstStyle/>
          <a:p>
            <a:pPr marL="0" indent="0">
              <a:buNone/>
            </a:pPr>
            <a:r>
              <a:rPr lang="en-GB" b="1" dirty="0"/>
              <a:t>Some Solutions </a:t>
            </a:r>
            <a:r>
              <a:rPr lang="en-GB" b="1" dirty="0" smtClean="0"/>
              <a:t>Suggested*</a:t>
            </a:r>
            <a:endParaRPr lang="en-GB" dirty="0"/>
          </a:p>
          <a:p>
            <a:pPr lvl="0"/>
            <a:r>
              <a:rPr lang="en-GB" sz="1600" dirty="0"/>
              <a:t>Industry image campaigns will not solve officer shortages and should not be seen as a potential solution to </a:t>
            </a:r>
            <a:r>
              <a:rPr lang="en-GB" sz="1600" dirty="0" smtClean="0"/>
              <a:t>the recruitment problem</a:t>
            </a:r>
            <a:r>
              <a:rPr lang="en-GB" sz="1600" dirty="0"/>
              <a:t>. Industry image campaigns should encompass the improvement of working and living conditions at sea with a view to make the seafarers’ career more attractive and to increase the length of duty at sea.</a:t>
            </a:r>
          </a:p>
          <a:p>
            <a:pPr lvl="0"/>
            <a:r>
              <a:rPr lang="en-GB" sz="1600" dirty="0"/>
              <a:t>National governments and other actors should orient their maritime education systems, tax policies, and cluster promotion policies to enhance the flow of seafaring labour to shore-side industries. </a:t>
            </a:r>
          </a:p>
          <a:p>
            <a:pPr lvl="0"/>
            <a:r>
              <a:rPr lang="en-GB" sz="1600" dirty="0"/>
              <a:t>Employers and maritime education and training institutions should make all possible efforts to promote equality for women in seafaring careers. However, recruiting and training more women will not contribute to solving the officer shortage unless employers hire more EU-domiciled junior officers and ratings.</a:t>
            </a:r>
          </a:p>
          <a:p>
            <a:pPr lvl="0"/>
            <a:r>
              <a:rPr lang="en-GB" sz="1600" dirty="0"/>
              <a:t>Tonnage tax regulations must require shipping firms to participate in national training schemes and to employ significant numbers of European junior officers and ratings. Shipping firms should only be eligible to benefit from tax advantages and other forms of state support if they demonstrate they are meeting these criteria.</a:t>
            </a:r>
          </a:p>
          <a:p>
            <a:pPr lvl="0"/>
            <a:r>
              <a:rPr lang="en-GB" sz="1600" dirty="0"/>
              <a:t>It is recommended that a detailed specification of necessary data on seafarers’ employment should be developed. Appropriate agencies/organisations (e.g. EUROSTAT, EMSA, OSHA) should be instructed/commissioned to prepare, collect and publish these data, and this with a view to supporting policy developments</a:t>
            </a:r>
            <a:r>
              <a:rPr lang="en-GB" sz="1600" dirty="0" smtClean="0"/>
              <a:t>.</a:t>
            </a:r>
          </a:p>
          <a:p>
            <a:pPr marL="0" lvl="0" indent="0">
              <a:buNone/>
            </a:pPr>
            <a:r>
              <a:rPr lang="en-GB" sz="1600" dirty="0" smtClean="0"/>
              <a:t>* </a:t>
            </a:r>
            <a:r>
              <a:rPr lang="en-GB" sz="1050" dirty="0" smtClean="0"/>
              <a:t>How </a:t>
            </a:r>
            <a:r>
              <a:rPr lang="en-GB" sz="1050" dirty="0"/>
              <a:t>to enhance training and recruitment in the shipping industry in Europe; Final Report: European Transport Workers’ Federation (ETF). Brussels 2011.</a:t>
            </a:r>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a:t>
            </a:r>
            <a:r>
              <a:rPr lang="es-ES" sz="2000" b="1" i="1" dirty="0" err="1" smtClean="0"/>
              <a:t>What’s</a:t>
            </a:r>
            <a:r>
              <a:rPr lang="es-ES" sz="2000" b="1" i="1" dirty="0" smtClean="0"/>
              <a:t> </a:t>
            </a:r>
            <a:r>
              <a:rPr lang="es-ES" sz="2000" b="1" i="1" dirty="0" err="1" smtClean="0"/>
              <a:t>next</a:t>
            </a:r>
            <a:r>
              <a:rPr lang="es-ES" sz="2000" b="1" i="1" dirty="0" smtClean="0"/>
              <a:t>?</a:t>
            </a:r>
            <a:endParaRPr lang="en-GB" sz="2000" b="1" i="1" dirty="0"/>
          </a:p>
        </p:txBody>
      </p:sp>
      <p:pic>
        <p:nvPicPr>
          <p:cNvPr id="13" name="Imagen 12"/>
          <p:cNvPicPr>
            <a:picLocks noChangeAspect="1"/>
          </p:cNvPicPr>
          <p:nvPr/>
        </p:nvPicPr>
        <p:blipFill>
          <a:blip r:embed="rId4"/>
          <a:stretch>
            <a:fillRect/>
          </a:stretch>
        </p:blipFill>
        <p:spPr>
          <a:xfrm>
            <a:off x="363252" y="1602348"/>
            <a:ext cx="2806179" cy="2003064"/>
          </a:xfrm>
          <a:prstGeom prst="rect">
            <a:avLst/>
          </a:prstGeom>
        </p:spPr>
      </p:pic>
      <p:pic>
        <p:nvPicPr>
          <p:cNvPr id="14" name="Imagen 13"/>
          <p:cNvPicPr>
            <a:picLocks noChangeAspect="1"/>
          </p:cNvPicPr>
          <p:nvPr/>
        </p:nvPicPr>
        <p:blipFill>
          <a:blip r:embed="rId5"/>
          <a:stretch>
            <a:fillRect/>
          </a:stretch>
        </p:blipFill>
        <p:spPr>
          <a:xfrm>
            <a:off x="363252" y="3706935"/>
            <a:ext cx="2806179" cy="2104634"/>
          </a:xfrm>
          <a:prstGeom prst="rect">
            <a:avLst/>
          </a:prstGeom>
        </p:spPr>
      </p:pic>
    </p:spTree>
    <p:extLst>
      <p:ext uri="{BB962C8B-B14F-4D97-AF65-F5344CB8AC3E}">
        <p14:creationId xmlns:p14="http://schemas.microsoft.com/office/powerpoint/2010/main" val="3073833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2" name="Título 1"/>
          <p:cNvSpPr>
            <a:spLocks noGrp="1"/>
          </p:cNvSpPr>
          <p:nvPr>
            <p:ph type="ctrTitle"/>
          </p:nvPr>
        </p:nvSpPr>
        <p:spPr>
          <a:xfrm>
            <a:off x="308222" y="2879676"/>
            <a:ext cx="8469937" cy="1182715"/>
          </a:xfrm>
        </p:spPr>
        <p:txBody>
          <a:bodyPr/>
          <a:lstStyle/>
          <a:p>
            <a:r>
              <a:rPr lang="es-ES" dirty="0" smtClean="0"/>
              <a:t>THANK YOU VERY MUCH</a:t>
            </a:r>
            <a:endParaRPr lang="en-GB" dirty="0"/>
          </a:p>
        </p:txBody>
      </p:sp>
      <p:pic>
        <p:nvPicPr>
          <p:cNvPr id="9"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456" y="2360356"/>
            <a:ext cx="1583209" cy="195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49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695" y="4572000"/>
            <a:ext cx="1759243" cy="1153020"/>
          </a:xfrm>
        </p:spPr>
        <p:txBody>
          <a:bodyPr>
            <a:noAutofit/>
          </a:bodyPr>
          <a:lstStyle/>
          <a:p>
            <a:pPr algn="ctr"/>
            <a:r>
              <a:rPr lang="es-ES" sz="2000" b="1" i="1" dirty="0" smtClean="0"/>
              <a:t>¡ </a:t>
            </a:r>
            <a:r>
              <a:rPr lang="es-ES" sz="2000" b="1" i="1" dirty="0" err="1" smtClean="0"/>
              <a:t>Experienced</a:t>
            </a:r>
            <a:r>
              <a:rPr lang="es-ES" sz="2000" b="1" i="1" dirty="0" smtClean="0"/>
              <a:t> </a:t>
            </a:r>
            <a:r>
              <a:rPr lang="es-ES" sz="2000" b="1" i="1" dirty="0" err="1" smtClean="0"/>
              <a:t>Seamen</a:t>
            </a:r>
            <a:r>
              <a:rPr lang="es-ES" sz="2000" b="1" i="1" dirty="0" smtClean="0"/>
              <a:t> </a:t>
            </a:r>
            <a:r>
              <a:rPr lang="es-ES" sz="2000" b="1" i="1" dirty="0" err="1" smtClean="0"/>
              <a:t>Needed</a:t>
            </a:r>
            <a:r>
              <a:rPr lang="es-ES" sz="2000" b="1" i="1" dirty="0" smtClean="0"/>
              <a:t> !</a:t>
            </a:r>
            <a:endParaRPr lang="en-GB" sz="2000" b="1" i="1" dirty="0"/>
          </a:p>
        </p:txBody>
      </p:sp>
      <p:sp>
        <p:nvSpPr>
          <p:cNvPr id="3" name="Marcador de contenido 2"/>
          <p:cNvSpPr>
            <a:spLocks noGrp="1"/>
          </p:cNvSpPr>
          <p:nvPr>
            <p:ph idx="1"/>
          </p:nvPr>
        </p:nvSpPr>
        <p:spPr/>
        <p:txBody>
          <a:bodyPr>
            <a:normAutofit fontScale="92500" lnSpcReduction="10000"/>
          </a:bodyPr>
          <a:lstStyle/>
          <a:p>
            <a:pPr marL="0" indent="0">
              <a:buNone/>
            </a:pPr>
            <a:r>
              <a:rPr lang="es-ES" sz="4000" b="1" i="1" dirty="0" err="1" smtClean="0"/>
              <a:t>The</a:t>
            </a:r>
            <a:r>
              <a:rPr lang="es-ES" sz="4000" b="1" i="1" dirty="0" smtClean="0"/>
              <a:t> </a:t>
            </a:r>
            <a:r>
              <a:rPr lang="es-ES" sz="4000" b="1" i="1" dirty="0" err="1" smtClean="0"/>
              <a:t>Work</a:t>
            </a:r>
            <a:r>
              <a:rPr lang="es-ES" sz="4000" b="1" i="1" dirty="0" smtClean="0"/>
              <a:t> at Sea: A </a:t>
            </a:r>
            <a:r>
              <a:rPr lang="es-ES" sz="4000" b="1" i="1" dirty="0" err="1" smtClean="0"/>
              <a:t>concurrent</a:t>
            </a:r>
            <a:r>
              <a:rPr lang="es-ES" sz="4000" b="1" i="1" dirty="0" smtClean="0"/>
              <a:t> </a:t>
            </a:r>
            <a:r>
              <a:rPr lang="es-ES" sz="4000" b="1" i="1" dirty="0" err="1" smtClean="0"/>
              <a:t>situation</a:t>
            </a:r>
            <a:r>
              <a:rPr lang="es-ES" sz="4000" b="1" i="1" dirty="0" smtClean="0"/>
              <a:t> (1)</a:t>
            </a:r>
            <a:endParaRPr lang="en-GB" sz="4000" b="1" i="1" dirty="0" smtClean="0"/>
          </a:p>
          <a:p>
            <a:pPr marL="457200" indent="-457200">
              <a:buAutoNum type="arabicPeriod"/>
            </a:pPr>
            <a:r>
              <a:rPr lang="en-GB" sz="2400" b="1" dirty="0" smtClean="0"/>
              <a:t>“The </a:t>
            </a:r>
            <a:r>
              <a:rPr lang="en-GB" sz="2400" b="1" dirty="0"/>
              <a:t>issue for the majority of seafarers is not whether to leave the sea but when” </a:t>
            </a:r>
            <a:r>
              <a:rPr lang="en-GB" sz="2400" dirty="0"/>
              <a:t>was an observation made by Frank Main, then head of Maritime Department at Liverpool Polytechnic, in the </a:t>
            </a:r>
            <a:r>
              <a:rPr lang="en-GB" sz="2400" b="1" dirty="0"/>
              <a:t>mid-1970s</a:t>
            </a:r>
            <a:r>
              <a:rPr lang="en-GB" sz="2400" dirty="0"/>
              <a:t>. The retention of seafarers on board is a problem that has existed for more than 30 years</a:t>
            </a:r>
            <a:r>
              <a:rPr lang="en-GB" sz="2400" dirty="0" smtClean="0"/>
              <a:t>.</a:t>
            </a:r>
          </a:p>
          <a:p>
            <a:pPr marL="457200" indent="-457200">
              <a:buAutoNum type="arabicPeriod"/>
            </a:pPr>
            <a:r>
              <a:rPr lang="en-GB" sz="2400" b="1" dirty="0"/>
              <a:t>“Those who could (go to sea), won’t” </a:t>
            </a:r>
            <a:r>
              <a:rPr lang="en-GB" sz="2400" dirty="0"/>
              <a:t>(and “those who would (go to sea), can’t”) were conclusions from the METHAR (Harmonisation of European MET Schemes) project in </a:t>
            </a:r>
            <a:r>
              <a:rPr lang="en-GB" sz="2400" b="1" dirty="0"/>
              <a:t>1999</a:t>
            </a:r>
            <a:r>
              <a:rPr lang="en-GB" sz="2400" dirty="0"/>
              <a:t>, which identified a </a:t>
            </a:r>
            <a:r>
              <a:rPr lang="en-GB" sz="2400" b="1" dirty="0"/>
              <a:t>serious decline of interest of young people in seafaring and an insufficient supply of ship officers from EU countries </a:t>
            </a:r>
            <a:r>
              <a:rPr lang="en-GB" sz="2400" dirty="0"/>
              <a:t>(and a shortage of shipboard training places). </a:t>
            </a:r>
            <a:endParaRPr lang="en-GB" sz="2400" dirty="0" smtClean="0"/>
          </a:p>
          <a:p>
            <a:pPr marL="0" indent="0">
              <a:buNone/>
            </a:pPr>
            <a:endParaRPr lang="en-GB" dirty="0"/>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pic>
        <p:nvPicPr>
          <p:cNvPr id="6" name="Imagen 5"/>
          <p:cNvPicPr>
            <a:picLocks noChangeAspect="1"/>
          </p:cNvPicPr>
          <p:nvPr/>
        </p:nvPicPr>
        <p:blipFill rotWithShape="1">
          <a:blip r:embed="rId4"/>
          <a:srcRect t="1680" b="38291"/>
          <a:stretch/>
        </p:blipFill>
        <p:spPr>
          <a:xfrm>
            <a:off x="771696" y="967860"/>
            <a:ext cx="1759242" cy="1056068"/>
          </a:xfrm>
          <a:prstGeom prst="rect">
            <a:avLst/>
          </a:prstGeom>
        </p:spPr>
      </p:pic>
      <p:pic>
        <p:nvPicPr>
          <p:cNvPr id="2050" name="Picture 2" descr="http://4.bp.blogspot.com/-1P5NQ1k2IaE/ThLezs92VSI/AAAAAAAAAaU/V-R6JF1OoVs/s1600/Able-seaman-ww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696" y="2105305"/>
            <a:ext cx="1759242" cy="246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47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695" y="4572000"/>
            <a:ext cx="1759243" cy="1153020"/>
          </a:xfrm>
        </p:spPr>
        <p:txBody>
          <a:bodyPr>
            <a:noAutofit/>
          </a:bodyPr>
          <a:lstStyle/>
          <a:p>
            <a:pPr algn="ctr"/>
            <a:r>
              <a:rPr lang="es-ES" sz="2000" b="1" i="1" dirty="0" smtClean="0"/>
              <a:t>¡ </a:t>
            </a:r>
            <a:r>
              <a:rPr lang="es-ES" sz="2000" b="1" i="1" dirty="0" err="1" smtClean="0"/>
              <a:t>Experienced</a:t>
            </a:r>
            <a:r>
              <a:rPr lang="es-ES" sz="2000" b="1" i="1" dirty="0" smtClean="0"/>
              <a:t> </a:t>
            </a:r>
            <a:r>
              <a:rPr lang="es-ES" sz="2000" b="1" i="1" dirty="0" err="1" smtClean="0"/>
              <a:t>Seamen</a:t>
            </a:r>
            <a:r>
              <a:rPr lang="es-ES" sz="2000" b="1" i="1" dirty="0" smtClean="0"/>
              <a:t> </a:t>
            </a:r>
            <a:r>
              <a:rPr lang="es-ES" sz="2000" b="1" i="1" dirty="0" err="1" smtClean="0"/>
              <a:t>Needed</a:t>
            </a:r>
            <a:r>
              <a:rPr lang="es-ES" sz="2000" b="1" i="1" dirty="0" smtClean="0"/>
              <a:t> !</a:t>
            </a:r>
            <a:endParaRPr lang="en-GB" sz="2000" b="1" i="1" dirty="0"/>
          </a:p>
        </p:txBody>
      </p:sp>
      <p:sp>
        <p:nvSpPr>
          <p:cNvPr id="3" name="Marcador de contenido 2"/>
          <p:cNvSpPr>
            <a:spLocks noGrp="1"/>
          </p:cNvSpPr>
          <p:nvPr>
            <p:ph idx="1"/>
          </p:nvPr>
        </p:nvSpPr>
        <p:spPr>
          <a:xfrm>
            <a:off x="3758432" y="778333"/>
            <a:ext cx="7315200" cy="5120640"/>
          </a:xfrm>
        </p:spPr>
        <p:txBody>
          <a:bodyPr>
            <a:normAutofit fontScale="92500" lnSpcReduction="10000"/>
          </a:bodyPr>
          <a:lstStyle/>
          <a:p>
            <a:pPr marL="0" indent="0">
              <a:buNone/>
            </a:pPr>
            <a:r>
              <a:rPr lang="es-ES" sz="4000" b="1" i="1" dirty="0" err="1" smtClean="0"/>
              <a:t>The</a:t>
            </a:r>
            <a:r>
              <a:rPr lang="es-ES" sz="4000" b="1" i="1" dirty="0" smtClean="0"/>
              <a:t> </a:t>
            </a:r>
            <a:r>
              <a:rPr lang="es-ES" sz="4000" b="1" i="1" dirty="0" err="1" smtClean="0"/>
              <a:t>Work</a:t>
            </a:r>
            <a:r>
              <a:rPr lang="es-ES" sz="4000" b="1" i="1" dirty="0" smtClean="0"/>
              <a:t> at Sea: A </a:t>
            </a:r>
            <a:r>
              <a:rPr lang="es-ES" sz="4000" b="1" i="1" dirty="0" err="1" smtClean="0"/>
              <a:t>concurrent</a:t>
            </a:r>
            <a:r>
              <a:rPr lang="es-ES" sz="4000" b="1" i="1" dirty="0" smtClean="0"/>
              <a:t> </a:t>
            </a:r>
            <a:r>
              <a:rPr lang="es-ES" sz="4000" b="1" i="1" dirty="0" err="1" smtClean="0"/>
              <a:t>situation</a:t>
            </a:r>
            <a:r>
              <a:rPr lang="es-ES" sz="4000" b="1" i="1" dirty="0" smtClean="0"/>
              <a:t> (2)</a:t>
            </a:r>
            <a:endParaRPr lang="en-GB" sz="4000" b="1" i="1" dirty="0" smtClean="0"/>
          </a:p>
          <a:p>
            <a:pPr marL="457200" indent="-457200">
              <a:buFont typeface="+mj-lt"/>
              <a:buAutoNum type="arabicPeriod" startAt="3"/>
            </a:pPr>
            <a:r>
              <a:rPr lang="en-GB" sz="2400" b="1" dirty="0" smtClean="0"/>
              <a:t>2006:</a:t>
            </a:r>
            <a:r>
              <a:rPr lang="en-GB" sz="2400" dirty="0" smtClean="0"/>
              <a:t> “Employment </a:t>
            </a:r>
            <a:r>
              <a:rPr lang="en-GB" sz="2400" dirty="0"/>
              <a:t>in the shipping sector is affected by many different factors. One of the </a:t>
            </a:r>
            <a:r>
              <a:rPr lang="en-GB" sz="2400" dirty="0" smtClean="0"/>
              <a:t>most significant </a:t>
            </a:r>
            <a:r>
              <a:rPr lang="en-GB" sz="2400" dirty="0"/>
              <a:t>factors affecting employment in this sector in the EU in the upcoming years </a:t>
            </a:r>
            <a:r>
              <a:rPr lang="en-GB" sz="2400" dirty="0" smtClean="0"/>
              <a:t>is the </a:t>
            </a:r>
            <a:r>
              <a:rPr lang="en-GB" sz="2400" dirty="0"/>
              <a:t>ageing profile of the EU national workforce, and at the same time the poor image of </a:t>
            </a:r>
            <a:r>
              <a:rPr lang="en-GB" sz="2400" dirty="0" smtClean="0"/>
              <a:t>the sector </a:t>
            </a:r>
            <a:r>
              <a:rPr lang="en-GB" sz="2400" dirty="0"/>
              <a:t>resulting in low numbers of young people taking up education or training in this </a:t>
            </a:r>
            <a:r>
              <a:rPr lang="en-GB" sz="2400" dirty="0" smtClean="0"/>
              <a:t>field and </a:t>
            </a:r>
            <a:r>
              <a:rPr lang="en-GB" sz="2400" dirty="0"/>
              <a:t>low attractiveness caused by long absences away from home. Indeed, these </a:t>
            </a:r>
            <a:r>
              <a:rPr lang="en-GB" sz="2400" dirty="0" smtClean="0"/>
              <a:t>factors present </a:t>
            </a:r>
            <a:r>
              <a:rPr lang="en-GB" sz="2400" dirty="0"/>
              <a:t>a real threat for the European shipping industry</a:t>
            </a:r>
            <a:r>
              <a:rPr lang="en-GB" sz="2400" dirty="0" smtClean="0"/>
              <a:t>.”</a:t>
            </a:r>
          </a:p>
          <a:p>
            <a:pPr marL="0" indent="0">
              <a:buNone/>
            </a:pPr>
            <a:endParaRPr lang="es-ES" dirty="0" smtClean="0"/>
          </a:p>
          <a:p>
            <a:pPr marL="0" indent="0">
              <a:buNone/>
            </a:pPr>
            <a:r>
              <a:rPr lang="es-ES" sz="1700" b="1" dirty="0" err="1" smtClean="0"/>
              <a:t>Source</a:t>
            </a:r>
            <a:r>
              <a:rPr lang="es-ES" sz="1700" dirty="0" smtClean="0"/>
              <a:t>: </a:t>
            </a:r>
            <a:r>
              <a:rPr lang="en-GB" sz="1700" dirty="0"/>
              <a:t>An exhaustive analysis </a:t>
            </a:r>
            <a:r>
              <a:rPr lang="en-GB" sz="1700" dirty="0" smtClean="0"/>
              <a:t>of employment </a:t>
            </a:r>
            <a:r>
              <a:rPr lang="en-GB" sz="1700" dirty="0"/>
              <a:t>trends in all </a:t>
            </a:r>
            <a:r>
              <a:rPr lang="en-GB" sz="1700" dirty="0" smtClean="0"/>
              <a:t>sectors related </a:t>
            </a:r>
            <a:r>
              <a:rPr lang="en-GB" sz="1700" dirty="0"/>
              <a:t>to sea or using sea resources / Final report for the European Commission, </a:t>
            </a:r>
            <a:r>
              <a:rPr lang="en-GB" sz="1700" dirty="0" smtClean="0"/>
              <a:t>DG Fisheries </a:t>
            </a:r>
            <a:r>
              <a:rPr lang="en-GB" sz="1700" dirty="0"/>
              <a:t>and Maritime </a:t>
            </a:r>
            <a:r>
              <a:rPr lang="en-GB" sz="1700" dirty="0" smtClean="0"/>
              <a:t>Affairs C3135 </a:t>
            </a:r>
            <a:r>
              <a:rPr lang="en-GB" sz="1700" dirty="0"/>
              <a:t>/ September </a:t>
            </a:r>
            <a:r>
              <a:rPr lang="en-GB" sz="1700" dirty="0" smtClean="0"/>
              <a:t>2006</a:t>
            </a:r>
            <a:endParaRPr lang="en-GB" sz="1700" dirty="0"/>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pic>
        <p:nvPicPr>
          <p:cNvPr id="6" name="Imagen 5"/>
          <p:cNvPicPr>
            <a:picLocks noChangeAspect="1"/>
          </p:cNvPicPr>
          <p:nvPr/>
        </p:nvPicPr>
        <p:blipFill rotWithShape="1">
          <a:blip r:embed="rId4"/>
          <a:srcRect t="1680" b="38291"/>
          <a:stretch/>
        </p:blipFill>
        <p:spPr>
          <a:xfrm>
            <a:off x="771696" y="967860"/>
            <a:ext cx="1759242" cy="1056068"/>
          </a:xfrm>
          <a:prstGeom prst="rect">
            <a:avLst/>
          </a:prstGeom>
        </p:spPr>
      </p:pic>
      <p:pic>
        <p:nvPicPr>
          <p:cNvPr id="2050" name="Picture 2" descr="http://4.bp.blogspot.com/-1P5NQ1k2IaE/ThLezs92VSI/AAAAAAAAAaU/V-R6JF1OoVs/s1600/Able-seaman-ww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696" y="2105305"/>
            <a:ext cx="1759242" cy="246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97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58431" y="5444836"/>
            <a:ext cx="7315200" cy="634246"/>
          </a:xfrm>
        </p:spPr>
        <p:txBody>
          <a:bodyPr>
            <a:normAutofit fontScale="85000" lnSpcReduction="10000"/>
          </a:bodyPr>
          <a:lstStyle/>
          <a:p>
            <a:pPr marL="0" indent="0">
              <a:buNone/>
            </a:pPr>
            <a:r>
              <a:rPr lang="es-ES" sz="1700" b="1" dirty="0" err="1" smtClean="0"/>
              <a:t>Source</a:t>
            </a:r>
            <a:r>
              <a:rPr lang="es-ES" sz="1700" dirty="0" smtClean="0"/>
              <a:t>: </a:t>
            </a:r>
            <a:r>
              <a:rPr lang="en-GB" sz="1700" dirty="0"/>
              <a:t>An exhaustive analysis </a:t>
            </a:r>
            <a:r>
              <a:rPr lang="en-GB" sz="1700" dirty="0" smtClean="0"/>
              <a:t>of employment </a:t>
            </a:r>
            <a:r>
              <a:rPr lang="en-GB" sz="1700" dirty="0"/>
              <a:t>trends in all </a:t>
            </a:r>
            <a:r>
              <a:rPr lang="en-GB" sz="1700" dirty="0" smtClean="0"/>
              <a:t>sectors related </a:t>
            </a:r>
            <a:r>
              <a:rPr lang="en-GB" sz="1700" dirty="0"/>
              <a:t>to sea or using sea resources / Final report for the European Commission, </a:t>
            </a:r>
            <a:r>
              <a:rPr lang="en-GB" sz="1700" dirty="0" smtClean="0"/>
              <a:t>DG Fisheries </a:t>
            </a:r>
            <a:r>
              <a:rPr lang="en-GB" sz="1700" dirty="0"/>
              <a:t>and Maritime </a:t>
            </a:r>
            <a:r>
              <a:rPr lang="en-GB" sz="1700" dirty="0" smtClean="0"/>
              <a:t>Affairs C3135 </a:t>
            </a:r>
            <a:r>
              <a:rPr lang="en-GB" sz="1700" dirty="0"/>
              <a:t>/ September </a:t>
            </a:r>
            <a:r>
              <a:rPr lang="en-GB" sz="1700" dirty="0" smtClean="0"/>
              <a:t>2006 / </a:t>
            </a:r>
            <a:r>
              <a:rPr lang="en-GB" sz="1800" i="1" dirty="0"/>
              <a:t>Source: ECOTEC Research and Consulting, 2006</a:t>
            </a:r>
            <a:endParaRPr lang="en-GB" sz="1700" dirty="0"/>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pic>
        <p:nvPicPr>
          <p:cNvPr id="9" name="Imagen 8"/>
          <p:cNvPicPr>
            <a:picLocks noChangeAspect="1"/>
          </p:cNvPicPr>
          <p:nvPr/>
        </p:nvPicPr>
        <p:blipFill>
          <a:blip r:embed="rId4"/>
          <a:stretch>
            <a:fillRect/>
          </a:stretch>
        </p:blipFill>
        <p:spPr>
          <a:xfrm>
            <a:off x="4457696" y="1318593"/>
            <a:ext cx="5916669" cy="4126243"/>
          </a:xfrm>
          <a:prstGeom prst="rect">
            <a:avLst/>
          </a:prstGeom>
        </p:spPr>
      </p:pic>
      <p:pic>
        <p:nvPicPr>
          <p:cNvPr id="10" name="Imagen 9"/>
          <p:cNvPicPr>
            <a:picLocks noChangeAspect="1"/>
          </p:cNvPicPr>
          <p:nvPr/>
        </p:nvPicPr>
        <p:blipFill>
          <a:blip r:embed="rId5"/>
          <a:stretch>
            <a:fillRect/>
          </a:stretch>
        </p:blipFill>
        <p:spPr>
          <a:xfrm>
            <a:off x="160880" y="2836052"/>
            <a:ext cx="3131127" cy="945861"/>
          </a:xfrm>
          <a:prstGeom prst="rect">
            <a:avLst/>
          </a:prstGeom>
        </p:spPr>
      </p:pic>
      <p:pic>
        <p:nvPicPr>
          <p:cNvPr id="11" name="Imagen 10"/>
          <p:cNvPicPr>
            <a:picLocks noChangeAspect="1"/>
          </p:cNvPicPr>
          <p:nvPr/>
        </p:nvPicPr>
        <p:blipFill>
          <a:blip r:embed="rId6"/>
          <a:stretch>
            <a:fillRect/>
          </a:stretch>
        </p:blipFill>
        <p:spPr>
          <a:xfrm>
            <a:off x="160880" y="3864320"/>
            <a:ext cx="3140173" cy="2077748"/>
          </a:xfrm>
          <a:prstGeom prst="rect">
            <a:avLst/>
          </a:prstGeom>
        </p:spPr>
      </p:pic>
      <p:sp>
        <p:nvSpPr>
          <p:cNvPr id="12" name="Rectángulo 11"/>
          <p:cNvSpPr/>
          <p:nvPr/>
        </p:nvSpPr>
        <p:spPr>
          <a:xfrm>
            <a:off x="3772286" y="759854"/>
            <a:ext cx="7301345" cy="541046"/>
          </a:xfrm>
          <a:prstGeom prst="rect">
            <a:avLst/>
          </a:prstGeom>
        </p:spPr>
        <p:txBody>
          <a:bodyPr wrap="square">
            <a:spAutoFit/>
          </a:bodyPr>
          <a:lstStyle/>
          <a:p>
            <a:pPr algn="ctr" defTabSz="914400">
              <a:lnSpc>
                <a:spcPct val="80000"/>
              </a:lnSpc>
              <a:spcBef>
                <a:spcPts val="1200"/>
              </a:spcBef>
              <a:buClr>
                <a:schemeClr val="accent1"/>
              </a:buClr>
            </a:pPr>
            <a:r>
              <a:rPr lang="en-GB" b="1" dirty="0" smtClean="0">
                <a:solidFill>
                  <a:schemeClr val="tx1">
                    <a:lumMod val="65000"/>
                    <a:lumOff val="35000"/>
                  </a:schemeClr>
                </a:solidFill>
              </a:rPr>
              <a:t>Since late 1990’s, General </a:t>
            </a:r>
            <a:r>
              <a:rPr lang="en-GB" b="1" dirty="0">
                <a:solidFill>
                  <a:schemeClr val="tx1">
                    <a:lumMod val="65000"/>
                    <a:lumOff val="35000"/>
                  </a:schemeClr>
                </a:solidFill>
              </a:rPr>
              <a:t>employment trends showed a picture of decline in </a:t>
            </a:r>
            <a:r>
              <a:rPr lang="en-GB" b="1" dirty="0" smtClean="0">
                <a:solidFill>
                  <a:schemeClr val="tx1">
                    <a:lumMod val="65000"/>
                    <a:lumOff val="35000"/>
                  </a:schemeClr>
                </a:solidFill>
              </a:rPr>
              <a:t>employment</a:t>
            </a:r>
            <a:endParaRPr lang="en-GB" b="1" dirty="0">
              <a:solidFill>
                <a:schemeClr val="tx1">
                  <a:lumMod val="65000"/>
                  <a:lumOff val="35000"/>
                </a:schemeClr>
              </a:solidFill>
            </a:endParaRPr>
          </a:p>
        </p:txBody>
      </p:sp>
      <p:pic>
        <p:nvPicPr>
          <p:cNvPr id="13" name="Imagen 12"/>
          <p:cNvPicPr>
            <a:picLocks noChangeAspect="1"/>
          </p:cNvPicPr>
          <p:nvPr/>
        </p:nvPicPr>
        <p:blipFill>
          <a:blip r:embed="rId7"/>
          <a:stretch>
            <a:fillRect/>
          </a:stretch>
        </p:blipFill>
        <p:spPr>
          <a:xfrm>
            <a:off x="773943" y="889849"/>
            <a:ext cx="1905000" cy="1905000"/>
          </a:xfrm>
          <a:prstGeom prst="rect">
            <a:avLst/>
          </a:prstGeom>
        </p:spPr>
      </p:pic>
    </p:spTree>
    <p:extLst>
      <p:ext uri="{BB962C8B-B14F-4D97-AF65-F5344CB8AC3E}">
        <p14:creationId xmlns:p14="http://schemas.microsoft.com/office/powerpoint/2010/main" val="2673931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9267" y="864108"/>
            <a:ext cx="7588441" cy="5120640"/>
          </a:xfrm>
        </p:spPr>
        <p:txBody>
          <a:bodyPr>
            <a:normAutofit fontScale="92500" lnSpcReduction="10000"/>
          </a:bodyPr>
          <a:lstStyle/>
          <a:p>
            <a:pPr marL="0" indent="0" algn="ctr">
              <a:buNone/>
            </a:pPr>
            <a:r>
              <a:rPr lang="en-GB" sz="3600" dirty="0" smtClean="0"/>
              <a:t>Progress </a:t>
            </a:r>
            <a:r>
              <a:rPr lang="en-GB" sz="3600" dirty="0"/>
              <a:t>of the </a:t>
            </a:r>
            <a:r>
              <a:rPr lang="en-GB" sz="3600" dirty="0" smtClean="0"/>
              <a:t>EU’s Integrated </a:t>
            </a:r>
            <a:r>
              <a:rPr lang="en-GB" sz="3600" dirty="0"/>
              <a:t>Maritime </a:t>
            </a:r>
            <a:r>
              <a:rPr lang="en-GB" sz="3600" dirty="0" smtClean="0"/>
              <a:t>Policy </a:t>
            </a:r>
            <a:r>
              <a:rPr lang="es-ES" sz="3600" dirty="0" smtClean="0"/>
              <a:t>2012*</a:t>
            </a:r>
            <a:endParaRPr lang="en-GB" sz="3600" dirty="0" smtClean="0"/>
          </a:p>
          <a:p>
            <a:pPr marL="0" indent="0">
              <a:buNone/>
            </a:pPr>
            <a:r>
              <a:rPr lang="en-GB" sz="2400" dirty="0" smtClean="0"/>
              <a:t>“Many </a:t>
            </a:r>
            <a:r>
              <a:rPr lang="en-GB" sz="2400" dirty="0"/>
              <a:t>maritime industries are lacking people with the right qualifications, skills </a:t>
            </a:r>
            <a:r>
              <a:rPr lang="en-GB" sz="2400" dirty="0" smtClean="0"/>
              <a:t>and experience</a:t>
            </a:r>
            <a:r>
              <a:rPr lang="en-GB" sz="2400" dirty="0"/>
              <a:t>. Actions have been launched to build attractive maritime careers based on </a:t>
            </a:r>
            <a:r>
              <a:rPr lang="en-GB" sz="2400" dirty="0" smtClean="0"/>
              <a:t>mobility between </a:t>
            </a:r>
            <a:r>
              <a:rPr lang="en-GB" sz="2400" dirty="0"/>
              <a:t>sectors and countries, and anticipation of future needs</a:t>
            </a:r>
            <a:r>
              <a:rPr lang="en-GB" sz="2400" dirty="0" smtClean="0"/>
              <a:t>.</a:t>
            </a:r>
            <a:endParaRPr lang="en-GB" sz="2400" dirty="0"/>
          </a:p>
          <a:p>
            <a:pPr marL="0" indent="0">
              <a:buNone/>
            </a:pPr>
            <a:r>
              <a:rPr lang="en-GB" sz="2400" dirty="0"/>
              <a:t>Following adoption of the Maritime Transport Strategy 2018, a </a:t>
            </a:r>
            <a:r>
              <a:rPr lang="en-GB" sz="2400" i="1" dirty="0"/>
              <a:t>Task force on </a:t>
            </a:r>
            <a:r>
              <a:rPr lang="en-GB" sz="2400" i="1" dirty="0" smtClean="0"/>
              <a:t>Maritime, Employment </a:t>
            </a:r>
            <a:r>
              <a:rPr lang="en-GB" sz="2400" i="1" dirty="0"/>
              <a:t>and Competitiveness </a:t>
            </a:r>
            <a:r>
              <a:rPr lang="en-GB" sz="2400" dirty="0" smtClean="0"/>
              <a:t>delivered recommendations </a:t>
            </a:r>
            <a:r>
              <a:rPr lang="en-GB" sz="2400" dirty="0"/>
              <a:t>in June 2011, </a:t>
            </a:r>
            <a:r>
              <a:rPr lang="en-GB" sz="2400" dirty="0" smtClean="0"/>
              <a:t>including completing </a:t>
            </a:r>
            <a:r>
              <a:rPr lang="en-GB" sz="2400" dirty="0"/>
              <a:t>the review of the exclusion of seagoing workers from the scope of EU labour law</a:t>
            </a:r>
            <a:r>
              <a:rPr lang="en-GB" sz="2400" dirty="0" smtClean="0"/>
              <a:t>, updating </a:t>
            </a:r>
            <a:r>
              <a:rPr lang="en-GB" sz="2400" dirty="0"/>
              <a:t>the Directive on the training of seafarers, and ensuring implementation of the </a:t>
            </a:r>
            <a:r>
              <a:rPr lang="en-GB" sz="2400" dirty="0" smtClean="0"/>
              <a:t>ILO Maritime </a:t>
            </a:r>
            <a:r>
              <a:rPr lang="en-GB" sz="2400" dirty="0"/>
              <a:t>Labour </a:t>
            </a:r>
            <a:r>
              <a:rPr lang="en-GB" sz="2400" dirty="0" smtClean="0"/>
              <a:t>Convention”.</a:t>
            </a:r>
          </a:p>
          <a:p>
            <a:pPr marL="0" indent="0" algn="just">
              <a:buNone/>
            </a:pPr>
            <a:r>
              <a:rPr lang="en-GB" dirty="0" smtClean="0"/>
              <a:t>* </a:t>
            </a:r>
            <a:r>
              <a:rPr lang="en-GB" sz="1100" dirty="0" smtClean="0"/>
              <a:t>Report </a:t>
            </a:r>
            <a:r>
              <a:rPr lang="en-GB" sz="1100" dirty="0"/>
              <a:t>from the </a:t>
            </a:r>
            <a:r>
              <a:rPr lang="en-GB" sz="1100" dirty="0" smtClean="0"/>
              <a:t>Commission to </a:t>
            </a:r>
            <a:r>
              <a:rPr lang="en-GB" sz="1100" dirty="0"/>
              <a:t>the European Parliament, the Council</a:t>
            </a:r>
            <a:r>
              <a:rPr lang="en-GB" sz="1100" dirty="0" smtClean="0"/>
              <a:t>, the </a:t>
            </a:r>
            <a:r>
              <a:rPr lang="en-GB" sz="1100" dirty="0"/>
              <a:t>European Economic and Social </a:t>
            </a:r>
            <a:r>
              <a:rPr lang="en-GB" sz="1100" dirty="0" smtClean="0"/>
              <a:t>Committee and </a:t>
            </a:r>
            <a:r>
              <a:rPr lang="en-GB" sz="1100" dirty="0"/>
              <a:t>the Committee of the </a:t>
            </a:r>
            <a:r>
              <a:rPr lang="en-GB" sz="1100" dirty="0" smtClean="0"/>
              <a:t>Regions, COM(2012</a:t>
            </a:r>
            <a:r>
              <a:rPr lang="en-GB" sz="1100" dirty="0"/>
              <a:t>) 491 </a:t>
            </a:r>
            <a:r>
              <a:rPr lang="en-GB" sz="1100" dirty="0" smtClean="0"/>
              <a:t>final European Commission Directorate </a:t>
            </a:r>
            <a:r>
              <a:rPr lang="en-GB" sz="1100" dirty="0"/>
              <a:t>Directorate-General for Maritime Affairs and Fisheries</a:t>
            </a:r>
            <a:endParaRPr lang="en-GB" sz="1100" dirty="0"/>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pic>
        <p:nvPicPr>
          <p:cNvPr id="8" name="Imagen 7"/>
          <p:cNvPicPr>
            <a:picLocks noChangeAspect="1"/>
          </p:cNvPicPr>
          <p:nvPr/>
        </p:nvPicPr>
        <p:blipFill>
          <a:blip r:embed="rId4"/>
          <a:stretch>
            <a:fillRect/>
          </a:stretch>
        </p:blipFill>
        <p:spPr>
          <a:xfrm>
            <a:off x="302456" y="1535708"/>
            <a:ext cx="2847975" cy="4076700"/>
          </a:xfrm>
          <a:prstGeom prst="rect">
            <a:avLst/>
          </a:prstGeom>
        </p:spPr>
      </p:pic>
    </p:spTree>
    <p:extLst>
      <p:ext uri="{BB962C8B-B14F-4D97-AF65-F5344CB8AC3E}">
        <p14:creationId xmlns:p14="http://schemas.microsoft.com/office/powerpoint/2010/main" val="3400561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9267" y="864108"/>
            <a:ext cx="7588441" cy="5120640"/>
          </a:xfrm>
        </p:spPr>
        <p:txBody>
          <a:bodyPr>
            <a:normAutofit fontScale="92500" lnSpcReduction="20000"/>
          </a:bodyPr>
          <a:lstStyle/>
          <a:p>
            <a:pPr marL="0" indent="0">
              <a:buNone/>
            </a:pPr>
            <a:r>
              <a:rPr lang="es-ES" sz="5200" b="1" dirty="0" smtClean="0"/>
              <a:t>2014</a:t>
            </a:r>
            <a:endParaRPr lang="en-GB" sz="5200" b="1" dirty="0" smtClean="0"/>
          </a:p>
          <a:p>
            <a:pPr marL="0" indent="0" algn="just">
              <a:buNone/>
            </a:pPr>
            <a:r>
              <a:rPr lang="en-GB" sz="2400" dirty="0" smtClean="0"/>
              <a:t>According to the Review of Maritime Transport 2013, the 2006 Maritime Labour Convention is still the in force agreement to meet the employment conditions required in Maritime Transport, it considers the following aspects:</a:t>
            </a:r>
          </a:p>
          <a:p>
            <a:pPr marL="457200" indent="-457200">
              <a:buAutoNum type="alphaLcParenBoth"/>
            </a:pPr>
            <a:r>
              <a:rPr lang="en-GB" sz="2400" dirty="0" smtClean="0"/>
              <a:t>minimum </a:t>
            </a:r>
            <a:r>
              <a:rPr lang="en-GB" sz="2400" dirty="0"/>
              <a:t>requirements </a:t>
            </a:r>
            <a:r>
              <a:rPr lang="en-GB" sz="2400" dirty="0" smtClean="0"/>
              <a:t>for </a:t>
            </a:r>
            <a:r>
              <a:rPr lang="en-GB" sz="2400" dirty="0"/>
              <a:t>seafarers to work on a ship</a:t>
            </a:r>
            <a:r>
              <a:rPr lang="en-GB" sz="2400" dirty="0" smtClean="0"/>
              <a:t>;</a:t>
            </a:r>
          </a:p>
          <a:p>
            <a:pPr marL="457200" indent="-457200">
              <a:buAutoNum type="alphaLcParenBoth"/>
            </a:pPr>
            <a:r>
              <a:rPr lang="en-GB" sz="2400" dirty="0" smtClean="0"/>
              <a:t>conditions </a:t>
            </a:r>
            <a:r>
              <a:rPr lang="en-GB" sz="2400" dirty="0"/>
              <a:t>of </a:t>
            </a:r>
            <a:r>
              <a:rPr lang="en-GB" sz="2400" dirty="0" smtClean="0"/>
              <a:t> employment;</a:t>
            </a:r>
          </a:p>
          <a:p>
            <a:pPr marL="457200" indent="-457200">
              <a:buAutoNum type="alphaLcParenBoth"/>
            </a:pPr>
            <a:r>
              <a:rPr lang="en-GB" sz="2400" dirty="0" smtClean="0"/>
              <a:t>accommodation</a:t>
            </a:r>
            <a:r>
              <a:rPr lang="en-GB" sz="2400" dirty="0"/>
              <a:t>, recreational </a:t>
            </a:r>
            <a:r>
              <a:rPr lang="en-GB" sz="2400" dirty="0" smtClean="0"/>
              <a:t> facilities</a:t>
            </a:r>
            <a:r>
              <a:rPr lang="en-GB" sz="2400" dirty="0"/>
              <a:t>, food and catering; </a:t>
            </a:r>
            <a:endParaRPr lang="en-GB" sz="2400" dirty="0" smtClean="0"/>
          </a:p>
          <a:p>
            <a:pPr marL="457200" indent="-457200">
              <a:buAutoNum type="alphaLcParenBoth"/>
            </a:pPr>
            <a:r>
              <a:rPr lang="en-GB" sz="2400" dirty="0" smtClean="0"/>
              <a:t>health </a:t>
            </a:r>
            <a:r>
              <a:rPr lang="en-GB" sz="2400" dirty="0"/>
              <a:t>protection</a:t>
            </a:r>
            <a:r>
              <a:rPr lang="en-GB" sz="2400" dirty="0" smtClean="0"/>
              <a:t>, medical </a:t>
            </a:r>
            <a:r>
              <a:rPr lang="en-GB" sz="2400" dirty="0"/>
              <a:t>care, welfare and social security protection; </a:t>
            </a:r>
            <a:r>
              <a:rPr lang="en-GB" sz="2400" dirty="0" smtClean="0"/>
              <a:t> and </a:t>
            </a:r>
          </a:p>
          <a:p>
            <a:pPr marL="457200" indent="-457200">
              <a:buAutoNum type="alphaLcParenBoth"/>
            </a:pPr>
            <a:r>
              <a:rPr lang="en-GB" sz="2400" dirty="0" smtClean="0"/>
              <a:t>compliance </a:t>
            </a:r>
            <a:r>
              <a:rPr lang="en-GB" sz="2400" dirty="0"/>
              <a:t>and enforcement.</a:t>
            </a:r>
          </a:p>
          <a:p>
            <a:pPr marL="0" indent="0">
              <a:buNone/>
            </a:pPr>
            <a:r>
              <a:rPr lang="es-ES" sz="2400" dirty="0" err="1" smtClean="0"/>
              <a:t>These</a:t>
            </a:r>
            <a:r>
              <a:rPr lang="es-ES" sz="2400" dirty="0" smtClean="0"/>
              <a:t> </a:t>
            </a:r>
            <a:r>
              <a:rPr lang="es-ES" sz="2400" dirty="0" err="1" smtClean="0"/>
              <a:t>five</a:t>
            </a:r>
            <a:r>
              <a:rPr lang="es-ES" sz="2400" dirty="0" smtClean="0"/>
              <a:t> </a:t>
            </a:r>
            <a:r>
              <a:rPr lang="es-ES" sz="2400" dirty="0" err="1" smtClean="0"/>
              <a:t>titles</a:t>
            </a:r>
            <a:r>
              <a:rPr lang="es-ES" sz="2400" dirty="0" smtClean="0"/>
              <a:t> are </a:t>
            </a:r>
            <a:r>
              <a:rPr lang="es-ES" sz="2400" dirty="0" err="1" smtClean="0"/>
              <a:t>really</a:t>
            </a:r>
            <a:r>
              <a:rPr lang="es-ES" sz="2400" dirty="0" smtClean="0"/>
              <a:t> </a:t>
            </a:r>
            <a:r>
              <a:rPr lang="es-ES" sz="2400" dirty="0" err="1" smtClean="0"/>
              <a:t>far</a:t>
            </a:r>
            <a:r>
              <a:rPr lang="es-ES" sz="2400" dirty="0" smtClean="0"/>
              <a:t> to </a:t>
            </a:r>
            <a:r>
              <a:rPr lang="es-ES" sz="2400" dirty="0" err="1" smtClean="0"/>
              <a:t>attract</a:t>
            </a:r>
            <a:r>
              <a:rPr lang="es-ES" sz="2400" dirty="0" smtClean="0"/>
              <a:t> </a:t>
            </a:r>
            <a:r>
              <a:rPr lang="es-ES" sz="2400" dirty="0" err="1" smtClean="0"/>
              <a:t>young</a:t>
            </a:r>
            <a:r>
              <a:rPr lang="es-ES" sz="2400" dirty="0" smtClean="0"/>
              <a:t> </a:t>
            </a:r>
            <a:r>
              <a:rPr lang="es-ES" sz="2400" dirty="0" err="1" smtClean="0"/>
              <a:t>people</a:t>
            </a:r>
            <a:r>
              <a:rPr lang="es-ES" sz="2400" dirty="0" smtClean="0"/>
              <a:t> to </a:t>
            </a:r>
            <a:r>
              <a:rPr lang="es-ES" sz="2400" dirty="0" err="1" smtClean="0"/>
              <a:t>work</a:t>
            </a:r>
            <a:r>
              <a:rPr lang="es-ES" sz="2400" dirty="0" smtClean="0"/>
              <a:t> at se</a:t>
            </a:r>
            <a:endParaRPr lang="en-GB" sz="2400" dirty="0" smtClean="0"/>
          </a:p>
          <a:p>
            <a:pPr marL="0" indent="0">
              <a:buNone/>
            </a:pPr>
            <a:r>
              <a:rPr lang="en-GB" sz="1100" dirty="0"/>
              <a:t>Review of Maritime Transport 2013; UNITED NATIONS CONFERENCE ON TRADE AND </a:t>
            </a:r>
            <a:r>
              <a:rPr lang="en-GB" sz="1100" dirty="0" smtClean="0"/>
              <a:t>DEVELOPMENT; UNCTAD</a:t>
            </a:r>
            <a:endParaRPr lang="en-GB" sz="1100" dirty="0"/>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pic>
        <p:nvPicPr>
          <p:cNvPr id="2" name="Imagen 1"/>
          <p:cNvPicPr>
            <a:picLocks noChangeAspect="1"/>
          </p:cNvPicPr>
          <p:nvPr/>
        </p:nvPicPr>
        <p:blipFill rotWithShape="1">
          <a:blip r:embed="rId4"/>
          <a:srcRect t="837" b="1919"/>
          <a:stretch/>
        </p:blipFill>
        <p:spPr>
          <a:xfrm>
            <a:off x="201796" y="1371599"/>
            <a:ext cx="3032514" cy="4211783"/>
          </a:xfrm>
          <a:prstGeom prst="rect">
            <a:avLst/>
          </a:prstGeom>
        </p:spPr>
      </p:pic>
    </p:spTree>
    <p:extLst>
      <p:ext uri="{BB962C8B-B14F-4D97-AF65-F5344CB8AC3E}">
        <p14:creationId xmlns:p14="http://schemas.microsoft.com/office/powerpoint/2010/main" val="3125698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9267" y="864108"/>
            <a:ext cx="7588441" cy="5120640"/>
          </a:xfrm>
        </p:spPr>
        <p:txBody>
          <a:bodyPr>
            <a:normAutofit fontScale="92500" lnSpcReduction="20000"/>
          </a:bodyPr>
          <a:lstStyle/>
          <a:p>
            <a:pPr marL="0" indent="0">
              <a:buNone/>
            </a:pPr>
            <a:r>
              <a:rPr lang="en-GB" sz="2900" b="1" dirty="0"/>
              <a:t>From different </a:t>
            </a:r>
            <a:r>
              <a:rPr lang="en-GB" sz="2900" b="1" dirty="0" smtClean="0"/>
              <a:t>studies, several </a:t>
            </a:r>
            <a:r>
              <a:rPr lang="en-GB" sz="2900" b="1" dirty="0"/>
              <a:t>important factors emerge </a:t>
            </a:r>
            <a:r>
              <a:rPr lang="en-GB" sz="2900" b="1" dirty="0" smtClean="0"/>
              <a:t>that </a:t>
            </a:r>
            <a:r>
              <a:rPr lang="en-GB" sz="2900" b="1" dirty="0"/>
              <a:t>may affect career prospects and choices for young Europeans to select maritime </a:t>
            </a:r>
            <a:r>
              <a:rPr lang="en-GB" sz="2900" b="1" dirty="0" smtClean="0"/>
              <a:t>careers:</a:t>
            </a:r>
          </a:p>
          <a:p>
            <a:pPr marL="0" indent="0">
              <a:buNone/>
            </a:pPr>
            <a:r>
              <a:rPr lang="en-GB" sz="3200" b="1" dirty="0"/>
              <a:t>Publicity:</a:t>
            </a:r>
            <a:endParaRPr lang="en-GB" sz="3200" dirty="0"/>
          </a:p>
          <a:p>
            <a:pPr lvl="0"/>
            <a:r>
              <a:rPr lang="en-GB" sz="2800" dirty="0"/>
              <a:t>Publicity for seafaring maritime careers is poor and unbalanced. It is adversely affected by several factors including family experiences during a prolonged shipping recession, and media reports of disasters with very little positive coverage of the importance of seafaring trade.</a:t>
            </a:r>
          </a:p>
          <a:p>
            <a:pPr lvl="0"/>
            <a:r>
              <a:rPr lang="en-GB" sz="2800" dirty="0"/>
              <a:t>The remoteness of seafaring activities from everyday life makes it very difficult to understand the work involved and to compare it objectively with other career choices</a:t>
            </a:r>
          </a:p>
          <a:p>
            <a:pPr marL="0" indent="0">
              <a:buNone/>
            </a:pPr>
            <a:endParaRPr lang="en-GB" sz="2900" b="1" dirty="0" smtClean="0"/>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a:t>
            </a:r>
            <a:r>
              <a:rPr lang="es-ES" sz="2000" b="1" i="1" dirty="0" err="1" smtClean="0"/>
              <a:t>Working</a:t>
            </a:r>
            <a:r>
              <a:rPr lang="es-ES" sz="2000" b="1" i="1" dirty="0" smtClean="0"/>
              <a:t> at Sea!</a:t>
            </a:r>
            <a:endParaRPr lang="en-GB" sz="2000" b="1" i="1" dirty="0"/>
          </a:p>
        </p:txBody>
      </p:sp>
      <p:pic>
        <p:nvPicPr>
          <p:cNvPr id="8" name="Imagen 7"/>
          <p:cNvPicPr>
            <a:picLocks noChangeAspect="1"/>
          </p:cNvPicPr>
          <p:nvPr/>
        </p:nvPicPr>
        <p:blipFill>
          <a:blip r:embed="rId4"/>
          <a:stretch>
            <a:fillRect/>
          </a:stretch>
        </p:blipFill>
        <p:spPr>
          <a:xfrm>
            <a:off x="458634" y="1639330"/>
            <a:ext cx="2615413" cy="758909"/>
          </a:xfrm>
          <a:prstGeom prst="rect">
            <a:avLst/>
          </a:prstGeom>
        </p:spPr>
      </p:pic>
      <p:pic>
        <p:nvPicPr>
          <p:cNvPr id="10" name="Imagen 9"/>
          <p:cNvPicPr>
            <a:picLocks noChangeAspect="1"/>
          </p:cNvPicPr>
          <p:nvPr/>
        </p:nvPicPr>
        <p:blipFill>
          <a:blip r:embed="rId5"/>
          <a:stretch>
            <a:fillRect/>
          </a:stretch>
        </p:blipFill>
        <p:spPr>
          <a:xfrm>
            <a:off x="453481" y="2518256"/>
            <a:ext cx="2620566" cy="1821732"/>
          </a:xfrm>
          <a:prstGeom prst="rect">
            <a:avLst/>
          </a:prstGeom>
        </p:spPr>
      </p:pic>
      <p:pic>
        <p:nvPicPr>
          <p:cNvPr id="8196" name="Picture 4" descr="https://encrypted-tbn3.gstatic.com/images?q=tbn:ANd9GcQfANa85eH94EhbZ84qYzj-YeMA3lFCE2o31GroI6z-_qtI_EL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81" y="4460006"/>
            <a:ext cx="2620566" cy="123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35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9267" y="864108"/>
            <a:ext cx="7588441" cy="5120640"/>
          </a:xfrm>
        </p:spPr>
        <p:txBody>
          <a:bodyPr>
            <a:normAutofit lnSpcReduction="10000"/>
          </a:bodyPr>
          <a:lstStyle/>
          <a:p>
            <a:pPr marL="0" indent="0">
              <a:buNone/>
            </a:pPr>
            <a:r>
              <a:rPr lang="en-GB" sz="3200" b="1" dirty="0"/>
              <a:t>Recruitment and selection:</a:t>
            </a:r>
            <a:endParaRPr lang="en-GB" sz="3200" dirty="0"/>
          </a:p>
          <a:p>
            <a:pPr lvl="0"/>
            <a:r>
              <a:rPr lang="en-GB" sz="3200" dirty="0"/>
              <a:t>The selection process carried out by industry is aimed at meeting the ship operators needs for seafarers but largely ignores the longer term requirements for seafaring expertise in management and other shore based posts.</a:t>
            </a:r>
          </a:p>
          <a:p>
            <a:pPr lvl="0"/>
            <a:r>
              <a:rPr lang="en-GB" sz="3200" dirty="0"/>
              <a:t>Colleges select on a broader range of criteria but do not give a clear professional and industrial career focus to their programmes and offer very little practical </a:t>
            </a:r>
            <a:r>
              <a:rPr lang="en-GB" sz="3200" dirty="0" smtClean="0"/>
              <a:t>training</a:t>
            </a:r>
            <a:endParaRPr lang="en-GB" sz="3200" dirty="0"/>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a:t>
            </a:r>
            <a:r>
              <a:rPr lang="es-ES" sz="2000" b="1" i="1" dirty="0" err="1" smtClean="0"/>
              <a:t>Working</a:t>
            </a:r>
            <a:r>
              <a:rPr lang="es-ES" sz="2000" b="1" i="1" dirty="0" smtClean="0"/>
              <a:t> at Sea!</a:t>
            </a:r>
            <a:endParaRPr lang="en-GB" sz="2000" b="1" i="1" dirty="0"/>
          </a:p>
        </p:txBody>
      </p:sp>
      <p:pic>
        <p:nvPicPr>
          <p:cNvPr id="8" name="Imagen 7"/>
          <p:cNvPicPr>
            <a:picLocks noChangeAspect="1"/>
          </p:cNvPicPr>
          <p:nvPr/>
        </p:nvPicPr>
        <p:blipFill>
          <a:blip r:embed="rId4"/>
          <a:stretch>
            <a:fillRect/>
          </a:stretch>
        </p:blipFill>
        <p:spPr>
          <a:xfrm>
            <a:off x="458634" y="1639330"/>
            <a:ext cx="2615413" cy="758909"/>
          </a:xfrm>
          <a:prstGeom prst="rect">
            <a:avLst/>
          </a:prstGeom>
        </p:spPr>
      </p:pic>
      <p:pic>
        <p:nvPicPr>
          <p:cNvPr id="10" name="Imagen 9"/>
          <p:cNvPicPr>
            <a:picLocks noChangeAspect="1"/>
          </p:cNvPicPr>
          <p:nvPr/>
        </p:nvPicPr>
        <p:blipFill>
          <a:blip r:embed="rId5"/>
          <a:stretch>
            <a:fillRect/>
          </a:stretch>
        </p:blipFill>
        <p:spPr>
          <a:xfrm>
            <a:off x="453481" y="2518256"/>
            <a:ext cx="2620566" cy="1821732"/>
          </a:xfrm>
          <a:prstGeom prst="rect">
            <a:avLst/>
          </a:prstGeom>
        </p:spPr>
      </p:pic>
      <p:pic>
        <p:nvPicPr>
          <p:cNvPr id="8196" name="Picture 4" descr="https://encrypted-tbn3.gstatic.com/images?q=tbn:ANd9GcQfANa85eH94EhbZ84qYzj-YeMA3lFCE2o31GroI6z-_qtI_EL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81" y="4460006"/>
            <a:ext cx="2620566" cy="123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667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9267" y="864108"/>
            <a:ext cx="7588441" cy="5120640"/>
          </a:xfrm>
        </p:spPr>
        <p:txBody>
          <a:bodyPr>
            <a:normAutofit fontScale="70000" lnSpcReduction="20000"/>
          </a:bodyPr>
          <a:lstStyle/>
          <a:p>
            <a:pPr marL="0" indent="0">
              <a:buNone/>
            </a:pPr>
            <a:r>
              <a:rPr lang="en-GB" sz="3200" b="1" dirty="0"/>
              <a:t>Maritime education and training ashore:</a:t>
            </a:r>
            <a:endParaRPr lang="en-GB" sz="3200" dirty="0"/>
          </a:p>
          <a:p>
            <a:pPr lvl="0"/>
            <a:r>
              <a:rPr lang="en-GB" sz="3200" dirty="0"/>
              <a:t>European basic education has better teachers and better access to modern equipment, such as computers, than most competing developing countries;</a:t>
            </a:r>
          </a:p>
          <a:p>
            <a:pPr lvl="0"/>
            <a:r>
              <a:rPr lang="en-GB" sz="3200" dirty="0"/>
              <a:t>European maritime colleges at present have some capacity to increase numbers for traditional education and training of seafarers, but are getting out of date and capacity is being reduced by financial pressures;</a:t>
            </a:r>
          </a:p>
          <a:p>
            <a:pPr lvl="0"/>
            <a:r>
              <a:rPr lang="en-GB" sz="3200" dirty="0"/>
              <a:t>European maritime education and training should be focused in the longer term on the manning of new generation high technology ships as well manning existing more traditional fleets;</a:t>
            </a:r>
          </a:p>
          <a:p>
            <a:pPr lvl="0"/>
            <a:r>
              <a:rPr lang="en-GB" sz="3200" dirty="0"/>
              <a:t>To meet the training needs for modern ships, European maritime colleges will need better resources, more modern facilities and improved staffing and staff development; and</a:t>
            </a:r>
          </a:p>
          <a:p>
            <a:pPr lvl="0"/>
            <a:r>
              <a:rPr lang="en-GB" sz="3200" dirty="0"/>
              <a:t>Some trainees from developing countries find, through lack of basic education and/or languages problems, that theoretical concepts of professional studies are difficult to understand;</a:t>
            </a:r>
          </a:p>
        </p:txBody>
      </p:sp>
      <p:pic>
        <p:nvPicPr>
          <p:cNvPr id="4" name="Picture 2" descr="KNOWM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
            <a:ext cx="616444" cy="761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53691" y="-1187"/>
            <a:ext cx="872753" cy="761041"/>
          </a:xfrm>
          <a:prstGeom prst="rect">
            <a:avLst/>
          </a:prstGeom>
        </p:spPr>
      </p:pic>
      <p:sp>
        <p:nvSpPr>
          <p:cNvPr id="7" name="Título 1"/>
          <p:cNvSpPr>
            <a:spLocks noGrp="1"/>
          </p:cNvSpPr>
          <p:nvPr>
            <p:ph type="title"/>
          </p:nvPr>
        </p:nvSpPr>
        <p:spPr>
          <a:xfrm>
            <a:off x="308222" y="1007532"/>
            <a:ext cx="2916241" cy="493293"/>
          </a:xfrm>
        </p:spPr>
        <p:txBody>
          <a:bodyPr>
            <a:noAutofit/>
          </a:bodyPr>
          <a:lstStyle/>
          <a:p>
            <a:pPr algn="ctr"/>
            <a:r>
              <a:rPr lang="es-ES" sz="2000" b="1" i="1" dirty="0" smtClean="0"/>
              <a:t>¡</a:t>
            </a:r>
            <a:r>
              <a:rPr lang="es-ES" sz="2000" b="1" i="1" dirty="0" err="1" smtClean="0"/>
              <a:t>Working</a:t>
            </a:r>
            <a:r>
              <a:rPr lang="es-ES" sz="2000" b="1" i="1" dirty="0" smtClean="0"/>
              <a:t> at Sea!</a:t>
            </a:r>
            <a:endParaRPr lang="en-GB" sz="2000" b="1" i="1" dirty="0"/>
          </a:p>
        </p:txBody>
      </p:sp>
      <p:pic>
        <p:nvPicPr>
          <p:cNvPr id="8" name="Imagen 7"/>
          <p:cNvPicPr>
            <a:picLocks noChangeAspect="1"/>
          </p:cNvPicPr>
          <p:nvPr/>
        </p:nvPicPr>
        <p:blipFill>
          <a:blip r:embed="rId4"/>
          <a:stretch>
            <a:fillRect/>
          </a:stretch>
        </p:blipFill>
        <p:spPr>
          <a:xfrm>
            <a:off x="458634" y="1639330"/>
            <a:ext cx="2615413" cy="758909"/>
          </a:xfrm>
          <a:prstGeom prst="rect">
            <a:avLst/>
          </a:prstGeom>
        </p:spPr>
      </p:pic>
      <p:pic>
        <p:nvPicPr>
          <p:cNvPr id="10" name="Imagen 9"/>
          <p:cNvPicPr>
            <a:picLocks noChangeAspect="1"/>
          </p:cNvPicPr>
          <p:nvPr/>
        </p:nvPicPr>
        <p:blipFill>
          <a:blip r:embed="rId5"/>
          <a:stretch>
            <a:fillRect/>
          </a:stretch>
        </p:blipFill>
        <p:spPr>
          <a:xfrm>
            <a:off x="453481" y="2518256"/>
            <a:ext cx="2620566" cy="1821732"/>
          </a:xfrm>
          <a:prstGeom prst="rect">
            <a:avLst/>
          </a:prstGeom>
        </p:spPr>
      </p:pic>
      <p:pic>
        <p:nvPicPr>
          <p:cNvPr id="8196" name="Picture 4" descr="https://encrypted-tbn3.gstatic.com/images?q=tbn:ANd9GcQfANa85eH94EhbZ84qYzj-YeMA3lFCE2o31GroI6z-_qtI_EL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81" y="4460006"/>
            <a:ext cx="2620566" cy="123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81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c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TC103457475[[fn=Marco]]</Template>
  <TotalTime>366</TotalTime>
  <Words>2031</Words>
  <Application>Microsoft Office PowerPoint</Application>
  <PresentationFormat>Panorámica</PresentationFormat>
  <Paragraphs>98</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Corbel</vt:lpstr>
      <vt:lpstr>Wingdings 2</vt:lpstr>
      <vt:lpstr>Marco</vt:lpstr>
      <vt:lpstr>THE FUTURE OF MARITIME EDUCATION AND TRAINING</vt:lpstr>
      <vt:lpstr>¡ Experienced Seamen Needed !</vt:lpstr>
      <vt:lpstr>¡ Experienced Seamen Needed !</vt:lpstr>
      <vt:lpstr>Presentación de PowerPoint</vt:lpstr>
      <vt:lpstr>Presentación de PowerPoint</vt:lpstr>
      <vt:lpstr>Presentación de PowerPoint</vt:lpstr>
      <vt:lpstr>¡Working at Sea!</vt:lpstr>
      <vt:lpstr>¡Working at Sea!</vt:lpstr>
      <vt:lpstr>¡Working at Sea!</vt:lpstr>
      <vt:lpstr>¡Working at Sea!</vt:lpstr>
      <vt:lpstr>¡Working at Sea!</vt:lpstr>
      <vt:lpstr>¡Maritime Education and Training, MET!</vt:lpstr>
      <vt:lpstr>¡Maritime Education and Training, MET!</vt:lpstr>
      <vt:lpstr>¡ Something Goes Wrong!</vt:lpstr>
      <vt:lpstr>¡ Something Goes Wrong!</vt:lpstr>
      <vt:lpstr>¿What’s next?</vt:lpstr>
      <vt:lpstr>¿What’s next?</vt:lpstr>
      <vt:lpstr>THANK YOU VERY MUCH</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Velasquez</dc:creator>
  <cp:lastModifiedBy>Sergio Velasquez</cp:lastModifiedBy>
  <cp:revision>38</cp:revision>
  <dcterms:created xsi:type="dcterms:W3CDTF">2014-05-07T14:25:32Z</dcterms:created>
  <dcterms:modified xsi:type="dcterms:W3CDTF">2014-05-07T20:31:34Z</dcterms:modified>
</cp:coreProperties>
</file>