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9"/>
  </p:notesMasterIdLst>
  <p:handoutMasterIdLst>
    <p:handoutMasterId r:id="rId40"/>
  </p:handoutMasterIdLst>
  <p:sldIdLst>
    <p:sldId id="256" r:id="rId3"/>
    <p:sldId id="354" r:id="rId4"/>
    <p:sldId id="355" r:id="rId5"/>
    <p:sldId id="356" r:id="rId6"/>
    <p:sldId id="357" r:id="rId7"/>
    <p:sldId id="358" r:id="rId8"/>
    <p:sldId id="330" r:id="rId9"/>
    <p:sldId id="331" r:id="rId10"/>
    <p:sldId id="332" r:id="rId11"/>
    <p:sldId id="333" r:id="rId12"/>
    <p:sldId id="334" r:id="rId13"/>
    <p:sldId id="335" r:id="rId14"/>
    <p:sldId id="367" r:id="rId15"/>
    <p:sldId id="368" r:id="rId16"/>
    <p:sldId id="337" r:id="rId17"/>
    <p:sldId id="336" r:id="rId18"/>
    <p:sldId id="338" r:id="rId19"/>
    <p:sldId id="366" r:id="rId20"/>
    <p:sldId id="339" r:id="rId21"/>
    <p:sldId id="340" r:id="rId22"/>
    <p:sldId id="341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79" r:id="rId33"/>
    <p:sldId id="383" r:id="rId34"/>
    <p:sldId id="381" r:id="rId35"/>
    <p:sldId id="387" r:id="rId36"/>
    <p:sldId id="390" r:id="rId37"/>
    <p:sldId id="391" r:id="rId38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302" autoAdjust="0"/>
  </p:normalViewPr>
  <p:slideViewPr>
    <p:cSldViewPr>
      <p:cViewPr>
        <p:scale>
          <a:sx n="90" d="100"/>
          <a:sy n="90" d="100"/>
        </p:scale>
        <p:origin x="-59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2190" y="3390"/>
      </p:cViewPr>
      <p:guideLst>
        <p:guide orient="horz" pos="3132"/>
        <p:guide pos="2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30364" cy="4974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221" y="0"/>
            <a:ext cx="2930364" cy="4974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9006E-FCD4-460A-BA23-6C15BABB0E21}" type="datetimeFigureOut">
              <a:rPr lang="en-GB" smtClean="0"/>
              <a:t>16/05/2014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3480"/>
            <a:ext cx="2930364" cy="497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221" y="9443480"/>
            <a:ext cx="2930364" cy="497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14DF3-5940-42B2-AF6F-36EF89067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4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5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387CF-12F8-4129-B884-E806B9E3425C}" type="datetimeFigureOut">
              <a:rPr lang="en-GB" smtClean="0"/>
              <a:t>16/05/2014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700088"/>
            <a:ext cx="2935287" cy="2201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50841" y="2987840"/>
            <a:ext cx="5408930" cy="6407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5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EEA0A-28B1-43EE-9893-42F6ECB9BAF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35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EEA0A-28B1-43EE-9893-42F6ECB9BAF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245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22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de-DE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221"/>
            <a:endParaRPr lang="de-DE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221"/>
            <a:endParaRPr lang="de-DE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22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DE" b="0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22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de-DE" sz="1400" noProof="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22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EEA0A-28B1-43EE-9893-42F6ECB9BAFE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245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1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22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2810-EBC3-40F7-94EF-4382E05643F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xxxxx.xxxxx@lr.org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xxxxx.xxxxx@lr.org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xxxxx.xxxxx@lr.org" TargetMode="Externa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xxxxx.xxxxx@lr.org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xxxxx.xxxxx@lr.org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xxxxx.xxxxx@lr.org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381000" y="762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 Global Marine Trends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913386"/>
            <a:ext cx="6172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Global Marine Trends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0647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loyd's Reg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644900"/>
            <a:ext cx="9144000" cy="184666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141663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7" y="5589589"/>
            <a:ext cx="161637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31607" y="6115050"/>
            <a:ext cx="190075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87"/>
          <a:stretch>
            <a:fillRect/>
          </a:stretch>
        </p:blipFill>
        <p:spPr bwMode="auto">
          <a:xfrm>
            <a:off x="-9259" y="-33337"/>
            <a:ext cx="9153259" cy="31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9259" y="2781301"/>
            <a:ext cx="9153259" cy="184666"/>
          </a:xfrm>
          <a:prstGeom prst="rect">
            <a:avLst/>
          </a:prstGeom>
          <a:solidFill>
            <a:srgbClr val="EE7624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552135" y="3174309"/>
            <a:ext cx="5352284" cy="7675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39672" y="4293096"/>
            <a:ext cx="5892266" cy="648072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515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644900"/>
            <a:ext cx="9144000" cy="184666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141663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8"/>
          <a:stretch>
            <a:fillRect/>
          </a:stretch>
        </p:blipFill>
        <p:spPr bwMode="auto">
          <a:xfrm>
            <a:off x="371686" y="5591175"/>
            <a:ext cx="20422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87"/>
          <a:stretch>
            <a:fillRect/>
          </a:stretch>
        </p:blipFill>
        <p:spPr bwMode="auto">
          <a:xfrm>
            <a:off x="-9259" y="-33337"/>
            <a:ext cx="9153259" cy="31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9259" y="2781301"/>
            <a:ext cx="9153259" cy="184666"/>
          </a:xfrm>
          <a:prstGeom prst="rect">
            <a:avLst/>
          </a:prstGeom>
          <a:solidFill>
            <a:srgbClr val="EE7624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31607" y="6115050"/>
            <a:ext cx="190075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552135" y="3174309"/>
            <a:ext cx="5352284" cy="7675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39672" y="4293096"/>
            <a:ext cx="5892266" cy="648072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455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644900"/>
            <a:ext cx="9144000" cy="184666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141663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"/>
          <a:stretch>
            <a:fillRect/>
          </a:stretch>
        </p:blipFill>
        <p:spPr bwMode="auto">
          <a:xfrm>
            <a:off x="371686" y="5591175"/>
            <a:ext cx="2089906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87"/>
          <a:stretch>
            <a:fillRect/>
          </a:stretch>
        </p:blipFill>
        <p:spPr bwMode="auto">
          <a:xfrm>
            <a:off x="-9259" y="-33337"/>
            <a:ext cx="9153259" cy="31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9259" y="2781301"/>
            <a:ext cx="9153259" cy="184666"/>
          </a:xfrm>
          <a:prstGeom prst="rect">
            <a:avLst/>
          </a:prstGeom>
          <a:solidFill>
            <a:srgbClr val="EE7624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31607" y="6115050"/>
            <a:ext cx="190075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552135" y="3174309"/>
            <a:ext cx="5352284" cy="7675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39672" y="4293096"/>
            <a:ext cx="5892266" cy="648072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088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644900"/>
            <a:ext cx="9144000" cy="184666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141663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"/>
          <a:stretch>
            <a:fillRect/>
          </a:stretch>
        </p:blipFill>
        <p:spPr bwMode="auto">
          <a:xfrm>
            <a:off x="371687" y="5591175"/>
            <a:ext cx="205419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87"/>
          <a:stretch>
            <a:fillRect/>
          </a:stretch>
        </p:blipFill>
        <p:spPr bwMode="auto">
          <a:xfrm>
            <a:off x="-9259" y="-33337"/>
            <a:ext cx="9153259" cy="31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9259" y="2781301"/>
            <a:ext cx="9153259" cy="184666"/>
          </a:xfrm>
          <a:prstGeom prst="rect">
            <a:avLst/>
          </a:prstGeom>
          <a:solidFill>
            <a:srgbClr val="EE7624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31607" y="6115050"/>
            <a:ext cx="190075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552135" y="3174309"/>
            <a:ext cx="5352284" cy="7675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39672" y="4293096"/>
            <a:ext cx="5892266" cy="648072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94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su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644900"/>
            <a:ext cx="9144000" cy="184666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141663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"/>
          <a:stretch>
            <a:fillRect/>
          </a:stretch>
        </p:blipFill>
        <p:spPr bwMode="auto">
          <a:xfrm>
            <a:off x="371686" y="5591175"/>
            <a:ext cx="2089906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87"/>
          <a:stretch>
            <a:fillRect/>
          </a:stretch>
        </p:blipFill>
        <p:spPr bwMode="auto">
          <a:xfrm>
            <a:off x="-9259" y="-33337"/>
            <a:ext cx="9153259" cy="31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9259" y="2781301"/>
            <a:ext cx="9153259" cy="184666"/>
          </a:xfrm>
          <a:prstGeom prst="rect">
            <a:avLst/>
          </a:prstGeom>
          <a:solidFill>
            <a:srgbClr val="EE7624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31607" y="6115050"/>
            <a:ext cx="190075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552135" y="3174309"/>
            <a:ext cx="5352284" cy="7675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39672" y="4293096"/>
            <a:ext cx="5892266" cy="648072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409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RQ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644900"/>
            <a:ext cx="9144000" cy="184666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141663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71826" y="6115050"/>
            <a:ext cx="22605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Improving performance, reducing risk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8"/>
          <a:stretch>
            <a:fillRect/>
          </a:stretch>
        </p:blipFill>
        <p:spPr bwMode="auto">
          <a:xfrm>
            <a:off x="371686" y="5591175"/>
            <a:ext cx="20422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87"/>
          <a:stretch>
            <a:fillRect/>
          </a:stretch>
        </p:blipFill>
        <p:spPr bwMode="auto">
          <a:xfrm>
            <a:off x="-9259" y="-33337"/>
            <a:ext cx="9153259" cy="31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9259" y="2781301"/>
            <a:ext cx="9153259" cy="184666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552135" y="3174309"/>
            <a:ext cx="5352284" cy="7675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39672" y="4293096"/>
            <a:ext cx="5892266" cy="648072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168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169989"/>
            <a:ext cx="9144000" cy="184666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39672" y="6340475"/>
            <a:ext cx="4823979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3C71"/>
                </a:solidFill>
              </a:rPr>
              <a:t>Running title &lt;set on slide master&gt;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88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gre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169989"/>
            <a:ext cx="9144000" cy="184666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39672" y="6340475"/>
            <a:ext cx="4823979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3C71"/>
                </a:solidFill>
              </a:rPr>
              <a:t>Running title &lt;set on slide master&gt;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906" y="5589589"/>
            <a:ext cx="808186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32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913386"/>
            <a:ext cx="6172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Global marine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lue text on grey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169989"/>
            <a:ext cx="9144000" cy="184666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39672" y="6340475"/>
            <a:ext cx="4823979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3C71"/>
                </a:solidFill>
              </a:rPr>
              <a:t>Running title &lt;set on slide master&gt;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913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grey text on grey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169989"/>
            <a:ext cx="9144000" cy="184666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39672" y="6340475"/>
            <a:ext cx="4823979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3C71"/>
                </a:solidFill>
              </a:rPr>
              <a:t>Running title &lt;set on slide master&gt;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906" y="5589589"/>
            <a:ext cx="808186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311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loyd's Reg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876926"/>
            <a:ext cx="9144000" cy="184666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1791" y="6135688"/>
            <a:ext cx="7850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  <a:t>Lloyd’s Register and variants of it are trading names of Lloyd’s Register Group Limited, its subsidiaries and affiliates.</a:t>
            </a:r>
            <a:b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</a:br>
            <a: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  <a:t>Copyright © Lloyd’s Register [Entity]. 2013. A member of the Lloyd’s Register group.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white">
          <a:xfrm>
            <a:off x="441790" y="1989139"/>
            <a:ext cx="707922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smtClean="0">
                <a:solidFill>
                  <a:srgbClr val="FFFFFF"/>
                </a:solidFill>
              </a:rPr>
              <a:t>First name Last name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Position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Unit/ Department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T +44 (0)23 2345 5432   E </a:t>
            </a: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  <a:hlinkClick r:id="rId2"/>
              </a:rPr>
              <a:t>xxxxx.xxxxx@lr.org</a:t>
            </a:r>
            <a:endParaRPr lang="en-GB" sz="1700" smtClean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700" smtClean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Lloyd’s Register [Entity]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71 Fenchurch Street, London EC3M 4BS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7" y="4632325"/>
            <a:ext cx="161637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31607" y="5157789"/>
            <a:ext cx="190075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</p:spTree>
    <p:extLst>
      <p:ext uri="{BB962C8B-B14F-4D97-AF65-F5344CB8AC3E}">
        <p14:creationId xmlns:p14="http://schemas.microsoft.com/office/powerpoint/2010/main" val="962519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loyd's Register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876926"/>
            <a:ext cx="9144000" cy="184666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1791" y="6135688"/>
            <a:ext cx="7850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  <a:t>Lloyd’s Register and variants of it are trading names of Lloyd’s Register Group Limited, its subsidiaries and affiliates.</a:t>
            </a:r>
            <a:b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</a:br>
            <a: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  <a:t>Copyright © Lloyd’s Register [Entity]. 2013. A member of the Lloyd’s Register group.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white">
          <a:xfrm>
            <a:off x="441790" y="1989139"/>
            <a:ext cx="707922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smtClean="0">
                <a:solidFill>
                  <a:srgbClr val="FFFFFF"/>
                </a:solidFill>
              </a:rPr>
              <a:t>First name Last name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Position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Unit/ Department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T +44 (0)23 2345 5432   E </a:t>
            </a: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  <a:hlinkClick r:id="rId2"/>
              </a:rPr>
              <a:t>xxxxx.xxxxx@lr.org</a:t>
            </a:r>
            <a:endParaRPr lang="en-GB" sz="1700" smtClean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700" smtClean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Lloyd’s Register [Entity]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71 Fenchurch Street, London EC3M 4BS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31607" y="5157789"/>
            <a:ext cx="190075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8"/>
          <a:stretch>
            <a:fillRect/>
          </a:stretch>
        </p:blipFill>
        <p:spPr bwMode="auto">
          <a:xfrm>
            <a:off x="371686" y="4633914"/>
            <a:ext cx="204228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073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loyd's Register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876926"/>
            <a:ext cx="9144000" cy="184666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1791" y="6135688"/>
            <a:ext cx="7850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  <a:t>Lloyd’s Register and variants of it are trading names of Lloyd’s Register Group Limited, its subsidiaries and affiliates.</a:t>
            </a:r>
            <a:b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</a:br>
            <a: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  <a:t>Copyright © Lloyd’s Register [Entity]. 2013. A member of the Lloyd’s Register group.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white">
          <a:xfrm>
            <a:off x="441790" y="1989139"/>
            <a:ext cx="707922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 smtClean="0">
                <a:solidFill>
                  <a:srgbClr val="FFFFFF"/>
                </a:solidFill>
              </a:rPr>
              <a:t>First name Last name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FFFFFF"/>
                </a:solidFill>
                <a:latin typeface="Frutiger LT 55 Roman" pitchFamily="34" charset="0"/>
              </a:rPr>
              <a:t>Position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FFFFFF"/>
                </a:solidFill>
                <a:latin typeface="Frutiger LT 55 Roman" pitchFamily="34" charset="0"/>
              </a:rPr>
              <a:t>Unit/ Department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FFFFFF"/>
                </a:solidFill>
                <a:latin typeface="Frutiger LT 55 Roman" pitchFamily="34" charset="0"/>
              </a:rPr>
              <a:t>T +44 (0)23 2345 5432   E </a:t>
            </a:r>
            <a:r>
              <a:rPr lang="en-GB" sz="1700" dirty="0" smtClean="0">
                <a:solidFill>
                  <a:srgbClr val="FFFFFF"/>
                </a:solidFill>
                <a:latin typeface="Frutiger LT 55 Roman" pitchFamily="34" charset="0"/>
                <a:hlinkClick r:id="rId2"/>
              </a:rPr>
              <a:t>xxxxx.xxxxx@lr.org</a:t>
            </a:r>
            <a:endParaRPr lang="en-GB" sz="1700" dirty="0" smtClean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700" dirty="0" smtClean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FFFFFF"/>
                </a:solidFill>
                <a:latin typeface="Frutiger LT 55 Roman" pitchFamily="34" charset="0"/>
              </a:rPr>
              <a:t>Lloyd’s Register [Entity]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FFFFFF"/>
                </a:solidFill>
                <a:latin typeface="Frutiger LT 55 Roman" pitchFamily="34" charset="0"/>
              </a:rPr>
              <a:t>71 Fenchurch Street, London EC3M 4BS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31607" y="5157789"/>
            <a:ext cx="190075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"/>
          <a:stretch>
            <a:fillRect/>
          </a:stretch>
        </p:blipFill>
        <p:spPr bwMode="auto">
          <a:xfrm>
            <a:off x="371686" y="4633914"/>
            <a:ext cx="2089906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672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loyd's Register 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876926"/>
            <a:ext cx="9144000" cy="184666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1791" y="6135688"/>
            <a:ext cx="7850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  <a:t>Lloyd’s Register and variants of it are trading names of Lloyd’s Register Group Limited, its subsidiaries and affiliates.</a:t>
            </a:r>
            <a:b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</a:br>
            <a: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  <a:t>Copyright © Lloyd’s Register [Entity]. 2013. A member of the Lloyd’s Register group.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white">
          <a:xfrm>
            <a:off x="441790" y="1989139"/>
            <a:ext cx="707922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smtClean="0">
                <a:solidFill>
                  <a:srgbClr val="FFFFFF"/>
                </a:solidFill>
              </a:rPr>
              <a:t>First name Last name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Position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Unit/ Department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T +44 (0)23 2345 5432   E </a:t>
            </a: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  <a:hlinkClick r:id="rId2"/>
              </a:rPr>
              <a:t>xxxxx.xxxxx@lr.org</a:t>
            </a:r>
            <a:endParaRPr lang="en-GB" sz="1700" smtClean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700" smtClean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Lloyd’s Register [Entity]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71 Fenchurch Street, London EC3M 4BS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31607" y="5157789"/>
            <a:ext cx="190075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"/>
          <a:stretch>
            <a:fillRect/>
          </a:stretch>
        </p:blipFill>
        <p:spPr bwMode="auto">
          <a:xfrm>
            <a:off x="371687" y="4633914"/>
            <a:ext cx="205419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521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loyd's Register Consu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876926"/>
            <a:ext cx="9144000" cy="184666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1791" y="6135688"/>
            <a:ext cx="7850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  <a:t>Lloyd’s Register and variants of it are trading names of Lloyd’s Register Group Limited, its subsidiaries and affiliates.</a:t>
            </a:r>
            <a:b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</a:br>
            <a: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  <a:t>Copyright © Lloyd’s Register [Entity]. 2013. A member of the Lloyd’s Register group.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white">
          <a:xfrm>
            <a:off x="441790" y="1989139"/>
            <a:ext cx="707922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smtClean="0">
                <a:solidFill>
                  <a:srgbClr val="FFFFFF"/>
                </a:solidFill>
              </a:rPr>
              <a:t>First name Last name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Position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Unit/ Department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T +44 (0)23 2345 5432   E </a:t>
            </a: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  <a:hlinkClick r:id="rId2"/>
              </a:rPr>
              <a:t>xxxxx.xxxxx@lr.org</a:t>
            </a:r>
            <a:endParaRPr lang="en-GB" sz="1700" smtClean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700" smtClean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Lloyd’s Register [Entity]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71 Fenchurch Street, London EC3M 4BS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31607" y="5157789"/>
            <a:ext cx="190075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"/>
          <a:stretch>
            <a:fillRect/>
          </a:stretch>
        </p:blipFill>
        <p:spPr bwMode="auto">
          <a:xfrm>
            <a:off x="371686" y="4633914"/>
            <a:ext cx="2089906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68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loyd's Register LRQ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84666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876926"/>
            <a:ext cx="9144000" cy="184666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1791" y="6135688"/>
            <a:ext cx="7850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  <a:t>Lloyd’s Register and variants of it are trading names of Lloyd’s Register Group Limited, its subsidiaries and affiliates.</a:t>
            </a:r>
            <a:b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</a:br>
            <a: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  <a:t>Copyright © Lloyd’s Register Quality Assurance Limited. 2013. A member of the Lloyd’s Register group.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white">
          <a:xfrm>
            <a:off x="441790" y="1989139"/>
            <a:ext cx="707922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smtClean="0">
                <a:solidFill>
                  <a:srgbClr val="FFFFFF"/>
                </a:solidFill>
              </a:rPr>
              <a:t>First name Last name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Position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Unit/ Department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T +44 (0)23 2345 5432   E </a:t>
            </a:r>
            <a:r>
              <a:rPr lang="en-GB" sz="1700" smtClean="0">
                <a:solidFill>
                  <a:srgbClr val="3B8EDE"/>
                </a:solidFill>
                <a:latin typeface="Frutiger LT 55 Roman" pitchFamily="34" charset="0"/>
                <a:hlinkClick r:id="rId2"/>
              </a:rPr>
              <a:t>xxxxx.xxxxx@lr.org</a:t>
            </a:r>
            <a:endParaRPr lang="en-GB" sz="1700" smtClean="0">
              <a:solidFill>
                <a:srgbClr val="3B8EDE"/>
              </a:solidFill>
              <a:latin typeface="Frutiger LT 55 Roman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700" smtClean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Lloyd’s Register LRQA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smtClean="0">
                <a:solidFill>
                  <a:srgbClr val="FFFFFF"/>
                </a:solidFill>
                <a:latin typeface="Frutiger LT 55 Roman" pitchFamily="34" charset="0"/>
              </a:rPr>
              <a:t>71 Fenchurch Street, London EC3M 4BS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71826" y="5157789"/>
            <a:ext cx="22605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Improving performance, reducing risk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8"/>
          <a:stretch>
            <a:fillRect/>
          </a:stretch>
        </p:blipFill>
        <p:spPr bwMode="auto">
          <a:xfrm>
            <a:off x="371686" y="4633914"/>
            <a:ext cx="204228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256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08" y="4406901"/>
            <a:ext cx="7772334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08" y="2906713"/>
            <a:ext cx="777233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536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3" y="274638"/>
            <a:ext cx="822867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63" y="1535113"/>
            <a:ext cx="403960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63" y="2174875"/>
            <a:ext cx="40396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11" y="1535113"/>
            <a:ext cx="40409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11" y="2174875"/>
            <a:ext cx="40409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2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381000" y="762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 Global Marine Trends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372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165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3" y="273050"/>
            <a:ext cx="300787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7" y="273051"/>
            <a:ext cx="511101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3" y="1435101"/>
            <a:ext cx="300787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256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66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66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66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46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27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0518" y="539751"/>
            <a:ext cx="1793615" cy="5040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672" y="539751"/>
            <a:ext cx="5253865" cy="5040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670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96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19200"/>
            <a:ext cx="6172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Global Marine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038600" cy="365125"/>
          </a:xfrm>
        </p:spPr>
        <p:txBody>
          <a:bodyPr wrap="none"/>
          <a:lstStyle/>
          <a:p>
            <a:r>
              <a:rPr lang="en-US" dirty="0" smtClean="0"/>
              <a:t>Copyright © Lloyd’s Register, QinetiQ, Strathclyde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913386"/>
            <a:ext cx="6172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Global Marine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913386"/>
            <a:ext cx="6172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Global Marine Trends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81000" y="762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 Global Marine Trends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381000" y="762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 Global Marine Trends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381000" y="762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 Global Marine Trends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505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" y="399691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Global</a:t>
            </a:r>
            <a:r>
              <a:rPr lang="en-GB" sz="28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Marine Trends</a:t>
            </a:r>
            <a:r>
              <a:rPr lang="en-GB" sz="2800" b="1" dirty="0" smtClean="0">
                <a:solidFill>
                  <a:srgbClr val="FF6600"/>
                </a:solidFill>
              </a:rPr>
              <a:t>   2030</a:t>
            </a:r>
            <a:endParaRPr lang="en-GB" sz="2800" b="1" dirty="0">
              <a:solidFill>
                <a:srgbClr val="FF6600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3151"/>
            <a:ext cx="1752600" cy="69976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08523"/>
            <a:ext cx="1447800" cy="8143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672" y="287339"/>
            <a:ext cx="71599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95" y="1619250"/>
            <a:ext cx="7173139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Bullet style 1</a:t>
            </a:r>
          </a:p>
          <a:p>
            <a:pPr lvl="1"/>
            <a:r>
              <a:rPr lang="en-GB" smtClean="0"/>
              <a:t>Bullet style 2</a:t>
            </a:r>
          </a:p>
          <a:p>
            <a:pPr lvl="2"/>
            <a:r>
              <a:rPr lang="en-GB" smtClean="0"/>
              <a:t>Bullet style 3</a:t>
            </a:r>
          </a:p>
          <a:p>
            <a:pPr lvl="3"/>
            <a:r>
              <a:rPr lang="en-GB" smtClean="0"/>
              <a:t>Bullet style 4</a:t>
            </a:r>
          </a:p>
          <a:p>
            <a:pPr lvl="4"/>
            <a:r>
              <a:rPr lang="en-GB" smtClean="0"/>
              <a:t>Bullet style 5</a:t>
            </a:r>
          </a:p>
        </p:txBody>
      </p:sp>
    </p:spTree>
    <p:extLst>
      <p:ext uri="{BB962C8B-B14F-4D97-AF65-F5344CB8AC3E}">
        <p14:creationId xmlns:p14="http://schemas.microsoft.com/office/powerpoint/2010/main" val="10112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ea typeface="+mn-ea"/>
          <a:cs typeface="+mn-cs"/>
        </a:defRPr>
      </a:lvl1pPr>
      <a:lvl2pPr marL="7175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2pPr>
      <a:lvl3pPr marL="1165225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3pPr>
      <a:lvl4pPr marL="1616075" indent="-271463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4pPr>
      <a:lvl5pPr marL="20637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5pPr>
      <a:lvl6pPr marL="25209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6pPr>
      <a:lvl7pPr marL="29781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7pPr>
      <a:lvl8pPr marL="34353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8pPr>
      <a:lvl9pPr marL="38925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t="11905" r="3876" b="52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562599"/>
            <a:ext cx="1854200" cy="104298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61" y="5562599"/>
            <a:ext cx="2593089" cy="10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7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Crude Oil seaborne trade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object 42"/>
          <p:cNvSpPr txBox="1"/>
          <p:nvPr/>
        </p:nvSpPr>
        <p:spPr>
          <a:xfrm>
            <a:off x="640080" y="1594037"/>
            <a:ext cx="2444750" cy="276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Fig. 36  </a:t>
            </a:r>
            <a:r>
              <a:rPr sz="1000" spc="-125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 </a:t>
            </a:r>
            <a:r>
              <a:rPr sz="1000" b="1" spc="-25" dirty="0" smtClean="0">
                <a:solidFill>
                  <a:srgbClr val="707172"/>
                </a:solidFill>
                <a:latin typeface="Arial"/>
                <a:cs typeface="Arial"/>
              </a:rPr>
              <a:t>Crude Oil </a:t>
            </a:r>
            <a:r>
              <a:rPr sz="1000" b="1" spc="5" dirty="0" smtClean="0">
                <a:solidFill>
                  <a:srgbClr val="707172"/>
                </a:solidFill>
                <a:latin typeface="Arial"/>
                <a:cs typeface="Arial"/>
              </a:rPr>
              <a:t>export (million </a:t>
            </a:r>
            <a:r>
              <a:rPr sz="1000" b="1" spc="-15" dirty="0" smtClean="0">
                <a:solidFill>
                  <a:srgbClr val="707172"/>
                </a:solidFill>
                <a:latin typeface="Arial"/>
                <a:cs typeface="Arial"/>
              </a:rPr>
              <a:t>tonnes)</a:t>
            </a:r>
            <a:endParaRPr sz="1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55"/>
              </a:spcBef>
            </a:pPr>
            <a:r>
              <a:rPr sz="600" spc="-35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Source</a:t>
            </a:r>
            <a:r>
              <a:rPr sz="600" spc="-15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:</a:t>
            </a:r>
            <a:r>
              <a:rPr sz="600" spc="-1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 </a:t>
            </a:r>
            <a:r>
              <a:rPr sz="600" spc="-5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MS</a:t>
            </a:r>
            <a:r>
              <a:rPr sz="600" spc="-2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I</a:t>
            </a:r>
            <a:r>
              <a:rPr sz="600" spc="-1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 </a:t>
            </a:r>
            <a:r>
              <a:rPr sz="600" spc="-7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/</a:t>
            </a:r>
            <a:r>
              <a:rPr sz="600" spc="-1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 </a:t>
            </a:r>
            <a:r>
              <a:rPr sz="600" spc="-4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LR</a:t>
            </a:r>
            <a:endParaRPr sz="600" dirty="0">
              <a:latin typeface="Frutiger LT 65 Bold"/>
              <a:cs typeface="Frutiger LT 65 Bold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6982"/>
            <a:ext cx="8406683" cy="528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Crude Oil seaborne </a:t>
            </a: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trade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object 42"/>
          <p:cNvSpPr txBox="1"/>
          <p:nvPr/>
        </p:nvSpPr>
        <p:spPr>
          <a:xfrm>
            <a:off x="640080" y="1594037"/>
            <a:ext cx="2444750" cy="276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Fig. 36  </a:t>
            </a:r>
            <a:r>
              <a:rPr sz="1000" spc="-125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 </a:t>
            </a:r>
            <a:r>
              <a:rPr sz="1000" b="1" spc="-25" dirty="0" smtClean="0">
                <a:solidFill>
                  <a:srgbClr val="707172"/>
                </a:solidFill>
                <a:latin typeface="Arial"/>
                <a:cs typeface="Arial"/>
              </a:rPr>
              <a:t>Crude Oil </a:t>
            </a:r>
            <a:r>
              <a:rPr sz="1000" b="1" spc="5" dirty="0" smtClean="0">
                <a:solidFill>
                  <a:srgbClr val="707172"/>
                </a:solidFill>
                <a:latin typeface="Arial"/>
                <a:cs typeface="Arial"/>
              </a:rPr>
              <a:t>export (million </a:t>
            </a:r>
            <a:r>
              <a:rPr sz="1000" b="1" spc="-15" dirty="0" smtClean="0">
                <a:solidFill>
                  <a:srgbClr val="707172"/>
                </a:solidFill>
                <a:latin typeface="Arial"/>
                <a:cs typeface="Arial"/>
              </a:rPr>
              <a:t>tonnes)</a:t>
            </a:r>
            <a:endParaRPr sz="1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55"/>
              </a:spcBef>
            </a:pPr>
            <a:r>
              <a:rPr sz="600" spc="-35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Source</a:t>
            </a:r>
            <a:r>
              <a:rPr sz="600" spc="-15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:</a:t>
            </a:r>
            <a:r>
              <a:rPr sz="600" spc="-1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 </a:t>
            </a:r>
            <a:r>
              <a:rPr sz="600" spc="-5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MS</a:t>
            </a:r>
            <a:r>
              <a:rPr sz="600" spc="-2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I</a:t>
            </a:r>
            <a:r>
              <a:rPr sz="600" spc="-1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 </a:t>
            </a:r>
            <a:r>
              <a:rPr sz="600" spc="-7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/</a:t>
            </a:r>
            <a:r>
              <a:rPr sz="600" spc="-1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 </a:t>
            </a:r>
            <a:r>
              <a:rPr sz="600" spc="-40" dirty="0" smtClean="0">
                <a:solidFill>
                  <a:srgbClr val="707172"/>
                </a:solidFill>
                <a:latin typeface="Frutiger LT 65 Bold"/>
                <a:cs typeface="Frutiger LT 65 Bold"/>
              </a:rPr>
              <a:t>LR</a:t>
            </a:r>
            <a:endParaRPr sz="600" dirty="0">
              <a:latin typeface="Frutiger LT 65 Bold"/>
              <a:cs typeface="Frutiger LT 65 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5309"/>
            <a:ext cx="8382000" cy="527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1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Crude Oil seaborne trade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119100" cy="49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00"/>
            <a:ext cx="533399" cy="49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300" y="1524000"/>
            <a:ext cx="729499" cy="49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2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LNG seaborne trade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82000" cy="471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0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LNG seaborne trade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0453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6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Iron Ore seaborne trade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82000" cy="460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8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Coal seaborne trade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382000" cy="475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3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Container trade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124200" cy="396240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599"/>
            <a:ext cx="8382000" cy="454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8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Container trade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124200" cy="396240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290"/>
            <a:ext cx="8381999" cy="468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4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Fleet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9093"/>
            <a:ext cx="8382000" cy="470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0576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Fleet ownership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5976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00"/>
            <a:ext cx="9143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18" y="1524000"/>
            <a:ext cx="86998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3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Shipbuilding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0" y="1524000"/>
            <a:ext cx="612648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00"/>
            <a:ext cx="105155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40" y="1514375"/>
            <a:ext cx="118871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3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0"/>
            <a:ext cx="5066453" cy="2849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503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Offshore Energy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Drivers &amp;  Impacts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Offshore oil and gas platforms</a:t>
            </a:r>
          </a:p>
          <a:p>
            <a:r>
              <a:rPr lang="en-GB" sz="2000" dirty="0"/>
              <a:t>Wave </a:t>
            </a:r>
            <a:r>
              <a:rPr lang="en-GB" sz="2000" dirty="0" smtClean="0"/>
              <a:t>power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Offshore wind turbines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559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503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Drivers &amp; Impacts 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7106"/>
            <a:ext cx="5715000" cy="5162293"/>
          </a:xfrm>
        </p:spPr>
        <p:txBody>
          <a:bodyPr>
            <a:noAutofit/>
          </a:bodyPr>
          <a:lstStyle/>
          <a:p>
            <a:r>
              <a:rPr lang="en-GB" sz="2000" dirty="0" smtClean="0"/>
              <a:t>The main driver will be the health of the world economy and a desire to lower carbon intensity</a:t>
            </a:r>
          </a:p>
          <a:p>
            <a:r>
              <a:rPr lang="en-GB" sz="2000" dirty="0" smtClean="0"/>
              <a:t>The rise in demand from emerging countries will drive investment </a:t>
            </a:r>
            <a:r>
              <a:rPr lang="en-GB" sz="2000" dirty="0"/>
              <a:t>in offshore exploration </a:t>
            </a:r>
            <a:r>
              <a:rPr lang="en-GB" sz="2000" dirty="0" smtClean="0"/>
              <a:t>for oil and gas in regions which are rich in offshore oil &amp; gas reserves</a:t>
            </a:r>
          </a:p>
          <a:p>
            <a:r>
              <a:rPr lang="en-GB" sz="2000" dirty="0"/>
              <a:t>We will see increased activities in the Arctic and cold climate regions, in west Africa and South East </a:t>
            </a:r>
            <a:r>
              <a:rPr lang="en-GB" sz="2000" dirty="0" smtClean="0"/>
              <a:t>Asia</a:t>
            </a:r>
          </a:p>
          <a:p>
            <a:r>
              <a:rPr lang="en-GB" sz="2000" dirty="0" smtClean="0"/>
              <a:t>We </a:t>
            </a:r>
            <a:r>
              <a:rPr lang="en-GB" sz="2000" dirty="0"/>
              <a:t>will see an impressive expansion by </a:t>
            </a:r>
            <a:r>
              <a:rPr lang="en-GB" sz="2000" dirty="0" smtClean="0"/>
              <a:t>2030 in offshore energy supply</a:t>
            </a:r>
            <a:endParaRPr lang="en-GB" sz="2000" dirty="0"/>
          </a:p>
          <a:p>
            <a:r>
              <a:rPr lang="en-GB" sz="2000" dirty="0" smtClean="0"/>
              <a:t>There is also a drive to expand the energy mix with an acceleration </a:t>
            </a:r>
            <a:r>
              <a:rPr lang="en-GB" sz="2000" dirty="0"/>
              <a:t>in offshore </a:t>
            </a:r>
            <a:r>
              <a:rPr lang="en-GB" sz="2000" dirty="0" smtClean="0"/>
              <a:t>renewables to lower carbon intensity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424406" cy="485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8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503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Offshore Oil supply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08" y="1447800"/>
            <a:ext cx="449109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GB" sz="2000" dirty="0"/>
              <a:t>34% of worldwide oil production occurred offshore in 2004. This is expected to increase to 40% by 2015 and to 48% by 2030. </a:t>
            </a:r>
            <a:endParaRPr lang="en-GB" sz="2000" dirty="0" smtClean="0"/>
          </a:p>
          <a:p>
            <a:r>
              <a:rPr lang="en-GB" sz="2000" dirty="0" smtClean="0"/>
              <a:t>Production </a:t>
            </a:r>
            <a:r>
              <a:rPr lang="en-GB" sz="2000" dirty="0"/>
              <a:t>in deep water offshore </a:t>
            </a:r>
            <a:r>
              <a:rPr lang="en-GB" sz="2000" dirty="0" smtClean="0"/>
              <a:t>fields will move </a:t>
            </a:r>
            <a:r>
              <a:rPr lang="en-GB" sz="2000" dirty="0"/>
              <a:t>from 10% share (2004) to 25% (2015) and to 45</a:t>
            </a:r>
            <a:r>
              <a:rPr lang="en-GB" sz="2000" dirty="0" smtClean="0"/>
              <a:t>% in </a:t>
            </a:r>
            <a:r>
              <a:rPr lang="en-GB" sz="2000" dirty="0"/>
              <a:t>2030. </a:t>
            </a:r>
            <a:endParaRPr lang="en-GB" sz="2000" dirty="0" smtClean="0"/>
          </a:p>
          <a:p>
            <a:r>
              <a:rPr lang="en-GB" sz="2000" dirty="0"/>
              <a:t>T</a:t>
            </a:r>
            <a:r>
              <a:rPr lang="en-GB" sz="2000" dirty="0" smtClean="0"/>
              <a:t>his </a:t>
            </a:r>
            <a:r>
              <a:rPr lang="en-GB" sz="2000" dirty="0"/>
              <a:t>will compensate the decline from “traditional offshore” fields. </a:t>
            </a:r>
          </a:p>
        </p:txBody>
      </p:sp>
    </p:spTree>
    <p:extLst>
      <p:ext uri="{BB962C8B-B14F-4D97-AF65-F5344CB8AC3E}">
        <p14:creationId xmlns:p14="http://schemas.microsoft.com/office/powerpoint/2010/main" val="7821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503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Offshore Natural Gas supply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190999" cy="467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GB" sz="2000" dirty="0"/>
              <a:t>Natural gas will be the fastest growing major fuel supply, with demand rising more than 60% by 2030. </a:t>
            </a:r>
            <a:endParaRPr lang="en-GB" sz="2000" dirty="0" smtClean="0"/>
          </a:p>
          <a:p>
            <a:r>
              <a:rPr lang="en-GB" sz="2000" dirty="0" smtClean="0"/>
              <a:t>Natural </a:t>
            </a:r>
            <a:r>
              <a:rPr lang="en-GB" sz="2000" dirty="0"/>
              <a:t>gas production from offshore reserves is </a:t>
            </a:r>
            <a:r>
              <a:rPr lang="en-GB" sz="2000" dirty="0" smtClean="0"/>
              <a:t>expected to </a:t>
            </a:r>
            <a:r>
              <a:rPr lang="en-GB" sz="2000" dirty="0"/>
              <a:t>increase from 28% of the worldwide natural gas production in 2004 to 34% in 2015 and to 42% in 2030.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3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503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Oil and gas platforms 2010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Image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05800" cy="52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503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Oil and gas </a:t>
            </a: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platforms 2030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Image</a:t>
            </a: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05800" cy="518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6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503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Wave power potential in 2030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1676400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The global technical potential of wave energy is estimated at 11,400 </a:t>
            </a:r>
            <a:r>
              <a:rPr lang="en-GB" sz="2000" dirty="0" err="1"/>
              <a:t>TWh</a:t>
            </a:r>
            <a:r>
              <a:rPr lang="en-GB" sz="2000" dirty="0"/>
              <a:t> per year. Its sustainable generating potential of 1,700 </a:t>
            </a:r>
            <a:r>
              <a:rPr lang="en-GB" sz="2000" dirty="0" err="1"/>
              <a:t>TWh</a:t>
            </a:r>
            <a:r>
              <a:rPr lang="en-GB" sz="2000" dirty="0"/>
              <a:t> per year equates to about 10 per cent of global energy needs</a:t>
            </a:r>
            <a:r>
              <a:rPr lang="en-GB" sz="2000" dirty="0" smtClean="0"/>
              <a:t>.</a:t>
            </a:r>
            <a:endParaRPr lang="en-GB" sz="2000" b="1" dirty="0" smtClean="0"/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22</a:t>
            </a:r>
            <a:r>
              <a:rPr lang="en-GB" sz="2000" b="1" dirty="0" smtClean="0"/>
              <a:t> </a:t>
            </a:r>
            <a:r>
              <a:rPr lang="en-GB" sz="2000" dirty="0" smtClean="0"/>
              <a:t>wave </a:t>
            </a:r>
            <a:r>
              <a:rPr lang="en-GB" sz="2000" dirty="0"/>
              <a:t>energy devices in </a:t>
            </a:r>
            <a:r>
              <a:rPr lang="en-GB" sz="2000" dirty="0" smtClean="0"/>
              <a:t>2010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22,000</a:t>
            </a:r>
            <a:r>
              <a:rPr lang="en-GB" sz="2000" dirty="0" smtClean="0"/>
              <a:t> </a:t>
            </a:r>
            <a:r>
              <a:rPr lang="en-GB" sz="2000" dirty="0"/>
              <a:t>wave energy </a:t>
            </a:r>
            <a:r>
              <a:rPr lang="en-GB" sz="2000" dirty="0" smtClean="0"/>
              <a:t>devices expected </a:t>
            </a:r>
            <a:r>
              <a:rPr lang="en-GB" sz="2000" dirty="0"/>
              <a:t>in 2030</a:t>
            </a:r>
          </a:p>
          <a:p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382000" cy="341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4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503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Offshore wind turbines 2010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Image</a:t>
            </a:r>
            <a:endParaRPr lang="en-GB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05800" cy="50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2304" r="3614" b="2667"/>
          <a:stretch/>
        </p:blipFill>
        <p:spPr>
          <a:xfrm>
            <a:off x="3404382" y="1055076"/>
            <a:ext cx="5739618" cy="5802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Scenarios and Drivers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503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Offshore wind turbines in 2030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Image</a:t>
            </a:r>
            <a:endParaRPr lang="en-GB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05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0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Für alle 3 Szenarien gilt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de-DE" sz="1800" dirty="0" smtClean="0"/>
              <a:t>Das Weltwirtschaftspotential wird  sich von 2010 bis 2030 nahezu verdreifachen </a:t>
            </a:r>
            <a:r>
              <a:rPr lang="de-DE" sz="1400" dirty="0" smtClean="0"/>
              <a:t>(von 9 Milliarden Tonnen auf 19 – 24 Milliarden Tonnen jährlich).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Die 3 Topökonomien werden China</a:t>
            </a:r>
            <a:r>
              <a:rPr lang="de-DE" sz="1800" dirty="0"/>
              <a:t>, </a:t>
            </a:r>
            <a:r>
              <a:rPr lang="de-DE" sz="1800" dirty="0" smtClean="0"/>
              <a:t>USA und Indien sein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Der globale </a:t>
            </a:r>
            <a:r>
              <a:rPr lang="de-DE" sz="1800" dirty="0"/>
              <a:t>Handel wächst </a:t>
            </a:r>
            <a:r>
              <a:rPr lang="de-DE" sz="1800" dirty="0" smtClean="0"/>
              <a:t>erheblich und mit ihm die Handelsschifffahrt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Hafenstädte werden zu den wirtschaftlich am wichtigsten Städten der Welt</a:t>
            </a: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dirty="0"/>
              <a:t>China </a:t>
            </a:r>
            <a:r>
              <a:rPr lang="de-DE" sz="1800" dirty="0" smtClean="0"/>
              <a:t>wird zum größten Ölkonsumenten </a:t>
            </a:r>
            <a:r>
              <a:rPr lang="de-DE" sz="1800" dirty="0"/>
              <a:t>vor </a:t>
            </a:r>
            <a:r>
              <a:rPr lang="de-DE" sz="1800" dirty="0" smtClean="0"/>
              <a:t>den USA</a:t>
            </a: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dirty="0" smtClean="0"/>
              <a:t>Der </a:t>
            </a:r>
            <a:r>
              <a:rPr lang="de-DE" sz="1800" dirty="0"/>
              <a:t>Erdgasimport durch Japan, Europa, Indien und China dominiert</a:t>
            </a:r>
            <a:r>
              <a:rPr lang="de-DE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China </a:t>
            </a:r>
            <a:r>
              <a:rPr lang="de-DE" sz="1800" dirty="0"/>
              <a:t>und Indien </a:t>
            </a:r>
            <a:r>
              <a:rPr lang="de-DE" sz="1800" dirty="0" smtClean="0"/>
              <a:t>werden zu den größten Kohle- und Stahlverbrauchern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de-DE" sz="1800" dirty="0" smtClean="0"/>
              <a:t>Es wird stark erhöhte Investitionen im Offshore-Bereich geben</a:t>
            </a:r>
          </a:p>
        </p:txBody>
      </p:sp>
    </p:spTree>
    <p:extLst>
      <p:ext uri="{BB962C8B-B14F-4D97-AF65-F5344CB8AC3E}">
        <p14:creationId xmlns:p14="http://schemas.microsoft.com/office/powerpoint/2010/main" val="23697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Handelsschifffahrt 2030</a:t>
            </a:r>
          </a:p>
          <a:p>
            <a:pPr marL="0" indent="0">
              <a:buNone/>
            </a:pPr>
            <a:endParaRPr lang="de-DE" sz="1600" b="1" dirty="0" smtClean="0">
              <a:solidFill>
                <a:schemeClr val="tx2"/>
              </a:solidFill>
            </a:endParaRPr>
          </a:p>
          <a:p>
            <a:pPr>
              <a:lnSpc>
                <a:spcPts val="2200"/>
              </a:lnSpc>
            </a:pPr>
            <a:r>
              <a:rPr lang="de-DE" sz="1800" dirty="0" smtClean="0"/>
              <a:t>Die Handelsschifffahrt wird sich bis 2030 verdoppelt</a:t>
            </a:r>
          </a:p>
          <a:p>
            <a:pPr>
              <a:lnSpc>
                <a:spcPts val="2200"/>
              </a:lnSpc>
            </a:pPr>
            <a:r>
              <a:rPr lang="de-DE" sz="1800" dirty="0" smtClean="0"/>
              <a:t>China ist 2030 </a:t>
            </a:r>
            <a:r>
              <a:rPr lang="de-DE" sz="1800" i="1" dirty="0" smtClean="0"/>
              <a:t>die</a:t>
            </a:r>
            <a:r>
              <a:rPr lang="de-DE" sz="1800" dirty="0" smtClean="0"/>
              <a:t> maritime Supermacht (Seehandel, Schiffbau, Eigner- und Managementstrukturen)</a:t>
            </a:r>
          </a:p>
          <a:p>
            <a:pPr>
              <a:lnSpc>
                <a:spcPts val="2200"/>
              </a:lnSpc>
            </a:pPr>
            <a:r>
              <a:rPr lang="de-DE" sz="1800" dirty="0" smtClean="0"/>
              <a:t>China und Indien sind die Antreiber des globalen Handels (Import und Export von Rohstoffen und Konsumgütern)</a:t>
            </a:r>
            <a:endParaRPr lang="de-DE" sz="1400" dirty="0" smtClean="0"/>
          </a:p>
          <a:p>
            <a:pPr>
              <a:lnSpc>
                <a:spcPts val="2200"/>
              </a:lnSpc>
            </a:pPr>
            <a:r>
              <a:rPr lang="de-DE" sz="1800" dirty="0" smtClean="0"/>
              <a:t>Containertransporte wachsen global, v.a. im asiatischen und indischen Bereich</a:t>
            </a:r>
          </a:p>
          <a:p>
            <a:pPr>
              <a:lnSpc>
                <a:spcPts val="2200"/>
              </a:lnSpc>
            </a:pPr>
            <a:r>
              <a:rPr lang="de-DE" sz="1800" dirty="0" smtClean="0"/>
              <a:t>Gesamttonnage und die Anzahl der Schiffe steigt über alle Schiffstypen hinweg </a:t>
            </a:r>
          </a:p>
          <a:p>
            <a:pPr marL="457200" lvl="1" indent="0">
              <a:lnSpc>
                <a:spcPts val="2200"/>
              </a:lnSpc>
              <a:buNone/>
            </a:pPr>
            <a:r>
              <a:rPr lang="de-DE" sz="1600" dirty="0" smtClean="0"/>
              <a:t>(Tanker ca.  x 1.8; Massengutschiffe, Container und LNG  </a:t>
            </a:r>
            <a:r>
              <a:rPr lang="de-DE" sz="1600" dirty="0" err="1" smtClean="0"/>
              <a:t>ca</a:t>
            </a:r>
            <a:r>
              <a:rPr lang="de-DE" sz="1600" dirty="0" smtClean="0"/>
              <a:t> . x 1.8 – 3)</a:t>
            </a:r>
            <a:br>
              <a:rPr lang="de-DE" sz="1600" dirty="0" smtClean="0"/>
            </a:br>
            <a:endParaRPr lang="de-DE" sz="1400" dirty="0" smtClean="0"/>
          </a:p>
          <a:p>
            <a:pPr>
              <a:lnSpc>
                <a:spcPts val="2200"/>
              </a:lnSpc>
            </a:pPr>
            <a:r>
              <a:rPr lang="de-DE" sz="1800" dirty="0" smtClean="0"/>
              <a:t>China ist größter Flotteneigner vor Griechenland </a:t>
            </a:r>
          </a:p>
          <a:p>
            <a:pPr>
              <a:lnSpc>
                <a:spcPts val="2200"/>
              </a:lnSpc>
            </a:pPr>
            <a:r>
              <a:rPr lang="de-DE" sz="1800" dirty="0" smtClean="0"/>
              <a:t>China bestimmt den Schiffbau. Japan und Südkorea verlieren Marktanteile.</a:t>
            </a:r>
            <a:br>
              <a:rPr lang="de-DE" sz="1800" dirty="0" smtClean="0"/>
            </a:br>
            <a:r>
              <a:rPr lang="de-DE" sz="1800" dirty="0" smtClean="0"/>
              <a:t>Schiffbau wächst auch in Schwellenländern (Vietnam, Brasilien, Indien, Philippinen)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517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Offshore-Energie 2030</a:t>
            </a:r>
          </a:p>
          <a:p>
            <a:pPr marL="0" indent="0">
              <a:buNone/>
            </a:pPr>
            <a:endParaRPr lang="de-DE" sz="2800" b="1" dirty="0" smtClean="0">
              <a:solidFill>
                <a:schemeClr val="tx2"/>
              </a:solidFill>
            </a:endParaRPr>
          </a:p>
          <a:p>
            <a:r>
              <a:rPr lang="de-DE" sz="2000" dirty="0" smtClean="0"/>
              <a:t>Die Offshore-Energiegewinnung wächst sehr stark, vor allem die  Tiefseeförderung (circa 50% der Offshore-Förderung)</a:t>
            </a:r>
          </a:p>
          <a:p>
            <a:r>
              <a:rPr lang="de-DE" sz="2000" dirty="0" smtClean="0"/>
              <a:t>Erdgas wird der am schnellsten wachsende Bereich für die Treibstoffversorgung (+60%)</a:t>
            </a:r>
          </a:p>
          <a:p>
            <a:r>
              <a:rPr lang="de-DE" sz="2000" dirty="0" smtClean="0"/>
              <a:t>Weltweit gibt es neue Öl- und Gasplattformen. Die größte Steigerung liegt in Westafrika, der Arktis, Südkorea, Indonesien, dem Mittelmeer und dem Schwarzen Meer. Steigerung circa um den Faktor 2 - 3</a:t>
            </a:r>
          </a:p>
          <a:p>
            <a:r>
              <a:rPr lang="de-DE" sz="2000" dirty="0" smtClean="0"/>
              <a:t>In 2030 wird es ca. 22.000 Wellenkraftwerke weltweit geben </a:t>
            </a:r>
          </a:p>
          <a:p>
            <a:r>
              <a:rPr lang="de-DE" sz="2000" dirty="0" smtClean="0"/>
              <a:t>Offshore </a:t>
            </a:r>
            <a:r>
              <a:rPr lang="de-DE" sz="2000" dirty="0"/>
              <a:t>Windenergie </a:t>
            </a:r>
            <a:r>
              <a:rPr lang="de-DE" sz="2000" dirty="0" smtClean="0"/>
              <a:t>wird sehr </a:t>
            </a:r>
            <a:r>
              <a:rPr lang="de-DE" sz="2000" dirty="0"/>
              <a:t>stark </a:t>
            </a:r>
            <a:r>
              <a:rPr lang="de-DE" sz="2000" dirty="0" smtClean="0"/>
              <a:t>anwachsen, vor allem in der Nord- und Ostsee sowie im asiatischen Pazifik, Steigerung um das 100-fache.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307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" y="1162050"/>
            <a:ext cx="906780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1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white">
          <a:xfrm>
            <a:off x="280060" y="2535892"/>
            <a:ext cx="8496300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600" dirty="0">
                <a:solidFill>
                  <a:schemeClr val="accent1"/>
                </a:solidFill>
                <a:latin typeface="Frutiger LT 55 Roman" pitchFamily="34" charset="0"/>
              </a:rPr>
              <a:t>Uwe Bollwinkel</a:t>
            </a:r>
          </a:p>
          <a:p>
            <a:pPr eaLnBrk="1" hangingPunct="1">
              <a:defRPr/>
            </a:pPr>
            <a:r>
              <a:rPr lang="en-GB" sz="1600" dirty="0">
                <a:solidFill>
                  <a:schemeClr val="accent1"/>
                </a:solidFill>
                <a:latin typeface="Frutiger LT 55 Roman" pitchFamily="34" charset="0"/>
              </a:rPr>
              <a:t>Senior Principal Client Manager </a:t>
            </a:r>
          </a:p>
          <a:p>
            <a:pPr eaLnBrk="1" hangingPunct="1">
              <a:defRPr/>
            </a:pPr>
            <a:endParaRPr lang="en-GB" sz="1600" dirty="0">
              <a:solidFill>
                <a:schemeClr val="accent1"/>
              </a:solidFill>
              <a:latin typeface="Frutiger LT 55 Roman" pitchFamily="34" charset="0"/>
            </a:endParaRPr>
          </a:p>
          <a:p>
            <a:pPr eaLnBrk="1" hangingPunct="1">
              <a:defRPr/>
            </a:pPr>
            <a:r>
              <a:rPr lang="en-GB" sz="1600" dirty="0">
                <a:solidFill>
                  <a:schemeClr val="accent1"/>
                </a:solidFill>
                <a:latin typeface="Frutiger LT 55 Roman" pitchFamily="34" charset="0"/>
              </a:rPr>
              <a:t>E uwe.bollwinkel@lr.org</a:t>
            </a:r>
          </a:p>
          <a:p>
            <a:pPr eaLnBrk="1" hangingPunct="1">
              <a:defRPr/>
            </a:pPr>
            <a:r>
              <a:rPr lang="en-GB" sz="1600" dirty="0">
                <a:solidFill>
                  <a:schemeClr val="accent1"/>
                </a:solidFill>
                <a:latin typeface="Frutiger LT 55 Roman" pitchFamily="34" charset="0"/>
              </a:rPr>
              <a:t>T +49 (0)471 926896-0</a:t>
            </a:r>
          </a:p>
          <a:p>
            <a:pPr eaLnBrk="1" hangingPunct="1">
              <a:defRPr/>
            </a:pPr>
            <a:r>
              <a:rPr lang="en-GB" sz="1600" dirty="0">
                <a:solidFill>
                  <a:schemeClr val="accent1"/>
                </a:solidFill>
                <a:latin typeface="Frutiger LT 55 Roman" pitchFamily="34" charset="0"/>
              </a:rPr>
              <a:t>M +49 (0)171 4648655</a:t>
            </a:r>
          </a:p>
          <a:p>
            <a:pPr eaLnBrk="1" hangingPunct="1">
              <a:defRPr/>
            </a:pPr>
            <a:endParaRPr lang="en-GB" sz="1600" dirty="0">
              <a:solidFill>
                <a:schemeClr val="accent1"/>
              </a:solidFill>
              <a:latin typeface="Frutiger LT 55 Roman" pitchFamily="34" charset="0"/>
            </a:endParaRPr>
          </a:p>
          <a:p>
            <a:pPr eaLnBrk="1" hangingPunct="1">
              <a:defRPr/>
            </a:pPr>
            <a:r>
              <a:rPr lang="en-GB" sz="1600" dirty="0">
                <a:solidFill>
                  <a:schemeClr val="accent1"/>
                </a:solidFill>
                <a:latin typeface="Frutiger LT 55 Roman" pitchFamily="34" charset="0"/>
              </a:rPr>
              <a:t>Lloyd's Register EMEA - </a:t>
            </a:r>
            <a:r>
              <a:rPr lang="en-GB" sz="1600" dirty="0" err="1">
                <a:solidFill>
                  <a:schemeClr val="accent1"/>
                </a:solidFill>
                <a:latin typeface="Frutiger LT 55 Roman" pitchFamily="34" charset="0"/>
              </a:rPr>
              <a:t>Niederlassung</a:t>
            </a:r>
            <a:r>
              <a:rPr lang="en-GB" sz="1600" dirty="0">
                <a:solidFill>
                  <a:schemeClr val="accent1"/>
                </a:solidFill>
                <a:latin typeface="Frutiger LT 55 Roman" pitchFamily="34" charset="0"/>
              </a:rPr>
              <a:t> Deutschland, Am Strom 2, 27568 Bremerhaven, Germany</a:t>
            </a:r>
          </a:p>
          <a:p>
            <a:pPr eaLnBrk="1" hangingPunct="1">
              <a:defRPr/>
            </a:pPr>
            <a:endParaRPr lang="en-GB" sz="1700" dirty="0">
              <a:solidFill>
                <a:schemeClr val="accent1"/>
              </a:solidFill>
              <a:latin typeface="Frutiger LT 55 Roman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30225" y="6135688"/>
            <a:ext cx="841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  <a:t>Lloyd’s Register and variants of it are trading names of Lloyd’s Register Group Limited, its subsidiaries and affiliates.</a:t>
            </a:r>
            <a:b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</a:br>
            <a:r>
              <a:rPr lang="en-GB" dirty="0" smtClean="0">
                <a:solidFill>
                  <a:srgbClr val="003C71"/>
                </a:solidFill>
                <a:latin typeface="Frutiger LT 55 Roman" pitchFamily="34" charset="0"/>
              </a:rPr>
              <a:t>Copyright © Lloyd’s Register [Entity]. 2013. A member of the Lloyd’s Register group.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62762" y="5322888"/>
            <a:ext cx="2281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 smtClean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0" y="5252243"/>
            <a:ext cx="117198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97806" y="1277034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Danke</a:t>
            </a:r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für</a:t>
            </a:r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Ihre</a:t>
            </a:r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Aufmerksamkeit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t="11905" r="3876" b="52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562599"/>
            <a:ext cx="1854200" cy="104298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61" y="5562599"/>
            <a:ext cx="2593089" cy="10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Scenarios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" t="85837" r="75347" b="8586"/>
          <a:stretch/>
        </p:blipFill>
        <p:spPr bwMode="auto">
          <a:xfrm>
            <a:off x="289692" y="5221605"/>
            <a:ext cx="2489059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 t="48835" r="76868" b="45469"/>
          <a:stretch/>
        </p:blipFill>
        <p:spPr bwMode="auto">
          <a:xfrm>
            <a:off x="299217" y="3605599"/>
            <a:ext cx="2489059" cy="50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16807" r="80607" b="78270"/>
          <a:stretch/>
        </p:blipFill>
        <p:spPr bwMode="auto">
          <a:xfrm>
            <a:off x="1005709" y="1828800"/>
            <a:ext cx="1966091" cy="43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t="37275" r="65866" b="37193"/>
          <a:stretch/>
        </p:blipFill>
        <p:spPr bwMode="auto">
          <a:xfrm>
            <a:off x="2834110" y="3197385"/>
            <a:ext cx="1661690" cy="151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t="11005" r="65866" b="64121"/>
          <a:stretch/>
        </p:blipFill>
        <p:spPr bwMode="auto">
          <a:xfrm>
            <a:off x="2834110" y="1524297"/>
            <a:ext cx="1661690" cy="14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t="66279" r="65866" b="5334"/>
          <a:stretch/>
        </p:blipFill>
        <p:spPr bwMode="auto">
          <a:xfrm>
            <a:off x="2834110" y="4909624"/>
            <a:ext cx="1661690" cy="168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4400" y="1553169"/>
            <a:ext cx="4038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950F7E"/>
                </a:solidFill>
              </a:rPr>
              <a:t>Business as usual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950F7E"/>
                </a:solidFill>
              </a:rPr>
              <a:t>Clear economic growth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950F7E"/>
                </a:solidFill>
              </a:rPr>
              <a:t>No single trade power </a:t>
            </a:r>
            <a:r>
              <a:rPr lang="en-GB" sz="2000" b="1" dirty="0" smtClean="0">
                <a:solidFill>
                  <a:srgbClr val="950F7E"/>
                </a:solidFill>
              </a:rPr>
              <a:t>dominates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CDC100"/>
                </a:solidFill>
              </a:rPr>
              <a:t>Increased co-operation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CDC100"/>
                </a:solidFill>
              </a:rPr>
              <a:t>A bit more growth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CDC100"/>
                </a:solidFill>
              </a:rPr>
              <a:t>Accelerated globalisation</a:t>
            </a:r>
          </a:p>
          <a:p>
            <a:pPr>
              <a:lnSpc>
                <a:spcPct val="150000"/>
              </a:lnSpc>
            </a:pP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09EE0"/>
                </a:solidFill>
              </a:rPr>
              <a:t>Weaker global institutions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09EE0"/>
                </a:solidFill>
              </a:rPr>
              <a:t>A bit less growth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009EE0"/>
                </a:solidFill>
              </a:rPr>
              <a:t>Rise in </a:t>
            </a:r>
            <a:r>
              <a:rPr lang="en-GB" sz="2000" b="1" dirty="0" smtClean="0">
                <a:solidFill>
                  <a:srgbClr val="009EE0"/>
                </a:solidFill>
              </a:rPr>
              <a:t>protectionism</a:t>
            </a:r>
            <a:endParaRPr lang="en-GB" sz="2000" b="1" dirty="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Disruptive Forces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24298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/>
              <a:t>Russia joins </a:t>
            </a:r>
            <a:r>
              <a:rPr lang="en-GB" sz="2800" dirty="0" smtClean="0"/>
              <a:t>NATO</a:t>
            </a:r>
            <a:endParaRPr lang="en-GB" sz="28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/>
              <a:t>Dollar loses its reserve currency </a:t>
            </a:r>
            <a:r>
              <a:rPr lang="en-GB" sz="2800" dirty="0" smtClean="0"/>
              <a:t>status</a:t>
            </a:r>
            <a:endParaRPr lang="en-GB" sz="28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/>
              <a:t>Major pollution accident in the </a:t>
            </a:r>
            <a:r>
              <a:rPr lang="en-GB" sz="2800" dirty="0" smtClean="0"/>
              <a:t>Arctic</a:t>
            </a:r>
            <a:endParaRPr lang="en-GB" sz="28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/>
              <a:t>Rise of the Green </a:t>
            </a:r>
            <a:r>
              <a:rPr lang="en-GB" sz="2800" dirty="0" smtClean="0"/>
              <a:t>Crescent</a:t>
            </a:r>
            <a:endParaRPr lang="en-GB" sz="28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Technology</a:t>
            </a:r>
            <a:endParaRPr lang="en-GB" sz="28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/>
              <a:t>Global </a:t>
            </a:r>
            <a:r>
              <a:rPr lang="en-GB" sz="2800" dirty="0" smtClean="0"/>
              <a:t>collapse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809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Global Drivers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30480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Population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7" r="43514" b="31595"/>
          <a:stretch/>
        </p:blipFill>
        <p:spPr bwMode="auto">
          <a:xfrm>
            <a:off x="3848100" y="1169024"/>
            <a:ext cx="4724400" cy="23622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31942" r="35185" b="20463"/>
          <a:stretch/>
        </p:blipFill>
        <p:spPr bwMode="auto">
          <a:xfrm>
            <a:off x="4343400" y="3276600"/>
            <a:ext cx="4800600" cy="2438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3176249"/>
            <a:ext cx="35814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Natural Resources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2350124"/>
            <a:ext cx="30480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Economy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67"/>
          <a:stretch/>
        </p:blipFill>
        <p:spPr>
          <a:xfrm>
            <a:off x="228600" y="4038600"/>
            <a:ext cx="5562600" cy="2560494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298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382000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Commercial Shipping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 smtClean="0"/>
              <a:t>Impact of drivers</a:t>
            </a:r>
          </a:p>
          <a:p>
            <a:r>
              <a:rPr lang="en-GB" sz="2000" dirty="0" smtClean="0"/>
              <a:t>Trade</a:t>
            </a:r>
          </a:p>
          <a:p>
            <a:pPr lvl="1"/>
            <a:r>
              <a:rPr lang="en-GB" sz="1600" dirty="0" smtClean="0"/>
              <a:t>Crude Oil </a:t>
            </a:r>
            <a:r>
              <a:rPr lang="en-GB" sz="1600" dirty="0"/>
              <a:t>trade</a:t>
            </a:r>
          </a:p>
          <a:p>
            <a:pPr lvl="1"/>
            <a:r>
              <a:rPr lang="en-GB" sz="1600" dirty="0" smtClean="0"/>
              <a:t>Coal </a:t>
            </a:r>
            <a:r>
              <a:rPr lang="en-GB" sz="1600" dirty="0"/>
              <a:t>trade</a:t>
            </a:r>
          </a:p>
          <a:p>
            <a:pPr lvl="1"/>
            <a:r>
              <a:rPr lang="en-GB" sz="1600" dirty="0"/>
              <a:t>Iron </a:t>
            </a:r>
            <a:r>
              <a:rPr lang="en-GB" sz="1600" dirty="0" smtClean="0"/>
              <a:t>Ore trade</a:t>
            </a:r>
          </a:p>
          <a:p>
            <a:pPr lvl="1"/>
            <a:r>
              <a:rPr lang="en-GB" sz="1600" dirty="0" smtClean="0"/>
              <a:t>Container trade</a:t>
            </a:r>
            <a:endParaRPr lang="en-GB" sz="1600" dirty="0"/>
          </a:p>
          <a:p>
            <a:r>
              <a:rPr lang="en-GB" sz="2000" dirty="0" smtClean="0"/>
              <a:t>Fleet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Ownership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Shipbuilding market</a:t>
            </a:r>
            <a:endParaRPr lang="en-GB" sz="20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0576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1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Impact of Drivers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382000" cy="4953000"/>
          </a:xfrm>
        </p:spPr>
      </p:pic>
    </p:spTree>
    <p:extLst>
      <p:ext uri="{BB962C8B-B14F-4D97-AF65-F5344CB8AC3E}">
        <p14:creationId xmlns:p14="http://schemas.microsoft.com/office/powerpoint/2010/main" val="39859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Crude Oil import and export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84" y="1483949"/>
            <a:ext cx="5729188" cy="275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38648"/>
            <a:ext cx="8371672" cy="245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6" y="3918875"/>
            <a:ext cx="2640177" cy="31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2" y="1483341"/>
            <a:ext cx="2660931" cy="243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4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R_PowerPoint_template[1]">
  <a:themeElements>
    <a:clrScheme name="LR_250 8-5 White 13">
      <a:dk1>
        <a:srgbClr val="4D4F53"/>
      </a:dk1>
      <a:lt1>
        <a:srgbClr val="FFFFFF"/>
      </a:lt1>
      <a:dk2>
        <a:srgbClr val="002F5F"/>
      </a:dk2>
      <a:lt2>
        <a:srgbClr val="FFFFFF"/>
      </a:lt2>
      <a:accent1>
        <a:srgbClr val="BBE0E3"/>
      </a:accent1>
      <a:accent2>
        <a:srgbClr val="E05206"/>
      </a:accent2>
      <a:accent3>
        <a:srgbClr val="FFFFFF"/>
      </a:accent3>
      <a:accent4>
        <a:srgbClr val="404246"/>
      </a:accent4>
      <a:accent5>
        <a:srgbClr val="DAEDEF"/>
      </a:accent5>
      <a:accent6>
        <a:srgbClr val="CB4905"/>
      </a:accent6>
      <a:hlink>
        <a:srgbClr val="E05206"/>
      </a:hlink>
      <a:folHlink>
        <a:srgbClr val="99CC00"/>
      </a:folHlink>
    </a:clrScheme>
    <a:fontScheme name="LR_250 8-5 White">
      <a:majorFont>
        <a:latin typeface="Frutiger LT 55 Roman"/>
        <a:ea typeface=""/>
        <a:cs typeface="Arial"/>
      </a:majorFont>
      <a:minorFont>
        <a:latin typeface="Frutiger LT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E65526"/>
            </a:solidFill>
            <a:effectLst/>
            <a:latin typeface="Frutiger LT 65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E65526"/>
            </a:solidFill>
            <a:effectLst/>
            <a:latin typeface="Frutiger LT 65 Bold" pitchFamily="34" charset="0"/>
            <a:cs typeface="Arial" charset="0"/>
          </a:defRPr>
        </a:defPPr>
      </a:lstStyle>
    </a:lnDef>
  </a:objectDefaults>
  <a:extraClrSchemeLst>
    <a:extraClrScheme>
      <a:clrScheme name="LR_250 8-5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3">
        <a:dk1>
          <a:srgbClr val="4D4F53"/>
        </a:dk1>
        <a:lt1>
          <a:srgbClr val="FFFFFF"/>
        </a:lt1>
        <a:dk2>
          <a:srgbClr val="002F5F"/>
        </a:dk2>
        <a:lt2>
          <a:srgbClr val="FFFFFF"/>
        </a:lt2>
        <a:accent1>
          <a:srgbClr val="BBE0E3"/>
        </a:accent1>
        <a:accent2>
          <a:srgbClr val="E05206"/>
        </a:accent2>
        <a:accent3>
          <a:srgbClr val="FFFFFF"/>
        </a:accent3>
        <a:accent4>
          <a:srgbClr val="404246"/>
        </a:accent4>
        <a:accent5>
          <a:srgbClr val="DAEDEF"/>
        </a:accent5>
        <a:accent6>
          <a:srgbClr val="CB4905"/>
        </a:accent6>
        <a:hlink>
          <a:srgbClr val="E0520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4">
        <a:dk1>
          <a:srgbClr val="4D4F53"/>
        </a:dk1>
        <a:lt1>
          <a:srgbClr val="FFFFFF"/>
        </a:lt1>
        <a:dk2>
          <a:srgbClr val="002F5F"/>
        </a:dk2>
        <a:lt2>
          <a:srgbClr val="808080"/>
        </a:lt2>
        <a:accent1>
          <a:srgbClr val="92D400"/>
        </a:accent1>
        <a:accent2>
          <a:srgbClr val="333399"/>
        </a:accent2>
        <a:accent3>
          <a:srgbClr val="FFFFFF"/>
        </a:accent3>
        <a:accent4>
          <a:srgbClr val="404246"/>
        </a:accent4>
        <a:accent5>
          <a:srgbClr val="C7E6AA"/>
        </a:accent5>
        <a:accent6>
          <a:srgbClr val="2D2D8A"/>
        </a:accent6>
        <a:hlink>
          <a:srgbClr val="E05206"/>
        </a:hlink>
        <a:folHlink>
          <a:srgbClr val="1E9D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520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6">
        <a:dk1>
          <a:srgbClr val="4D4E53"/>
        </a:dk1>
        <a:lt1>
          <a:srgbClr val="FFFFFF"/>
        </a:lt1>
        <a:dk2>
          <a:srgbClr val="002E5F"/>
        </a:dk2>
        <a:lt2>
          <a:srgbClr val="FFFFFF"/>
        </a:lt2>
        <a:accent1>
          <a:srgbClr val="AB8AB8"/>
        </a:accent1>
        <a:accent2>
          <a:srgbClr val="D5C833"/>
        </a:accent2>
        <a:accent3>
          <a:srgbClr val="FFFFFF"/>
        </a:accent3>
        <a:accent4>
          <a:srgbClr val="404146"/>
        </a:accent4>
        <a:accent5>
          <a:srgbClr val="D2C4D8"/>
        </a:accent5>
        <a:accent6>
          <a:srgbClr val="C1B52D"/>
        </a:accent6>
        <a:hlink>
          <a:srgbClr val="E65526"/>
        </a:hlink>
        <a:folHlink>
          <a:srgbClr val="1E9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4282</TotalTime>
  <Words>851</Words>
  <Application>Microsoft Office PowerPoint</Application>
  <PresentationFormat>On-screen Show (4:3)</PresentationFormat>
  <Paragraphs>151</Paragraphs>
  <Slides>36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LR_PowerPoint_template[1]</vt:lpstr>
      <vt:lpstr>PowerPoint Presentation</vt:lpstr>
      <vt:lpstr>Introduction</vt:lpstr>
      <vt:lpstr>Scenarios and Drivers</vt:lpstr>
      <vt:lpstr>Scenarios</vt:lpstr>
      <vt:lpstr>Disruptive Forces</vt:lpstr>
      <vt:lpstr>Global Drivers</vt:lpstr>
      <vt:lpstr>Commercial Shipping</vt:lpstr>
      <vt:lpstr>Impact of Drivers</vt:lpstr>
      <vt:lpstr>Crude Oil import and export</vt:lpstr>
      <vt:lpstr>Crude Oil seaborne trade</vt:lpstr>
      <vt:lpstr>Crude Oil seaborne trade </vt:lpstr>
      <vt:lpstr>Crude Oil seaborne trade</vt:lpstr>
      <vt:lpstr>LNG seaborne trade</vt:lpstr>
      <vt:lpstr>LNG seaborne trade</vt:lpstr>
      <vt:lpstr>Iron Ore seaborne trade</vt:lpstr>
      <vt:lpstr>Coal seaborne trade</vt:lpstr>
      <vt:lpstr>Container trade</vt:lpstr>
      <vt:lpstr>Container trade</vt:lpstr>
      <vt:lpstr>Fleet</vt:lpstr>
      <vt:lpstr>Fleet ownership</vt:lpstr>
      <vt:lpstr>Shipbuilding</vt:lpstr>
      <vt:lpstr>Offshore Energy</vt:lpstr>
      <vt:lpstr>Drivers &amp; Impacts </vt:lpstr>
      <vt:lpstr>Offshore Oil supply</vt:lpstr>
      <vt:lpstr>Offshore Natural Gas supply</vt:lpstr>
      <vt:lpstr>Oil and gas platforms 2010</vt:lpstr>
      <vt:lpstr>Oil and gas platforms 2030</vt:lpstr>
      <vt:lpstr>Wave power potential in 2030</vt:lpstr>
      <vt:lpstr>Offshore wind turbines 2010</vt:lpstr>
      <vt:lpstr>Offshore wind turbines in 2030</vt:lpstr>
      <vt:lpstr>Für alle 3 Szenarien gilt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Fang, Ho-Chun (Ivy)</dc:creator>
  <cp:lastModifiedBy>hhouhb</cp:lastModifiedBy>
  <cp:revision>256</cp:revision>
  <cp:lastPrinted>2014-05-16T11:57:09Z</cp:lastPrinted>
  <dcterms:created xsi:type="dcterms:W3CDTF">2006-08-16T00:00:00Z</dcterms:created>
  <dcterms:modified xsi:type="dcterms:W3CDTF">2014-05-16T13:03:24Z</dcterms:modified>
</cp:coreProperties>
</file>