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48" r:id="rId1"/>
    <p:sldMasterId id="2147483663" r:id="rId2"/>
    <p:sldMasterId id="2147483675" r:id="rId3"/>
  </p:sldMasterIdLst>
  <p:notesMasterIdLst>
    <p:notesMasterId r:id="rId19"/>
  </p:notesMasterIdLst>
  <p:handoutMasterIdLst>
    <p:handoutMasterId r:id="rId20"/>
  </p:handoutMasterIdLst>
  <p:sldIdLst>
    <p:sldId id="266" r:id="rId4"/>
    <p:sldId id="283" r:id="rId5"/>
    <p:sldId id="259" r:id="rId6"/>
    <p:sldId id="278" r:id="rId7"/>
    <p:sldId id="260" r:id="rId8"/>
    <p:sldId id="261" r:id="rId9"/>
    <p:sldId id="271" r:id="rId10"/>
    <p:sldId id="272" r:id="rId11"/>
    <p:sldId id="269" r:id="rId12"/>
    <p:sldId id="268" r:id="rId13"/>
    <p:sldId id="270" r:id="rId14"/>
    <p:sldId id="274" r:id="rId15"/>
    <p:sldId id="273" r:id="rId16"/>
    <p:sldId id="279" r:id="rId17"/>
    <p:sldId id="282" r:id="rId18"/>
  </p:sldIdLst>
  <p:sldSz cx="9906000" cy="6858000" type="A4"/>
  <p:notesSz cx="6724650" cy="977423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7D7D6A"/>
    <a:srgbClr val="FFFFCC"/>
    <a:srgbClr val="C08856"/>
    <a:srgbClr val="EBD770"/>
    <a:srgbClr val="C0897B"/>
    <a:srgbClr val="33CC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7" d="100"/>
          <a:sy n="77" d="100"/>
        </p:scale>
        <p:origin x="-906" y="-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997200" y="9310688"/>
            <a:ext cx="731838" cy="26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7962" tIns="44780" rIns="87962" bIns="44780">
            <a:prstTxWarp prst="textNoShape">
              <a:avLst/>
            </a:prstTxWarp>
            <a:spAutoFit/>
          </a:bodyPr>
          <a:lstStyle/>
          <a:p>
            <a:pPr defTabSz="873125">
              <a:lnSpc>
                <a:spcPct val="90000"/>
              </a:lnSpc>
              <a:defRPr/>
            </a:pPr>
            <a:r>
              <a:rPr lang="de-DE" sz="1300" b="0"/>
              <a:t>Page </a:t>
            </a:r>
            <a:fld id="{2C90C0D8-9224-2041-8562-98B68109DB63}" type="slidenum">
              <a:rPr lang="de-DE" sz="1300" b="0"/>
              <a:pPr defTabSz="873125">
                <a:lnSpc>
                  <a:spcPct val="90000"/>
                </a:lnSpc>
                <a:defRPr/>
              </a:pPr>
              <a:t>‹Nr.›</a:t>
            </a:fld>
            <a:endParaRPr lang="de-DE" sz="1300" b="0"/>
          </a:p>
        </p:txBody>
      </p:sp>
    </p:spTree>
    <p:extLst>
      <p:ext uri="{BB962C8B-B14F-4D97-AF65-F5344CB8AC3E}">
        <p14:creationId xmlns:p14="http://schemas.microsoft.com/office/powerpoint/2010/main" val="3974378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997200" y="9310688"/>
            <a:ext cx="731838" cy="26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7962" tIns="44780" rIns="87962" bIns="44780">
            <a:prstTxWarp prst="textNoShape">
              <a:avLst/>
            </a:prstTxWarp>
            <a:spAutoFit/>
          </a:bodyPr>
          <a:lstStyle/>
          <a:p>
            <a:pPr defTabSz="873125">
              <a:lnSpc>
                <a:spcPct val="90000"/>
              </a:lnSpc>
              <a:defRPr/>
            </a:pPr>
            <a:r>
              <a:rPr lang="de-DE" sz="1300" b="0"/>
              <a:t>Page </a:t>
            </a:r>
            <a:fld id="{111A1B1B-5C2A-2A4F-8AAF-AE711DDDE239}" type="slidenum">
              <a:rPr lang="de-DE" sz="1300" b="0"/>
              <a:pPr defTabSz="873125">
                <a:lnSpc>
                  <a:spcPct val="90000"/>
                </a:lnSpc>
                <a:defRPr/>
              </a:pPr>
              <a:t>‹Nr.›</a:t>
            </a:fld>
            <a:endParaRPr lang="de-DE" sz="1300" b="0"/>
          </a:p>
        </p:txBody>
      </p:sp>
      <p:sp>
        <p:nvSpPr>
          <p:cNvPr id="1638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9138" y="731838"/>
            <a:ext cx="5299075" cy="36687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5350" y="4643438"/>
            <a:ext cx="4933950" cy="4398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161" tIns="44780" rIns="91161" bIns="447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9523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oc id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3830"/>
            <a:ext cx="2914015" cy="48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200"/>
              <a:t>MEO-ETR061-20081205-JMMT</a:t>
            </a:r>
          </a:p>
        </p:txBody>
      </p:sp>
      <p:sp>
        <p:nvSpPr>
          <p:cNvPr id="18435" name="pg num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9079" y="9283830"/>
            <a:ext cx="2914015" cy="48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DC2495B-5E6D-4279-9563-DD3C3BE125F9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58763" y="612775"/>
            <a:ext cx="6213475" cy="43021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4821" y="5251956"/>
            <a:ext cx="5729963" cy="25623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09079" y="9283830"/>
            <a:ext cx="2914015" cy="488712"/>
          </a:xfrm>
          <a:prstGeom prst="rect">
            <a:avLst/>
          </a:prstGeom>
        </p:spPr>
        <p:txBody>
          <a:bodyPr/>
          <a:lstStyle>
            <a:lvl1pPr defTabSz="9874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defTabSz="9874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eaLnBrk="1" hangingPunct="1"/>
            <a:fld id="{6087D5AE-DCAE-4677-B160-889DFCB4A2EF}" type="slidenum">
              <a:rPr lang="en-US" sz="1300" b="0"/>
              <a:pPr eaLnBrk="1" hangingPunct="1"/>
              <a:t>9</a:t>
            </a:fld>
            <a:endParaRPr lang="en-US" sz="1300" b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9075" y="733425"/>
            <a:ext cx="5292725" cy="3665538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>
              <a:latin typeface="Arial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67575" y="409575"/>
            <a:ext cx="2317750" cy="303847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14325" y="409575"/>
            <a:ext cx="6800850" cy="303847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4325" y="409575"/>
            <a:ext cx="9271000" cy="40957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742950" y="1789113"/>
            <a:ext cx="4130675" cy="1658937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6025" y="1789113"/>
            <a:ext cx="4130675" cy="1658937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4325" y="409575"/>
            <a:ext cx="9271000" cy="40957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742950" y="1789113"/>
            <a:ext cx="8413750" cy="1658937"/>
          </a:xfrm>
        </p:spPr>
        <p:txBody>
          <a:bodyPr/>
          <a:lstStyle/>
          <a:p>
            <a:pPr lvl="0"/>
            <a:endParaRPr lang="de-DE" noProof="0" smtClean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B84FE-452D-4A92-BAD6-EFB288C7B41A}" type="datetimeFigureOut">
              <a:rPr lang="de-DE" smtClean="0"/>
              <a:t>18.05.2014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F6D26-0964-4900-920A-88960FFCD5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67040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B84FE-452D-4A92-BAD6-EFB288C7B41A}" type="datetimeFigureOut">
              <a:rPr lang="de-DE" smtClean="0"/>
              <a:t>18.05.2014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F6D26-0964-4900-920A-88960FFCD5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97754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B84FE-452D-4A92-BAD6-EFB288C7B41A}" type="datetimeFigureOut">
              <a:rPr lang="de-DE" smtClean="0"/>
              <a:t>18.05.2014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F6D26-0964-4900-920A-88960FFCD5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31592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B84FE-452D-4A92-BAD6-EFB288C7B41A}" type="datetimeFigureOut">
              <a:rPr lang="de-DE" smtClean="0"/>
              <a:t>18.05.2014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F6D26-0964-4900-920A-88960FFCD5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28256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B84FE-452D-4A92-BAD6-EFB288C7B41A}" type="datetimeFigureOut">
              <a:rPr lang="de-DE" smtClean="0"/>
              <a:t>18.05.2014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F6D26-0964-4900-920A-88960FFCD5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176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B84FE-452D-4A92-BAD6-EFB288C7B41A}" type="datetimeFigureOut">
              <a:rPr lang="de-DE" smtClean="0"/>
              <a:t>18.05.2014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F6D26-0964-4900-920A-88960FFCD5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78076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B84FE-452D-4A92-BAD6-EFB288C7B41A}" type="datetimeFigureOut">
              <a:rPr lang="de-DE" smtClean="0"/>
              <a:t>18.05.2014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F6D26-0964-4900-920A-88960FFCD5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49990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B84FE-452D-4A92-BAD6-EFB288C7B41A}" type="datetimeFigureOut">
              <a:rPr lang="de-DE" smtClean="0"/>
              <a:t>18.05.2014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F6D26-0964-4900-920A-88960FFCD5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79425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B84FE-452D-4A92-BAD6-EFB288C7B41A}" type="datetimeFigureOut">
              <a:rPr lang="de-DE" smtClean="0"/>
              <a:t>18.05.2014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F6D26-0964-4900-920A-88960FFCD5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86437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B84FE-452D-4A92-BAD6-EFB288C7B41A}" type="datetimeFigureOut">
              <a:rPr lang="de-DE" smtClean="0"/>
              <a:t>18.05.2014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F6D26-0964-4900-920A-88960FFCD5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19283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B84FE-452D-4A92-BAD6-EFB288C7B41A}" type="datetimeFigureOut">
              <a:rPr lang="de-DE" smtClean="0"/>
              <a:t>18.05.2014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F6D26-0964-4900-920A-88960FFCD5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75525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5706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27878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45932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1789113"/>
            <a:ext cx="4130675" cy="16589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6025" y="1789113"/>
            <a:ext cx="4130675" cy="16589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559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0822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2916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70896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306140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2202493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18966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67575" y="409575"/>
            <a:ext cx="2317750" cy="303847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14325" y="409575"/>
            <a:ext cx="6800850" cy="303847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03936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4325" y="409575"/>
            <a:ext cx="9271000" cy="40957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742950" y="1789113"/>
            <a:ext cx="4130675" cy="1658937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6025" y="1789113"/>
            <a:ext cx="4130675" cy="1658937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90748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4325" y="409575"/>
            <a:ext cx="9271000" cy="40957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742950" y="1789113"/>
            <a:ext cx="8413750" cy="1658937"/>
          </a:xfrm>
        </p:spPr>
        <p:txBody>
          <a:bodyPr/>
          <a:lstStyle/>
          <a:p>
            <a:pPr lvl="0"/>
            <a:endParaRPr lang="de-DE" noProof="0" smtClean="0"/>
          </a:p>
        </p:txBody>
      </p:sp>
    </p:spTree>
    <p:extLst>
      <p:ext uri="{BB962C8B-B14F-4D97-AF65-F5344CB8AC3E}">
        <p14:creationId xmlns:p14="http://schemas.microsoft.com/office/powerpoint/2010/main" val="4245622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1789113"/>
            <a:ext cx="4130675" cy="16589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6025" y="1789113"/>
            <a:ext cx="4130675" cy="16589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6095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314325" y="409575"/>
            <a:ext cx="9271000" cy="409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100000" tIns="46032" rIns="100000" bIns="46032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1027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789113"/>
            <a:ext cx="8413750" cy="1658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6643" tIns="48323" rIns="96643" bIns="48323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First Level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Quotation Level</a:t>
            </a:r>
          </a:p>
        </p:txBody>
      </p:sp>
      <p:sp>
        <p:nvSpPr>
          <p:cNvPr id="1046" name="Text Box 22"/>
          <p:cNvSpPr txBox="1">
            <a:spLocks noChangeArrowheads="1"/>
          </p:cNvSpPr>
          <p:nvPr/>
        </p:nvSpPr>
        <p:spPr bwMode="auto">
          <a:xfrm>
            <a:off x="79375" y="6559550"/>
            <a:ext cx="200025" cy="187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0572" tIns="45715" rIns="100572" bIns="45715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defRPr/>
            </a:pPr>
            <a:endParaRPr lang="de-DE" sz="700" b="0"/>
          </a:p>
        </p:txBody>
      </p:sp>
      <p:sp>
        <p:nvSpPr>
          <p:cNvPr id="1057" name="Line 33"/>
          <p:cNvSpPr>
            <a:spLocks noChangeShapeType="1"/>
          </p:cNvSpPr>
          <p:nvPr userDrawn="1"/>
        </p:nvSpPr>
        <p:spPr bwMode="auto">
          <a:xfrm>
            <a:off x="344488" y="836613"/>
            <a:ext cx="9217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rIns="90000" anchor="ctr">
            <a:prstTxWarp prst="textNoShape">
              <a:avLst/>
            </a:prstTxWarp>
          </a:bodyPr>
          <a:lstStyle/>
          <a:p>
            <a:pPr>
              <a:defRPr/>
            </a:pPr>
            <a:endParaRPr lang="de-DE"/>
          </a:p>
        </p:txBody>
      </p:sp>
      <p:sp>
        <p:nvSpPr>
          <p:cNvPr id="1058" name="Line 34"/>
          <p:cNvSpPr>
            <a:spLocks noChangeShapeType="1"/>
          </p:cNvSpPr>
          <p:nvPr userDrawn="1"/>
        </p:nvSpPr>
        <p:spPr bwMode="auto">
          <a:xfrm flipV="1">
            <a:off x="200025" y="6381750"/>
            <a:ext cx="9505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rIns="90000" anchor="ctr">
            <a:prstTxWarp prst="textNoShape">
              <a:avLst/>
            </a:prstTxWarp>
          </a:bodyPr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2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76313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defTabSz="976313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defTabSz="976313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defTabSz="976313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defTabSz="976313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defTabSz="976313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6pPr>
      <a:lvl7pPr marL="914400" algn="ctr" defTabSz="976313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7pPr>
      <a:lvl8pPr marL="1371600" algn="ctr" defTabSz="976313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8pPr>
      <a:lvl9pPr marL="1828800" algn="ctr" defTabSz="976313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9pPr>
    </p:titleStyle>
    <p:bodyStyle>
      <a:lvl1pPr marL="25400" indent="-25400" algn="l" defTabSz="1031875" rtl="0" eaLnBrk="0" fontAlgn="base" hangingPunct="0">
        <a:lnSpc>
          <a:spcPct val="97000"/>
        </a:lnSpc>
        <a:spcBef>
          <a:spcPct val="39000"/>
        </a:spcBef>
        <a:spcAft>
          <a:spcPct val="0"/>
        </a:spcAft>
        <a:buSzPct val="25000"/>
        <a:buChar char=" "/>
        <a:defRPr sz="16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966788" indent="-423863" algn="l" defTabSz="1031875" rtl="0" eaLnBrk="0" fontAlgn="base" hangingPunct="0">
        <a:lnSpc>
          <a:spcPct val="97000"/>
        </a:lnSpc>
        <a:spcBef>
          <a:spcPct val="39000"/>
        </a:spcBef>
        <a:spcAft>
          <a:spcPct val="0"/>
        </a:spcAft>
        <a:buSzPct val="100000"/>
        <a:buChar char="•"/>
        <a:defRPr sz="1600" b="1">
          <a:solidFill>
            <a:schemeClr val="tx1"/>
          </a:solidFill>
          <a:latin typeface="+mn-lt"/>
          <a:ea typeface="ＭＳ Ｐゴシック" charset="-128"/>
        </a:defRPr>
      </a:lvl2pPr>
      <a:lvl3pPr marL="1570038" indent="-363538" algn="l" defTabSz="1031875" rtl="0" eaLnBrk="0" fontAlgn="base" hangingPunct="0">
        <a:lnSpc>
          <a:spcPct val="97000"/>
        </a:lnSpc>
        <a:spcBef>
          <a:spcPct val="39000"/>
        </a:spcBef>
        <a:spcAft>
          <a:spcPct val="0"/>
        </a:spcAft>
        <a:buSzPct val="100000"/>
        <a:buChar char="-"/>
        <a:defRPr sz="1600" b="1">
          <a:solidFill>
            <a:schemeClr val="tx1"/>
          </a:solidFill>
          <a:latin typeface="+mn-lt"/>
          <a:ea typeface="ＭＳ Ｐゴシック" charset="-128"/>
        </a:defRPr>
      </a:lvl3pPr>
      <a:lvl4pPr marL="2105025" indent="-296863" algn="l" defTabSz="1031875" rtl="0" eaLnBrk="0" fontAlgn="base" hangingPunct="0">
        <a:lnSpc>
          <a:spcPct val="97000"/>
        </a:lnSpc>
        <a:spcBef>
          <a:spcPct val="39000"/>
        </a:spcBef>
        <a:spcAft>
          <a:spcPct val="0"/>
        </a:spcAft>
        <a:buSzPct val="100000"/>
        <a:buChar char="·"/>
        <a:defRPr sz="1600" b="1">
          <a:solidFill>
            <a:schemeClr val="tx1"/>
          </a:solidFill>
          <a:latin typeface="+mn-lt"/>
          <a:ea typeface="ＭＳ Ｐゴシック" charset="-128"/>
        </a:defRPr>
      </a:lvl4pPr>
      <a:lvl5pPr marL="5367338" indent="-298450" algn="l" defTabSz="1031875" rtl="0" eaLnBrk="0" fontAlgn="base" hangingPunct="0">
        <a:lnSpc>
          <a:spcPct val="97000"/>
        </a:lnSpc>
        <a:spcBef>
          <a:spcPct val="39000"/>
        </a:spcBef>
        <a:spcAft>
          <a:spcPct val="0"/>
        </a:spcAft>
        <a:buSzPct val="100000"/>
        <a:buChar char="-"/>
        <a:defRPr sz="1600" b="1">
          <a:solidFill>
            <a:schemeClr val="tx1"/>
          </a:solidFill>
          <a:latin typeface="+mn-lt"/>
          <a:ea typeface="ＭＳ Ｐゴシック" charset="-128"/>
        </a:defRPr>
      </a:lvl5pPr>
      <a:lvl6pPr marL="5824538" indent="-298450" algn="l" defTabSz="1031875" rtl="0" eaLnBrk="0" fontAlgn="base" hangingPunct="0">
        <a:lnSpc>
          <a:spcPct val="97000"/>
        </a:lnSpc>
        <a:spcBef>
          <a:spcPct val="39000"/>
        </a:spcBef>
        <a:spcAft>
          <a:spcPct val="0"/>
        </a:spcAft>
        <a:buSzPct val="100000"/>
        <a:buChar char="-"/>
        <a:defRPr sz="1600" b="1">
          <a:solidFill>
            <a:schemeClr val="tx1"/>
          </a:solidFill>
          <a:latin typeface="+mn-lt"/>
          <a:ea typeface="ＭＳ Ｐゴシック" charset="-128"/>
        </a:defRPr>
      </a:lvl6pPr>
      <a:lvl7pPr marL="6281738" indent="-298450" algn="l" defTabSz="1031875" rtl="0" eaLnBrk="0" fontAlgn="base" hangingPunct="0">
        <a:lnSpc>
          <a:spcPct val="97000"/>
        </a:lnSpc>
        <a:spcBef>
          <a:spcPct val="39000"/>
        </a:spcBef>
        <a:spcAft>
          <a:spcPct val="0"/>
        </a:spcAft>
        <a:buSzPct val="100000"/>
        <a:buChar char="-"/>
        <a:defRPr sz="1600" b="1">
          <a:solidFill>
            <a:schemeClr val="tx1"/>
          </a:solidFill>
          <a:latin typeface="+mn-lt"/>
          <a:ea typeface="ＭＳ Ｐゴシック" charset="-128"/>
        </a:defRPr>
      </a:lvl7pPr>
      <a:lvl8pPr marL="6738938" indent="-298450" algn="l" defTabSz="1031875" rtl="0" eaLnBrk="0" fontAlgn="base" hangingPunct="0">
        <a:lnSpc>
          <a:spcPct val="97000"/>
        </a:lnSpc>
        <a:spcBef>
          <a:spcPct val="39000"/>
        </a:spcBef>
        <a:spcAft>
          <a:spcPct val="0"/>
        </a:spcAft>
        <a:buSzPct val="100000"/>
        <a:buChar char="-"/>
        <a:defRPr sz="1600" b="1">
          <a:solidFill>
            <a:schemeClr val="tx1"/>
          </a:solidFill>
          <a:latin typeface="+mn-lt"/>
          <a:ea typeface="ＭＳ Ｐゴシック" charset="-128"/>
        </a:defRPr>
      </a:lvl8pPr>
      <a:lvl9pPr marL="7196138" indent="-298450" algn="l" defTabSz="1031875" rtl="0" eaLnBrk="0" fontAlgn="base" hangingPunct="0">
        <a:lnSpc>
          <a:spcPct val="97000"/>
        </a:lnSpc>
        <a:spcBef>
          <a:spcPct val="39000"/>
        </a:spcBef>
        <a:spcAft>
          <a:spcPct val="0"/>
        </a:spcAft>
        <a:buSzPct val="100000"/>
        <a:buChar char="-"/>
        <a:defRPr sz="1600" b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897216" y="6356350"/>
            <a:ext cx="2513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Prof. Dr. Karlheinz Schwuchow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5964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314325" y="409575"/>
            <a:ext cx="9271000" cy="409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100000" tIns="46032" rIns="100000" bIns="46032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1027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789113"/>
            <a:ext cx="8413750" cy="1658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6643" tIns="48323" rIns="96643" bIns="48323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First Level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Quotation Level</a:t>
            </a:r>
          </a:p>
        </p:txBody>
      </p:sp>
      <p:sp>
        <p:nvSpPr>
          <p:cNvPr id="1046" name="Text Box 22"/>
          <p:cNvSpPr txBox="1">
            <a:spLocks noChangeArrowheads="1"/>
          </p:cNvSpPr>
          <p:nvPr/>
        </p:nvSpPr>
        <p:spPr bwMode="auto">
          <a:xfrm>
            <a:off x="79375" y="6559550"/>
            <a:ext cx="200025" cy="187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00572" tIns="45715" rIns="100572" bIns="45715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defRPr/>
            </a:pPr>
            <a:endParaRPr lang="de-DE" sz="700" b="0">
              <a:solidFill>
                <a:srgbClr val="000000"/>
              </a:solidFill>
            </a:endParaRPr>
          </a:p>
        </p:txBody>
      </p:sp>
      <p:sp>
        <p:nvSpPr>
          <p:cNvPr id="1057" name="Line 33"/>
          <p:cNvSpPr>
            <a:spLocks noChangeShapeType="1"/>
          </p:cNvSpPr>
          <p:nvPr userDrawn="1"/>
        </p:nvSpPr>
        <p:spPr bwMode="auto">
          <a:xfrm>
            <a:off x="344488" y="836613"/>
            <a:ext cx="9217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rIns="90000" anchor="ctr">
            <a:prstTxWarp prst="textNoShape">
              <a:avLst/>
            </a:prstTxWarp>
          </a:bodyPr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058" name="Line 34"/>
          <p:cNvSpPr>
            <a:spLocks noChangeShapeType="1"/>
          </p:cNvSpPr>
          <p:nvPr userDrawn="1"/>
        </p:nvSpPr>
        <p:spPr bwMode="auto">
          <a:xfrm flipV="1">
            <a:off x="200025" y="6381750"/>
            <a:ext cx="9505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rIns="90000" anchor="ctr">
            <a:prstTxWarp prst="textNoShape">
              <a:avLst/>
            </a:prstTxWarp>
          </a:bodyPr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895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iming>
    <p:tnLst>
      <p:par>
        <p:cTn id="1" dur="indefinite" restart="never" nodeType="tmRoot"/>
      </p:par>
    </p:tnLst>
  </p:timing>
  <p:txStyles>
    <p:titleStyle>
      <a:lvl1pPr algn="ctr" defTabSz="976313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defTabSz="976313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defTabSz="976313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defTabSz="976313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defTabSz="976313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defTabSz="976313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6pPr>
      <a:lvl7pPr marL="914400" algn="ctr" defTabSz="976313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7pPr>
      <a:lvl8pPr marL="1371600" algn="ctr" defTabSz="976313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8pPr>
      <a:lvl9pPr marL="1828800" algn="ctr" defTabSz="976313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9pPr>
    </p:titleStyle>
    <p:bodyStyle>
      <a:lvl1pPr marL="25400" indent="-25400" algn="l" defTabSz="1031875" rtl="0" eaLnBrk="0" fontAlgn="base" hangingPunct="0">
        <a:lnSpc>
          <a:spcPct val="97000"/>
        </a:lnSpc>
        <a:spcBef>
          <a:spcPct val="39000"/>
        </a:spcBef>
        <a:spcAft>
          <a:spcPct val="0"/>
        </a:spcAft>
        <a:buSzPct val="25000"/>
        <a:buChar char=" "/>
        <a:defRPr sz="16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966788" indent="-423863" algn="l" defTabSz="1031875" rtl="0" eaLnBrk="0" fontAlgn="base" hangingPunct="0">
        <a:lnSpc>
          <a:spcPct val="97000"/>
        </a:lnSpc>
        <a:spcBef>
          <a:spcPct val="39000"/>
        </a:spcBef>
        <a:spcAft>
          <a:spcPct val="0"/>
        </a:spcAft>
        <a:buSzPct val="100000"/>
        <a:buChar char="•"/>
        <a:defRPr sz="1600" b="1">
          <a:solidFill>
            <a:schemeClr val="tx1"/>
          </a:solidFill>
          <a:latin typeface="+mn-lt"/>
          <a:ea typeface="ＭＳ Ｐゴシック" charset="-128"/>
        </a:defRPr>
      </a:lvl2pPr>
      <a:lvl3pPr marL="1570038" indent="-363538" algn="l" defTabSz="1031875" rtl="0" eaLnBrk="0" fontAlgn="base" hangingPunct="0">
        <a:lnSpc>
          <a:spcPct val="97000"/>
        </a:lnSpc>
        <a:spcBef>
          <a:spcPct val="39000"/>
        </a:spcBef>
        <a:spcAft>
          <a:spcPct val="0"/>
        </a:spcAft>
        <a:buSzPct val="100000"/>
        <a:buChar char="-"/>
        <a:defRPr sz="1600" b="1">
          <a:solidFill>
            <a:schemeClr val="tx1"/>
          </a:solidFill>
          <a:latin typeface="+mn-lt"/>
          <a:ea typeface="ＭＳ Ｐゴシック" charset="-128"/>
        </a:defRPr>
      </a:lvl3pPr>
      <a:lvl4pPr marL="2105025" indent="-296863" algn="l" defTabSz="1031875" rtl="0" eaLnBrk="0" fontAlgn="base" hangingPunct="0">
        <a:lnSpc>
          <a:spcPct val="97000"/>
        </a:lnSpc>
        <a:spcBef>
          <a:spcPct val="39000"/>
        </a:spcBef>
        <a:spcAft>
          <a:spcPct val="0"/>
        </a:spcAft>
        <a:buSzPct val="100000"/>
        <a:buChar char="·"/>
        <a:defRPr sz="1600" b="1">
          <a:solidFill>
            <a:schemeClr val="tx1"/>
          </a:solidFill>
          <a:latin typeface="+mn-lt"/>
          <a:ea typeface="ＭＳ Ｐゴシック" charset="-128"/>
        </a:defRPr>
      </a:lvl4pPr>
      <a:lvl5pPr marL="5367338" indent="-298450" algn="l" defTabSz="1031875" rtl="0" eaLnBrk="0" fontAlgn="base" hangingPunct="0">
        <a:lnSpc>
          <a:spcPct val="97000"/>
        </a:lnSpc>
        <a:spcBef>
          <a:spcPct val="39000"/>
        </a:spcBef>
        <a:spcAft>
          <a:spcPct val="0"/>
        </a:spcAft>
        <a:buSzPct val="100000"/>
        <a:buChar char="-"/>
        <a:defRPr sz="1600" b="1">
          <a:solidFill>
            <a:schemeClr val="tx1"/>
          </a:solidFill>
          <a:latin typeface="+mn-lt"/>
          <a:ea typeface="ＭＳ Ｐゴシック" charset="-128"/>
        </a:defRPr>
      </a:lvl5pPr>
      <a:lvl6pPr marL="5824538" indent="-298450" algn="l" defTabSz="1031875" rtl="0" eaLnBrk="0" fontAlgn="base" hangingPunct="0">
        <a:lnSpc>
          <a:spcPct val="97000"/>
        </a:lnSpc>
        <a:spcBef>
          <a:spcPct val="39000"/>
        </a:spcBef>
        <a:spcAft>
          <a:spcPct val="0"/>
        </a:spcAft>
        <a:buSzPct val="100000"/>
        <a:buChar char="-"/>
        <a:defRPr sz="1600" b="1">
          <a:solidFill>
            <a:schemeClr val="tx1"/>
          </a:solidFill>
          <a:latin typeface="+mn-lt"/>
          <a:ea typeface="ＭＳ Ｐゴシック" charset="-128"/>
        </a:defRPr>
      </a:lvl6pPr>
      <a:lvl7pPr marL="6281738" indent="-298450" algn="l" defTabSz="1031875" rtl="0" eaLnBrk="0" fontAlgn="base" hangingPunct="0">
        <a:lnSpc>
          <a:spcPct val="97000"/>
        </a:lnSpc>
        <a:spcBef>
          <a:spcPct val="39000"/>
        </a:spcBef>
        <a:spcAft>
          <a:spcPct val="0"/>
        </a:spcAft>
        <a:buSzPct val="100000"/>
        <a:buChar char="-"/>
        <a:defRPr sz="1600" b="1">
          <a:solidFill>
            <a:schemeClr val="tx1"/>
          </a:solidFill>
          <a:latin typeface="+mn-lt"/>
          <a:ea typeface="ＭＳ Ｐゴシック" charset="-128"/>
        </a:defRPr>
      </a:lvl7pPr>
      <a:lvl8pPr marL="6738938" indent="-298450" algn="l" defTabSz="1031875" rtl="0" eaLnBrk="0" fontAlgn="base" hangingPunct="0">
        <a:lnSpc>
          <a:spcPct val="97000"/>
        </a:lnSpc>
        <a:spcBef>
          <a:spcPct val="39000"/>
        </a:spcBef>
        <a:spcAft>
          <a:spcPct val="0"/>
        </a:spcAft>
        <a:buSzPct val="100000"/>
        <a:buChar char="-"/>
        <a:defRPr sz="1600" b="1">
          <a:solidFill>
            <a:schemeClr val="tx1"/>
          </a:solidFill>
          <a:latin typeface="+mn-lt"/>
          <a:ea typeface="ＭＳ Ｐゴシック" charset="-128"/>
        </a:defRPr>
      </a:lvl8pPr>
      <a:lvl9pPr marL="7196138" indent="-298450" algn="l" defTabSz="1031875" rtl="0" eaLnBrk="0" fontAlgn="base" hangingPunct="0">
        <a:lnSpc>
          <a:spcPct val="97000"/>
        </a:lnSpc>
        <a:spcBef>
          <a:spcPct val="39000"/>
        </a:spcBef>
        <a:spcAft>
          <a:spcPct val="0"/>
        </a:spcAft>
        <a:buSzPct val="100000"/>
        <a:buChar char="-"/>
        <a:defRPr sz="1600" b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7.xml"/><Relationship Id="rId13" Type="http://schemas.openxmlformats.org/officeDocument/2006/relationships/tags" Target="../tags/tag12.xml"/><Relationship Id="rId18" Type="http://schemas.openxmlformats.org/officeDocument/2006/relationships/tags" Target="../tags/tag17.xml"/><Relationship Id="rId26" Type="http://schemas.openxmlformats.org/officeDocument/2006/relationships/tags" Target="../tags/tag25.xml"/><Relationship Id="rId3" Type="http://schemas.openxmlformats.org/officeDocument/2006/relationships/tags" Target="../tags/tag2.xml"/><Relationship Id="rId21" Type="http://schemas.openxmlformats.org/officeDocument/2006/relationships/tags" Target="../tags/tag20.xml"/><Relationship Id="rId34" Type="http://schemas.openxmlformats.org/officeDocument/2006/relationships/oleObject" Target="../embeddings/oleObject1.bin"/><Relationship Id="rId7" Type="http://schemas.openxmlformats.org/officeDocument/2006/relationships/tags" Target="../tags/tag6.xml"/><Relationship Id="rId12" Type="http://schemas.openxmlformats.org/officeDocument/2006/relationships/tags" Target="../tags/tag11.xml"/><Relationship Id="rId17" Type="http://schemas.openxmlformats.org/officeDocument/2006/relationships/tags" Target="../tags/tag16.xml"/><Relationship Id="rId25" Type="http://schemas.openxmlformats.org/officeDocument/2006/relationships/tags" Target="../tags/tag24.xml"/><Relationship Id="rId33" Type="http://schemas.openxmlformats.org/officeDocument/2006/relationships/notesSlide" Target="../notesSlides/notesSlide1.xml"/><Relationship Id="rId2" Type="http://schemas.openxmlformats.org/officeDocument/2006/relationships/tags" Target="../tags/tag1.xml"/><Relationship Id="rId16" Type="http://schemas.openxmlformats.org/officeDocument/2006/relationships/tags" Target="../tags/tag15.xml"/><Relationship Id="rId20" Type="http://schemas.openxmlformats.org/officeDocument/2006/relationships/tags" Target="../tags/tag19.xml"/><Relationship Id="rId29" Type="http://schemas.openxmlformats.org/officeDocument/2006/relationships/tags" Target="../tags/tag28.xml"/><Relationship Id="rId1" Type="http://schemas.openxmlformats.org/officeDocument/2006/relationships/vmlDrawing" Target="../drawings/vmlDrawing1.vml"/><Relationship Id="rId6" Type="http://schemas.openxmlformats.org/officeDocument/2006/relationships/tags" Target="../tags/tag5.xml"/><Relationship Id="rId11" Type="http://schemas.openxmlformats.org/officeDocument/2006/relationships/tags" Target="../tags/tag10.xml"/><Relationship Id="rId24" Type="http://schemas.openxmlformats.org/officeDocument/2006/relationships/tags" Target="../tags/tag23.xml"/><Relationship Id="rId32" Type="http://schemas.openxmlformats.org/officeDocument/2006/relationships/slideLayout" Target="../slideLayouts/slideLayout6.xml"/><Relationship Id="rId5" Type="http://schemas.openxmlformats.org/officeDocument/2006/relationships/tags" Target="../tags/tag4.xml"/><Relationship Id="rId15" Type="http://schemas.openxmlformats.org/officeDocument/2006/relationships/tags" Target="../tags/tag14.xml"/><Relationship Id="rId23" Type="http://schemas.openxmlformats.org/officeDocument/2006/relationships/tags" Target="../tags/tag22.xml"/><Relationship Id="rId28" Type="http://schemas.openxmlformats.org/officeDocument/2006/relationships/tags" Target="../tags/tag27.xml"/><Relationship Id="rId10" Type="http://schemas.openxmlformats.org/officeDocument/2006/relationships/tags" Target="../tags/tag9.xml"/><Relationship Id="rId19" Type="http://schemas.openxmlformats.org/officeDocument/2006/relationships/tags" Target="../tags/tag18.xml"/><Relationship Id="rId31" Type="http://schemas.openxmlformats.org/officeDocument/2006/relationships/tags" Target="../tags/tag30.xml"/><Relationship Id="rId4" Type="http://schemas.openxmlformats.org/officeDocument/2006/relationships/tags" Target="../tags/tag3.xml"/><Relationship Id="rId9" Type="http://schemas.openxmlformats.org/officeDocument/2006/relationships/tags" Target="../tags/tag8.xml"/><Relationship Id="rId14" Type="http://schemas.openxmlformats.org/officeDocument/2006/relationships/tags" Target="../tags/tag13.xml"/><Relationship Id="rId22" Type="http://schemas.openxmlformats.org/officeDocument/2006/relationships/tags" Target="../tags/tag21.xml"/><Relationship Id="rId27" Type="http://schemas.openxmlformats.org/officeDocument/2006/relationships/tags" Target="../tags/tag26.xml"/><Relationship Id="rId30" Type="http://schemas.openxmlformats.org/officeDocument/2006/relationships/tags" Target="../tags/tag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9290" y="188640"/>
            <a:ext cx="9271000" cy="560783"/>
          </a:xfrm>
        </p:spPr>
        <p:txBody>
          <a:bodyPr/>
          <a:lstStyle/>
          <a:p>
            <a:endParaRPr lang="de-DE" sz="3200" dirty="0">
              <a:solidFill>
                <a:schemeClr val="tx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8" y="116632"/>
            <a:ext cx="2351335" cy="682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8" y="1772816"/>
            <a:ext cx="9145015" cy="390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823" y="116632"/>
            <a:ext cx="6937697" cy="682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095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8464" y="332656"/>
            <a:ext cx="9649072" cy="502306"/>
          </a:xfrm>
        </p:spPr>
        <p:txBody>
          <a:bodyPr/>
          <a:lstStyle/>
          <a:p>
            <a:pPr eaLnBrk="1" hangingPunct="1"/>
            <a:r>
              <a:rPr lang="de-DE" sz="2800" dirty="0" err="1" smtClean="0">
                <a:latin typeface="Arial Narrow" pitchFamily="34" charset="0"/>
                <a:ea typeface="ＭＳ Ｐゴシック" pitchFamily="-65" charset="-128"/>
              </a:rPr>
              <a:t>Employer</a:t>
            </a:r>
            <a:r>
              <a:rPr lang="de-DE" sz="2800" dirty="0" smtClean="0">
                <a:latin typeface="Arial Narrow" pitchFamily="34" charset="0"/>
                <a:ea typeface="ＭＳ Ｐゴシック" pitchFamily="-65" charset="-128"/>
              </a:rPr>
              <a:t> Branding: Mitarbeiter gewinnen und binden</a:t>
            </a:r>
          </a:p>
        </p:txBody>
      </p:sp>
      <p:sp>
        <p:nvSpPr>
          <p:cNvPr id="4065283" name="Oval 3"/>
          <p:cNvSpPr>
            <a:spLocks noChangeArrowheads="1"/>
          </p:cNvSpPr>
          <p:nvPr/>
        </p:nvSpPr>
        <p:spPr bwMode="auto">
          <a:xfrm>
            <a:off x="1988079" y="1412875"/>
            <a:ext cx="5929842" cy="4610100"/>
          </a:xfrm>
          <a:prstGeom prst="ellipse">
            <a:avLst/>
          </a:prstGeom>
          <a:solidFill>
            <a:srgbClr val="F2F2F2"/>
          </a:solidFill>
          <a:ln w="12700">
            <a:solidFill>
              <a:srgbClr val="A6A6A6"/>
            </a:solidFill>
            <a:round/>
            <a:headEnd/>
            <a:tailEnd/>
          </a:ln>
          <a:effectLst>
            <a:outerShdw blurRad="50800" dist="38100" dir="2700000" rotWithShape="0">
              <a:srgbClr val="808080">
                <a:alpha val="42999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1200"/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2534973" y="2420939"/>
            <a:ext cx="4836054" cy="2593975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 flipH="1">
            <a:off x="4953000" y="1414463"/>
            <a:ext cx="0" cy="4608512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6045069" y="3213100"/>
            <a:ext cx="171635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eaLnBrk="1" hangingPunct="1"/>
            <a:r>
              <a:rPr lang="de-DE" sz="1600">
                <a:solidFill>
                  <a:srgbClr val="5F5F5F"/>
                </a:solidFill>
              </a:rPr>
              <a:t>Aktuelles</a:t>
            </a:r>
            <a:br>
              <a:rPr lang="de-DE" sz="1600">
                <a:solidFill>
                  <a:srgbClr val="5F5F5F"/>
                </a:solidFill>
              </a:rPr>
            </a:br>
            <a:r>
              <a:rPr lang="de-DE" sz="1600">
                <a:solidFill>
                  <a:srgbClr val="5F5F5F"/>
                </a:solidFill>
              </a:rPr>
              <a:t>Arbeitgeber-</a:t>
            </a:r>
            <a:br>
              <a:rPr lang="de-DE" sz="1600">
                <a:solidFill>
                  <a:srgbClr val="5F5F5F"/>
                </a:solidFill>
              </a:rPr>
            </a:br>
            <a:r>
              <a:rPr lang="de-DE" sz="1600">
                <a:solidFill>
                  <a:srgbClr val="5F5F5F"/>
                </a:solidFill>
              </a:rPr>
              <a:t>image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3159258" y="1990725"/>
            <a:ext cx="171635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eaLnBrk="1" hangingPunct="1"/>
            <a:r>
              <a:rPr lang="de-DE" sz="1600">
                <a:solidFill>
                  <a:srgbClr val="5F5F5F"/>
                </a:solidFill>
              </a:rPr>
              <a:t>Stärken als</a:t>
            </a:r>
            <a:br>
              <a:rPr lang="de-DE" sz="1600">
                <a:solidFill>
                  <a:srgbClr val="5F5F5F"/>
                </a:solidFill>
              </a:rPr>
            </a:br>
            <a:r>
              <a:rPr lang="de-DE" sz="1600">
                <a:solidFill>
                  <a:srgbClr val="5F5F5F"/>
                </a:solidFill>
              </a:rPr>
              <a:t>Arbeitgeber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989799" y="3213100"/>
            <a:ext cx="2027634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eaLnBrk="1" hangingPunct="1"/>
            <a:r>
              <a:rPr lang="de-DE" sz="1600">
                <a:solidFill>
                  <a:srgbClr val="5F5F5F"/>
                </a:solidFill>
              </a:rPr>
              <a:t>Wettbewerb</a:t>
            </a:r>
            <a:br>
              <a:rPr lang="de-DE" sz="1600">
                <a:solidFill>
                  <a:srgbClr val="5F5F5F"/>
                </a:solidFill>
              </a:rPr>
            </a:br>
            <a:r>
              <a:rPr lang="de-DE" sz="1600">
                <a:solidFill>
                  <a:srgbClr val="5F5F5F"/>
                </a:solidFill>
              </a:rPr>
              <a:t>im Arbeitsmarkt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5030392" y="1990725"/>
            <a:ext cx="171635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eaLnBrk="1" hangingPunct="1"/>
            <a:r>
              <a:rPr lang="de-DE" sz="1600">
                <a:solidFill>
                  <a:srgbClr val="5F5F5F"/>
                </a:solidFill>
              </a:rPr>
              <a:t>Zielgruppen-</a:t>
            </a:r>
            <a:br>
              <a:rPr lang="de-DE" sz="1600">
                <a:solidFill>
                  <a:srgbClr val="5F5F5F"/>
                </a:solidFill>
              </a:rPr>
            </a:br>
            <a:r>
              <a:rPr lang="de-DE" sz="1600">
                <a:solidFill>
                  <a:srgbClr val="5F5F5F"/>
                </a:solidFill>
              </a:rPr>
              <a:t>präferenzen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2971800" y="4724400"/>
            <a:ext cx="1950244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eaLnBrk="1" hangingPunct="1"/>
            <a:r>
              <a:rPr lang="de-DE" sz="1600">
                <a:solidFill>
                  <a:srgbClr val="5F5F5F"/>
                </a:solidFill>
              </a:rPr>
              <a:t>Strategie des Unternehmens</a:t>
            </a:r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2534973" y="2420939"/>
            <a:ext cx="4836054" cy="2593975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684" name="Oval 12"/>
          <p:cNvSpPr>
            <a:spLocks noChangeArrowheads="1"/>
          </p:cNvSpPr>
          <p:nvPr/>
        </p:nvSpPr>
        <p:spPr bwMode="auto">
          <a:xfrm>
            <a:off x="3938323" y="2857500"/>
            <a:ext cx="2029354" cy="1724025"/>
          </a:xfrm>
          <a:prstGeom prst="ellipse">
            <a:avLst/>
          </a:prstGeom>
          <a:solidFill>
            <a:schemeClr val="bg1"/>
          </a:solidFill>
          <a:ln w="12700">
            <a:solidFill>
              <a:srgbClr val="800000"/>
            </a:solidFill>
            <a:prstDash val="sysDot"/>
            <a:round/>
            <a:headEnd/>
            <a:tailEnd/>
          </a:ln>
        </p:spPr>
        <p:txBody>
          <a:bodyPr lIns="0" rIns="0" anchor="ctr"/>
          <a:lstStyle/>
          <a:p>
            <a:pPr algn="ctr"/>
            <a:r>
              <a:rPr lang="de-DE" sz="1600" b="1" dirty="0" err="1" smtClean="0"/>
              <a:t>Employer</a:t>
            </a:r>
            <a:endParaRPr lang="de-DE" sz="1600" b="1" dirty="0" smtClean="0"/>
          </a:p>
          <a:p>
            <a:pPr algn="ctr"/>
            <a:r>
              <a:rPr lang="de-DE" sz="1600" b="1" dirty="0" smtClean="0"/>
              <a:t>Brand</a:t>
            </a:r>
            <a:endParaRPr lang="de-DE" sz="1600" b="1" dirty="0"/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4872171" y="4724401"/>
            <a:ext cx="2342356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eaLnBrk="1" hangingPunct="1"/>
            <a:r>
              <a:rPr lang="de-DE" sz="1600">
                <a:solidFill>
                  <a:srgbClr val="5F5F5F"/>
                </a:solidFill>
              </a:rPr>
              <a:t>Produkt-/</a:t>
            </a:r>
            <a:br>
              <a:rPr lang="de-DE" sz="1600">
                <a:solidFill>
                  <a:srgbClr val="5F5F5F"/>
                </a:solidFill>
              </a:rPr>
            </a:br>
            <a:r>
              <a:rPr lang="de-DE" sz="1600">
                <a:solidFill>
                  <a:srgbClr val="5F5F5F"/>
                </a:solidFill>
              </a:rPr>
              <a:t>Unternehmens-</a:t>
            </a:r>
            <a:br>
              <a:rPr lang="de-DE" sz="1600">
                <a:solidFill>
                  <a:srgbClr val="5F5F5F"/>
                </a:solidFill>
              </a:rPr>
            </a:br>
            <a:r>
              <a:rPr lang="de-DE" sz="1600">
                <a:solidFill>
                  <a:srgbClr val="5F5F5F"/>
                </a:solidFill>
              </a:rPr>
              <a:t>marke</a:t>
            </a:r>
          </a:p>
        </p:txBody>
      </p:sp>
    </p:spTree>
    <p:extLst>
      <p:ext uri="{BB962C8B-B14F-4D97-AF65-F5344CB8AC3E}">
        <p14:creationId xmlns:p14="http://schemas.microsoft.com/office/powerpoint/2010/main" val="86716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744" y="332656"/>
            <a:ext cx="9271000" cy="502306"/>
          </a:xfrm>
        </p:spPr>
        <p:txBody>
          <a:bodyPr/>
          <a:lstStyle/>
          <a:p>
            <a:r>
              <a:rPr lang="de-DE" sz="2800" dirty="0" err="1">
                <a:solidFill>
                  <a:srgbClr val="000000"/>
                </a:solidFill>
                <a:latin typeface="Arial Narrow" pitchFamily="34" charset="0"/>
                <a:ea typeface="ＭＳ Ｐゴシック" pitchFamily="-65" charset="-128"/>
              </a:rPr>
              <a:t>Employer</a:t>
            </a:r>
            <a:r>
              <a:rPr lang="de-DE" sz="2800" dirty="0">
                <a:solidFill>
                  <a:srgbClr val="000000"/>
                </a:solidFill>
                <a:latin typeface="Arial Narrow" pitchFamily="34" charset="0"/>
                <a:ea typeface="ＭＳ Ｐゴシック" pitchFamily="-65" charset="-128"/>
              </a:rPr>
              <a:t> Branding: Mitarbeiter gewinnen und binden</a:t>
            </a:r>
            <a:endParaRPr lang="de-DE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8" y="1028698"/>
            <a:ext cx="8140005" cy="5115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hteck 2"/>
          <p:cNvSpPr/>
          <p:nvPr/>
        </p:nvSpPr>
        <p:spPr>
          <a:xfrm>
            <a:off x="7221481" y="5157192"/>
            <a:ext cx="24765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Quelle: </a:t>
            </a:r>
            <a:r>
              <a:rPr lang="de-DE" dirty="0" smtClean="0"/>
              <a:t>Focus, Heft 40/2012, S. 143</a:t>
            </a:r>
          </a:p>
          <a:p>
            <a:r>
              <a:rPr lang="de-DE" dirty="0" smtClean="0"/>
              <a:t>(</a:t>
            </a:r>
            <a:r>
              <a:rPr lang="de-DE" dirty="0" err="1" smtClean="0"/>
              <a:t>Experteer</a:t>
            </a:r>
            <a:r>
              <a:rPr lang="de-DE" dirty="0" smtClean="0"/>
              <a:t>-Umfrage) 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692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0512" y="332656"/>
            <a:ext cx="9271000" cy="516925"/>
          </a:xfrm>
        </p:spPr>
        <p:txBody>
          <a:bodyPr/>
          <a:lstStyle/>
          <a:p>
            <a:r>
              <a:rPr lang="de-DE" sz="2800" dirty="0" smtClean="0"/>
              <a:t>Unternehmenserfolg durch Mitarbeiterengagement</a:t>
            </a:r>
            <a:endParaRPr lang="de-DE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04" y="1118484"/>
            <a:ext cx="9073008" cy="4695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3526850" y="5814052"/>
            <a:ext cx="62174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Quelle: </a:t>
            </a:r>
            <a:r>
              <a:rPr lang="de-DE" dirty="0" err="1" smtClean="0">
                <a:solidFill>
                  <a:srgbClr val="000000"/>
                </a:solidFill>
              </a:rPr>
              <a:t>TowersWatson</a:t>
            </a:r>
            <a:r>
              <a:rPr lang="de-DE" dirty="0">
                <a:solidFill>
                  <a:srgbClr val="000000"/>
                </a:solidFill>
              </a:rPr>
              <a:t>:</a:t>
            </a:r>
            <a:r>
              <a:rPr lang="de-DE" dirty="0" smtClean="0">
                <a:solidFill>
                  <a:srgbClr val="000000"/>
                </a:solidFill>
              </a:rPr>
              <a:t> Global </a:t>
            </a:r>
            <a:r>
              <a:rPr lang="de-DE" dirty="0" err="1" smtClean="0">
                <a:solidFill>
                  <a:srgbClr val="000000"/>
                </a:solidFill>
              </a:rPr>
              <a:t>Workforce</a:t>
            </a:r>
            <a:r>
              <a:rPr lang="de-DE" dirty="0" smtClean="0">
                <a:solidFill>
                  <a:srgbClr val="000000"/>
                </a:solidFill>
              </a:rPr>
              <a:t> Study – Ergebnisse </a:t>
            </a:r>
          </a:p>
          <a:p>
            <a:r>
              <a:rPr lang="de-DE" dirty="0" smtClean="0">
                <a:solidFill>
                  <a:srgbClr val="000000"/>
                </a:solidFill>
              </a:rPr>
              <a:t>für Deutschland 2012/2013, Frankfurt/Main 2012, S. 7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09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2479" y="332656"/>
            <a:ext cx="9271000" cy="502306"/>
          </a:xfrm>
        </p:spPr>
        <p:txBody>
          <a:bodyPr/>
          <a:lstStyle/>
          <a:p>
            <a:r>
              <a:rPr lang="de-DE" sz="2800" dirty="0" smtClean="0"/>
              <a:t>Globale HR Trends 2014</a:t>
            </a:r>
            <a:endParaRPr lang="de-DE" sz="28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987312"/>
            <a:ext cx="6657609" cy="525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7113240" y="5402075"/>
            <a:ext cx="25621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Quelle: </a:t>
            </a:r>
            <a:r>
              <a:rPr lang="de-DE" dirty="0" err="1" smtClean="0"/>
              <a:t>Bersin</a:t>
            </a:r>
            <a:r>
              <a:rPr lang="de-DE" dirty="0" smtClean="0"/>
              <a:t>, J.: </a:t>
            </a:r>
          </a:p>
          <a:p>
            <a:r>
              <a:rPr lang="de-DE" dirty="0" err="1" smtClean="0"/>
              <a:t>Predictions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2014, </a:t>
            </a:r>
          </a:p>
          <a:p>
            <a:r>
              <a:rPr lang="de-DE" dirty="0" smtClean="0"/>
              <a:t>New York 2013 (</a:t>
            </a:r>
            <a:r>
              <a:rPr lang="de-DE" dirty="0" err="1" smtClean="0"/>
              <a:t>Deloitte</a:t>
            </a:r>
            <a:r>
              <a:rPr lang="de-DE" dirty="0" smtClean="0"/>
              <a:t>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4879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el 1"/>
          <p:cNvSpPr>
            <a:spLocks noGrp="1"/>
          </p:cNvSpPr>
          <p:nvPr>
            <p:ph type="title"/>
          </p:nvPr>
        </p:nvSpPr>
        <p:spPr>
          <a:xfrm>
            <a:off x="272480" y="409575"/>
            <a:ext cx="9433047" cy="911649"/>
          </a:xfrm>
        </p:spPr>
        <p:txBody>
          <a:bodyPr/>
          <a:lstStyle/>
          <a:p>
            <a:r>
              <a:rPr lang="de-DE" altLang="de-DE" sz="2800" dirty="0" smtClean="0">
                <a:ea typeface="ＭＳ Ｐゴシック" pitchFamily="34" charset="-128"/>
              </a:rPr>
              <a:t>Personalentwicklung: Themen, Trends, Best Practices</a:t>
            </a:r>
          </a:p>
        </p:txBody>
      </p:sp>
      <p:sp>
        <p:nvSpPr>
          <p:cNvPr id="63491" name="Inhaltsplatzhalter 2"/>
          <p:cNvSpPr>
            <a:spLocks noGrp="1"/>
          </p:cNvSpPr>
          <p:nvPr>
            <p:ph idx="1"/>
          </p:nvPr>
        </p:nvSpPr>
        <p:spPr>
          <a:xfrm>
            <a:off x="742950" y="1789113"/>
            <a:ext cx="8413750" cy="336438"/>
          </a:xfrm>
        </p:spPr>
        <p:txBody>
          <a:bodyPr/>
          <a:lstStyle/>
          <a:p>
            <a:endParaRPr lang="de-DE" altLang="de-DE" smtClean="0">
              <a:ea typeface="ＭＳ Ｐゴシック" pitchFamily="34" charset="-128"/>
            </a:endParaRPr>
          </a:p>
        </p:txBody>
      </p:sp>
      <p:pic>
        <p:nvPicPr>
          <p:cNvPr id="6349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1484313"/>
            <a:ext cx="3675063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839" y="1660527"/>
            <a:ext cx="5486400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281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4325" y="409575"/>
            <a:ext cx="9271000" cy="502306"/>
          </a:xfrm>
        </p:spPr>
        <p:txBody>
          <a:bodyPr/>
          <a:lstStyle/>
          <a:p>
            <a:r>
              <a:rPr lang="de-DE" sz="2800" dirty="0" smtClean="0"/>
              <a:t>Literatur</a:t>
            </a:r>
            <a:endParaRPr lang="de-DE" sz="2800" dirty="0"/>
          </a:p>
        </p:txBody>
      </p:sp>
      <p:sp>
        <p:nvSpPr>
          <p:cNvPr id="4" name="Textfeld 2"/>
          <p:cNvSpPr txBox="1">
            <a:spLocks noChangeArrowheads="1"/>
          </p:cNvSpPr>
          <p:nvPr/>
        </p:nvSpPr>
        <p:spPr bwMode="auto">
          <a:xfrm>
            <a:off x="184638" y="5041901"/>
            <a:ext cx="8793774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7000"/>
              </a:lnSpc>
              <a:spcBef>
                <a:spcPct val="39000"/>
              </a:spcBef>
              <a:buSzPct val="25000"/>
              <a:buChar char=" "/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lnSpc>
                <a:spcPct val="97000"/>
              </a:lnSpc>
              <a:spcBef>
                <a:spcPct val="39000"/>
              </a:spcBef>
              <a:buSzPct val="100000"/>
              <a:buChar char="•"/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ct val="97000"/>
              </a:lnSpc>
              <a:spcBef>
                <a:spcPct val="39000"/>
              </a:spcBef>
              <a:buSzPct val="100000"/>
              <a:buChar char="-"/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7000"/>
              </a:lnSpc>
              <a:spcBef>
                <a:spcPct val="39000"/>
              </a:spcBef>
              <a:buSzPct val="100000"/>
              <a:buChar char="·"/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7000"/>
              </a:lnSpc>
              <a:spcBef>
                <a:spcPct val="39000"/>
              </a:spcBef>
              <a:buSzPct val="100000"/>
              <a:buChar char="-"/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97000"/>
              </a:lnSpc>
              <a:spcBef>
                <a:spcPct val="39000"/>
              </a:spcBef>
              <a:spcAft>
                <a:spcPct val="0"/>
              </a:spcAft>
              <a:buSzPct val="100000"/>
              <a:buChar char="-"/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97000"/>
              </a:lnSpc>
              <a:spcBef>
                <a:spcPct val="39000"/>
              </a:spcBef>
              <a:spcAft>
                <a:spcPct val="0"/>
              </a:spcAft>
              <a:buSzPct val="100000"/>
              <a:buChar char="-"/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97000"/>
              </a:lnSpc>
              <a:spcBef>
                <a:spcPct val="39000"/>
              </a:spcBef>
              <a:spcAft>
                <a:spcPct val="0"/>
              </a:spcAft>
              <a:buSzPct val="100000"/>
              <a:buChar char="-"/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97000"/>
              </a:lnSpc>
              <a:spcBef>
                <a:spcPct val="39000"/>
              </a:spcBef>
              <a:spcAft>
                <a:spcPct val="0"/>
              </a:spcAft>
              <a:buSzPct val="100000"/>
              <a:buChar char="-"/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Prof. Dr. Karlheinz Schwuchow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CIMS Center </a:t>
            </a:r>
            <a:r>
              <a:rPr kumimoji="0" lang="de-DE" altLang="de-DE" sz="16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for</a:t>
            </a:r>
            <a:r>
              <a:rPr kumimoji="0" lang="de-DE" alt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 International Management Studies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Hochschule Bremen, Werderstr. 73, 28199 Bremen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E-Mail: karlheinz.schwuchow@hs-bremen.de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URL:     www.cims.hs-bremen.de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Textfeld 3"/>
          <p:cNvSpPr txBox="1">
            <a:spLocks noChangeArrowheads="1"/>
          </p:cNvSpPr>
          <p:nvPr/>
        </p:nvSpPr>
        <p:spPr bwMode="auto">
          <a:xfrm>
            <a:off x="323528" y="1217847"/>
            <a:ext cx="12376402" cy="4001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lnSpc>
                <a:spcPct val="97000"/>
              </a:lnSpc>
              <a:spcBef>
                <a:spcPct val="39000"/>
              </a:spcBef>
              <a:buSzPct val="25000"/>
              <a:buChar char=" "/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 hangingPunct="0">
              <a:lnSpc>
                <a:spcPct val="97000"/>
              </a:lnSpc>
              <a:spcBef>
                <a:spcPct val="39000"/>
              </a:spcBef>
              <a:buSzPct val="100000"/>
              <a:buChar char="•"/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ct val="97000"/>
              </a:lnSpc>
              <a:spcBef>
                <a:spcPct val="39000"/>
              </a:spcBef>
              <a:buSzPct val="100000"/>
              <a:buChar char="-"/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lnSpc>
                <a:spcPct val="97000"/>
              </a:lnSpc>
              <a:spcBef>
                <a:spcPct val="39000"/>
              </a:spcBef>
              <a:buSzPct val="100000"/>
              <a:buChar char="·"/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lnSpc>
                <a:spcPct val="97000"/>
              </a:lnSpc>
              <a:spcBef>
                <a:spcPct val="39000"/>
              </a:spcBef>
              <a:buSzPct val="100000"/>
              <a:buChar char="-"/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97000"/>
              </a:lnSpc>
              <a:spcBef>
                <a:spcPct val="39000"/>
              </a:spcBef>
              <a:spcAft>
                <a:spcPct val="0"/>
              </a:spcAft>
              <a:buSzPct val="100000"/>
              <a:buChar char="-"/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97000"/>
              </a:lnSpc>
              <a:spcBef>
                <a:spcPct val="39000"/>
              </a:spcBef>
              <a:spcAft>
                <a:spcPct val="0"/>
              </a:spcAft>
              <a:buSzPct val="100000"/>
              <a:buChar char="-"/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97000"/>
              </a:lnSpc>
              <a:spcBef>
                <a:spcPct val="39000"/>
              </a:spcBef>
              <a:spcAft>
                <a:spcPct val="0"/>
              </a:spcAft>
              <a:buSzPct val="100000"/>
              <a:buChar char="-"/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97000"/>
              </a:lnSpc>
              <a:spcBef>
                <a:spcPct val="39000"/>
              </a:spcBef>
              <a:spcAft>
                <a:spcPct val="0"/>
              </a:spcAft>
              <a:buSzPct val="100000"/>
              <a:buChar char="-"/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290513" marR="0" lvl="0" indent="-290513" algn="l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65138" algn="l"/>
              </a:tabLst>
              <a:defRPr/>
            </a:pPr>
            <a:r>
              <a:rPr kumimoji="0" lang="de-DE" altLang="de-DE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AMA American Management Association (2013): Global Leadership Development, </a:t>
            </a:r>
            <a:r>
              <a:rPr kumimoji="0" lang="de-DE" altLang="de-DE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 </a:t>
            </a:r>
            <a:r>
              <a:rPr kumimoji="0" lang="de-DE" altLang="de-DE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New York 2013</a:t>
            </a:r>
          </a:p>
          <a:p>
            <a:pPr marL="290513" marR="0" lvl="0" indent="-290513" algn="l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65138" algn="l"/>
              </a:tabLst>
              <a:defRPr/>
            </a:pPr>
            <a:r>
              <a:rPr kumimoji="0" lang="de-DE" altLang="de-DE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Aon Hewitt (2013): Accelerating Leadership Growth – Teaching Leaders How to Learn, </a:t>
            </a:r>
            <a:r>
              <a:rPr kumimoji="0" lang="de-DE" altLang="de-DE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 </a:t>
            </a:r>
            <a:r>
              <a:rPr kumimoji="0" lang="de-DE" altLang="de-DE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Chicago 2013</a:t>
            </a:r>
          </a:p>
          <a:p>
            <a:pPr marL="290513" marR="0" lvl="0" indent="-290513" algn="l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65138" algn="l"/>
              </a:tabLst>
              <a:defRPr/>
            </a:pPr>
            <a:r>
              <a:rPr kumimoji="0" lang="de-DE" altLang="de-DE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BCG Boston Consulting Group/WFPMA World Federation of Personnel Management </a:t>
            </a:r>
            <a:r>
              <a:rPr kumimoji="0" lang="de-DE" altLang="de-DE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 </a:t>
            </a:r>
            <a:r>
              <a:rPr kumimoji="0" lang="de-DE" altLang="de-DE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Associations  (2012): 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65138" algn="l"/>
              </a:tabLst>
              <a:defRPr/>
            </a:pPr>
            <a:r>
              <a:rPr kumimoji="0" lang="de-DE" altLang="de-DE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	</a:t>
            </a:r>
            <a:r>
              <a:rPr kumimoji="0" lang="de-DE" altLang="de-DE" sz="12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Challenges</a:t>
            </a:r>
            <a:r>
              <a:rPr kumimoji="0" lang="de-DE" altLang="de-DE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 in a Two-Speed World, Boston 2012</a:t>
            </a:r>
          </a:p>
          <a:p>
            <a:pPr marL="290513" marR="0" lvl="0" indent="-290513" algn="l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65138" algn="l"/>
              </a:tabLst>
              <a:defRPr/>
            </a:pPr>
            <a:r>
              <a:rPr kumimoji="0" lang="de-DE" altLang="de-DE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Edwards, S. et al. (2012): Best Practices from  Around the Globe  - Leadership Development 				</a:t>
            </a:r>
            <a:r>
              <a:rPr kumimoji="0" lang="de-DE" altLang="de-DE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	</a:t>
            </a:r>
            <a:r>
              <a:rPr kumimoji="0" lang="de-DE" altLang="de-DE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	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65138" algn="l"/>
              </a:tabLst>
              <a:defRPr/>
            </a:pPr>
            <a:r>
              <a:rPr kumimoji="0" lang="de-DE" altLang="de-DE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	</a:t>
            </a:r>
            <a:r>
              <a:rPr kumimoji="0" lang="de-DE" altLang="de-DE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Programs in Action - American Management Association/Paraxel International, </a:t>
            </a:r>
          </a:p>
          <a:p>
            <a:pPr marL="171450" marR="0" lvl="1" indent="0" algn="l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65138" algn="l"/>
              </a:tabLst>
              <a:defRPr/>
            </a:pPr>
            <a:r>
              <a:rPr kumimoji="0" lang="de-DE" altLang="de-DE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	Pratt &amp; Whitney Canada, Denver (ASTD-Presentation)</a:t>
            </a:r>
          </a:p>
          <a:p>
            <a:pPr marL="290513" marR="0" lvl="0" indent="-290513" algn="l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65138" algn="l"/>
              </a:tabLst>
              <a:defRPr/>
            </a:pPr>
            <a:r>
              <a:rPr kumimoji="0" lang="de-DE" altLang="de-DE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IBM (2010): Working Beyond Borders, Somers 2010</a:t>
            </a:r>
          </a:p>
          <a:p>
            <a:pPr marL="290513" marR="0" lvl="0" indent="-290513" algn="l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65138" algn="l"/>
              </a:tabLst>
              <a:defRPr/>
            </a:pPr>
            <a:r>
              <a:rPr kumimoji="0" lang="de-DE" altLang="de-DE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Kellerman, B (2012): The End of Leadership, New York (Harper Business)</a:t>
            </a:r>
          </a:p>
          <a:p>
            <a:pPr marL="290513" marR="0" lvl="0" indent="-290513" algn="l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65138" algn="l"/>
              </a:tabLst>
              <a:defRPr/>
            </a:pPr>
            <a:r>
              <a:rPr kumimoji="0" lang="de-DE" altLang="de-DE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Mallon, D./</a:t>
            </a:r>
            <a:r>
              <a:rPr kumimoji="0" lang="de-DE" altLang="de-DE" sz="12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Loew</a:t>
            </a:r>
            <a:r>
              <a:rPr kumimoji="0" lang="de-DE" altLang="de-DE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, L. (2012): Next Generation Leadership Development </a:t>
            </a:r>
            <a:endParaRPr kumimoji="0" lang="de-DE" altLang="de-DE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</a:endParaRPr>
          </a:p>
          <a:p>
            <a:pPr marL="171450" marR="0" lvl="1" indent="0" algn="l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65138" algn="l"/>
              </a:tabLst>
              <a:defRPr/>
            </a:pPr>
            <a:r>
              <a:rPr kumimoji="0" lang="de-DE" altLang="de-DE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	(Bersin Research Bulleting), Oakland 2012</a:t>
            </a:r>
          </a:p>
          <a:p>
            <a:pPr marL="290513" marR="0" lvl="0" indent="-290513" algn="l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65138" algn="l"/>
              </a:tabLst>
              <a:defRPr/>
            </a:pPr>
            <a:r>
              <a:rPr kumimoji="0" lang="de-DE" altLang="de-DE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NMC New Media Consortium (2013):  Horizon Report – 2013 Higher Education Edition, </a:t>
            </a:r>
          </a:p>
          <a:p>
            <a:pPr marL="171450" marR="0" lvl="1" indent="0" algn="l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65138" algn="l"/>
              </a:tabLst>
              <a:defRPr/>
            </a:pPr>
            <a:r>
              <a:rPr kumimoji="0" lang="de-DE" altLang="de-DE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	Austin, TX 2013</a:t>
            </a:r>
          </a:p>
          <a:p>
            <a:pPr marL="290513" marR="0" lvl="0" indent="-290513" algn="l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65138" algn="l"/>
              </a:tabLst>
              <a:defRPr/>
            </a:pPr>
            <a:r>
              <a:rPr kumimoji="0" lang="de-DE" altLang="de-DE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Schwuchow, K.:  Personal 2020 – Trends und Zukunftsstrategien, in: Schwuchow, K./Gutmann, J. (Hrsg):</a:t>
            </a:r>
          </a:p>
          <a:p>
            <a:pPr marL="171450" marR="0" lvl="1" indent="0" algn="l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65138" algn="l"/>
              </a:tabLst>
              <a:defRPr/>
            </a:pPr>
            <a:r>
              <a:rPr kumimoji="0" lang="de-DE" altLang="de-DE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	Personalentwicklung 2014 – Themen, Trends, Best Practices,  Freiburg/Muenchen 2014, S.  149 - 159</a:t>
            </a:r>
          </a:p>
          <a:p>
            <a:pPr marL="290513" marR="0" lvl="0" indent="-290513" algn="l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65138" algn="l"/>
              </a:tabLst>
              <a:defRPr/>
            </a:pPr>
            <a:r>
              <a:rPr kumimoji="0" lang="de-DE" altLang="de-DE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Seufert, S. et al. (2013): Informelles Lernen als Führungsaufgabe (SCIL Arbeitsbericht 24), </a:t>
            </a:r>
          </a:p>
          <a:p>
            <a:pPr marL="171450" marR="0" lvl="1" indent="0" algn="l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65138" algn="l"/>
              </a:tabLst>
              <a:defRPr/>
            </a:pPr>
            <a:r>
              <a:rPr kumimoji="0" lang="de-DE" altLang="de-DE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	St. Gallen 2013</a:t>
            </a:r>
          </a:p>
          <a:p>
            <a:pPr marL="290513" marR="0" lvl="0" indent="-290513" algn="l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65138" algn="l"/>
              </a:tabLst>
              <a:defRPr/>
            </a:pPr>
            <a:r>
              <a:rPr kumimoji="0" lang="de-DE" altLang="de-DE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Stanford Graduate School </a:t>
            </a:r>
            <a:r>
              <a:rPr kumimoji="0" lang="de-DE" altLang="de-DE" sz="12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of</a:t>
            </a:r>
            <a:r>
              <a:rPr kumimoji="0" lang="de-DE" altLang="de-DE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 Business et al. (2013):  2013 Executive Coaching Survey, </a:t>
            </a:r>
          </a:p>
          <a:p>
            <a:pPr marL="171450" marR="0" lvl="1" indent="0" algn="l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65138" algn="l"/>
              </a:tabLst>
              <a:defRPr/>
            </a:pPr>
            <a:r>
              <a:rPr kumimoji="0" lang="de-DE" altLang="de-DE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	Stanford 2013</a:t>
            </a:r>
          </a:p>
          <a:p>
            <a:pPr marL="2286000" marR="0" lvl="5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3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</a:rPr>
              <a:t>_______________________________________________</a:t>
            </a:r>
          </a:p>
          <a:p>
            <a:pPr marL="285750" marR="0" lvl="0" indent="-285750" algn="l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de-DE" altLang="de-DE" sz="13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001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4325" y="409575"/>
            <a:ext cx="9271000" cy="414590"/>
          </a:xfrm>
        </p:spPr>
        <p:txBody>
          <a:bodyPr/>
          <a:lstStyle/>
          <a:p>
            <a:r>
              <a:rPr lang="de-DE" dirty="0" smtClean="0"/>
              <a:t>HR-Trends 2014 und ihre Bedeutung für die maritime Arbeit</a:t>
            </a:r>
            <a:endParaRPr lang="de-DE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831" y="1196752"/>
            <a:ext cx="4629491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5008" y="2348880"/>
            <a:ext cx="4675319" cy="3192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704528" y="5855558"/>
            <a:ext cx="33456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Quelle: DER Spiegel, Nr. 30/1969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7761312" y="3356992"/>
            <a:ext cx="504056" cy="2880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996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0472" y="332656"/>
            <a:ext cx="9271000" cy="502306"/>
          </a:xfrm>
        </p:spPr>
        <p:txBody>
          <a:bodyPr/>
          <a:lstStyle/>
          <a:p>
            <a:r>
              <a:rPr lang="de-DE" sz="2800" dirty="0" smtClean="0"/>
              <a:t>Globale HR-Trends 2014</a:t>
            </a:r>
            <a:endParaRPr lang="de-DE" sz="2800" dirty="0"/>
          </a:p>
        </p:txBody>
      </p:sp>
      <p:sp>
        <p:nvSpPr>
          <p:cNvPr id="4" name="Textfeld 3"/>
          <p:cNvSpPr txBox="1"/>
          <p:nvPr/>
        </p:nvSpPr>
        <p:spPr>
          <a:xfrm>
            <a:off x="7257256" y="4869160"/>
            <a:ext cx="27542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Quelle: BCG/EAPM </a:t>
            </a:r>
          </a:p>
          <a:p>
            <a:r>
              <a:rPr lang="de-DE" dirty="0" smtClean="0"/>
              <a:t>The Future </a:t>
            </a:r>
            <a:r>
              <a:rPr lang="de-DE" dirty="0" err="1" smtClean="0"/>
              <a:t>of</a:t>
            </a:r>
            <a:r>
              <a:rPr lang="de-DE" dirty="0" smtClean="0"/>
              <a:t> HR in Europe,</a:t>
            </a:r>
          </a:p>
          <a:p>
            <a:r>
              <a:rPr lang="de-DE" dirty="0" smtClean="0"/>
              <a:t>  Düsseldorf 2011 , S. 3</a:t>
            </a:r>
            <a:endParaRPr lang="de-DE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915946"/>
            <a:ext cx="7235367" cy="517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136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4325" y="409575"/>
            <a:ext cx="9271000" cy="502306"/>
          </a:xfrm>
        </p:spPr>
        <p:txBody>
          <a:bodyPr/>
          <a:lstStyle/>
          <a:p>
            <a:r>
              <a:rPr lang="de-DE" sz="2800" dirty="0" smtClean="0"/>
              <a:t>HR 2014: Talent Management als Herausforderung #1</a:t>
            </a:r>
            <a:endParaRPr lang="de-DE" sz="28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873" y="1005843"/>
            <a:ext cx="9148593" cy="3791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eck 3"/>
          <p:cNvSpPr/>
          <p:nvPr/>
        </p:nvSpPr>
        <p:spPr>
          <a:xfrm>
            <a:off x="5601072" y="5229200"/>
            <a:ext cx="3944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Quelle: BCG/WFPMA </a:t>
            </a:r>
            <a:r>
              <a:rPr lang="de-DE" dirty="0" err="1" smtClean="0"/>
              <a:t>Creating</a:t>
            </a:r>
            <a:r>
              <a:rPr lang="de-DE" dirty="0" smtClean="0"/>
              <a:t> People Advantage, Boston 2012</a:t>
            </a:r>
            <a:r>
              <a:rPr lang="de-DE" dirty="0"/>
              <a:t>, </a:t>
            </a:r>
            <a:r>
              <a:rPr lang="de-DE" dirty="0" smtClean="0"/>
              <a:t>S. </a:t>
            </a:r>
            <a:r>
              <a:rPr lang="de-DE" dirty="0"/>
              <a:t>8 </a:t>
            </a:r>
            <a:endParaRPr lang="de-DE" dirty="0" smtClean="0"/>
          </a:p>
          <a:p>
            <a:r>
              <a:rPr lang="de-DE" dirty="0" smtClean="0"/>
              <a:t>&amp; </a:t>
            </a:r>
            <a:r>
              <a:rPr lang="de-DE" dirty="0"/>
              <a:t>Ergänzende BCG-Informationen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16496" y="5034662"/>
            <a:ext cx="11881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*China: 12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960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64" y="989829"/>
            <a:ext cx="7320527" cy="5247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6883250" y="5397388"/>
            <a:ext cx="28063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Quelle: DGFP, Megatrends </a:t>
            </a:r>
          </a:p>
          <a:p>
            <a:r>
              <a:rPr lang="de-DE" dirty="0" smtClean="0"/>
              <a:t>und HR Trends, </a:t>
            </a:r>
          </a:p>
          <a:p>
            <a:r>
              <a:rPr lang="de-DE" dirty="0" smtClean="0"/>
              <a:t>Düsseldorf 2011, S. 6</a:t>
            </a:r>
            <a:endParaRPr lang="de-DE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272480" y="332656"/>
            <a:ext cx="9271000" cy="531545"/>
          </a:xfrm>
          <a:prstGeom prst="rect">
            <a:avLst/>
          </a:prstGeom>
        </p:spPr>
        <p:txBody>
          <a:bodyPr/>
          <a:lstStyle>
            <a:lvl1pPr algn="ctr" defTabSz="976313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defTabSz="976313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ctr" defTabSz="976313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ctr" defTabSz="976313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ctr" defTabSz="976313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ctr" defTabSz="976313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6pPr>
            <a:lvl7pPr marL="914400" algn="ctr" defTabSz="976313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7pPr>
            <a:lvl8pPr marL="1371600" algn="ctr" defTabSz="976313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8pPr>
            <a:lvl9pPr marL="1828800" algn="ctr" defTabSz="976313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sz="2800" kern="0" dirty="0" smtClean="0"/>
              <a:t>HR-Trends in Deutschland</a:t>
            </a:r>
            <a:endParaRPr lang="de-DE" sz="2800" kern="0" dirty="0"/>
          </a:p>
        </p:txBody>
      </p:sp>
    </p:spTree>
    <p:extLst>
      <p:ext uri="{BB962C8B-B14F-4D97-AF65-F5344CB8AC3E}">
        <p14:creationId xmlns:p14="http://schemas.microsoft.com/office/powerpoint/2010/main" val="385134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8" y="908720"/>
            <a:ext cx="6658496" cy="5322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7030959" y="5400674"/>
            <a:ext cx="2774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Quelle: </a:t>
            </a:r>
            <a:r>
              <a:rPr lang="de-DE" dirty="0" smtClean="0"/>
              <a:t>DGFP, Megatrends </a:t>
            </a:r>
            <a:endParaRPr lang="de-DE" dirty="0"/>
          </a:p>
          <a:p>
            <a:r>
              <a:rPr lang="de-DE" dirty="0"/>
              <a:t>und HR Trends, </a:t>
            </a:r>
          </a:p>
          <a:p>
            <a:r>
              <a:rPr lang="de-DE" dirty="0"/>
              <a:t>Düsseldorf 2011, S. </a:t>
            </a:r>
            <a:r>
              <a:rPr lang="de-DE" dirty="0" smtClean="0"/>
              <a:t>7</a:t>
            </a:r>
            <a:endParaRPr lang="de-DE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254237" y="262009"/>
            <a:ext cx="9271000" cy="531545"/>
          </a:xfrm>
          <a:prstGeom prst="rect">
            <a:avLst/>
          </a:prstGeom>
        </p:spPr>
        <p:txBody>
          <a:bodyPr/>
          <a:lstStyle>
            <a:lvl1pPr algn="ctr" defTabSz="976313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defTabSz="976313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ctr" defTabSz="976313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ctr" defTabSz="976313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ctr" defTabSz="976313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ctr" defTabSz="976313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6pPr>
            <a:lvl7pPr marL="914400" algn="ctr" defTabSz="976313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7pPr>
            <a:lvl8pPr marL="1371600" algn="ctr" defTabSz="976313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8pPr>
            <a:lvl9pPr marL="1828800" algn="ctr" defTabSz="976313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sz="2800" kern="0" dirty="0" smtClean="0"/>
              <a:t>Megatrend: Demographischer Wandel</a:t>
            </a:r>
            <a:endParaRPr lang="de-DE" sz="2800" kern="0" dirty="0"/>
          </a:p>
        </p:txBody>
      </p:sp>
    </p:spTree>
    <p:extLst>
      <p:ext uri="{BB962C8B-B14F-4D97-AF65-F5344CB8AC3E}">
        <p14:creationId xmlns:p14="http://schemas.microsoft.com/office/powerpoint/2010/main" val="286350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8464" y="359333"/>
            <a:ext cx="9577064" cy="502306"/>
          </a:xfrm>
        </p:spPr>
        <p:txBody>
          <a:bodyPr/>
          <a:lstStyle/>
          <a:p>
            <a:r>
              <a:rPr lang="de-DE" sz="2800" dirty="0" smtClean="0"/>
              <a:t>Demographischer Wandel in Niedersachsen/Bremen</a:t>
            </a:r>
            <a:endParaRPr lang="de-DE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0" y="861639"/>
            <a:ext cx="7992888" cy="5454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8719153" y="476108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1200" dirty="0" smtClean="0"/>
          </a:p>
        </p:txBody>
      </p:sp>
      <p:sp>
        <p:nvSpPr>
          <p:cNvPr id="4" name="Rechteck 3"/>
          <p:cNvSpPr/>
          <p:nvPr/>
        </p:nvSpPr>
        <p:spPr>
          <a:xfrm>
            <a:off x="7761312" y="5283805"/>
            <a:ext cx="24765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de-DE" sz="1200" dirty="0">
                <a:solidFill>
                  <a:srgbClr val="000000"/>
                </a:solidFill>
              </a:rPr>
              <a:t>Quelle: </a:t>
            </a:r>
          </a:p>
          <a:p>
            <a:pPr lvl="0"/>
            <a:r>
              <a:rPr lang="de-DE" sz="1200" dirty="0">
                <a:solidFill>
                  <a:srgbClr val="000000"/>
                </a:solidFill>
              </a:rPr>
              <a:t>Institut für Arbeitsmarkt- </a:t>
            </a:r>
          </a:p>
          <a:p>
            <a:pPr lvl="0"/>
            <a:r>
              <a:rPr lang="de-DE" sz="1200" dirty="0" smtClean="0">
                <a:solidFill>
                  <a:srgbClr val="000000"/>
                </a:solidFill>
              </a:rPr>
              <a:t>und </a:t>
            </a:r>
            <a:r>
              <a:rPr lang="de-DE" sz="1200" dirty="0">
                <a:solidFill>
                  <a:srgbClr val="000000"/>
                </a:solidFill>
              </a:rPr>
              <a:t>Berufsforschung, </a:t>
            </a:r>
          </a:p>
          <a:p>
            <a:pPr lvl="0"/>
            <a:r>
              <a:rPr lang="de-DE" sz="1200" dirty="0">
                <a:solidFill>
                  <a:srgbClr val="000000"/>
                </a:solidFill>
              </a:rPr>
              <a:t>Nürnberg 2012</a:t>
            </a:r>
          </a:p>
          <a:p>
            <a:pPr lvl="0"/>
            <a:r>
              <a:rPr lang="de-DE" sz="1200" dirty="0">
                <a:solidFill>
                  <a:srgbClr val="000000"/>
                </a:solidFill>
              </a:rPr>
              <a:t>(IAB-Regional 01/2012)</a:t>
            </a:r>
          </a:p>
        </p:txBody>
      </p:sp>
    </p:spTree>
    <p:extLst>
      <p:ext uri="{BB962C8B-B14F-4D97-AF65-F5344CB8AC3E}">
        <p14:creationId xmlns:p14="http://schemas.microsoft.com/office/powerpoint/2010/main" val="296778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1327" y="359706"/>
            <a:ext cx="9271000" cy="502306"/>
          </a:xfrm>
        </p:spPr>
        <p:txBody>
          <a:bodyPr/>
          <a:lstStyle/>
          <a:p>
            <a:r>
              <a:rPr lang="de-DE" sz="2800" dirty="0"/>
              <a:t>Demographischer Wandel in Niedersachsen/Bremen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8" y="862012"/>
            <a:ext cx="7848872" cy="5303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eck 3"/>
          <p:cNvSpPr/>
          <p:nvPr/>
        </p:nvSpPr>
        <p:spPr>
          <a:xfrm>
            <a:off x="7905328" y="5276886"/>
            <a:ext cx="21602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DE" sz="1200" dirty="0">
                <a:solidFill>
                  <a:srgbClr val="000000"/>
                </a:solidFill>
              </a:rPr>
              <a:t>Quelle: </a:t>
            </a:r>
          </a:p>
          <a:p>
            <a:pPr lvl="0"/>
            <a:r>
              <a:rPr lang="de-DE" sz="1200" dirty="0">
                <a:solidFill>
                  <a:srgbClr val="000000"/>
                </a:solidFill>
              </a:rPr>
              <a:t>Institut für Arbeitsmarkt- </a:t>
            </a:r>
          </a:p>
          <a:p>
            <a:pPr lvl="0"/>
            <a:r>
              <a:rPr lang="de-DE" sz="1200" dirty="0">
                <a:solidFill>
                  <a:srgbClr val="000000"/>
                </a:solidFill>
              </a:rPr>
              <a:t>und Berufsforschung, </a:t>
            </a:r>
          </a:p>
          <a:p>
            <a:pPr lvl="0"/>
            <a:r>
              <a:rPr lang="de-DE" sz="1200" dirty="0">
                <a:solidFill>
                  <a:srgbClr val="000000"/>
                </a:solidFill>
              </a:rPr>
              <a:t>Nürnberg 2012</a:t>
            </a:r>
          </a:p>
          <a:p>
            <a:pPr lvl="0"/>
            <a:r>
              <a:rPr lang="de-DE" sz="1200" dirty="0">
                <a:solidFill>
                  <a:srgbClr val="000000"/>
                </a:solidFill>
              </a:rPr>
              <a:t>(IAB-Regional 01/2012)</a:t>
            </a:r>
          </a:p>
        </p:txBody>
      </p:sp>
    </p:spTree>
    <p:extLst>
      <p:ext uri="{BB962C8B-B14F-4D97-AF65-F5344CB8AC3E}">
        <p14:creationId xmlns:p14="http://schemas.microsoft.com/office/powerpoint/2010/main" val="186455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Rectangle 2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1"/>
          <a:ext cx="175419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think-cell Slide" r:id="rId34" imgW="0" imgH="0" progId="TCLayout.ActiveDocument.1">
                  <p:embed/>
                </p:oleObj>
              </mc:Choice>
              <mc:Fallback>
                <p:oleObj name="think-cell Slide" r:id="rId34" imgW="0" imgH="0" progId="TCLayout.ActiveDocument.1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"/>
                        <a:ext cx="175419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1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5443141" y="1487489"/>
            <a:ext cx="4001955" cy="1417637"/>
          </a:xfrm>
          <a:prstGeom prst="rect">
            <a:avLst/>
          </a:prstGeom>
          <a:solidFill>
            <a:srgbClr val="EAEAEA"/>
          </a:solidFill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17412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5443141" y="3060700"/>
            <a:ext cx="4001955" cy="1419225"/>
          </a:xfrm>
          <a:prstGeom prst="rect">
            <a:avLst/>
          </a:prstGeom>
          <a:solidFill>
            <a:srgbClr val="EAEAEA"/>
          </a:solidFill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17413" name="Rectangle 5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5443141" y="4635501"/>
            <a:ext cx="4001955" cy="1419225"/>
          </a:xfrm>
          <a:prstGeom prst="rect">
            <a:avLst/>
          </a:prstGeom>
          <a:solidFill>
            <a:srgbClr val="EAEAEA"/>
          </a:solidFill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17415" name="Freeform 8"/>
          <p:cNvSpPr>
            <a:spLocks/>
          </p:cNvSpPr>
          <p:nvPr>
            <p:custDataLst>
              <p:tags r:id="rId6"/>
            </p:custDataLst>
          </p:nvPr>
        </p:nvSpPr>
        <p:spPr bwMode="gray">
          <a:xfrm>
            <a:off x="1117864" y="1458914"/>
            <a:ext cx="4113742" cy="3729037"/>
          </a:xfrm>
          <a:custGeom>
            <a:avLst/>
            <a:gdLst>
              <a:gd name="T0" fmla="*/ 417741439 w 6026"/>
              <a:gd name="T1" fmla="*/ 0 h 2953"/>
              <a:gd name="T2" fmla="*/ 3971222 w 6026"/>
              <a:gd name="T3" fmla="*/ 0 h 2953"/>
              <a:gd name="T4" fmla="*/ 3971222 w 6026"/>
              <a:gd name="T5" fmla="*/ 2147483647 h 2953"/>
              <a:gd name="T6" fmla="*/ 2147483647 w 6026"/>
              <a:gd name="T7" fmla="*/ 2147483647 h 2953"/>
              <a:gd name="T8" fmla="*/ 2147483647 w 6026"/>
              <a:gd name="T9" fmla="*/ 0 h 2953"/>
              <a:gd name="T10" fmla="*/ 0 w 6026"/>
              <a:gd name="T11" fmla="*/ 0 h 295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026"/>
              <a:gd name="T19" fmla="*/ 0 h 2953"/>
              <a:gd name="T20" fmla="*/ 6026 w 6026"/>
              <a:gd name="T21" fmla="*/ 2953 h 295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026" h="2953">
                <a:moveTo>
                  <a:pt x="1052" y="0"/>
                </a:moveTo>
                <a:lnTo>
                  <a:pt x="10" y="0"/>
                </a:lnTo>
                <a:lnTo>
                  <a:pt x="10" y="2953"/>
                </a:lnTo>
                <a:lnTo>
                  <a:pt x="6026" y="2953"/>
                </a:lnTo>
                <a:lnTo>
                  <a:pt x="6026" y="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3296" tIns="46648" rIns="93296" bIns="46648" anchor="ctr"/>
          <a:lstStyle/>
          <a:p>
            <a:endParaRPr lang="de-DE"/>
          </a:p>
        </p:txBody>
      </p:sp>
      <p:sp>
        <p:nvSpPr>
          <p:cNvPr id="17416" name="Rectangle 9"/>
          <p:cNvSpPr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1730110" y="1519394"/>
            <a:ext cx="316957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912813">
              <a:buClr>
                <a:schemeClr val="tx2"/>
              </a:buClr>
            </a:pPr>
            <a:r>
              <a:rPr lang="en-US" sz="1800" dirty="0" err="1">
                <a:cs typeface="Arial" charset="0"/>
              </a:rPr>
              <a:t>Talentmanagement-Strategie</a:t>
            </a:r>
            <a:r>
              <a:rPr lang="en-US" sz="1400" dirty="0">
                <a:cs typeface="Arial" charset="0"/>
              </a:rPr>
              <a:t> </a:t>
            </a:r>
          </a:p>
        </p:txBody>
      </p:sp>
      <p:sp>
        <p:nvSpPr>
          <p:cNvPr id="17417" name="Freeform 10"/>
          <p:cNvSpPr>
            <a:spLocks/>
          </p:cNvSpPr>
          <p:nvPr>
            <p:custDataLst>
              <p:tags r:id="rId8"/>
            </p:custDataLst>
          </p:nvPr>
        </p:nvSpPr>
        <p:spPr bwMode="gray">
          <a:xfrm>
            <a:off x="1578769" y="1862138"/>
            <a:ext cx="0" cy="277812"/>
          </a:xfrm>
          <a:custGeom>
            <a:avLst/>
            <a:gdLst>
              <a:gd name="T0" fmla="*/ 0 w 1339"/>
              <a:gd name="T1" fmla="*/ 0 h 1051"/>
              <a:gd name="T2" fmla="*/ 0 w 1339"/>
              <a:gd name="T3" fmla="*/ 279398 h 1051"/>
              <a:gd name="T4" fmla="*/ 0 w 1339"/>
              <a:gd name="T5" fmla="*/ 978289 h 1051"/>
              <a:gd name="T6" fmla="*/ 0 w 1339"/>
              <a:gd name="T7" fmla="*/ 2305760 h 1051"/>
              <a:gd name="T8" fmla="*/ 0 w 1339"/>
              <a:gd name="T9" fmla="*/ 4052460 h 1051"/>
              <a:gd name="T10" fmla="*/ 0 w 1339"/>
              <a:gd name="T11" fmla="*/ 6288437 h 1051"/>
              <a:gd name="T12" fmla="*/ 0 w 1339"/>
              <a:gd name="T13" fmla="*/ 9152993 h 1051"/>
              <a:gd name="T14" fmla="*/ 0 w 1339"/>
              <a:gd name="T15" fmla="*/ 12367260 h 1051"/>
              <a:gd name="T16" fmla="*/ 0 w 1339"/>
              <a:gd name="T17" fmla="*/ 16000491 h 1051"/>
              <a:gd name="T18" fmla="*/ 0 w 1339"/>
              <a:gd name="T19" fmla="*/ 19983168 h 1051"/>
              <a:gd name="T20" fmla="*/ 0 w 1339"/>
              <a:gd name="T21" fmla="*/ 24454857 h 1051"/>
              <a:gd name="T22" fmla="*/ 0 w 1339"/>
              <a:gd name="T23" fmla="*/ 29415559 h 1051"/>
              <a:gd name="T24" fmla="*/ 0 w 1339"/>
              <a:gd name="T25" fmla="*/ 34516357 h 1051"/>
              <a:gd name="T26" fmla="*/ 0 w 1339"/>
              <a:gd name="T27" fmla="*/ 39966071 h 1051"/>
              <a:gd name="T28" fmla="*/ 0 w 1339"/>
              <a:gd name="T29" fmla="*/ 45765496 h 1051"/>
              <a:gd name="T30" fmla="*/ 0 w 1339"/>
              <a:gd name="T31" fmla="*/ 51774271 h 1051"/>
              <a:gd name="T32" fmla="*/ 0 w 1339"/>
              <a:gd name="T33" fmla="*/ 57992925 h 1051"/>
              <a:gd name="T34" fmla="*/ 0 w 1339"/>
              <a:gd name="T35" fmla="*/ 55267935 h 1051"/>
              <a:gd name="T36" fmla="*/ 0 w 1339"/>
              <a:gd name="T37" fmla="*/ 73364572 h 1051"/>
              <a:gd name="T38" fmla="*/ 0 w 1339"/>
              <a:gd name="T39" fmla="*/ 69661293 h 1051"/>
              <a:gd name="T40" fmla="*/ 0 w 1339"/>
              <a:gd name="T41" fmla="*/ 66028062 h 1051"/>
              <a:gd name="T42" fmla="*/ 0 w 1339"/>
              <a:gd name="T43" fmla="*/ 62814060 h 1051"/>
              <a:gd name="T44" fmla="*/ 0 w 1339"/>
              <a:gd name="T45" fmla="*/ 59669841 h 1051"/>
              <a:gd name="T46" fmla="*/ 0 w 1339"/>
              <a:gd name="T47" fmla="*/ 57014635 h 1051"/>
              <a:gd name="T48" fmla="*/ 0 w 1339"/>
              <a:gd name="T49" fmla="*/ 54708875 h 1051"/>
              <a:gd name="T50" fmla="*/ 0 w 1339"/>
              <a:gd name="T51" fmla="*/ 52892391 h 1051"/>
              <a:gd name="T52" fmla="*/ 0 w 1339"/>
              <a:gd name="T53" fmla="*/ 51285258 h 1051"/>
              <a:gd name="T54" fmla="*/ 0 w 1339"/>
              <a:gd name="T55" fmla="*/ 50167402 h 1051"/>
              <a:gd name="T56" fmla="*/ 0 w 1339"/>
              <a:gd name="T57" fmla="*/ 49608342 h 1051"/>
              <a:gd name="T58" fmla="*/ 0 w 1339"/>
              <a:gd name="T59" fmla="*/ 49538558 h 1051"/>
              <a:gd name="T60" fmla="*/ 0 w 1339"/>
              <a:gd name="T61" fmla="*/ 25642761 h 1051"/>
              <a:gd name="T62" fmla="*/ 0 w 1339"/>
              <a:gd name="T63" fmla="*/ 0 h 1051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339"/>
              <a:gd name="T97" fmla="*/ 0 h 1051"/>
              <a:gd name="T98" fmla="*/ 0 w 1339"/>
              <a:gd name="T99" fmla="*/ 1051 h 1051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339" h="1051">
                <a:moveTo>
                  <a:pt x="1169" y="0"/>
                </a:moveTo>
                <a:lnTo>
                  <a:pt x="1073" y="4"/>
                </a:lnTo>
                <a:lnTo>
                  <a:pt x="979" y="14"/>
                </a:lnTo>
                <a:lnTo>
                  <a:pt x="885" y="33"/>
                </a:lnTo>
                <a:lnTo>
                  <a:pt x="793" y="58"/>
                </a:lnTo>
                <a:lnTo>
                  <a:pt x="703" y="90"/>
                </a:lnTo>
                <a:lnTo>
                  <a:pt x="617" y="131"/>
                </a:lnTo>
                <a:lnTo>
                  <a:pt x="532" y="177"/>
                </a:lnTo>
                <a:lnTo>
                  <a:pt x="451" y="229"/>
                </a:lnTo>
                <a:lnTo>
                  <a:pt x="377" y="286"/>
                </a:lnTo>
                <a:lnTo>
                  <a:pt x="306" y="350"/>
                </a:lnTo>
                <a:lnTo>
                  <a:pt x="238" y="421"/>
                </a:lnTo>
                <a:lnTo>
                  <a:pt x="179" y="494"/>
                </a:lnTo>
                <a:lnTo>
                  <a:pt x="125" y="572"/>
                </a:lnTo>
                <a:lnTo>
                  <a:pt x="77" y="655"/>
                </a:lnTo>
                <a:lnTo>
                  <a:pt x="35" y="741"/>
                </a:lnTo>
                <a:lnTo>
                  <a:pt x="0" y="830"/>
                </a:lnTo>
                <a:lnTo>
                  <a:pt x="403" y="791"/>
                </a:lnTo>
                <a:lnTo>
                  <a:pt x="674" y="1050"/>
                </a:lnTo>
                <a:lnTo>
                  <a:pt x="697" y="997"/>
                </a:lnTo>
                <a:lnTo>
                  <a:pt x="728" y="945"/>
                </a:lnTo>
                <a:lnTo>
                  <a:pt x="762" y="899"/>
                </a:lnTo>
                <a:lnTo>
                  <a:pt x="803" y="854"/>
                </a:lnTo>
                <a:lnTo>
                  <a:pt x="849" y="816"/>
                </a:lnTo>
                <a:lnTo>
                  <a:pt x="897" y="783"/>
                </a:lnTo>
                <a:lnTo>
                  <a:pt x="951" y="757"/>
                </a:lnTo>
                <a:lnTo>
                  <a:pt x="1004" y="734"/>
                </a:lnTo>
                <a:lnTo>
                  <a:pt x="1062" y="718"/>
                </a:lnTo>
                <a:lnTo>
                  <a:pt x="1121" y="710"/>
                </a:lnTo>
                <a:lnTo>
                  <a:pt x="1179" y="709"/>
                </a:lnTo>
                <a:lnTo>
                  <a:pt x="1338" y="367"/>
                </a:lnTo>
                <a:lnTo>
                  <a:pt x="1169" y="0"/>
                </a:lnTo>
              </a:path>
            </a:pathLst>
          </a:custGeom>
          <a:solidFill>
            <a:schemeClr val="accent1"/>
          </a:solidFill>
          <a:ln w="28575" cap="rnd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 anchorCtr="1">
            <a:spAutoFit/>
          </a:bodyPr>
          <a:lstStyle/>
          <a:p>
            <a:endParaRPr lang="de-DE"/>
          </a:p>
        </p:txBody>
      </p:sp>
      <p:sp>
        <p:nvSpPr>
          <p:cNvPr id="17418" name="Freeform 11"/>
          <p:cNvSpPr>
            <a:spLocks/>
          </p:cNvSpPr>
          <p:nvPr>
            <p:custDataLst>
              <p:tags r:id="rId9"/>
            </p:custDataLst>
          </p:nvPr>
        </p:nvSpPr>
        <p:spPr bwMode="gray">
          <a:xfrm>
            <a:off x="3100785" y="1862138"/>
            <a:ext cx="0" cy="277812"/>
          </a:xfrm>
          <a:custGeom>
            <a:avLst/>
            <a:gdLst>
              <a:gd name="T0" fmla="*/ 0 w 1188"/>
              <a:gd name="T1" fmla="*/ 51800675 h 1147"/>
              <a:gd name="T2" fmla="*/ 0 w 1188"/>
              <a:gd name="T3" fmla="*/ 46638265 h 1147"/>
              <a:gd name="T4" fmla="*/ 0 w 1188"/>
              <a:gd name="T5" fmla="*/ 41593083 h 1147"/>
              <a:gd name="T6" fmla="*/ 0 w 1188"/>
              <a:gd name="T7" fmla="*/ 36723985 h 1147"/>
              <a:gd name="T8" fmla="*/ 0 w 1188"/>
              <a:gd name="T9" fmla="*/ 32089587 h 1147"/>
              <a:gd name="T10" fmla="*/ 0 w 1188"/>
              <a:gd name="T11" fmla="*/ 27689646 h 1147"/>
              <a:gd name="T12" fmla="*/ 0 w 1188"/>
              <a:gd name="T13" fmla="*/ 23524403 h 1147"/>
              <a:gd name="T14" fmla="*/ 0 w 1188"/>
              <a:gd name="T15" fmla="*/ 19593860 h 1147"/>
              <a:gd name="T16" fmla="*/ 0 w 1188"/>
              <a:gd name="T17" fmla="*/ 16015486 h 1147"/>
              <a:gd name="T18" fmla="*/ 0 w 1188"/>
              <a:gd name="T19" fmla="*/ 12730184 h 1147"/>
              <a:gd name="T20" fmla="*/ 0 w 1188"/>
              <a:gd name="T21" fmla="*/ 9797051 h 1147"/>
              <a:gd name="T22" fmla="*/ 0 w 1188"/>
              <a:gd name="T23" fmla="*/ 7333074 h 1147"/>
              <a:gd name="T24" fmla="*/ 0 w 1188"/>
              <a:gd name="T25" fmla="*/ 5103796 h 1147"/>
              <a:gd name="T26" fmla="*/ 0 w 1188"/>
              <a:gd name="T27" fmla="*/ 3285303 h 1147"/>
              <a:gd name="T28" fmla="*/ 0 w 1188"/>
              <a:gd name="T29" fmla="*/ 1818494 h 1147"/>
              <a:gd name="T30" fmla="*/ 0 w 1188"/>
              <a:gd name="T31" fmla="*/ 821326 h 1147"/>
              <a:gd name="T32" fmla="*/ 0 w 1188"/>
              <a:gd name="T33" fmla="*/ 234699 h 1147"/>
              <a:gd name="T34" fmla="*/ 0 w 1188"/>
              <a:gd name="T35" fmla="*/ 0 h 1147"/>
              <a:gd name="T36" fmla="*/ 0 w 1188"/>
              <a:gd name="T37" fmla="*/ 21529824 h 1147"/>
              <a:gd name="T38" fmla="*/ 0 w 1188"/>
              <a:gd name="T39" fmla="*/ 41593083 h 1147"/>
              <a:gd name="T40" fmla="*/ 0 w 1188"/>
              <a:gd name="T41" fmla="*/ 41769167 h 1147"/>
              <a:gd name="T42" fmla="*/ 0 w 1188"/>
              <a:gd name="T43" fmla="*/ 42473022 h 1147"/>
              <a:gd name="T44" fmla="*/ 0 w 1188"/>
              <a:gd name="T45" fmla="*/ 43587661 h 1147"/>
              <a:gd name="T46" fmla="*/ 0 w 1188"/>
              <a:gd name="T47" fmla="*/ 45054228 h 1147"/>
              <a:gd name="T48" fmla="*/ 0 w 1188"/>
              <a:gd name="T49" fmla="*/ 46872964 h 1147"/>
              <a:gd name="T50" fmla="*/ 0 w 1188"/>
              <a:gd name="T51" fmla="*/ 48984771 h 1147"/>
              <a:gd name="T52" fmla="*/ 0 w 1188"/>
              <a:gd name="T53" fmla="*/ 51507362 h 1147"/>
              <a:gd name="T54" fmla="*/ 0 w 1188"/>
              <a:gd name="T55" fmla="*/ 54323266 h 1147"/>
              <a:gd name="T56" fmla="*/ 0 w 1188"/>
              <a:gd name="T57" fmla="*/ 57197785 h 1147"/>
              <a:gd name="T58" fmla="*/ 0 w 1188"/>
              <a:gd name="T59" fmla="*/ 60483088 h 1147"/>
              <a:gd name="T60" fmla="*/ 0 w 1188"/>
              <a:gd name="T61" fmla="*/ 63768390 h 1147"/>
              <a:gd name="T62" fmla="*/ 0 w 1188"/>
              <a:gd name="T63" fmla="*/ 67229535 h 1147"/>
              <a:gd name="T64" fmla="*/ 0 w 1188"/>
              <a:gd name="T65" fmla="*/ 51800675 h 1147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188"/>
              <a:gd name="T100" fmla="*/ 0 h 1147"/>
              <a:gd name="T101" fmla="*/ 0 w 1188"/>
              <a:gd name="T102" fmla="*/ 1147 h 1147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188" h="1147">
                <a:moveTo>
                  <a:pt x="1187" y="883"/>
                </a:moveTo>
                <a:lnTo>
                  <a:pt x="1156" y="795"/>
                </a:lnTo>
                <a:lnTo>
                  <a:pt x="1120" y="709"/>
                </a:lnTo>
                <a:lnTo>
                  <a:pt x="1078" y="626"/>
                </a:lnTo>
                <a:lnTo>
                  <a:pt x="1028" y="547"/>
                </a:lnTo>
                <a:lnTo>
                  <a:pt x="972" y="472"/>
                </a:lnTo>
                <a:lnTo>
                  <a:pt x="912" y="401"/>
                </a:lnTo>
                <a:lnTo>
                  <a:pt x="847" y="334"/>
                </a:lnTo>
                <a:lnTo>
                  <a:pt x="776" y="273"/>
                </a:lnTo>
                <a:lnTo>
                  <a:pt x="701" y="217"/>
                </a:lnTo>
                <a:lnTo>
                  <a:pt x="623" y="167"/>
                </a:lnTo>
                <a:lnTo>
                  <a:pt x="540" y="125"/>
                </a:lnTo>
                <a:lnTo>
                  <a:pt x="455" y="87"/>
                </a:lnTo>
                <a:lnTo>
                  <a:pt x="367" y="56"/>
                </a:lnTo>
                <a:lnTo>
                  <a:pt x="277" y="31"/>
                </a:lnTo>
                <a:lnTo>
                  <a:pt x="187" y="14"/>
                </a:lnTo>
                <a:lnTo>
                  <a:pt x="93" y="4"/>
                </a:lnTo>
                <a:lnTo>
                  <a:pt x="0" y="0"/>
                </a:lnTo>
                <a:lnTo>
                  <a:pt x="169" y="367"/>
                </a:lnTo>
                <a:lnTo>
                  <a:pt x="10" y="709"/>
                </a:lnTo>
                <a:lnTo>
                  <a:pt x="71" y="712"/>
                </a:lnTo>
                <a:lnTo>
                  <a:pt x="131" y="724"/>
                </a:lnTo>
                <a:lnTo>
                  <a:pt x="189" y="743"/>
                </a:lnTo>
                <a:lnTo>
                  <a:pt x="244" y="768"/>
                </a:lnTo>
                <a:lnTo>
                  <a:pt x="296" y="799"/>
                </a:lnTo>
                <a:lnTo>
                  <a:pt x="344" y="835"/>
                </a:lnTo>
                <a:lnTo>
                  <a:pt x="388" y="878"/>
                </a:lnTo>
                <a:lnTo>
                  <a:pt x="427" y="926"/>
                </a:lnTo>
                <a:lnTo>
                  <a:pt x="459" y="975"/>
                </a:lnTo>
                <a:lnTo>
                  <a:pt x="486" y="1031"/>
                </a:lnTo>
                <a:lnTo>
                  <a:pt x="507" y="1087"/>
                </a:lnTo>
                <a:lnTo>
                  <a:pt x="880" y="1146"/>
                </a:lnTo>
                <a:lnTo>
                  <a:pt x="1187" y="883"/>
                </a:lnTo>
              </a:path>
            </a:pathLst>
          </a:custGeom>
          <a:solidFill>
            <a:schemeClr val="accent1"/>
          </a:solidFill>
          <a:ln w="28575" cap="rnd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 anchorCtr="1">
            <a:spAutoFit/>
          </a:bodyPr>
          <a:lstStyle/>
          <a:p>
            <a:endParaRPr lang="de-DE"/>
          </a:p>
        </p:txBody>
      </p:sp>
      <p:sp>
        <p:nvSpPr>
          <p:cNvPr id="17419" name="Freeform 12"/>
          <p:cNvSpPr>
            <a:spLocks/>
          </p:cNvSpPr>
          <p:nvPr>
            <p:custDataLst>
              <p:tags r:id="rId10"/>
            </p:custDataLst>
          </p:nvPr>
        </p:nvSpPr>
        <p:spPr bwMode="gray">
          <a:xfrm>
            <a:off x="1489340" y="2795588"/>
            <a:ext cx="0" cy="277812"/>
          </a:xfrm>
          <a:custGeom>
            <a:avLst/>
            <a:gdLst>
              <a:gd name="T0" fmla="*/ 0 w 911"/>
              <a:gd name="T1" fmla="*/ 54390026 h 1418"/>
              <a:gd name="T2" fmla="*/ 0 w 911"/>
              <a:gd name="T3" fmla="*/ 39650512 h 1418"/>
              <a:gd name="T4" fmla="*/ 0 w 911"/>
              <a:gd name="T5" fmla="*/ 33086861 h 1418"/>
              <a:gd name="T6" fmla="*/ 0 w 911"/>
              <a:gd name="T7" fmla="*/ 31551646 h 1418"/>
              <a:gd name="T8" fmla="*/ 0 w 911"/>
              <a:gd name="T9" fmla="*/ 29862635 h 1418"/>
              <a:gd name="T10" fmla="*/ 0 w 911"/>
              <a:gd name="T11" fmla="*/ 28020220 h 1418"/>
              <a:gd name="T12" fmla="*/ 0 w 911"/>
              <a:gd name="T13" fmla="*/ 26024402 h 1418"/>
              <a:gd name="T14" fmla="*/ 0 w 911"/>
              <a:gd name="T15" fmla="*/ 23874787 h 1418"/>
              <a:gd name="T16" fmla="*/ 0 w 911"/>
              <a:gd name="T17" fmla="*/ 21686969 h 1418"/>
              <a:gd name="T18" fmla="*/ 0 w 911"/>
              <a:gd name="T19" fmla="*/ 19460750 h 1418"/>
              <a:gd name="T20" fmla="*/ 0 w 911"/>
              <a:gd name="T21" fmla="*/ 17157536 h 1418"/>
              <a:gd name="T22" fmla="*/ 0 w 911"/>
              <a:gd name="T23" fmla="*/ 15315121 h 1418"/>
              <a:gd name="T24" fmla="*/ 0 w 911"/>
              <a:gd name="T25" fmla="*/ 13472706 h 1418"/>
              <a:gd name="T26" fmla="*/ 0 w 911"/>
              <a:gd name="T27" fmla="*/ 11707092 h 1418"/>
              <a:gd name="T28" fmla="*/ 0 w 911"/>
              <a:gd name="T29" fmla="*/ 9941477 h 1418"/>
              <a:gd name="T30" fmla="*/ 0 w 911"/>
              <a:gd name="T31" fmla="*/ 0 h 1418"/>
              <a:gd name="T32" fmla="*/ 0 w 911"/>
              <a:gd name="T33" fmla="*/ 1497011 h 1418"/>
              <a:gd name="T34" fmla="*/ 0 w 911"/>
              <a:gd name="T35" fmla="*/ 4567637 h 1418"/>
              <a:gd name="T36" fmla="*/ 0 w 911"/>
              <a:gd name="T37" fmla="*/ 7676859 h 1418"/>
              <a:gd name="T38" fmla="*/ 0 w 911"/>
              <a:gd name="T39" fmla="*/ 10747484 h 1418"/>
              <a:gd name="T40" fmla="*/ 0 w 911"/>
              <a:gd name="T41" fmla="*/ 13933310 h 1418"/>
              <a:gd name="T42" fmla="*/ 0 w 911"/>
              <a:gd name="T43" fmla="*/ 17157536 h 1418"/>
              <a:gd name="T44" fmla="*/ 0 w 911"/>
              <a:gd name="T45" fmla="*/ 20727361 h 1418"/>
              <a:gd name="T46" fmla="*/ 0 w 911"/>
              <a:gd name="T47" fmla="*/ 24258591 h 1418"/>
              <a:gd name="T48" fmla="*/ 0 w 911"/>
              <a:gd name="T49" fmla="*/ 27790016 h 1418"/>
              <a:gd name="T50" fmla="*/ 0 w 911"/>
              <a:gd name="T51" fmla="*/ 31167842 h 1418"/>
              <a:gd name="T52" fmla="*/ 0 w 911"/>
              <a:gd name="T53" fmla="*/ 34583872 h 1418"/>
              <a:gd name="T54" fmla="*/ 0 w 911"/>
              <a:gd name="T55" fmla="*/ 37808097 h 1418"/>
              <a:gd name="T56" fmla="*/ 0 w 911"/>
              <a:gd name="T57" fmla="*/ 40994119 h 1418"/>
              <a:gd name="T58" fmla="*/ 0 w 911"/>
              <a:gd name="T59" fmla="*/ 43987945 h 1418"/>
              <a:gd name="T60" fmla="*/ 0 w 911"/>
              <a:gd name="T61" fmla="*/ 46866767 h 1418"/>
              <a:gd name="T62" fmla="*/ 0 w 911"/>
              <a:gd name="T63" fmla="*/ 49515189 h 1418"/>
              <a:gd name="T64" fmla="*/ 0 w 911"/>
              <a:gd name="T65" fmla="*/ 52048607 h 1418"/>
              <a:gd name="T66" fmla="*/ 0 w 911"/>
              <a:gd name="T67" fmla="*/ 54390026 h 141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911"/>
              <a:gd name="T103" fmla="*/ 0 h 1418"/>
              <a:gd name="T104" fmla="*/ 0 w 911"/>
              <a:gd name="T105" fmla="*/ 1418 h 141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911" h="1418">
                <a:moveTo>
                  <a:pt x="469" y="1417"/>
                </a:moveTo>
                <a:lnTo>
                  <a:pt x="566" y="1033"/>
                </a:lnTo>
                <a:lnTo>
                  <a:pt x="910" y="862"/>
                </a:lnTo>
                <a:lnTo>
                  <a:pt x="864" y="822"/>
                </a:lnTo>
                <a:lnTo>
                  <a:pt x="826" y="778"/>
                </a:lnTo>
                <a:lnTo>
                  <a:pt x="791" y="730"/>
                </a:lnTo>
                <a:lnTo>
                  <a:pt x="760" y="678"/>
                </a:lnTo>
                <a:lnTo>
                  <a:pt x="737" y="622"/>
                </a:lnTo>
                <a:lnTo>
                  <a:pt x="722" y="565"/>
                </a:lnTo>
                <a:lnTo>
                  <a:pt x="712" y="507"/>
                </a:lnTo>
                <a:lnTo>
                  <a:pt x="709" y="447"/>
                </a:lnTo>
                <a:lnTo>
                  <a:pt x="710" y="399"/>
                </a:lnTo>
                <a:lnTo>
                  <a:pt x="716" y="351"/>
                </a:lnTo>
                <a:lnTo>
                  <a:pt x="728" y="305"/>
                </a:lnTo>
                <a:lnTo>
                  <a:pt x="743" y="259"/>
                </a:lnTo>
                <a:lnTo>
                  <a:pt x="472" y="0"/>
                </a:lnTo>
                <a:lnTo>
                  <a:pt x="69" y="39"/>
                </a:lnTo>
                <a:lnTo>
                  <a:pt x="44" y="119"/>
                </a:lnTo>
                <a:lnTo>
                  <a:pt x="25" y="200"/>
                </a:lnTo>
                <a:lnTo>
                  <a:pt x="10" y="280"/>
                </a:lnTo>
                <a:lnTo>
                  <a:pt x="2" y="363"/>
                </a:lnTo>
                <a:lnTo>
                  <a:pt x="0" y="447"/>
                </a:lnTo>
                <a:lnTo>
                  <a:pt x="4" y="540"/>
                </a:lnTo>
                <a:lnTo>
                  <a:pt x="14" y="632"/>
                </a:lnTo>
                <a:lnTo>
                  <a:pt x="31" y="724"/>
                </a:lnTo>
                <a:lnTo>
                  <a:pt x="56" y="812"/>
                </a:lnTo>
                <a:lnTo>
                  <a:pt x="87" y="901"/>
                </a:lnTo>
                <a:lnTo>
                  <a:pt x="123" y="985"/>
                </a:lnTo>
                <a:lnTo>
                  <a:pt x="167" y="1068"/>
                </a:lnTo>
                <a:lnTo>
                  <a:pt x="215" y="1146"/>
                </a:lnTo>
                <a:lnTo>
                  <a:pt x="271" y="1221"/>
                </a:lnTo>
                <a:lnTo>
                  <a:pt x="332" y="1290"/>
                </a:lnTo>
                <a:lnTo>
                  <a:pt x="398" y="1356"/>
                </a:lnTo>
                <a:lnTo>
                  <a:pt x="469" y="1417"/>
                </a:lnTo>
              </a:path>
            </a:pathLst>
          </a:custGeom>
          <a:solidFill>
            <a:schemeClr val="accent1"/>
          </a:solidFill>
          <a:ln w="28575" cap="rnd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 anchorCtr="1">
            <a:spAutoFit/>
          </a:bodyPr>
          <a:lstStyle/>
          <a:p>
            <a:endParaRPr lang="de-DE"/>
          </a:p>
        </p:txBody>
      </p:sp>
      <p:sp>
        <p:nvSpPr>
          <p:cNvPr id="17420" name="Freeform 13"/>
          <p:cNvSpPr>
            <a:spLocks/>
          </p:cNvSpPr>
          <p:nvPr>
            <p:custDataLst>
              <p:tags r:id="rId11"/>
            </p:custDataLst>
          </p:nvPr>
        </p:nvSpPr>
        <p:spPr bwMode="gray">
          <a:xfrm>
            <a:off x="2098146" y="3810000"/>
            <a:ext cx="0" cy="276225"/>
          </a:xfrm>
          <a:custGeom>
            <a:avLst/>
            <a:gdLst>
              <a:gd name="T0" fmla="*/ 0 w 1464"/>
              <a:gd name="T1" fmla="*/ 68495095 h 825"/>
              <a:gd name="T2" fmla="*/ 0 w 1464"/>
              <a:gd name="T3" fmla="*/ 44841195 h 825"/>
              <a:gd name="T4" fmla="*/ 0 w 1464"/>
              <a:gd name="T5" fmla="*/ 3026756 h 825"/>
              <a:gd name="T6" fmla="*/ 0 w 1464"/>
              <a:gd name="T7" fmla="*/ 6501834 h 825"/>
              <a:gd name="T8" fmla="*/ 0 w 1464"/>
              <a:gd name="T9" fmla="*/ 9080269 h 825"/>
              <a:gd name="T10" fmla="*/ 0 w 1464"/>
              <a:gd name="T11" fmla="*/ 10986054 h 825"/>
              <a:gd name="T12" fmla="*/ 0 w 1464"/>
              <a:gd name="T13" fmla="*/ 12331354 h 825"/>
              <a:gd name="T14" fmla="*/ 0 w 1464"/>
              <a:gd name="T15" fmla="*/ 12667511 h 825"/>
              <a:gd name="T16" fmla="*/ 0 w 1464"/>
              <a:gd name="T17" fmla="*/ 12555682 h 825"/>
              <a:gd name="T18" fmla="*/ 0 w 1464"/>
              <a:gd name="T19" fmla="*/ 11434376 h 825"/>
              <a:gd name="T20" fmla="*/ 0 w 1464"/>
              <a:gd name="T21" fmla="*/ 9752919 h 825"/>
              <a:gd name="T22" fmla="*/ 0 w 1464"/>
              <a:gd name="T23" fmla="*/ 7174484 h 825"/>
              <a:gd name="T24" fmla="*/ 0 w 1464"/>
              <a:gd name="T25" fmla="*/ 3923734 h 825"/>
              <a:gd name="T26" fmla="*/ 0 w 1464"/>
              <a:gd name="T27" fmla="*/ 0 h 825"/>
              <a:gd name="T28" fmla="*/ 0 w 1464"/>
              <a:gd name="T29" fmla="*/ 19169680 h 825"/>
              <a:gd name="T30" fmla="*/ 0 w 1464"/>
              <a:gd name="T31" fmla="*/ 62217254 h 825"/>
              <a:gd name="T32" fmla="*/ 0 w 1464"/>
              <a:gd name="T33" fmla="*/ 68270767 h 825"/>
              <a:gd name="T34" fmla="*/ 0 w 1464"/>
              <a:gd name="T35" fmla="*/ 73875958 h 825"/>
              <a:gd name="T36" fmla="*/ 0 w 1464"/>
              <a:gd name="T37" fmla="*/ 78584506 h 825"/>
              <a:gd name="T38" fmla="*/ 0 w 1464"/>
              <a:gd name="T39" fmla="*/ 82620069 h 825"/>
              <a:gd name="T40" fmla="*/ 0 w 1464"/>
              <a:gd name="T41" fmla="*/ 86095147 h 825"/>
              <a:gd name="T42" fmla="*/ 0 w 1464"/>
              <a:gd name="T43" fmla="*/ 88673582 h 825"/>
              <a:gd name="T44" fmla="*/ 0 w 1464"/>
              <a:gd name="T45" fmla="*/ 90579367 h 825"/>
              <a:gd name="T46" fmla="*/ 0 w 1464"/>
              <a:gd name="T47" fmla="*/ 91924667 h 825"/>
              <a:gd name="T48" fmla="*/ 0 w 1464"/>
              <a:gd name="T49" fmla="*/ 92372988 h 825"/>
              <a:gd name="T50" fmla="*/ 0 w 1464"/>
              <a:gd name="T51" fmla="*/ 91924667 h 825"/>
              <a:gd name="T52" fmla="*/ 0 w 1464"/>
              <a:gd name="T53" fmla="*/ 90579367 h 825"/>
              <a:gd name="T54" fmla="*/ 0 w 1464"/>
              <a:gd name="T55" fmla="*/ 88897910 h 825"/>
              <a:gd name="T56" fmla="*/ 0 w 1464"/>
              <a:gd name="T57" fmla="*/ 86095147 h 825"/>
              <a:gd name="T58" fmla="*/ 0 w 1464"/>
              <a:gd name="T59" fmla="*/ 82620069 h 825"/>
              <a:gd name="T60" fmla="*/ 0 w 1464"/>
              <a:gd name="T61" fmla="*/ 78584506 h 825"/>
              <a:gd name="T62" fmla="*/ 0 w 1464"/>
              <a:gd name="T63" fmla="*/ 73875958 h 825"/>
              <a:gd name="T64" fmla="*/ 0 w 1464"/>
              <a:gd name="T65" fmla="*/ 68495095 h 82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464"/>
              <a:gd name="T100" fmla="*/ 0 h 825"/>
              <a:gd name="T101" fmla="*/ 0 w 1464"/>
              <a:gd name="T102" fmla="*/ 825 h 825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464" h="825">
                <a:moveTo>
                  <a:pt x="1463" y="611"/>
                </a:moveTo>
                <a:lnTo>
                  <a:pt x="1119" y="400"/>
                </a:lnTo>
                <a:lnTo>
                  <a:pt x="1059" y="27"/>
                </a:lnTo>
                <a:lnTo>
                  <a:pt x="1008" y="58"/>
                </a:lnTo>
                <a:lnTo>
                  <a:pt x="952" y="81"/>
                </a:lnTo>
                <a:lnTo>
                  <a:pt x="894" y="98"/>
                </a:lnTo>
                <a:lnTo>
                  <a:pt x="837" y="110"/>
                </a:lnTo>
                <a:lnTo>
                  <a:pt x="775" y="113"/>
                </a:lnTo>
                <a:lnTo>
                  <a:pt x="716" y="112"/>
                </a:lnTo>
                <a:lnTo>
                  <a:pt x="656" y="102"/>
                </a:lnTo>
                <a:lnTo>
                  <a:pt x="599" y="87"/>
                </a:lnTo>
                <a:lnTo>
                  <a:pt x="543" y="64"/>
                </a:lnTo>
                <a:lnTo>
                  <a:pt x="489" y="35"/>
                </a:lnTo>
                <a:lnTo>
                  <a:pt x="441" y="0"/>
                </a:lnTo>
                <a:lnTo>
                  <a:pt x="97" y="171"/>
                </a:lnTo>
                <a:lnTo>
                  <a:pt x="0" y="555"/>
                </a:lnTo>
                <a:lnTo>
                  <a:pt x="74" y="609"/>
                </a:lnTo>
                <a:lnTo>
                  <a:pt x="151" y="659"/>
                </a:lnTo>
                <a:lnTo>
                  <a:pt x="234" y="701"/>
                </a:lnTo>
                <a:lnTo>
                  <a:pt x="318" y="737"/>
                </a:lnTo>
                <a:lnTo>
                  <a:pt x="405" y="768"/>
                </a:lnTo>
                <a:lnTo>
                  <a:pt x="493" y="791"/>
                </a:lnTo>
                <a:lnTo>
                  <a:pt x="585" y="808"/>
                </a:lnTo>
                <a:lnTo>
                  <a:pt x="675" y="820"/>
                </a:lnTo>
                <a:lnTo>
                  <a:pt x="768" y="824"/>
                </a:lnTo>
                <a:lnTo>
                  <a:pt x="860" y="820"/>
                </a:lnTo>
                <a:lnTo>
                  <a:pt x="952" y="808"/>
                </a:lnTo>
                <a:lnTo>
                  <a:pt x="1042" y="793"/>
                </a:lnTo>
                <a:lnTo>
                  <a:pt x="1132" y="768"/>
                </a:lnTo>
                <a:lnTo>
                  <a:pt x="1219" y="737"/>
                </a:lnTo>
                <a:lnTo>
                  <a:pt x="1303" y="701"/>
                </a:lnTo>
                <a:lnTo>
                  <a:pt x="1386" y="659"/>
                </a:lnTo>
                <a:lnTo>
                  <a:pt x="1463" y="611"/>
                </a:lnTo>
              </a:path>
            </a:pathLst>
          </a:custGeom>
          <a:solidFill>
            <a:schemeClr val="accent1"/>
          </a:solidFill>
          <a:ln w="28575" cap="rnd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 anchorCtr="1">
            <a:spAutoFit/>
          </a:bodyPr>
          <a:lstStyle/>
          <a:p>
            <a:endParaRPr lang="de-DE"/>
          </a:p>
        </p:txBody>
      </p:sp>
      <p:sp>
        <p:nvSpPr>
          <p:cNvPr id="17421" name="Freeform 14"/>
          <p:cNvSpPr>
            <a:spLocks/>
          </p:cNvSpPr>
          <p:nvPr>
            <p:custDataLst>
              <p:tags r:id="rId12"/>
            </p:custDataLst>
          </p:nvPr>
        </p:nvSpPr>
        <p:spPr bwMode="gray">
          <a:xfrm>
            <a:off x="3475700" y="2914651"/>
            <a:ext cx="0" cy="276225"/>
          </a:xfrm>
          <a:custGeom>
            <a:avLst/>
            <a:gdLst>
              <a:gd name="T0" fmla="*/ 0 w 950"/>
              <a:gd name="T1" fmla="*/ 55170047 h 1382"/>
              <a:gd name="T2" fmla="*/ 0 w 950"/>
              <a:gd name="T3" fmla="*/ 52932865 h 1382"/>
              <a:gd name="T4" fmla="*/ 0 w 950"/>
              <a:gd name="T5" fmla="*/ 50496009 h 1382"/>
              <a:gd name="T6" fmla="*/ 0 w 950"/>
              <a:gd name="T7" fmla="*/ 47859279 h 1382"/>
              <a:gd name="T8" fmla="*/ 0 w 950"/>
              <a:gd name="T9" fmla="*/ 45102825 h 1382"/>
              <a:gd name="T10" fmla="*/ 0 w 950"/>
              <a:gd name="T11" fmla="*/ 42106724 h 1382"/>
              <a:gd name="T12" fmla="*/ 0 w 950"/>
              <a:gd name="T13" fmla="*/ 38990498 h 1382"/>
              <a:gd name="T14" fmla="*/ 0 w 950"/>
              <a:gd name="T15" fmla="*/ 35674799 h 1382"/>
              <a:gd name="T16" fmla="*/ 0 w 950"/>
              <a:gd name="T17" fmla="*/ 32319124 h 1382"/>
              <a:gd name="T18" fmla="*/ 0 w 950"/>
              <a:gd name="T19" fmla="*/ 28763577 h 1382"/>
              <a:gd name="T20" fmla="*/ 0 w 950"/>
              <a:gd name="T21" fmla="*/ 25248004 h 1382"/>
              <a:gd name="T22" fmla="*/ 0 w 950"/>
              <a:gd name="T23" fmla="*/ 21572733 h 1382"/>
              <a:gd name="T24" fmla="*/ 0 w 950"/>
              <a:gd name="T25" fmla="*/ 17897261 h 1382"/>
              <a:gd name="T26" fmla="*/ 0 w 950"/>
              <a:gd name="T27" fmla="*/ 14182015 h 1382"/>
              <a:gd name="T28" fmla="*/ 0 w 950"/>
              <a:gd name="T29" fmla="*/ 10586493 h 1382"/>
              <a:gd name="T30" fmla="*/ 0 w 950"/>
              <a:gd name="T31" fmla="*/ 6991171 h 1382"/>
              <a:gd name="T32" fmla="*/ 0 w 950"/>
              <a:gd name="T33" fmla="*/ 3475598 h 1382"/>
              <a:gd name="T34" fmla="*/ 0 w 950"/>
              <a:gd name="T35" fmla="*/ 0 h 1382"/>
              <a:gd name="T36" fmla="*/ 0 w 950"/>
              <a:gd name="T37" fmla="*/ 10506744 h 1382"/>
              <a:gd name="T38" fmla="*/ 0 w 950"/>
              <a:gd name="T39" fmla="*/ 8149637 h 1382"/>
              <a:gd name="T40" fmla="*/ 0 w 950"/>
              <a:gd name="T41" fmla="*/ 10147171 h 1382"/>
              <a:gd name="T42" fmla="*/ 0 w 950"/>
              <a:gd name="T43" fmla="*/ 12144706 h 1382"/>
              <a:gd name="T44" fmla="*/ 0 w 950"/>
              <a:gd name="T45" fmla="*/ 14182015 h 1382"/>
              <a:gd name="T46" fmla="*/ 0 w 950"/>
              <a:gd name="T47" fmla="*/ 16499147 h 1382"/>
              <a:gd name="T48" fmla="*/ 0 w 950"/>
              <a:gd name="T49" fmla="*/ 18816079 h 1382"/>
              <a:gd name="T50" fmla="*/ 0 w 950"/>
              <a:gd name="T51" fmla="*/ 21013287 h 1382"/>
              <a:gd name="T52" fmla="*/ 0 w 950"/>
              <a:gd name="T53" fmla="*/ 23170720 h 1382"/>
              <a:gd name="T54" fmla="*/ 0 w 950"/>
              <a:gd name="T55" fmla="*/ 25248004 h 1382"/>
              <a:gd name="T56" fmla="*/ 0 w 950"/>
              <a:gd name="T57" fmla="*/ 27165589 h 1382"/>
              <a:gd name="T58" fmla="*/ 0 w 950"/>
              <a:gd name="T59" fmla="*/ 28843526 h 1382"/>
              <a:gd name="T60" fmla="*/ 0 w 950"/>
              <a:gd name="T61" fmla="*/ 30441514 h 1382"/>
              <a:gd name="T62" fmla="*/ 0 w 950"/>
              <a:gd name="T63" fmla="*/ 31839628 h 1382"/>
              <a:gd name="T64" fmla="*/ 0 w 950"/>
              <a:gd name="T65" fmla="*/ 46740788 h 1382"/>
              <a:gd name="T66" fmla="*/ 0 w 950"/>
              <a:gd name="T67" fmla="*/ 55170047 h 138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950"/>
              <a:gd name="T103" fmla="*/ 0 h 1382"/>
              <a:gd name="T104" fmla="*/ 0 w 950"/>
              <a:gd name="T105" fmla="*/ 1382 h 1382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950" h="1382">
                <a:moveTo>
                  <a:pt x="404" y="1381"/>
                </a:moveTo>
                <a:lnTo>
                  <a:pt x="478" y="1325"/>
                </a:lnTo>
                <a:lnTo>
                  <a:pt x="549" y="1264"/>
                </a:lnTo>
                <a:lnTo>
                  <a:pt x="615" y="1198"/>
                </a:lnTo>
                <a:lnTo>
                  <a:pt x="676" y="1129"/>
                </a:lnTo>
                <a:lnTo>
                  <a:pt x="732" y="1054"/>
                </a:lnTo>
                <a:lnTo>
                  <a:pt x="782" y="976"/>
                </a:lnTo>
                <a:lnTo>
                  <a:pt x="824" y="893"/>
                </a:lnTo>
                <a:lnTo>
                  <a:pt x="862" y="809"/>
                </a:lnTo>
                <a:lnTo>
                  <a:pt x="893" y="720"/>
                </a:lnTo>
                <a:lnTo>
                  <a:pt x="916" y="632"/>
                </a:lnTo>
                <a:lnTo>
                  <a:pt x="933" y="540"/>
                </a:lnTo>
                <a:lnTo>
                  <a:pt x="945" y="448"/>
                </a:lnTo>
                <a:lnTo>
                  <a:pt x="949" y="355"/>
                </a:lnTo>
                <a:lnTo>
                  <a:pt x="945" y="265"/>
                </a:lnTo>
                <a:lnTo>
                  <a:pt x="935" y="175"/>
                </a:lnTo>
                <a:lnTo>
                  <a:pt x="918" y="87"/>
                </a:lnTo>
                <a:lnTo>
                  <a:pt x="897" y="0"/>
                </a:lnTo>
                <a:lnTo>
                  <a:pt x="590" y="263"/>
                </a:lnTo>
                <a:lnTo>
                  <a:pt x="217" y="204"/>
                </a:lnTo>
                <a:lnTo>
                  <a:pt x="229" y="254"/>
                </a:lnTo>
                <a:lnTo>
                  <a:pt x="237" y="304"/>
                </a:lnTo>
                <a:lnTo>
                  <a:pt x="238" y="355"/>
                </a:lnTo>
                <a:lnTo>
                  <a:pt x="237" y="413"/>
                </a:lnTo>
                <a:lnTo>
                  <a:pt x="227" y="471"/>
                </a:lnTo>
                <a:lnTo>
                  <a:pt x="212" y="526"/>
                </a:lnTo>
                <a:lnTo>
                  <a:pt x="189" y="580"/>
                </a:lnTo>
                <a:lnTo>
                  <a:pt x="162" y="632"/>
                </a:lnTo>
                <a:lnTo>
                  <a:pt x="129" y="680"/>
                </a:lnTo>
                <a:lnTo>
                  <a:pt x="91" y="722"/>
                </a:lnTo>
                <a:lnTo>
                  <a:pt x="46" y="762"/>
                </a:lnTo>
                <a:lnTo>
                  <a:pt x="0" y="797"/>
                </a:lnTo>
                <a:lnTo>
                  <a:pt x="60" y="1170"/>
                </a:lnTo>
                <a:lnTo>
                  <a:pt x="404" y="1381"/>
                </a:lnTo>
              </a:path>
            </a:pathLst>
          </a:custGeom>
          <a:solidFill>
            <a:schemeClr val="accent1"/>
          </a:solidFill>
          <a:ln w="28575" cap="rnd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 anchorCtr="1">
            <a:spAutoFit/>
          </a:bodyPr>
          <a:lstStyle/>
          <a:p>
            <a:endParaRPr lang="de-DE"/>
          </a:p>
        </p:txBody>
      </p:sp>
      <p:sp>
        <p:nvSpPr>
          <p:cNvPr id="17422" name="Rectangle 15"/>
          <p:cNvSpPr>
            <a:spLocks noChangeArrowheads="1"/>
          </p:cNvSpPr>
          <p:nvPr>
            <p:custDataLst>
              <p:tags r:id="rId13"/>
            </p:custDataLst>
          </p:nvPr>
        </p:nvSpPr>
        <p:spPr bwMode="gray">
          <a:xfrm>
            <a:off x="2889250" y="2430464"/>
            <a:ext cx="2010437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>
            <a:spAutoFit/>
          </a:bodyPr>
          <a:lstStyle/>
          <a:p>
            <a:pPr defTabSz="803275">
              <a:lnSpc>
                <a:spcPct val="80000"/>
              </a:lnSpc>
              <a:buClr>
                <a:schemeClr val="tx2"/>
              </a:buClr>
            </a:pPr>
            <a:r>
              <a:rPr lang="en-US" sz="1200">
                <a:cs typeface="Arial" charset="0"/>
              </a:rPr>
              <a:t>Rekrutieren </a:t>
            </a:r>
            <a:br>
              <a:rPr lang="en-US" sz="1200">
                <a:cs typeface="Arial" charset="0"/>
              </a:rPr>
            </a:br>
            <a:r>
              <a:rPr lang="en-US" sz="1200">
                <a:cs typeface="Arial" charset="0"/>
              </a:rPr>
              <a:t>und Integrieren</a:t>
            </a:r>
          </a:p>
        </p:txBody>
      </p:sp>
      <p:sp>
        <p:nvSpPr>
          <p:cNvPr id="17423" name="Rectangle 16"/>
          <p:cNvSpPr>
            <a:spLocks noChangeArrowheads="1"/>
          </p:cNvSpPr>
          <p:nvPr>
            <p:custDataLst>
              <p:tags r:id="rId14"/>
            </p:custDataLst>
          </p:nvPr>
        </p:nvSpPr>
        <p:spPr bwMode="gray">
          <a:xfrm>
            <a:off x="1449785" y="3230564"/>
            <a:ext cx="1064551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>
            <a:spAutoFit/>
          </a:bodyPr>
          <a:lstStyle/>
          <a:p>
            <a:pPr defTabSz="803275">
              <a:lnSpc>
                <a:spcPct val="80000"/>
              </a:lnSpc>
              <a:buClr>
                <a:schemeClr val="tx2"/>
              </a:buClr>
            </a:pPr>
            <a:r>
              <a:rPr lang="en-US" sz="1200">
                <a:cs typeface="Arial" charset="0"/>
              </a:rPr>
              <a:t>Entwickeln </a:t>
            </a:r>
            <a:br>
              <a:rPr lang="en-US" sz="1200">
                <a:cs typeface="Arial" charset="0"/>
              </a:rPr>
            </a:br>
            <a:r>
              <a:rPr lang="en-US" sz="1200">
                <a:cs typeface="Arial" charset="0"/>
              </a:rPr>
              <a:t>und </a:t>
            </a:r>
          </a:p>
          <a:p>
            <a:pPr defTabSz="803275">
              <a:lnSpc>
                <a:spcPct val="80000"/>
              </a:lnSpc>
              <a:buClr>
                <a:schemeClr val="tx2"/>
              </a:buClr>
            </a:pPr>
            <a:r>
              <a:rPr lang="en-US" sz="1200">
                <a:cs typeface="Arial" charset="0"/>
              </a:rPr>
              <a:t>Weiterbilden</a:t>
            </a:r>
          </a:p>
        </p:txBody>
      </p:sp>
      <p:sp>
        <p:nvSpPr>
          <p:cNvPr id="17424" name="Rectangle 17"/>
          <p:cNvSpPr>
            <a:spLocks noChangeArrowheads="1"/>
          </p:cNvSpPr>
          <p:nvPr>
            <p:custDataLst>
              <p:tags r:id="rId15"/>
            </p:custDataLst>
          </p:nvPr>
        </p:nvSpPr>
        <p:spPr bwMode="gray">
          <a:xfrm>
            <a:off x="1996679" y="2266951"/>
            <a:ext cx="1246848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>
            <a:spAutoFit/>
          </a:bodyPr>
          <a:lstStyle/>
          <a:p>
            <a:pPr defTabSz="803275">
              <a:lnSpc>
                <a:spcPct val="80000"/>
              </a:lnSpc>
              <a:buClr>
                <a:schemeClr val="tx2"/>
              </a:buClr>
            </a:pPr>
            <a:r>
              <a:rPr lang="en-US" sz="1200">
                <a:cs typeface="Arial" charset="0"/>
              </a:rPr>
              <a:t>Beteiligen und Binden</a:t>
            </a:r>
          </a:p>
        </p:txBody>
      </p:sp>
      <p:sp>
        <p:nvSpPr>
          <p:cNvPr id="17425" name="Rectangle 18"/>
          <p:cNvSpPr>
            <a:spLocks noChangeArrowheads="1"/>
          </p:cNvSpPr>
          <p:nvPr>
            <p:custDataLst>
              <p:tags r:id="rId16"/>
            </p:custDataLst>
          </p:nvPr>
        </p:nvSpPr>
        <p:spPr bwMode="gray">
          <a:xfrm>
            <a:off x="3778383" y="3586164"/>
            <a:ext cx="1190096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/>
          <a:p>
            <a:pPr defTabSz="803275">
              <a:lnSpc>
                <a:spcPct val="80000"/>
              </a:lnSpc>
              <a:buClr>
                <a:schemeClr val="tx2"/>
              </a:buClr>
            </a:pPr>
            <a:r>
              <a:rPr lang="en-US" sz="1200">
                <a:cs typeface="Arial" charset="0"/>
              </a:rPr>
              <a:t>Einsetzen </a:t>
            </a:r>
            <a:br>
              <a:rPr lang="en-US" sz="1200">
                <a:cs typeface="Arial" charset="0"/>
              </a:rPr>
            </a:br>
            <a:r>
              <a:rPr lang="en-US" sz="1200">
                <a:cs typeface="Arial" charset="0"/>
              </a:rPr>
              <a:t>und  </a:t>
            </a:r>
            <a:br>
              <a:rPr lang="en-US" sz="1200">
                <a:cs typeface="Arial" charset="0"/>
              </a:rPr>
            </a:br>
            <a:r>
              <a:rPr lang="en-US" sz="1200">
                <a:cs typeface="Arial" charset="0"/>
              </a:rPr>
              <a:t>Rotieren</a:t>
            </a:r>
          </a:p>
        </p:txBody>
      </p:sp>
      <p:sp>
        <p:nvSpPr>
          <p:cNvPr id="17426" name="Oval 19"/>
          <p:cNvSpPr>
            <a:spLocks noChangeArrowheads="1"/>
          </p:cNvSpPr>
          <p:nvPr>
            <p:custDataLst>
              <p:tags r:id="rId17"/>
            </p:custDataLst>
          </p:nvPr>
        </p:nvSpPr>
        <p:spPr bwMode="gray">
          <a:xfrm>
            <a:off x="2423187" y="2708276"/>
            <a:ext cx="1355196" cy="1230313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3296" tIns="46648" rIns="93296" bIns="46648" anchor="ctr"/>
          <a:lstStyle/>
          <a:p>
            <a:r>
              <a:rPr lang="en-US" sz="1400" dirty="0">
                <a:solidFill>
                  <a:schemeClr val="bg2"/>
                </a:solidFill>
              </a:rPr>
              <a:t>Talent-</a:t>
            </a:r>
          </a:p>
          <a:p>
            <a:r>
              <a:rPr lang="en-US" sz="1400" dirty="0">
                <a:solidFill>
                  <a:schemeClr val="bg2"/>
                </a:solidFill>
              </a:rPr>
              <a:t>management-</a:t>
            </a:r>
            <a:br>
              <a:rPr lang="en-US" sz="1400" dirty="0">
                <a:solidFill>
                  <a:schemeClr val="bg2"/>
                </a:solidFill>
              </a:rPr>
            </a:br>
            <a:r>
              <a:rPr lang="en-US" sz="1400" dirty="0" err="1">
                <a:solidFill>
                  <a:schemeClr val="bg2"/>
                </a:solidFill>
              </a:rPr>
              <a:t>Kultur</a:t>
            </a:r>
            <a:r>
              <a:rPr lang="en-US" sz="1400" dirty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17427" name="Line 21"/>
          <p:cNvSpPr>
            <a:spLocks noChangeShapeType="1"/>
          </p:cNvSpPr>
          <p:nvPr>
            <p:custDataLst>
              <p:tags r:id="rId18"/>
            </p:custDataLst>
          </p:nvPr>
        </p:nvSpPr>
        <p:spPr bwMode="gray">
          <a:xfrm>
            <a:off x="5391548" y="1431925"/>
            <a:ext cx="4060428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3296" tIns="46648" rIns="93296" bIns="46648" anchor="ctr"/>
          <a:lstStyle/>
          <a:p>
            <a:endParaRPr lang="de-DE"/>
          </a:p>
        </p:txBody>
      </p:sp>
      <p:sp>
        <p:nvSpPr>
          <p:cNvPr id="17428" name="Rectangle 22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5506774" y="1479550"/>
            <a:ext cx="3891889" cy="1374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912813">
              <a:lnSpc>
                <a:spcPct val="95000"/>
              </a:lnSpc>
              <a:buClr>
                <a:schemeClr val="tx2"/>
              </a:buClr>
            </a:pPr>
            <a:r>
              <a:rPr lang="de-DE" sz="2400" dirty="0">
                <a:cs typeface="Arial" charset="0"/>
              </a:rPr>
              <a:t>Strategie</a:t>
            </a:r>
          </a:p>
          <a:p>
            <a:pPr marL="196850" lvl="1" indent="-195263" defTabSz="912813">
              <a:lnSpc>
                <a:spcPct val="95000"/>
              </a:lnSpc>
              <a:buClr>
                <a:schemeClr val="tx2"/>
              </a:buClr>
              <a:buSzPct val="125000"/>
              <a:buFont typeface="Arial" charset="0"/>
              <a:buChar char="▪"/>
            </a:pPr>
            <a:r>
              <a:rPr lang="de-DE" sz="1400" dirty="0">
                <a:cs typeface="Arial" charset="0"/>
              </a:rPr>
              <a:t>Welche Talente und welche Funktions-gruppen werden zur Umsetzung der Geschäftsstrategie benötigt?</a:t>
            </a:r>
          </a:p>
          <a:p>
            <a:pPr marL="196850" lvl="1" indent="-195263" defTabSz="912813">
              <a:lnSpc>
                <a:spcPct val="95000"/>
              </a:lnSpc>
              <a:buClr>
                <a:schemeClr val="tx2"/>
              </a:buClr>
              <a:buSzPct val="125000"/>
              <a:buFont typeface="Arial" charset="0"/>
              <a:buChar char="▪"/>
            </a:pPr>
            <a:r>
              <a:rPr lang="de-DE" sz="1400" dirty="0">
                <a:cs typeface="Arial" charset="0"/>
              </a:rPr>
              <a:t>Wer sind die Leistungsträger im Unternehmen? </a:t>
            </a:r>
          </a:p>
        </p:txBody>
      </p:sp>
      <p:sp>
        <p:nvSpPr>
          <p:cNvPr id="17429" name="Line 23"/>
          <p:cNvSpPr>
            <a:spLocks noChangeShapeType="1"/>
          </p:cNvSpPr>
          <p:nvPr>
            <p:custDataLst>
              <p:tags r:id="rId20"/>
            </p:custDataLst>
          </p:nvPr>
        </p:nvSpPr>
        <p:spPr bwMode="gray">
          <a:xfrm>
            <a:off x="5401867" y="1479550"/>
            <a:ext cx="1719" cy="1416050"/>
          </a:xfrm>
          <a:prstGeom prst="line">
            <a:avLst/>
          </a:prstGeom>
          <a:noFill/>
          <a:ln w="28575">
            <a:solidFill>
              <a:srgbClr val="FFA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96" tIns="46648" rIns="93296" bIns="46648"/>
          <a:lstStyle/>
          <a:p>
            <a:endParaRPr lang="de-DE"/>
          </a:p>
        </p:txBody>
      </p:sp>
      <p:sp>
        <p:nvSpPr>
          <p:cNvPr id="17430" name="Rectangle 24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5506774" y="4643439"/>
            <a:ext cx="3891889" cy="1374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912813">
              <a:lnSpc>
                <a:spcPct val="95000"/>
              </a:lnSpc>
              <a:buClr>
                <a:schemeClr val="tx2"/>
              </a:buClr>
            </a:pPr>
            <a:r>
              <a:rPr lang="de-DE" sz="2400" dirty="0">
                <a:cs typeface="Arial" charset="0"/>
              </a:rPr>
              <a:t>Kultur</a:t>
            </a:r>
          </a:p>
          <a:p>
            <a:pPr marL="196850" lvl="1" indent="-195263" defTabSz="912813">
              <a:lnSpc>
                <a:spcPct val="95000"/>
              </a:lnSpc>
              <a:buClr>
                <a:schemeClr val="tx2"/>
              </a:buClr>
              <a:buSzPct val="125000"/>
              <a:buFont typeface="Arial" charset="0"/>
              <a:buChar char="▪"/>
            </a:pPr>
            <a:r>
              <a:rPr lang="de-DE" sz="1400" dirty="0">
                <a:cs typeface="Arial" charset="0"/>
              </a:rPr>
              <a:t>Wie kann eine Führungskultur geschaffen werden, die Talente bindet und motiviert?</a:t>
            </a:r>
          </a:p>
          <a:p>
            <a:pPr marL="196850" lvl="1" indent="-195263" defTabSz="912813">
              <a:lnSpc>
                <a:spcPct val="95000"/>
              </a:lnSpc>
              <a:buClr>
                <a:schemeClr val="tx2"/>
              </a:buClr>
              <a:buSzPct val="125000"/>
              <a:buFont typeface="Arial" charset="0"/>
              <a:buChar char="▪"/>
            </a:pPr>
            <a:r>
              <a:rPr lang="de-DE" sz="1400" dirty="0">
                <a:cs typeface="Arial" charset="0"/>
              </a:rPr>
              <a:t>Wie können Führungskräfte befähigt wer-den, Talentmanagement – gerade in Krisenzeiten – konsequent umzusetzen?</a:t>
            </a:r>
          </a:p>
        </p:txBody>
      </p:sp>
      <p:sp>
        <p:nvSpPr>
          <p:cNvPr id="17431" name="Line 25"/>
          <p:cNvSpPr>
            <a:spLocks noChangeShapeType="1"/>
          </p:cNvSpPr>
          <p:nvPr>
            <p:custDataLst>
              <p:tags r:id="rId22"/>
            </p:custDataLst>
          </p:nvPr>
        </p:nvSpPr>
        <p:spPr bwMode="gray">
          <a:xfrm>
            <a:off x="5401867" y="3043238"/>
            <a:ext cx="1719" cy="1449387"/>
          </a:xfrm>
          <a:prstGeom prst="line">
            <a:avLst/>
          </a:prstGeom>
          <a:noFill/>
          <a:ln w="28575">
            <a:solidFill>
              <a:srgbClr val="FFA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96" tIns="46648" rIns="93296" bIns="46648"/>
          <a:lstStyle/>
          <a:p>
            <a:endParaRPr lang="de-DE"/>
          </a:p>
        </p:txBody>
      </p:sp>
      <p:sp>
        <p:nvSpPr>
          <p:cNvPr id="17432" name="Rectangle 26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5506774" y="3051176"/>
            <a:ext cx="3891889" cy="1374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912813">
              <a:lnSpc>
                <a:spcPct val="95000"/>
              </a:lnSpc>
              <a:buClr>
                <a:schemeClr val="tx2"/>
              </a:buClr>
            </a:pPr>
            <a:r>
              <a:rPr lang="de-DE" sz="2400" dirty="0">
                <a:cs typeface="Arial" charset="0"/>
              </a:rPr>
              <a:t>Prozesse</a:t>
            </a:r>
          </a:p>
          <a:p>
            <a:pPr marL="196850" lvl="1" indent="-195263" defTabSz="912813">
              <a:lnSpc>
                <a:spcPct val="95000"/>
              </a:lnSpc>
              <a:buClr>
                <a:schemeClr val="tx2"/>
              </a:buClr>
              <a:buSzPct val="125000"/>
              <a:buFont typeface="Arial" charset="0"/>
              <a:buChar char="▪"/>
            </a:pPr>
            <a:r>
              <a:rPr lang="de-DE" sz="1400" dirty="0">
                <a:cs typeface="Arial" charset="0"/>
              </a:rPr>
              <a:t>Welche Einsparungen sind ohne Nach-teile für das Unternehmen möglich?</a:t>
            </a:r>
          </a:p>
          <a:p>
            <a:pPr marL="196850" lvl="1" indent="-195263" defTabSz="912813">
              <a:lnSpc>
                <a:spcPct val="95000"/>
              </a:lnSpc>
              <a:buClr>
                <a:schemeClr val="tx2"/>
              </a:buClr>
              <a:buSzPct val="125000"/>
              <a:buFont typeface="Arial" charset="0"/>
              <a:buChar char="▪"/>
            </a:pPr>
            <a:r>
              <a:rPr lang="de-DE" sz="1400" dirty="0">
                <a:cs typeface="Arial" charset="0"/>
              </a:rPr>
              <a:t>Welche Personalprozesse haben den größten Einfluss auf Effektivität und Effizienz?</a:t>
            </a:r>
          </a:p>
        </p:txBody>
      </p:sp>
      <p:sp>
        <p:nvSpPr>
          <p:cNvPr id="17433" name="Line 27"/>
          <p:cNvSpPr>
            <a:spLocks noChangeShapeType="1"/>
          </p:cNvSpPr>
          <p:nvPr>
            <p:custDataLst>
              <p:tags r:id="rId24"/>
            </p:custDataLst>
          </p:nvPr>
        </p:nvSpPr>
        <p:spPr bwMode="gray">
          <a:xfrm>
            <a:off x="5401867" y="4627563"/>
            <a:ext cx="1719" cy="1433512"/>
          </a:xfrm>
          <a:prstGeom prst="line">
            <a:avLst/>
          </a:prstGeom>
          <a:noFill/>
          <a:ln w="28575">
            <a:solidFill>
              <a:srgbClr val="FFA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96" tIns="46648" rIns="93296" bIns="46648"/>
          <a:lstStyle/>
          <a:p>
            <a:endParaRPr lang="de-DE"/>
          </a:p>
        </p:txBody>
      </p:sp>
      <p:sp>
        <p:nvSpPr>
          <p:cNvPr id="17434" name="Line 28"/>
          <p:cNvSpPr>
            <a:spLocks noChangeShapeType="1"/>
          </p:cNvSpPr>
          <p:nvPr>
            <p:custDataLst>
              <p:tags r:id="rId25"/>
            </p:custDataLst>
          </p:nvPr>
        </p:nvSpPr>
        <p:spPr bwMode="gray">
          <a:xfrm flipH="1">
            <a:off x="4719108" y="1987550"/>
            <a:ext cx="682758" cy="1588"/>
          </a:xfrm>
          <a:prstGeom prst="line">
            <a:avLst/>
          </a:prstGeom>
          <a:noFill/>
          <a:ln w="28575">
            <a:solidFill>
              <a:srgbClr val="FFAC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96" tIns="46648" rIns="93296" bIns="46648"/>
          <a:lstStyle/>
          <a:p>
            <a:endParaRPr lang="de-DE"/>
          </a:p>
        </p:txBody>
      </p:sp>
      <p:sp>
        <p:nvSpPr>
          <p:cNvPr id="17435" name="Line 29"/>
          <p:cNvSpPr>
            <a:spLocks noChangeShapeType="1"/>
          </p:cNvSpPr>
          <p:nvPr>
            <p:custDataLst>
              <p:tags r:id="rId26"/>
            </p:custDataLst>
          </p:nvPr>
        </p:nvSpPr>
        <p:spPr bwMode="gray">
          <a:xfrm flipH="1">
            <a:off x="3329516" y="4054475"/>
            <a:ext cx="2072350" cy="4763"/>
          </a:xfrm>
          <a:prstGeom prst="line">
            <a:avLst/>
          </a:prstGeom>
          <a:noFill/>
          <a:ln w="28575">
            <a:solidFill>
              <a:srgbClr val="FFAC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96" tIns="46648" rIns="93296" bIns="46648"/>
          <a:lstStyle/>
          <a:p>
            <a:endParaRPr lang="de-DE"/>
          </a:p>
        </p:txBody>
      </p:sp>
      <p:sp>
        <p:nvSpPr>
          <p:cNvPr id="17436" name="Freeform 30"/>
          <p:cNvSpPr>
            <a:spLocks/>
          </p:cNvSpPr>
          <p:nvPr>
            <p:custDataLst>
              <p:tags r:id="rId27"/>
            </p:custDataLst>
          </p:nvPr>
        </p:nvSpPr>
        <p:spPr bwMode="gray">
          <a:xfrm>
            <a:off x="2877212" y="3816351"/>
            <a:ext cx="2521215" cy="1584325"/>
          </a:xfrm>
          <a:custGeom>
            <a:avLst/>
            <a:gdLst>
              <a:gd name="T0" fmla="*/ 2147483647 w 1106"/>
              <a:gd name="T1" fmla="*/ 2147483647 h 288"/>
              <a:gd name="T2" fmla="*/ 8854587 w 1106"/>
              <a:gd name="T3" fmla="*/ 2147483647 h 288"/>
              <a:gd name="T4" fmla="*/ 0 w 1106"/>
              <a:gd name="T5" fmla="*/ 0 h 288"/>
              <a:gd name="T6" fmla="*/ 0 60000 65536"/>
              <a:gd name="T7" fmla="*/ 0 60000 65536"/>
              <a:gd name="T8" fmla="*/ 0 60000 65536"/>
              <a:gd name="T9" fmla="*/ 0 w 1106"/>
              <a:gd name="T10" fmla="*/ 0 h 288"/>
              <a:gd name="T11" fmla="*/ 1106 w 1106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06" h="288">
                <a:moveTo>
                  <a:pt x="1106" y="288"/>
                </a:moveTo>
                <a:lnTo>
                  <a:pt x="2" y="288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rgbClr val="FFAC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296" tIns="46648" rIns="93296" bIns="46648"/>
          <a:lstStyle/>
          <a:p>
            <a:endParaRPr lang="de-DE"/>
          </a:p>
        </p:txBody>
      </p:sp>
      <p:sp>
        <p:nvSpPr>
          <p:cNvPr id="17437" name="Rectangle 31"/>
          <p:cNvSpPr>
            <a:spLocks noChangeArrowheads="1"/>
          </p:cNvSpPr>
          <p:nvPr>
            <p:custDataLst>
              <p:tags r:id="rId28"/>
            </p:custDataLst>
          </p:nvPr>
        </p:nvSpPr>
        <p:spPr bwMode="gray">
          <a:xfrm>
            <a:off x="287206" y="1463676"/>
            <a:ext cx="431667" cy="3616325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17438" name="Rectangle 32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 rot="-5400000">
            <a:off x="-1021225" y="3147447"/>
            <a:ext cx="30210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912813">
              <a:buClr>
                <a:schemeClr val="tx2"/>
              </a:buClr>
            </a:pPr>
            <a:r>
              <a:rPr lang="en-US" sz="1400" dirty="0" err="1">
                <a:solidFill>
                  <a:schemeClr val="bg1"/>
                </a:solidFill>
                <a:cs typeface="Arial" charset="0"/>
              </a:rPr>
              <a:t>Unternehmensstrategie</a:t>
            </a:r>
            <a:endParaRPr lang="en-US" sz="14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7439" name="AutoShape 33"/>
          <p:cNvSpPr>
            <a:spLocks noChangeArrowheads="1"/>
          </p:cNvSpPr>
          <p:nvPr>
            <p:custDataLst>
              <p:tags r:id="rId30"/>
            </p:custDataLst>
          </p:nvPr>
        </p:nvSpPr>
        <p:spPr bwMode="gray">
          <a:xfrm>
            <a:off x="758429" y="2911476"/>
            <a:ext cx="337079" cy="428625"/>
          </a:xfrm>
          <a:prstGeom prst="leftRightArrow">
            <a:avLst>
              <a:gd name="adj1" fmla="val 50185"/>
              <a:gd name="adj2" fmla="val 38542"/>
            </a:avLst>
          </a:prstGeom>
          <a:solidFill>
            <a:schemeClr val="folHlink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de-DE"/>
          </a:p>
        </p:txBody>
      </p:sp>
      <p:sp>
        <p:nvSpPr>
          <p:cNvPr id="17440" name="Line 35"/>
          <p:cNvSpPr>
            <a:spLocks noChangeShapeType="1"/>
          </p:cNvSpPr>
          <p:nvPr>
            <p:custDataLst>
              <p:tags r:id="rId31"/>
            </p:custDataLst>
          </p:nvPr>
        </p:nvSpPr>
        <p:spPr bwMode="gray">
          <a:xfrm>
            <a:off x="5391548" y="6116638"/>
            <a:ext cx="4060428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3296" tIns="46648" rIns="93296" bIns="46648" anchor="ctr"/>
          <a:lstStyle/>
          <a:p>
            <a:endParaRPr lang="de-DE"/>
          </a:p>
        </p:txBody>
      </p:sp>
      <p:sp>
        <p:nvSpPr>
          <p:cNvPr id="17441" name="Textfeld 33"/>
          <p:cNvSpPr txBox="1">
            <a:spLocks noChangeArrowheads="1"/>
          </p:cNvSpPr>
          <p:nvPr/>
        </p:nvSpPr>
        <p:spPr bwMode="auto">
          <a:xfrm>
            <a:off x="2172098" y="4033838"/>
            <a:ext cx="1405069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sz="1200"/>
              <a:t>Bewerten</a:t>
            </a:r>
          </a:p>
          <a:p>
            <a:pPr eaLnBrk="1" hangingPunct="1"/>
            <a:r>
              <a:rPr lang="de-DE" sz="1200"/>
              <a:t>und anerkennen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159" y="332656"/>
            <a:ext cx="9505055" cy="502306"/>
          </a:xfrm>
        </p:spPr>
        <p:txBody>
          <a:bodyPr/>
          <a:lstStyle/>
          <a:p>
            <a:r>
              <a:rPr lang="de-DE" sz="2800" dirty="0" smtClean="0"/>
              <a:t>Talentmanagement: Talente finden, bilden, binden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42356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DAi.WGEW0y_hgpXP1IFg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n9Ka0pyI0u.7viFuy0x9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38.25"/>
  <p:tag name="LLEFT" val=" 144.125"/>
  <p:tag name="THINKCELLSHAPEDONOTDELETE" val="pQxZoVMEbE0arvEqYdeHAE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144.125"/>
  <p:tag name="LTOP" val=" 238.25"/>
  <p:tag name="THINKCELLSHAPEDONOTDELETE" val="p.hDuKGVTCUqjemaq1BQA5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238.25"/>
  <p:tag name="LLEFT" val=" 144.125"/>
  <p:tag name="THINKCELLSHAPEDONOTDELETE" val="pgfqQXPOl.0GatsB_bsC7p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144.125"/>
  <p:tag name="LTOP" val=" 238.25"/>
  <p:tag name="THINKCELLSHAPEDONOTDELETE" val="pXWVRevEP.0S__mNvYj22l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U58ep3U5EqvKdqvCBMl4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4YhT.vDIUyRv2lNpn7Im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fm8mESFHE62wifmQte90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8k_xBqQWUqmiGj0Exeji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ch0jUQulUWWhhEM9_XIA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Kw.cJO80UywWsiF.GcNr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0cT4CxEhEa0udNdEijaS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xOrAnFQ7U60OZo0QXsW6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fkkd7R4.U6LZ6xmHhKIv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MJq9LrhjkyHU1A6mFzaa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5JVmTo5v0Orvwxb1emFE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dbjvdQ3GkaHgK_eYwOFy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bKAWPajyE.CtYRc0_FTIg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bLZgnDsHk60vV2Ko_Uxc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jWBVeQp90GZZeT38OK2n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YG8yx1vD0qyRDyNi4Yjj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_3DNl8P8E.qvkutd2kcF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zZCP77SgUCK3B4k9l3gV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Gae6gMhcEGnFd3qzCXxt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30asushEU.ppzqqUvWJm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7RspTb04Eiv6aidLOWBP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WiAtx.exkWssGVUr8MWn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.2_6KKaikCFBF0us_fRPA"/>
</p:tagLst>
</file>

<file path=ppt/theme/theme1.xml><?xml version="1.0" encoding="utf-8"?>
<a:theme xmlns:a="http://schemas.openxmlformats.org/drawingml/2006/main" name="Blank Presentation Hochschule Bremen">
  <a:themeElements>
    <a:clrScheme name="Blank Presentation Hochschule Bremen 1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808080"/>
      </a:accent2>
      <a:accent3>
        <a:srgbClr val="FFFFFF"/>
      </a:accent3>
      <a:accent4>
        <a:srgbClr val="000000"/>
      </a:accent4>
      <a:accent5>
        <a:srgbClr val="FFFFFF"/>
      </a:accent5>
      <a:accent6>
        <a:srgbClr val="737373"/>
      </a:accent6>
      <a:hlink>
        <a:srgbClr val="B2B2B2"/>
      </a:hlink>
      <a:folHlink>
        <a:srgbClr val="DDDDDD"/>
      </a:folHlink>
    </a:clrScheme>
    <a:fontScheme name="Blank Presentation Hochschule Brem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5720" rIns="9000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5720" rIns="9000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Hochschule Bremen 1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37373"/>
        </a:accent6>
        <a:hlink>
          <a:srgbClr val="B2B2B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Hochschule Bremen 2">
        <a:dk1>
          <a:srgbClr val="000000"/>
        </a:dk1>
        <a:lt1>
          <a:srgbClr val="BDB779"/>
        </a:lt1>
        <a:dk2>
          <a:srgbClr val="000000"/>
        </a:dk2>
        <a:lt2>
          <a:srgbClr val="FFFFCC"/>
        </a:lt2>
        <a:accent1>
          <a:srgbClr val="FFFFCC"/>
        </a:accent1>
        <a:accent2>
          <a:srgbClr val="CBD478"/>
        </a:accent2>
        <a:accent3>
          <a:srgbClr val="DBD8BE"/>
        </a:accent3>
        <a:accent4>
          <a:srgbClr val="000000"/>
        </a:accent4>
        <a:accent5>
          <a:srgbClr val="FFFFE2"/>
        </a:accent5>
        <a:accent6>
          <a:srgbClr val="B8C06C"/>
        </a:accent6>
        <a:hlink>
          <a:srgbClr val="00582C"/>
        </a:hlink>
        <a:folHlink>
          <a:srgbClr val="3C748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Hochschule Bremen 3">
        <a:dk1>
          <a:srgbClr val="000000"/>
        </a:dk1>
        <a:lt1>
          <a:srgbClr val="FFFFFF"/>
        </a:lt1>
        <a:dk2>
          <a:srgbClr val="000000"/>
        </a:dk2>
        <a:lt2>
          <a:srgbClr val="FFFFCC"/>
        </a:lt2>
        <a:accent1>
          <a:srgbClr val="FFFFCC"/>
        </a:accent1>
        <a:accent2>
          <a:srgbClr val="CBD478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B8C06C"/>
        </a:accent6>
        <a:hlink>
          <a:srgbClr val="00582C"/>
        </a:hlink>
        <a:folHlink>
          <a:srgbClr val="3C748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lank Presentation Hochschule Bremen">
  <a:themeElements>
    <a:clrScheme name="Blank Presentation Hochschule Bremen 1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808080"/>
      </a:accent2>
      <a:accent3>
        <a:srgbClr val="FFFFFF"/>
      </a:accent3>
      <a:accent4>
        <a:srgbClr val="000000"/>
      </a:accent4>
      <a:accent5>
        <a:srgbClr val="FFFFFF"/>
      </a:accent5>
      <a:accent6>
        <a:srgbClr val="737373"/>
      </a:accent6>
      <a:hlink>
        <a:srgbClr val="B2B2B2"/>
      </a:hlink>
      <a:folHlink>
        <a:srgbClr val="DDDDDD"/>
      </a:folHlink>
    </a:clrScheme>
    <a:fontScheme name="Blank Presentation Hochschule Brem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5720" rIns="9000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5720" rIns="9000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Hochschule Bremen 1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37373"/>
        </a:accent6>
        <a:hlink>
          <a:srgbClr val="B2B2B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Hochschule Bremen 2">
        <a:dk1>
          <a:srgbClr val="000000"/>
        </a:dk1>
        <a:lt1>
          <a:srgbClr val="BDB779"/>
        </a:lt1>
        <a:dk2>
          <a:srgbClr val="000000"/>
        </a:dk2>
        <a:lt2>
          <a:srgbClr val="FFFFCC"/>
        </a:lt2>
        <a:accent1>
          <a:srgbClr val="FFFFCC"/>
        </a:accent1>
        <a:accent2>
          <a:srgbClr val="CBD478"/>
        </a:accent2>
        <a:accent3>
          <a:srgbClr val="DBD8BE"/>
        </a:accent3>
        <a:accent4>
          <a:srgbClr val="000000"/>
        </a:accent4>
        <a:accent5>
          <a:srgbClr val="FFFFE2"/>
        </a:accent5>
        <a:accent6>
          <a:srgbClr val="B8C06C"/>
        </a:accent6>
        <a:hlink>
          <a:srgbClr val="00582C"/>
        </a:hlink>
        <a:folHlink>
          <a:srgbClr val="3C748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Hochschule Bremen 3">
        <a:dk1>
          <a:srgbClr val="000000"/>
        </a:dk1>
        <a:lt1>
          <a:srgbClr val="FFFFFF"/>
        </a:lt1>
        <a:dk2>
          <a:srgbClr val="000000"/>
        </a:dk2>
        <a:lt2>
          <a:srgbClr val="FFFFCC"/>
        </a:lt2>
        <a:accent1>
          <a:srgbClr val="FFFFCC"/>
        </a:accent1>
        <a:accent2>
          <a:srgbClr val="CBD478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B8C06C"/>
        </a:accent6>
        <a:hlink>
          <a:srgbClr val="00582C"/>
        </a:hlink>
        <a:folHlink>
          <a:srgbClr val="3C748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 Presentation Hochschule Bremen</Template>
  <TotalTime>0</TotalTime>
  <Pages>15</Pages>
  <Words>395</Words>
  <Application>Microsoft Office PowerPoint</Application>
  <PresentationFormat>A4-Papier (210x297 mm)</PresentationFormat>
  <Paragraphs>100</Paragraphs>
  <Slides>15</Slides>
  <Notes>2</Notes>
  <HiddenSlides>0</HiddenSlides>
  <MMClips>0</MMClips>
  <ScaleCrop>false</ScaleCrop>
  <HeadingPairs>
    <vt:vector size="6" baseType="variant"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9" baseType="lpstr">
      <vt:lpstr>Blank Presentation Hochschule Bremen</vt:lpstr>
      <vt:lpstr>Benutzerdefiniertes Design</vt:lpstr>
      <vt:lpstr>1_Blank Presentation Hochschule Bremen</vt:lpstr>
      <vt:lpstr>think-cell Slide</vt:lpstr>
      <vt:lpstr>PowerPoint-Präsentation</vt:lpstr>
      <vt:lpstr>HR-Trends 2014 und ihre Bedeutung für die maritime Arbeit</vt:lpstr>
      <vt:lpstr>Globale HR-Trends 2014</vt:lpstr>
      <vt:lpstr>HR 2014: Talent Management als Herausforderung #1</vt:lpstr>
      <vt:lpstr>PowerPoint-Präsentation</vt:lpstr>
      <vt:lpstr>PowerPoint-Präsentation</vt:lpstr>
      <vt:lpstr>Demographischer Wandel in Niedersachsen/Bremen</vt:lpstr>
      <vt:lpstr>Demographischer Wandel in Niedersachsen/Bremen</vt:lpstr>
      <vt:lpstr>Talentmanagement: Talente finden, bilden, binden</vt:lpstr>
      <vt:lpstr>Employer Branding: Mitarbeiter gewinnen und binden</vt:lpstr>
      <vt:lpstr>Employer Branding: Mitarbeiter gewinnen und binden</vt:lpstr>
      <vt:lpstr>Unternehmenserfolg durch Mitarbeiterengagement</vt:lpstr>
      <vt:lpstr>Globale HR Trends 2014</vt:lpstr>
      <vt:lpstr>Personalentwicklung: Themen, Trends, Best Practices</vt:lpstr>
      <vt:lpstr>Literatur</vt:lpstr>
    </vt:vector>
  </TitlesOfParts>
  <Company>Hochschule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STUDIENGANG  VORLESUNGSTITEL  Description  Semester</dc:title>
  <dc:creator>Schwuchow</dc:creator>
  <cp:lastModifiedBy>Fakultaet1</cp:lastModifiedBy>
  <cp:revision>220</cp:revision>
  <cp:lastPrinted>2000-02-22T14:55:48Z</cp:lastPrinted>
  <dcterms:created xsi:type="dcterms:W3CDTF">2011-08-12T18:44:39Z</dcterms:created>
  <dcterms:modified xsi:type="dcterms:W3CDTF">2014-05-18T11:49:47Z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Reference">
    <vt:lpwstr>A4v5c/PP2000/GERvs/Nov2001wlogo</vt:lpwstr>
  </property>
</Properties>
</file>