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emf" ContentType="image/x-emf"/>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 id="2147483680" r:id="rId3"/>
    <p:sldMasterId id="2147483700" r:id="rId4"/>
    <p:sldMasterId id="2147483709" r:id="rId5"/>
    <p:sldMasterId id="2147483716" r:id="rId6"/>
  </p:sldMasterIdLst>
  <p:notesMasterIdLst>
    <p:notesMasterId r:id="rId40"/>
  </p:notesMasterIdLst>
  <p:handoutMasterIdLst>
    <p:handoutMasterId r:id="rId41"/>
  </p:handoutMasterIdLst>
  <p:sldIdLst>
    <p:sldId id="545" r:id="rId7"/>
    <p:sldId id="455" r:id="rId8"/>
    <p:sldId id="581" r:id="rId9"/>
    <p:sldId id="582" r:id="rId10"/>
    <p:sldId id="404" r:id="rId11"/>
    <p:sldId id="405" r:id="rId12"/>
    <p:sldId id="406" r:id="rId13"/>
    <p:sldId id="407" r:id="rId14"/>
    <p:sldId id="408" r:id="rId15"/>
    <p:sldId id="409" r:id="rId16"/>
    <p:sldId id="299" r:id="rId17"/>
    <p:sldId id="358" r:id="rId18"/>
    <p:sldId id="359" r:id="rId19"/>
    <p:sldId id="316" r:id="rId20"/>
    <p:sldId id="317" r:id="rId21"/>
    <p:sldId id="324" r:id="rId22"/>
    <p:sldId id="360" r:id="rId23"/>
    <p:sldId id="361" r:id="rId24"/>
    <p:sldId id="326" r:id="rId25"/>
    <p:sldId id="403" r:id="rId26"/>
    <p:sldId id="363" r:id="rId27"/>
    <p:sldId id="376" r:id="rId28"/>
    <p:sldId id="377" r:id="rId29"/>
    <p:sldId id="367" r:id="rId30"/>
    <p:sldId id="398" r:id="rId31"/>
    <p:sldId id="399" r:id="rId32"/>
    <p:sldId id="574" r:id="rId33"/>
    <p:sldId id="575" r:id="rId34"/>
    <p:sldId id="578" r:id="rId35"/>
    <p:sldId id="579" r:id="rId36"/>
    <p:sldId id="580" r:id="rId37"/>
    <p:sldId id="562" r:id="rId38"/>
    <p:sldId id="583" r:id="rId39"/>
  </p:sldIdLst>
  <p:sldSz cx="9144000" cy="6858000" type="screen4x3"/>
  <p:notesSz cx="6662738" cy="9926638"/>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992135"/>
    <a:srgbClr val="A5130F"/>
    <a:srgbClr val="632523"/>
    <a:srgbClr val="333300"/>
    <a:srgbClr val="66CCFF"/>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55" autoAdjust="0"/>
    <p:restoredTop sz="94622" autoAdjust="0"/>
  </p:normalViewPr>
  <p:slideViewPr>
    <p:cSldViewPr snapToGrid="0">
      <p:cViewPr>
        <p:scale>
          <a:sx n="70" d="100"/>
          <a:sy n="70" d="100"/>
        </p:scale>
        <p:origin x="-798" y="-276"/>
      </p:cViewPr>
      <p:guideLst>
        <p:guide orient="horz" pos="4088"/>
        <p:guide pos="5342"/>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12120"/>
    </p:cViewPr>
  </p:sorterViewPr>
  <p:notesViewPr>
    <p:cSldViewPr snapToGrid="0">
      <p:cViewPr varScale="1">
        <p:scale>
          <a:sx n="101" d="100"/>
          <a:sy n="101" d="100"/>
        </p:scale>
        <p:origin x="-1722" y="-90"/>
      </p:cViewPr>
      <p:guideLst>
        <p:guide orient="horz" pos="3127"/>
        <p:guide pos="2099"/>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897" tIns="45948" rIns="91897" bIns="4594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sz="quarter" idx="1"/>
          </p:nvPr>
        </p:nvSpPr>
        <p:spPr>
          <a:xfrm>
            <a:off x="3773488" y="0"/>
            <a:ext cx="2887662" cy="496888"/>
          </a:xfrm>
          <a:prstGeom prst="rect">
            <a:avLst/>
          </a:prstGeom>
        </p:spPr>
        <p:txBody>
          <a:bodyPr vert="horz" lIns="91897" tIns="45948" rIns="91897" bIns="45948" rtlCol="0"/>
          <a:lstStyle>
            <a:lvl1pPr algn="r" fontAlgn="auto">
              <a:spcBef>
                <a:spcPts val="0"/>
              </a:spcBef>
              <a:spcAft>
                <a:spcPts val="0"/>
              </a:spcAft>
              <a:defRPr sz="1300">
                <a:latin typeface="+mn-lt"/>
                <a:cs typeface="+mn-cs"/>
              </a:defRPr>
            </a:lvl1pPr>
          </a:lstStyle>
          <a:p>
            <a:pPr>
              <a:defRPr/>
            </a:pPr>
            <a:fld id="{799821E3-076E-4BB8-A579-10C678359C04}" type="datetimeFigureOut">
              <a:rPr lang="en-US"/>
              <a:pPr>
                <a:defRPr/>
              </a:pPr>
              <a:t>3/1/2012</a:t>
            </a:fld>
            <a:endParaRPr lang="en-GB"/>
          </a:p>
        </p:txBody>
      </p:sp>
      <p:sp>
        <p:nvSpPr>
          <p:cNvPr id="4" name="Footer Placeholder 3"/>
          <p:cNvSpPr>
            <a:spLocks noGrp="1"/>
          </p:cNvSpPr>
          <p:nvPr>
            <p:ph type="ftr" sz="quarter" idx="2"/>
          </p:nvPr>
        </p:nvSpPr>
        <p:spPr>
          <a:xfrm>
            <a:off x="0" y="9428163"/>
            <a:ext cx="2887663" cy="496887"/>
          </a:xfrm>
          <a:prstGeom prst="rect">
            <a:avLst/>
          </a:prstGeom>
        </p:spPr>
        <p:txBody>
          <a:bodyPr vert="horz" lIns="91897" tIns="45948" rIns="91897" bIns="45948" rtlCol="0" anchor="b"/>
          <a:lstStyle>
            <a:lvl1pPr algn="l" fontAlgn="auto">
              <a:spcBef>
                <a:spcPts val="0"/>
              </a:spcBef>
              <a:spcAft>
                <a:spcPts val="0"/>
              </a:spcAft>
              <a:defRPr sz="13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897" tIns="45948" rIns="91897" bIns="45948" rtlCol="0" anchor="b"/>
          <a:lstStyle>
            <a:lvl1pPr algn="r" fontAlgn="auto">
              <a:spcBef>
                <a:spcPts val="0"/>
              </a:spcBef>
              <a:spcAft>
                <a:spcPts val="0"/>
              </a:spcAft>
              <a:defRPr sz="1300">
                <a:latin typeface="+mn-lt"/>
                <a:cs typeface="+mn-cs"/>
              </a:defRPr>
            </a:lvl1pPr>
          </a:lstStyle>
          <a:p>
            <a:pPr>
              <a:defRPr/>
            </a:pPr>
            <a:fld id="{C223AB99-6754-4B49-93A9-76E8AA5B4ACB}" type="slidenum">
              <a:rPr lang="en-GB"/>
              <a:pPr>
                <a:defRPr/>
              </a:pPr>
              <a:t>‹Nr.›</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897" tIns="45948" rIns="91897" bIns="4594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897" tIns="45948" rIns="91897" bIns="45948" rtlCol="0"/>
          <a:lstStyle>
            <a:lvl1pPr algn="r" fontAlgn="auto">
              <a:spcBef>
                <a:spcPts val="0"/>
              </a:spcBef>
              <a:spcAft>
                <a:spcPts val="0"/>
              </a:spcAft>
              <a:defRPr sz="1300">
                <a:latin typeface="+mn-lt"/>
                <a:cs typeface="+mn-cs"/>
              </a:defRPr>
            </a:lvl1pPr>
          </a:lstStyle>
          <a:p>
            <a:pPr>
              <a:defRPr/>
            </a:pPr>
            <a:fld id="{644F6351-6747-42BF-A5EB-E3AB28034D22}" type="datetimeFigureOut">
              <a:rPr lang="en-US"/>
              <a:pPr>
                <a:defRPr/>
              </a:pPr>
              <a:t>3/1/2012</a:t>
            </a:fld>
            <a:endParaRPr lang="en-GB"/>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897" tIns="45948" rIns="91897" bIns="45948" rtlCol="0" anchor="ctr"/>
          <a:lstStyle/>
          <a:p>
            <a:pPr lvl="0"/>
            <a:endParaRPr lang="en-GB" noProof="0"/>
          </a:p>
        </p:txBody>
      </p:sp>
      <p:sp>
        <p:nvSpPr>
          <p:cNvPr id="5" name="Notes Placeholder 4"/>
          <p:cNvSpPr>
            <a:spLocks noGrp="1"/>
          </p:cNvSpPr>
          <p:nvPr>
            <p:ph type="body" sz="quarter" idx="3"/>
          </p:nvPr>
        </p:nvSpPr>
        <p:spPr>
          <a:xfrm>
            <a:off x="665163" y="4714875"/>
            <a:ext cx="5332412" cy="4467225"/>
          </a:xfrm>
          <a:prstGeom prst="rect">
            <a:avLst/>
          </a:prstGeom>
        </p:spPr>
        <p:txBody>
          <a:bodyPr vert="horz" lIns="91897" tIns="45948" rIns="91897" bIns="4594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lIns="91897" tIns="45948" rIns="91897" bIns="4594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897" tIns="45948" rIns="91897" bIns="45948" rtlCol="0" anchor="b"/>
          <a:lstStyle>
            <a:lvl1pPr algn="r" fontAlgn="auto">
              <a:spcBef>
                <a:spcPts val="0"/>
              </a:spcBef>
              <a:spcAft>
                <a:spcPts val="0"/>
              </a:spcAft>
              <a:defRPr sz="1300">
                <a:latin typeface="+mn-lt"/>
                <a:cs typeface="+mn-cs"/>
              </a:defRPr>
            </a:lvl1pPr>
          </a:lstStyle>
          <a:p>
            <a:pPr>
              <a:defRPr/>
            </a:pPr>
            <a:fld id="{FEB56429-99C5-47B2-8C9B-03BBB9BBF923}" type="slidenum">
              <a:rPr lang="en-GB"/>
              <a:pPr>
                <a:defRPr/>
              </a:pPr>
              <a:t>‹Nr.›</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864EB-FC70-40A1-BD0C-C4CFFC0DF18A}" type="slidenum">
              <a:rPr lang="en-GB"/>
              <a:pPr fontAlgn="base">
                <a:spcBef>
                  <a:spcPct val="0"/>
                </a:spcBef>
                <a:spcAft>
                  <a:spcPct val="0"/>
                </a:spcAft>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9770A3-6E2E-437F-AB85-FD85CB00DDC6}"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r>
              <a:rPr lang="sv-SE" smtClean="0"/>
              <a:t>The answer is that we do not make decisions based on reality. We make decisons based on our mental picture, or mental model, of reality. Sometimes, with tragic consequences, our mental picture and reality are far apart.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General">
    <p:spTree>
      <p:nvGrpSpPr>
        <p:cNvPr id="1" name=""/>
        <p:cNvGrpSpPr/>
        <p:nvPr/>
      </p:nvGrpSpPr>
      <p:grpSpPr>
        <a:xfrm>
          <a:off x="0" y="0"/>
          <a:ext cx="0" cy="0"/>
          <a:chOff x="0" y="0"/>
          <a:chExt cx="0" cy="0"/>
        </a:xfrm>
      </p:grpSpPr>
      <p:pic>
        <p:nvPicPr>
          <p:cNvPr id="5" name="Picture 6" descr="267x15_194.emf"/>
          <p:cNvPicPr>
            <a:picLocks noChangeAspect="1"/>
          </p:cNvPicPr>
          <p:nvPr userDrawn="1"/>
        </p:nvPicPr>
        <p:blipFill>
          <a:blip r:embed="rId2"/>
          <a:srcRect/>
          <a:stretch>
            <a:fillRect/>
          </a:stretch>
        </p:blipFill>
        <p:spPr bwMode="auto">
          <a:xfrm>
            <a:off x="428625" y="6000750"/>
            <a:ext cx="8320088" cy="477838"/>
          </a:xfrm>
          <a:prstGeom prst="rect">
            <a:avLst/>
          </a:prstGeom>
          <a:noFill/>
          <a:ln w="9525">
            <a:noFill/>
            <a:miter lim="800000"/>
            <a:headEnd/>
            <a:tailEnd/>
          </a:ln>
        </p:spPr>
      </p:pic>
      <p:sp>
        <p:nvSpPr>
          <p:cNvPr id="6" name="TextBox 5"/>
          <p:cNvSpPr txBox="1"/>
          <p:nvPr userDrawn="1"/>
        </p:nvSpPr>
        <p:spPr>
          <a:xfrm>
            <a:off x="8218488" y="6527800"/>
            <a:ext cx="447675" cy="428625"/>
          </a:xfrm>
          <a:prstGeom prst="rect">
            <a:avLst/>
          </a:prstGeom>
          <a:noFill/>
        </p:spPr>
        <p:txBody>
          <a:bodyPr>
            <a:spAutoFit/>
          </a:bodyPr>
          <a:lstStyle/>
          <a:p>
            <a:pPr fontAlgn="auto">
              <a:spcBef>
                <a:spcPts val="0"/>
              </a:spcBef>
              <a:spcAft>
                <a:spcPts val="0"/>
              </a:spcAft>
              <a:defRPr/>
            </a:pPr>
            <a:fld id="{4EC0565A-7056-4755-8D22-8B7E47473762}" type="slidenum">
              <a:rPr lang="sv-SE" sz="1100">
                <a:latin typeface="+mn-lt"/>
                <a:cs typeface="+mn-cs"/>
              </a:rPr>
              <a:pPr fontAlgn="auto">
                <a:spcBef>
                  <a:spcPts val="0"/>
                </a:spcBef>
                <a:spcAft>
                  <a:spcPts val="0"/>
                </a:spcAft>
                <a:defRPr/>
              </a:pPr>
              <a:t>‹Nr.›</a:t>
            </a:fld>
            <a:endParaRPr lang="sv-SE" sz="1100" dirty="0">
              <a:latin typeface="+mn-lt"/>
              <a:cs typeface="+mn-cs"/>
            </a:endParaRPr>
          </a:p>
        </p:txBody>
      </p:sp>
      <p:sp>
        <p:nvSpPr>
          <p:cNvPr id="7" name="Title 6"/>
          <p:cNvSpPr>
            <a:spLocks noGrp="1"/>
          </p:cNvSpPr>
          <p:nvPr>
            <p:ph type="title"/>
          </p:nvPr>
        </p:nvSpPr>
        <p:spPr>
          <a:xfrm>
            <a:off x="401634" y="3541114"/>
            <a:ext cx="7706481" cy="439200"/>
          </a:xfrm>
          <a:prstGeom prst="rect">
            <a:avLst/>
          </a:prstGeom>
        </p:spPr>
        <p:txBody>
          <a:bodyPr/>
          <a:lstStyle>
            <a:lvl1pPr algn="r">
              <a:defRPr sz="2400" baseline="0">
                <a:solidFill>
                  <a:schemeClr val="tx1"/>
                </a:solidFill>
              </a:defRPr>
            </a:lvl1pPr>
          </a:lstStyle>
          <a:p>
            <a:r>
              <a:rPr lang="en-US" smtClean="0"/>
              <a:t>Click to edit Master title style</a:t>
            </a:r>
            <a:endParaRPr lang="sv-SE" dirty="0"/>
          </a:p>
        </p:txBody>
      </p:sp>
      <p:sp>
        <p:nvSpPr>
          <p:cNvPr id="14" name="Text Placeholder 13"/>
          <p:cNvSpPr>
            <a:spLocks noGrp="1"/>
          </p:cNvSpPr>
          <p:nvPr>
            <p:ph type="body" sz="quarter" idx="10"/>
          </p:nvPr>
        </p:nvSpPr>
        <p:spPr>
          <a:xfrm>
            <a:off x="396811" y="3976782"/>
            <a:ext cx="7710746" cy="276045"/>
          </a:xfrm>
          <a:prstGeom prst="rect">
            <a:avLst/>
          </a:prstGeom>
        </p:spPr>
        <p:txBody>
          <a:bodyPr/>
          <a:lstStyle>
            <a:lvl1pPr algn="r">
              <a:buNone/>
              <a:defRPr sz="1400" baseline="0"/>
            </a:lvl1pPr>
          </a:lstStyle>
          <a:p>
            <a:pPr lvl="0"/>
            <a:r>
              <a:rPr lang="en-US" smtClean="0"/>
              <a:t>Click to edit Master text styles</a:t>
            </a:r>
          </a:p>
        </p:txBody>
      </p:sp>
      <p:sp>
        <p:nvSpPr>
          <p:cNvPr id="8"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16100"/>
            <a:ext cx="4038600" cy="3125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16100"/>
            <a:ext cx="4038600" cy="3125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667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66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TextBox 5"/>
          <p:cNvSpPr txBox="1"/>
          <p:nvPr userDrawn="1"/>
        </p:nvSpPr>
        <p:spPr>
          <a:xfrm>
            <a:off x="8218488" y="6527800"/>
            <a:ext cx="447675" cy="428625"/>
          </a:xfrm>
          <a:prstGeom prst="rect">
            <a:avLst/>
          </a:prstGeom>
          <a:noFill/>
        </p:spPr>
        <p:txBody>
          <a:bodyPr>
            <a:spAutoFit/>
          </a:bodyPr>
          <a:lstStyle/>
          <a:p>
            <a:pPr fontAlgn="auto">
              <a:spcBef>
                <a:spcPts val="0"/>
              </a:spcBef>
              <a:spcAft>
                <a:spcPts val="0"/>
              </a:spcAft>
              <a:defRPr/>
            </a:pPr>
            <a:fld id="{7F31DFEF-AFA8-4513-B353-64750F26B42A}" type="slidenum">
              <a:rPr lang="sv-SE" sz="1100">
                <a:latin typeface="+mn-lt"/>
                <a:cs typeface="+mn-cs"/>
              </a:rPr>
              <a:pPr fontAlgn="auto">
                <a:spcBef>
                  <a:spcPts val="0"/>
                </a:spcBef>
                <a:spcAft>
                  <a:spcPts val="0"/>
                </a:spcAft>
                <a:defRPr/>
              </a:pPr>
              <a:t>‹Nr.›</a:t>
            </a:fld>
            <a:endParaRPr lang="sv-SE" sz="1100" dirty="0">
              <a:latin typeface="+mn-lt"/>
              <a:cs typeface="+mn-cs"/>
            </a:endParaRPr>
          </a:p>
        </p:txBody>
      </p:sp>
      <p:sp>
        <p:nvSpPr>
          <p:cNvPr id="7" name="TextBox 6"/>
          <p:cNvSpPr txBox="1"/>
          <p:nvPr userDrawn="1"/>
        </p:nvSpPr>
        <p:spPr>
          <a:xfrm>
            <a:off x="423863" y="6523038"/>
            <a:ext cx="6276975" cy="261937"/>
          </a:xfrm>
          <a:prstGeom prst="rect">
            <a:avLst/>
          </a:prstGeom>
        </p:spPr>
        <p:txBody>
          <a:bodyPr>
            <a:spAutoFit/>
          </a:bodyPr>
          <a:lstStyle/>
          <a:p>
            <a:pPr fontAlgn="auto">
              <a:spcAft>
                <a:spcPts val="0"/>
              </a:spcAft>
              <a:defRPr/>
            </a:pPr>
            <a:r>
              <a:rPr lang="sv-SE" sz="1100" dirty="0">
                <a:latin typeface="Arial" pitchFamily="34" charset="0"/>
                <a:ea typeface="+mj-ea"/>
                <a:cs typeface="Arial" pitchFamily="34" charset="0"/>
              </a:rPr>
              <a:t>© The Swedish Club Academy AB 2012 </a:t>
            </a:r>
            <a:endParaRPr lang="en-GB" sz="1100" dirty="0" err="1">
              <a:latin typeface="Arial" pitchFamily="34" charset="0"/>
              <a:ea typeface="+mj-ea"/>
              <a:cs typeface="Arial" pitchFamily="34" charset="0"/>
            </a:endParaRPr>
          </a:p>
        </p:txBody>
      </p:sp>
      <p:sp>
        <p:nvSpPr>
          <p:cNvPr id="3"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Font typeface="Webdings" pitchFamily="18" charset="2"/>
              <a:buChar char=""/>
              <a:defRPr sz="1800" baseline="0"/>
            </a:lvl1pPr>
            <a:lvl2pPr>
              <a:buNone/>
              <a:defRPr sz="1800"/>
            </a:lvl2pPr>
            <a:lvl3pPr>
              <a:buNone/>
              <a:defRPr/>
            </a:lvl3pPr>
          </a:lstStyle>
          <a:p>
            <a:pPr lvl="0"/>
            <a:r>
              <a:rPr lang="en-US" smtClean="0"/>
              <a:t>Click to edit Master text styles</a:t>
            </a:r>
          </a:p>
        </p:txBody>
      </p:sp>
      <p:sp>
        <p:nvSpPr>
          <p:cNvPr id="5"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pic>
        <p:nvPicPr>
          <p:cNvPr id="3" name="Picture 2"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7C8DF757-7287-4658-B5E2-C89F9C68B76E}"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7"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77886221-6D27-421E-A39F-BAEF061EA6A8}"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6"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9A4E9229-7062-4773-9BB1-720F8B24D293}"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6"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903D6066-B277-441A-A8AF-2DCFA7C85491}"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6"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4E507C48-2C8F-4AB2-8EDC-22F9B608A2D4}"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6"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D58FB945-1D82-43C8-BF31-F642657D8216}" type="slidenum">
              <a:rPr lang="sv-SE" sz="1100">
                <a:solidFill>
                  <a:srgbClr val="000000"/>
                </a:solidFill>
                <a:latin typeface="Arial"/>
                <a:cs typeface="+mn-cs"/>
              </a:rPr>
              <a:pPr fontAlgn="auto">
                <a:spcBef>
                  <a:spcPts val="0"/>
                </a:spcBef>
                <a:spcAft>
                  <a:spcPts val="0"/>
                </a:spcAft>
                <a:defRPr/>
              </a:pPr>
              <a:t>‹Nr.›</a:t>
            </a:fld>
            <a:endParaRPr lang="sv-SE" sz="1100" dirty="0">
              <a:solidFill>
                <a:srgbClr val="000000"/>
              </a:solidFill>
              <a:latin typeface="Arial"/>
              <a:cs typeface="+mn-cs"/>
            </a:endParaRPr>
          </a:p>
        </p:txBody>
      </p:sp>
      <p:pic>
        <p:nvPicPr>
          <p:cNvPr id="6" name="Picture 6"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TextBox 5"/>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48DEDF5E-D86D-4E76-8945-83DD9091C406}"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3"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Font typeface="Webdings" pitchFamily="18" charset="2"/>
              <a:buChar char=""/>
              <a:defRPr sz="1800" baseline="0"/>
            </a:lvl1pPr>
            <a:lvl2pPr>
              <a:buNone/>
              <a:defRPr sz="1800"/>
            </a:lvl2pPr>
            <a:lvl3pPr>
              <a:buNone/>
              <a:defRPr/>
            </a:lvl3pPr>
          </a:lstStyle>
          <a:p>
            <a:pPr lvl="0"/>
            <a:r>
              <a:rPr lang="en-US" smtClean="0"/>
              <a:t>Click to edit Master text styles</a:t>
            </a:r>
          </a:p>
        </p:txBody>
      </p:sp>
      <p:sp>
        <p:nvSpPr>
          <p:cNvPr id="5"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7AB88413-CECA-4107-9AA9-1FBE35397BE4}"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428625"/>
          </a:xfrm>
          <a:prstGeom prst="rect">
            <a:avLst/>
          </a:prstGeom>
          <a:noFill/>
        </p:spPr>
        <p:txBody>
          <a:bodyPr>
            <a:spAutoFit/>
          </a:bodyPr>
          <a:lstStyle/>
          <a:p>
            <a:pPr fontAlgn="auto">
              <a:spcBef>
                <a:spcPts val="0"/>
              </a:spcBef>
              <a:spcAft>
                <a:spcPts val="0"/>
              </a:spcAft>
              <a:defRPr/>
            </a:pPr>
            <a:fld id="{77E48A33-92A0-4E5E-99A0-3F50D5FEB057}" type="slidenum">
              <a:rPr lang="sv-SE" sz="1100">
                <a:latin typeface="+mn-lt"/>
                <a:cs typeface="+mn-cs"/>
              </a:rPr>
              <a:pPr fontAlgn="auto">
                <a:spcBef>
                  <a:spcPts val="0"/>
                </a:spcBef>
                <a:spcAft>
                  <a:spcPts val="0"/>
                </a:spcAft>
                <a:defRPr/>
              </a:pPr>
              <a:t>‹Nr.›</a:t>
            </a:fld>
            <a:endParaRPr lang="sv-SE" sz="1100" dirty="0">
              <a:latin typeface="+mn-lt"/>
              <a:cs typeface="+mn-cs"/>
            </a:endParaRPr>
          </a:p>
        </p:txBody>
      </p:sp>
      <p:sp>
        <p:nvSpPr>
          <p:cNvPr id="7" name="TextBox 6"/>
          <p:cNvSpPr txBox="1"/>
          <p:nvPr userDrawn="1"/>
        </p:nvSpPr>
        <p:spPr>
          <a:xfrm>
            <a:off x="423863" y="6523038"/>
            <a:ext cx="6276975" cy="261937"/>
          </a:xfrm>
          <a:prstGeom prst="rect">
            <a:avLst/>
          </a:prstGeom>
        </p:spPr>
        <p:txBody>
          <a:bodyPr>
            <a:spAutoFit/>
          </a:bodyPr>
          <a:lstStyle/>
          <a:p>
            <a:pPr fontAlgn="auto">
              <a:spcAft>
                <a:spcPts val="0"/>
              </a:spcAft>
              <a:defRPr/>
            </a:pPr>
            <a:r>
              <a:rPr lang="sv-SE" sz="1100" dirty="0">
                <a:latin typeface="Arial" pitchFamily="34" charset="0"/>
                <a:ea typeface="+mj-ea"/>
                <a:cs typeface="Arial" pitchFamily="34" charset="0"/>
              </a:rPr>
              <a:t>© The Swedish Club Academy AB 2012 </a:t>
            </a:r>
            <a:endParaRPr lang="en-GB" sz="1100" dirty="0" err="1">
              <a:latin typeface="Arial" pitchFamily="34" charset="0"/>
              <a:ea typeface="+mj-ea"/>
              <a:cs typeface="Arial" pitchFamily="34" charset="0"/>
            </a:endParaRPr>
          </a:p>
        </p:txBody>
      </p:sp>
      <p:sp>
        <p:nvSpPr>
          <p:cNvPr id="2" name="Title 1"/>
          <p:cNvSpPr>
            <a:spLocks noGrp="1"/>
          </p:cNvSpPr>
          <p:nvPr>
            <p:ph type="title"/>
          </p:nvPr>
        </p:nvSpPr>
        <p:spPr>
          <a:xfrm>
            <a:off x="431322" y="291890"/>
            <a:ext cx="6676845" cy="406849"/>
          </a:xfrm>
          <a:prstGeom prst="rect">
            <a:avLst/>
          </a:prstGeom>
        </p:spPr>
        <p:txBody>
          <a:bodyPr/>
          <a:lstStyle>
            <a:lvl1pPr algn="l">
              <a:defRPr sz="2200" baseline="0">
                <a:solidFill>
                  <a:schemeClr val="tx1"/>
                </a:solidFill>
              </a:defRPr>
            </a:lvl1pPr>
          </a:lstStyle>
          <a:p>
            <a:r>
              <a:rPr lang="en-US" smtClean="0"/>
              <a:t>Click to edit Master title style</a:t>
            </a:r>
            <a:endParaRPr lang="sv-SE" dirty="0"/>
          </a:p>
        </p:txBody>
      </p:sp>
      <p:sp>
        <p:nvSpPr>
          <p:cNvPr id="4" name="Text Placeholder 3"/>
          <p:cNvSpPr>
            <a:spLocks noGrp="1"/>
          </p:cNvSpPr>
          <p:nvPr>
            <p:ph type="body" sz="quarter" idx="10"/>
          </p:nvPr>
        </p:nvSpPr>
        <p:spPr>
          <a:xfrm>
            <a:off x="441325" y="1104180"/>
            <a:ext cx="8288338" cy="4701307"/>
          </a:xfrm>
          <a:prstGeom prst="rect">
            <a:avLst/>
          </a:prstGeom>
        </p:spPr>
        <p:txBody>
          <a:bodyPr/>
          <a:lstStyle>
            <a:lvl1pPr>
              <a:buNone/>
              <a:defRPr sz="1800" baseline="0"/>
            </a:lvl1pPr>
          </a:lstStyle>
          <a:p>
            <a:pPr lvl="0"/>
            <a:r>
              <a:rPr lang="en-US" smtClean="0"/>
              <a:t>Click to edit Master text styles</a:t>
            </a: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816100"/>
            <a:ext cx="8229600" cy="31257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TextBox 5"/>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EF691BBF-CDA3-43D5-BEF2-FEF37B7BD3F8}"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5"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dirty="0" smtClean="0"/>
              <a:t>Click to edit Master text styles</a:t>
            </a:r>
          </a:p>
        </p:txBody>
      </p:sp>
      <p:sp>
        <p:nvSpPr>
          <p:cNvPr id="7" name="Text Placeholder 3"/>
          <p:cNvSpPr>
            <a:spLocks noGrp="1"/>
          </p:cNvSpPr>
          <p:nvPr>
            <p:ph type="body" sz="quarter" idx="10"/>
          </p:nvPr>
        </p:nvSpPr>
        <p:spPr>
          <a:xfrm>
            <a:off x="441325" y="1104180"/>
            <a:ext cx="8288338"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8"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E6F6CBF4-9B89-4AF5-AF43-59E60FCD036A}"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3" name="Text Placeholder 3"/>
          <p:cNvSpPr>
            <a:spLocks noGrp="1"/>
          </p:cNvSpPr>
          <p:nvPr>
            <p:ph type="body" sz="quarter" idx="10"/>
          </p:nvPr>
        </p:nvSpPr>
        <p:spPr>
          <a:xfrm>
            <a:off x="441325" y="1104180"/>
            <a:ext cx="8288338" cy="4701307"/>
          </a:xfrm>
          <a:prstGeom prst="rect">
            <a:avLst/>
          </a:prstGeom>
        </p:spPr>
        <p:txBody>
          <a:bodyPr/>
          <a:lstStyle>
            <a:lvl1pPr marL="0" indent="0">
              <a:buNone/>
              <a:defRPr sz="1800" baseline="0"/>
            </a:lvl1pPr>
          </a:lstStyle>
          <a:p>
            <a:pPr lvl="0"/>
            <a:r>
              <a:rPr lang="en-US" smtClean="0"/>
              <a:t>Click to edit Master text styles</a:t>
            </a:r>
          </a:p>
        </p:txBody>
      </p:sp>
      <p:sp>
        <p:nvSpPr>
          <p:cNvPr id="4"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6"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7"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69C21C8B-0362-41F9-B765-8638F9723DA3}"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31322" y="1104180"/>
            <a:ext cx="3924000" cy="2232000"/>
          </a:xfrm>
          <a:prstGeom prst="rect">
            <a:avLst/>
          </a:prstGeom>
        </p:spPr>
        <p:txBody>
          <a:bodyPr/>
          <a:lstStyle/>
          <a:p>
            <a:pPr lvl="0"/>
            <a:endParaRPr lang="sv-SE" noProof="0"/>
          </a:p>
        </p:txBody>
      </p:sp>
      <p:sp>
        <p:nvSpPr>
          <p:cNvPr id="10" name="Picture Placeholder 9"/>
          <p:cNvSpPr>
            <a:spLocks noGrp="1"/>
          </p:cNvSpPr>
          <p:nvPr>
            <p:ph type="pic" sz="quarter" idx="13"/>
          </p:nvPr>
        </p:nvSpPr>
        <p:spPr>
          <a:xfrm>
            <a:off x="431322" y="3573487"/>
            <a:ext cx="3924000" cy="2232000"/>
          </a:xfrm>
          <a:prstGeom prst="rect">
            <a:avLst/>
          </a:prstGeom>
        </p:spPr>
        <p:txBody>
          <a:bodyPr/>
          <a:lstStyle/>
          <a:p>
            <a:pPr lvl="0"/>
            <a:endParaRPr lang="sv-SE" noProof="0"/>
          </a:p>
        </p:txBody>
      </p:sp>
      <p:sp>
        <p:nvSpPr>
          <p:cNvPr id="13" name="Text Placeholder 3"/>
          <p:cNvSpPr>
            <a:spLocks noGrp="1"/>
          </p:cNvSpPr>
          <p:nvPr>
            <p:ph type="body" sz="quarter" idx="10"/>
          </p:nvPr>
        </p:nvSpPr>
        <p:spPr>
          <a:xfrm>
            <a:off x="4648199" y="1104180"/>
            <a:ext cx="4081463"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14"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7"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767B78F0-FA38-4DCE-8123-9E7CA811A884}"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812822" y="1116880"/>
            <a:ext cx="3924000" cy="2232000"/>
          </a:xfrm>
          <a:prstGeom prst="rect">
            <a:avLst/>
          </a:prstGeom>
        </p:spPr>
        <p:txBody>
          <a:bodyPr/>
          <a:lstStyle/>
          <a:p>
            <a:pPr lvl="0"/>
            <a:endParaRPr lang="sv-SE" noProof="0"/>
          </a:p>
        </p:txBody>
      </p:sp>
      <p:sp>
        <p:nvSpPr>
          <p:cNvPr id="10" name="Picture Placeholder 9"/>
          <p:cNvSpPr>
            <a:spLocks noGrp="1"/>
          </p:cNvSpPr>
          <p:nvPr>
            <p:ph type="pic" sz="quarter" idx="13"/>
          </p:nvPr>
        </p:nvSpPr>
        <p:spPr>
          <a:xfrm>
            <a:off x="4812822" y="3586187"/>
            <a:ext cx="3924000" cy="2232000"/>
          </a:xfrm>
          <a:prstGeom prst="rect">
            <a:avLst/>
          </a:prstGeom>
        </p:spPr>
        <p:txBody>
          <a:bodyPr/>
          <a:lstStyle/>
          <a:p>
            <a:pPr lvl="0"/>
            <a:endParaRPr lang="sv-SE" noProof="0"/>
          </a:p>
        </p:txBody>
      </p:sp>
      <p:sp>
        <p:nvSpPr>
          <p:cNvPr id="13" name="Text Placeholder 3"/>
          <p:cNvSpPr>
            <a:spLocks noGrp="1"/>
          </p:cNvSpPr>
          <p:nvPr>
            <p:ph type="body" sz="quarter" idx="10"/>
          </p:nvPr>
        </p:nvSpPr>
        <p:spPr>
          <a:xfrm>
            <a:off x="431322" y="1104180"/>
            <a:ext cx="4081463"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14"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E7E8B910-5AE4-45A4-A0B6-2850524533EC}"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42800" y="1104900"/>
            <a:ext cx="8287200" cy="4701600"/>
          </a:xfrm>
          <a:prstGeom prst="rect">
            <a:avLst/>
          </a:prstGeom>
        </p:spPr>
        <p:txBody>
          <a:bodyPr/>
          <a:lstStyle/>
          <a:p>
            <a:pPr lvl="0"/>
            <a:endParaRPr lang="sv-SE" noProof="0"/>
          </a:p>
        </p:txBody>
      </p:sp>
      <p:sp>
        <p:nvSpPr>
          <p:cNvPr id="7"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EEDA5258-4639-4AA7-B77D-5B52A80B7C48}"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9" name="Chart Placeholder 8"/>
          <p:cNvSpPr>
            <a:spLocks noGrp="1"/>
          </p:cNvSpPr>
          <p:nvPr>
            <p:ph type="chart" sz="quarter" idx="12"/>
          </p:nvPr>
        </p:nvSpPr>
        <p:spPr>
          <a:xfrm>
            <a:off x="442800" y="1105200"/>
            <a:ext cx="8287200" cy="4701600"/>
          </a:xfrm>
          <a:prstGeom prst="rect">
            <a:avLst/>
          </a:prstGeom>
        </p:spPr>
        <p:txBody>
          <a:bodyPr/>
          <a:lstStyle/>
          <a:p>
            <a:pPr lvl="0"/>
            <a:endParaRPr lang="sv-SE" noProof="0"/>
          </a:p>
        </p:txBody>
      </p:sp>
      <p:sp>
        <p:nvSpPr>
          <p:cNvPr id="7"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TextBox 2"/>
          <p:cNvSpPr txBox="1"/>
          <p:nvPr userDrawn="1"/>
        </p:nvSpPr>
        <p:spPr>
          <a:xfrm>
            <a:off x="423863" y="6523038"/>
            <a:ext cx="6276975" cy="261937"/>
          </a:xfrm>
          <a:prstGeom prst="rect">
            <a:avLst/>
          </a:prstGeom>
        </p:spPr>
        <p:txBody>
          <a:bodyPr>
            <a:spAutoFit/>
          </a:bodyPr>
          <a:lstStyle/>
          <a:p>
            <a:pPr fontAlgn="auto">
              <a:spcAft>
                <a:spcPts val="0"/>
              </a:spcAft>
              <a:defRPr/>
            </a:pPr>
            <a:r>
              <a:rPr lang="sv-SE" sz="1100" dirty="0">
                <a:latin typeface="Arial" pitchFamily="34" charset="0"/>
                <a:ea typeface="+mj-ea"/>
                <a:cs typeface="Arial" pitchFamily="34" charset="0"/>
              </a:rPr>
              <a:t>© The Swedish Club Academy AB 2012 </a:t>
            </a:r>
            <a:endParaRPr lang="en-GB" sz="1100" dirty="0" err="1">
              <a:latin typeface="Arial" pitchFamily="34" charset="0"/>
              <a:ea typeface="+mj-ea"/>
              <a:cs typeface="Arial" pitchFamily="34" charset="0"/>
            </a:endParaRPr>
          </a:p>
        </p:txBody>
      </p:sp>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TextBox 5"/>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6D80D929-BFE3-4DA0-B096-6CE6512F5036}"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5"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dirty="0" smtClean="0"/>
              <a:t>Click to edit Master text styles</a:t>
            </a:r>
          </a:p>
        </p:txBody>
      </p:sp>
      <p:sp>
        <p:nvSpPr>
          <p:cNvPr id="7" name="Text Placeholder 3"/>
          <p:cNvSpPr>
            <a:spLocks noGrp="1"/>
          </p:cNvSpPr>
          <p:nvPr>
            <p:ph type="body" sz="quarter" idx="10"/>
          </p:nvPr>
        </p:nvSpPr>
        <p:spPr>
          <a:xfrm>
            <a:off x="441325" y="1104180"/>
            <a:ext cx="8288338"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8"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DEECDE06-2D73-482F-8E19-45252F8BB057}"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3" name="Text Placeholder 3"/>
          <p:cNvSpPr>
            <a:spLocks noGrp="1"/>
          </p:cNvSpPr>
          <p:nvPr>
            <p:ph type="body" sz="quarter" idx="10"/>
          </p:nvPr>
        </p:nvSpPr>
        <p:spPr>
          <a:xfrm>
            <a:off x="441325" y="1104180"/>
            <a:ext cx="8288338" cy="4701307"/>
          </a:xfrm>
          <a:prstGeom prst="rect">
            <a:avLst/>
          </a:prstGeom>
        </p:spPr>
        <p:txBody>
          <a:bodyPr/>
          <a:lstStyle>
            <a:lvl1pPr marL="0" indent="0">
              <a:buNone/>
              <a:defRPr sz="1800" baseline="0"/>
            </a:lvl1pPr>
          </a:lstStyle>
          <a:p>
            <a:pPr lvl="0"/>
            <a:r>
              <a:rPr lang="en-US" smtClean="0"/>
              <a:t>Click to edit Master text styles</a:t>
            </a:r>
          </a:p>
        </p:txBody>
      </p:sp>
      <p:sp>
        <p:nvSpPr>
          <p:cNvPr id="4"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6"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7"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0B00A593-21B8-459D-AF72-01D2DCB671CC}"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31322" y="1104180"/>
            <a:ext cx="3924000" cy="2232000"/>
          </a:xfrm>
          <a:prstGeom prst="rect">
            <a:avLst/>
          </a:prstGeom>
        </p:spPr>
        <p:txBody>
          <a:bodyPr/>
          <a:lstStyle/>
          <a:p>
            <a:pPr lvl="0"/>
            <a:endParaRPr lang="sv-SE" noProof="0"/>
          </a:p>
        </p:txBody>
      </p:sp>
      <p:sp>
        <p:nvSpPr>
          <p:cNvPr id="10" name="Picture Placeholder 9"/>
          <p:cNvSpPr>
            <a:spLocks noGrp="1"/>
          </p:cNvSpPr>
          <p:nvPr>
            <p:ph type="pic" sz="quarter" idx="13"/>
          </p:nvPr>
        </p:nvSpPr>
        <p:spPr>
          <a:xfrm>
            <a:off x="431322" y="3573487"/>
            <a:ext cx="3924000" cy="2232000"/>
          </a:xfrm>
          <a:prstGeom prst="rect">
            <a:avLst/>
          </a:prstGeom>
        </p:spPr>
        <p:txBody>
          <a:bodyPr/>
          <a:lstStyle/>
          <a:p>
            <a:pPr lvl="0"/>
            <a:endParaRPr lang="sv-SE" noProof="0"/>
          </a:p>
        </p:txBody>
      </p:sp>
      <p:sp>
        <p:nvSpPr>
          <p:cNvPr id="13" name="Text Placeholder 3"/>
          <p:cNvSpPr>
            <a:spLocks noGrp="1"/>
          </p:cNvSpPr>
          <p:nvPr>
            <p:ph type="body" sz="quarter" idx="10"/>
          </p:nvPr>
        </p:nvSpPr>
        <p:spPr>
          <a:xfrm>
            <a:off x="4648199" y="1104180"/>
            <a:ext cx="4081463"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14"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7"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DA73AC09-49A7-4CB4-A00D-909C1335B5A0}"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812822" y="1116880"/>
            <a:ext cx="3924000" cy="2232000"/>
          </a:xfrm>
          <a:prstGeom prst="rect">
            <a:avLst/>
          </a:prstGeom>
        </p:spPr>
        <p:txBody>
          <a:bodyPr/>
          <a:lstStyle/>
          <a:p>
            <a:pPr lvl="0"/>
            <a:endParaRPr lang="sv-SE" noProof="0"/>
          </a:p>
        </p:txBody>
      </p:sp>
      <p:sp>
        <p:nvSpPr>
          <p:cNvPr id="10" name="Picture Placeholder 9"/>
          <p:cNvSpPr>
            <a:spLocks noGrp="1"/>
          </p:cNvSpPr>
          <p:nvPr>
            <p:ph type="pic" sz="quarter" idx="13"/>
          </p:nvPr>
        </p:nvSpPr>
        <p:spPr>
          <a:xfrm>
            <a:off x="4812822" y="3586187"/>
            <a:ext cx="3924000" cy="2232000"/>
          </a:xfrm>
          <a:prstGeom prst="rect">
            <a:avLst/>
          </a:prstGeom>
        </p:spPr>
        <p:txBody>
          <a:bodyPr/>
          <a:lstStyle/>
          <a:p>
            <a:pPr lvl="0"/>
            <a:endParaRPr lang="sv-SE" noProof="0"/>
          </a:p>
        </p:txBody>
      </p:sp>
      <p:sp>
        <p:nvSpPr>
          <p:cNvPr id="13" name="Text Placeholder 3"/>
          <p:cNvSpPr>
            <a:spLocks noGrp="1"/>
          </p:cNvSpPr>
          <p:nvPr>
            <p:ph type="body" sz="quarter" idx="10"/>
          </p:nvPr>
        </p:nvSpPr>
        <p:spPr>
          <a:xfrm>
            <a:off x="431322" y="1104180"/>
            <a:ext cx="4081463" cy="4701307"/>
          </a:xfrm>
          <a:prstGeom prst="rect">
            <a:avLst/>
          </a:prstGeom>
        </p:spPr>
        <p:txBody>
          <a:bodyPr/>
          <a:lstStyle>
            <a:lvl1pPr>
              <a:buFont typeface="Webdings" pitchFamily="18" charset="2"/>
              <a:buChar char=""/>
              <a:defRPr sz="1800" baseline="0"/>
            </a:lvl1pPr>
            <a:lvl2pPr marL="627063" indent="-169863">
              <a:buFont typeface="Arial" pitchFamily="34" charset="0"/>
              <a:buChar char="•"/>
              <a:defRPr lang="en-US" sz="1600" kern="1200" baseline="0" dirty="0" smtClean="0">
                <a:solidFill>
                  <a:schemeClr val="tx1"/>
                </a:solidFill>
                <a:latin typeface="+mn-lt"/>
                <a:ea typeface="+mn-ea"/>
                <a:cs typeface="+mn-cs"/>
              </a:defRPr>
            </a:lvl2pPr>
            <a:lvl3pPr>
              <a:defRPr sz="1400"/>
            </a:lvl3pPr>
            <a:lvl4pPr>
              <a:buFont typeface="Arial" pitchFamily="34" charset="0"/>
              <a:buChar char="•"/>
              <a:defRPr sz="1200"/>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a:p>
            <a:pPr lvl="0"/>
            <a:endParaRPr lang="en-US" dirty="0" smtClean="0"/>
          </a:p>
        </p:txBody>
      </p:sp>
      <p:sp>
        <p:nvSpPr>
          <p:cNvPr id="14"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BEA61B35-2003-489B-A61F-0272AA1F6A45}"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8" name="Picture Placeholder 7"/>
          <p:cNvSpPr>
            <a:spLocks noGrp="1"/>
          </p:cNvSpPr>
          <p:nvPr>
            <p:ph type="pic" sz="quarter" idx="12"/>
          </p:nvPr>
        </p:nvSpPr>
        <p:spPr>
          <a:xfrm>
            <a:off x="442800" y="1104900"/>
            <a:ext cx="8287200" cy="4701600"/>
          </a:xfrm>
          <a:prstGeom prst="rect">
            <a:avLst/>
          </a:prstGeom>
        </p:spPr>
        <p:txBody>
          <a:bodyPr/>
          <a:lstStyle/>
          <a:p>
            <a:pPr lvl="0"/>
            <a:endParaRPr lang="sv-SE" noProof="0"/>
          </a:p>
        </p:txBody>
      </p:sp>
      <p:sp>
        <p:nvSpPr>
          <p:cNvPr id="7"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4"/>
          <p:cNvSpPr txBox="1"/>
          <p:nvPr userDrawn="1"/>
        </p:nvSpPr>
        <p:spPr>
          <a:xfrm>
            <a:off x="8218488" y="6527800"/>
            <a:ext cx="447675" cy="261938"/>
          </a:xfrm>
          <a:prstGeom prst="rect">
            <a:avLst/>
          </a:prstGeom>
          <a:noFill/>
        </p:spPr>
        <p:txBody>
          <a:bodyPr>
            <a:spAutoFit/>
          </a:bodyPr>
          <a:lstStyle/>
          <a:p>
            <a:pPr fontAlgn="auto">
              <a:spcBef>
                <a:spcPts val="0"/>
              </a:spcBef>
              <a:spcAft>
                <a:spcPts val="0"/>
              </a:spcAft>
              <a:defRPr/>
            </a:pPr>
            <a:fld id="{3DAC1BD7-8BFD-48D3-B88A-69F33F0C9934}" type="slidenum">
              <a:rPr lang="sv-SE" sz="1100">
                <a:solidFill>
                  <a:prstClr val="black"/>
                </a:solidFill>
                <a:latin typeface="Arial"/>
                <a:cs typeface="+mn-cs"/>
              </a:rPr>
              <a:pPr fontAlgn="auto">
                <a:spcBef>
                  <a:spcPts val="0"/>
                </a:spcBef>
                <a:spcAft>
                  <a:spcPts val="0"/>
                </a:spcAft>
                <a:defRPr/>
              </a:pPr>
              <a:t>‹Nr.›</a:t>
            </a:fld>
            <a:endParaRPr lang="sv-SE" sz="1100" dirty="0">
              <a:solidFill>
                <a:prstClr val="black"/>
              </a:solidFill>
              <a:latin typeface="Arial"/>
              <a:cs typeface="+mn-cs"/>
            </a:endParaRPr>
          </a:p>
        </p:txBody>
      </p:sp>
      <p:sp>
        <p:nvSpPr>
          <p:cNvPr id="6" name="Text Placeholder 7"/>
          <p:cNvSpPr>
            <a:spLocks noGrp="1"/>
          </p:cNvSpPr>
          <p:nvPr>
            <p:ph type="body" sz="quarter" idx="11"/>
          </p:nvPr>
        </p:nvSpPr>
        <p:spPr>
          <a:xfrm>
            <a:off x="1019294" y="6089589"/>
            <a:ext cx="7504262" cy="311150"/>
          </a:xfrm>
          <a:prstGeom prst="rect">
            <a:avLst/>
          </a:prstGeom>
        </p:spPr>
        <p:txBody>
          <a:bodyPr/>
          <a:lstStyle>
            <a:lvl1pPr algn="r">
              <a:buNone/>
              <a:defRPr sz="1400">
                <a:solidFill>
                  <a:schemeClr val="bg1"/>
                </a:solidFill>
              </a:defRPr>
            </a:lvl1pPr>
          </a:lstStyle>
          <a:p>
            <a:pPr lvl="0"/>
            <a:r>
              <a:rPr lang="en-US" smtClean="0"/>
              <a:t>Click to edit Master text styles</a:t>
            </a:r>
          </a:p>
        </p:txBody>
      </p:sp>
      <p:sp>
        <p:nvSpPr>
          <p:cNvPr id="9" name="Chart Placeholder 8"/>
          <p:cNvSpPr>
            <a:spLocks noGrp="1"/>
          </p:cNvSpPr>
          <p:nvPr>
            <p:ph type="chart" sz="quarter" idx="12"/>
          </p:nvPr>
        </p:nvSpPr>
        <p:spPr>
          <a:xfrm>
            <a:off x="442800" y="1105200"/>
            <a:ext cx="8287200" cy="4701600"/>
          </a:xfrm>
          <a:prstGeom prst="rect">
            <a:avLst/>
          </a:prstGeom>
        </p:spPr>
        <p:txBody>
          <a:bodyPr/>
          <a:lstStyle/>
          <a:p>
            <a:pPr lvl="0"/>
            <a:endParaRPr lang="sv-SE" noProof="0"/>
          </a:p>
        </p:txBody>
      </p:sp>
      <p:sp>
        <p:nvSpPr>
          <p:cNvPr id="7" name="Title 1"/>
          <p:cNvSpPr>
            <a:spLocks noGrp="1"/>
          </p:cNvSpPr>
          <p:nvPr>
            <p:ph type="title"/>
          </p:nvPr>
        </p:nvSpPr>
        <p:spPr>
          <a:xfrm>
            <a:off x="431322" y="291890"/>
            <a:ext cx="6676845" cy="736810"/>
          </a:xfrm>
          <a:prstGeom prst="rect">
            <a:avLst/>
          </a:prstGeom>
        </p:spPr>
        <p:txBody>
          <a:bodyPr/>
          <a:lstStyle>
            <a:lvl1pPr algn="l">
              <a:defRPr sz="2200" baseline="0">
                <a:solidFill>
                  <a:srgbClr val="9A243E"/>
                </a:solidFill>
              </a:defRPr>
            </a:lvl1pPr>
          </a:lstStyle>
          <a:p>
            <a:r>
              <a:rPr lang="en-US" dirty="0" smtClean="0"/>
              <a:t>Click to edit Master title style</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8218488" y="6527800"/>
            <a:ext cx="447675" cy="428625"/>
          </a:xfrm>
          <a:prstGeom prst="rect">
            <a:avLst/>
          </a:prstGeom>
          <a:noFill/>
        </p:spPr>
        <p:txBody>
          <a:bodyPr>
            <a:spAutoFit/>
          </a:bodyPr>
          <a:lstStyle/>
          <a:p>
            <a:pPr fontAlgn="auto">
              <a:spcBef>
                <a:spcPts val="0"/>
              </a:spcBef>
              <a:spcAft>
                <a:spcPts val="0"/>
              </a:spcAft>
              <a:defRPr/>
            </a:pPr>
            <a:fld id="{0A0E0A7D-05DE-438E-B2A2-B422CF3E5D8A}" type="slidenum">
              <a:rPr lang="sv-SE" sz="1100">
                <a:latin typeface="+mn-lt"/>
                <a:cs typeface="+mn-cs"/>
              </a:rPr>
              <a:pPr fontAlgn="auto">
                <a:spcBef>
                  <a:spcPts val="0"/>
                </a:spcBef>
                <a:spcAft>
                  <a:spcPts val="0"/>
                </a:spcAft>
                <a:defRPr/>
              </a:pPr>
              <a:t>‹Nr.›</a:t>
            </a:fld>
            <a:endParaRPr lang="sv-SE" sz="1100" dirty="0">
              <a:latin typeface="+mn-lt"/>
              <a:cs typeface="+mn-cs"/>
            </a:endParaRPr>
          </a:p>
        </p:txBody>
      </p:sp>
      <p:sp>
        <p:nvSpPr>
          <p:cNvPr id="3" name="TextBox 2"/>
          <p:cNvSpPr txBox="1"/>
          <p:nvPr userDrawn="1"/>
        </p:nvSpPr>
        <p:spPr>
          <a:xfrm>
            <a:off x="423863" y="6523038"/>
            <a:ext cx="6276975" cy="261937"/>
          </a:xfrm>
          <a:prstGeom prst="rect">
            <a:avLst/>
          </a:prstGeom>
        </p:spPr>
        <p:txBody>
          <a:bodyPr>
            <a:spAutoFit/>
          </a:bodyPr>
          <a:lstStyle/>
          <a:p>
            <a:pPr fontAlgn="auto">
              <a:spcAft>
                <a:spcPts val="0"/>
              </a:spcAft>
              <a:defRPr/>
            </a:pPr>
            <a:r>
              <a:rPr lang="sv-SE" sz="1100" dirty="0">
                <a:latin typeface="Arial" pitchFamily="34" charset="0"/>
                <a:ea typeface="+mj-ea"/>
                <a:cs typeface="Arial" pitchFamily="34" charset="0"/>
              </a:rPr>
              <a:t>© The Swedish Club Academy AB 2012 </a:t>
            </a:r>
            <a:endParaRPr lang="en-GB" sz="1100" dirty="0" err="1">
              <a:latin typeface="Arial" pitchFamily="34" charset="0"/>
              <a:ea typeface="+mj-ea"/>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userDrawn="1"/>
        </p:nvSpPr>
        <p:spPr>
          <a:xfrm>
            <a:off x="423863" y="6523038"/>
            <a:ext cx="6276975" cy="261937"/>
          </a:xfrm>
          <a:prstGeom prst="rect">
            <a:avLst/>
          </a:prstGeom>
        </p:spPr>
        <p:txBody>
          <a:bodyPr>
            <a:spAutoFit/>
          </a:bodyPr>
          <a:lstStyle/>
          <a:p>
            <a:pPr fontAlgn="auto">
              <a:spcAft>
                <a:spcPts val="0"/>
              </a:spcAft>
              <a:defRPr/>
            </a:pPr>
            <a:r>
              <a:rPr lang="sv-SE" sz="1100" dirty="0">
                <a:latin typeface="Arial" pitchFamily="34" charset="0"/>
                <a:ea typeface="+mj-ea"/>
                <a:cs typeface="Arial" pitchFamily="34" charset="0"/>
              </a:rPr>
              <a:t>© The Swedish Club Academy AB 2012 </a:t>
            </a:r>
            <a:endParaRPr lang="en-GB" sz="1100" dirty="0" err="1">
              <a:latin typeface="Arial" pitchFamily="34" charset="0"/>
              <a:ea typeface="+mj-ea"/>
              <a:cs typeface="Arial"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816100"/>
            <a:ext cx="8229600" cy="31257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Academy_V.png"/>
          <p:cNvPicPr>
            <a:picLocks noChangeAspect="1"/>
          </p:cNvPicPr>
          <p:nvPr userDrawn="1"/>
        </p:nvPicPr>
        <p:blipFill>
          <a:blip r:embed="rId2"/>
          <a:srcRect/>
          <a:stretch>
            <a:fillRect/>
          </a:stretch>
        </p:blipFill>
        <p:spPr bwMode="auto">
          <a:xfrm>
            <a:off x="6643688" y="5857875"/>
            <a:ext cx="2324100" cy="74771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emf"/><Relationship Id="rId4" Type="http://schemas.openxmlformats.org/officeDocument/2006/relationships/slideLayout" Target="../slideLayouts/slideLayout5.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6.jpe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2.xml"/><Relationship Id="rId7"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Triton_SV_30%.emf"/>
          <p:cNvPicPr>
            <a:picLocks noChangeAspect="1"/>
          </p:cNvPicPr>
          <p:nvPr/>
        </p:nvPicPr>
        <p:blipFill>
          <a:blip r:embed="rId3"/>
          <a:srcRect/>
          <a:stretch>
            <a:fillRect/>
          </a:stretch>
        </p:blipFill>
        <p:spPr bwMode="auto">
          <a:xfrm>
            <a:off x="-669925" y="808038"/>
            <a:ext cx="5508625" cy="7069137"/>
          </a:xfrm>
          <a:prstGeom prst="rect">
            <a:avLst/>
          </a:prstGeom>
          <a:noFill/>
          <a:ln w="9525">
            <a:noFill/>
            <a:miter lim="800000"/>
            <a:headEnd/>
            <a:tailEnd/>
          </a:ln>
        </p:spPr>
      </p:pic>
      <p:pic>
        <p:nvPicPr>
          <p:cNvPr id="1027" name="Picture 5" descr="SwC_Vit.emf"/>
          <p:cNvPicPr>
            <a:picLocks noChangeAspect="1"/>
          </p:cNvPicPr>
          <p:nvPr/>
        </p:nvPicPr>
        <p:blipFill>
          <a:blip r:embed="rId4"/>
          <a:srcRect/>
          <a:stretch>
            <a:fillRect/>
          </a:stretch>
        </p:blipFill>
        <p:spPr bwMode="auto">
          <a:xfrm>
            <a:off x="7239000" y="220663"/>
            <a:ext cx="1377950" cy="719137"/>
          </a:xfrm>
          <a:prstGeom prst="rect">
            <a:avLst/>
          </a:prstGeom>
          <a:noFill/>
          <a:ln w="9525">
            <a:noFill/>
            <a:miter lim="800000"/>
            <a:headEnd/>
            <a:tailEnd/>
          </a:ln>
        </p:spPr>
      </p:pic>
      <p:pic>
        <p:nvPicPr>
          <p:cNvPr id="1028" name="Picture 4" descr="Academy_V.emf"/>
          <p:cNvPicPr>
            <a:picLocks noChangeAspect="1"/>
          </p:cNvPicPr>
          <p:nvPr/>
        </p:nvPicPr>
        <p:blipFill>
          <a:blip r:embed="rId5"/>
          <a:srcRect/>
          <a:stretch>
            <a:fillRect/>
          </a:stretch>
        </p:blipFill>
        <p:spPr bwMode="auto">
          <a:xfrm>
            <a:off x="6496050" y="282575"/>
            <a:ext cx="2138363"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3" descr="Academy_V.emf"/>
          <p:cNvPicPr>
            <a:picLocks noChangeAspect="1"/>
          </p:cNvPicPr>
          <p:nvPr/>
        </p:nvPicPr>
        <p:blipFill>
          <a:blip r:embed="rId9"/>
          <a:srcRect/>
          <a:stretch>
            <a:fillRect/>
          </a:stretch>
        </p:blipFill>
        <p:spPr bwMode="auto">
          <a:xfrm>
            <a:off x="6496050" y="282575"/>
            <a:ext cx="2138363" cy="690563"/>
          </a:xfrm>
          <a:prstGeom prst="rect">
            <a:avLst/>
          </a:prstGeom>
          <a:noFill/>
          <a:ln w="9525">
            <a:noFill/>
            <a:miter lim="800000"/>
            <a:headEnd/>
            <a:tailEnd/>
          </a:ln>
        </p:spPr>
      </p:pic>
      <p:pic>
        <p:nvPicPr>
          <p:cNvPr id="3075" name="Picture 6" descr="267x15_194.emf"/>
          <p:cNvPicPr>
            <a:picLocks noChangeAspect="1"/>
          </p:cNvPicPr>
          <p:nvPr/>
        </p:nvPicPr>
        <p:blipFill>
          <a:blip r:embed="rId10"/>
          <a:srcRect/>
          <a:stretch>
            <a:fillRect/>
          </a:stretch>
        </p:blipFill>
        <p:spPr bwMode="auto">
          <a:xfrm>
            <a:off x="428625" y="6000750"/>
            <a:ext cx="8320088" cy="477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49"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1267" name="Rectangle 3"/>
          <p:cNvSpPr>
            <a:spLocks noGrp="1" noChangeArrowheads="1"/>
          </p:cNvSpPr>
          <p:nvPr>
            <p:ph type="body" idx="1"/>
          </p:nvPr>
        </p:nvSpPr>
        <p:spPr bwMode="auto">
          <a:xfrm>
            <a:off x="457200" y="1816100"/>
            <a:ext cx="8229600" cy="3125788"/>
          </a:xfrm>
          <a:prstGeom prst="rect">
            <a:avLst/>
          </a:prstGeom>
          <a:noFill/>
          <a:ln w="9525" algn="ctr">
            <a:noFill/>
            <a:miter lim="800000"/>
            <a:headEnd/>
            <a:tailEnd/>
          </a:ln>
        </p:spPr>
        <p:txBody>
          <a:bodyPr vert="horz" wrap="square" lIns="91440" tIns="72000" rIns="91440" bIns="39600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p:txBody>
      </p:sp>
    </p:spTree>
  </p:cSld>
  <p:clrMap bg1="lt1" tx1="dk1" bg2="lt2" tx2="dk2" accent1="accent1" accent2="accent2" accent3="accent3" accent4="accent4" accent5="accent5" accent6="accent6" hlink="hlink" folHlink="folHlink"/>
  <p:sldLayoutIdLst>
    <p:sldLayoutId id="2147483750" r:id="rId1"/>
    <p:sldLayoutId id="2147483769" r:id="rId2"/>
    <p:sldLayoutId id="2147483751" r:id="rId3"/>
    <p:sldLayoutId id="2147483752" r:id="rId4"/>
    <p:sldLayoutId id="2147483753" r:id="rId5"/>
    <p:sldLayoutId id="2147483754" r:id="rId6"/>
    <p:sldLayoutId id="2147483770" r:id="rId7"/>
    <p:sldLayoutId id="2147483755" r:id="rId8"/>
    <p:sldLayoutId id="2147483756" r:id="rId9"/>
    <p:sldLayoutId id="2147483757" r:id="rId10"/>
    <p:sldLayoutId id="2147483758"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Lst>
  <p:txStyles>
    <p:titleStyle>
      <a:lvl1pPr algn="l" rtl="0" eaLnBrk="0" fontAlgn="base" hangingPunct="0">
        <a:spcBef>
          <a:spcPct val="0"/>
        </a:spcBef>
        <a:spcAft>
          <a:spcPct val="0"/>
        </a:spcAft>
        <a:defRPr sz="3200">
          <a:solidFill>
            <a:srgbClr val="5F5F5F"/>
          </a:solidFill>
          <a:latin typeface="+mj-lt"/>
          <a:ea typeface="+mj-ea"/>
          <a:cs typeface="+mj-cs"/>
        </a:defRPr>
      </a:lvl1pPr>
      <a:lvl2pPr algn="l" rtl="0" eaLnBrk="0" fontAlgn="base" hangingPunct="0">
        <a:spcBef>
          <a:spcPct val="0"/>
        </a:spcBef>
        <a:spcAft>
          <a:spcPct val="0"/>
        </a:spcAft>
        <a:defRPr sz="3200">
          <a:solidFill>
            <a:srgbClr val="5F5F5F"/>
          </a:solidFill>
          <a:latin typeface="Franklin Gothic Medium" pitchFamily="34" charset="0"/>
        </a:defRPr>
      </a:lvl2pPr>
      <a:lvl3pPr algn="l" rtl="0" eaLnBrk="0" fontAlgn="base" hangingPunct="0">
        <a:spcBef>
          <a:spcPct val="0"/>
        </a:spcBef>
        <a:spcAft>
          <a:spcPct val="0"/>
        </a:spcAft>
        <a:defRPr sz="3200">
          <a:solidFill>
            <a:srgbClr val="5F5F5F"/>
          </a:solidFill>
          <a:latin typeface="Franklin Gothic Medium" pitchFamily="34" charset="0"/>
        </a:defRPr>
      </a:lvl3pPr>
      <a:lvl4pPr algn="l" rtl="0" eaLnBrk="0" fontAlgn="base" hangingPunct="0">
        <a:spcBef>
          <a:spcPct val="0"/>
        </a:spcBef>
        <a:spcAft>
          <a:spcPct val="0"/>
        </a:spcAft>
        <a:defRPr sz="3200">
          <a:solidFill>
            <a:srgbClr val="5F5F5F"/>
          </a:solidFill>
          <a:latin typeface="Franklin Gothic Medium" pitchFamily="34" charset="0"/>
        </a:defRPr>
      </a:lvl4pPr>
      <a:lvl5pPr algn="l" rtl="0" eaLnBrk="0" fontAlgn="base" hangingPunct="0">
        <a:spcBef>
          <a:spcPct val="0"/>
        </a:spcBef>
        <a:spcAft>
          <a:spcPct val="0"/>
        </a:spcAft>
        <a:defRPr sz="3200">
          <a:solidFill>
            <a:srgbClr val="5F5F5F"/>
          </a:solidFill>
          <a:latin typeface="Franklin Gothic Medium" pitchFamily="34" charset="0"/>
        </a:defRPr>
      </a:lvl5pPr>
      <a:lvl6pPr marL="457200" algn="l" rtl="0" fontAlgn="base">
        <a:spcBef>
          <a:spcPct val="0"/>
        </a:spcBef>
        <a:spcAft>
          <a:spcPct val="0"/>
        </a:spcAft>
        <a:defRPr sz="3200">
          <a:solidFill>
            <a:srgbClr val="5F5F5F"/>
          </a:solidFill>
          <a:latin typeface="Franklin Gothic Medium" pitchFamily="34" charset="0"/>
        </a:defRPr>
      </a:lvl6pPr>
      <a:lvl7pPr marL="914400" algn="l" rtl="0" fontAlgn="base">
        <a:spcBef>
          <a:spcPct val="0"/>
        </a:spcBef>
        <a:spcAft>
          <a:spcPct val="0"/>
        </a:spcAft>
        <a:defRPr sz="3200">
          <a:solidFill>
            <a:srgbClr val="5F5F5F"/>
          </a:solidFill>
          <a:latin typeface="Franklin Gothic Medium" pitchFamily="34" charset="0"/>
        </a:defRPr>
      </a:lvl7pPr>
      <a:lvl8pPr marL="1371600" algn="l" rtl="0" fontAlgn="base">
        <a:spcBef>
          <a:spcPct val="0"/>
        </a:spcBef>
        <a:spcAft>
          <a:spcPct val="0"/>
        </a:spcAft>
        <a:defRPr sz="3200">
          <a:solidFill>
            <a:srgbClr val="5F5F5F"/>
          </a:solidFill>
          <a:latin typeface="Franklin Gothic Medium" pitchFamily="34" charset="0"/>
        </a:defRPr>
      </a:lvl8pPr>
      <a:lvl9pPr marL="1828800" algn="l" rtl="0" fontAlgn="base">
        <a:spcBef>
          <a:spcPct val="0"/>
        </a:spcBef>
        <a:spcAft>
          <a:spcPct val="0"/>
        </a:spcAft>
        <a:defRPr sz="3200">
          <a:solidFill>
            <a:srgbClr val="5F5F5F"/>
          </a:solidFill>
          <a:latin typeface="Franklin Gothic Medium" pitchFamily="34" charset="0"/>
        </a:defRPr>
      </a:lvl9pPr>
    </p:titleStyle>
    <p:bodyStyle>
      <a:lvl1pPr marL="342900" indent="-342900" algn="l" rtl="0" eaLnBrk="0" fontAlgn="base" hangingPunct="0">
        <a:spcBef>
          <a:spcPct val="20000"/>
        </a:spcBef>
        <a:spcAft>
          <a:spcPct val="0"/>
        </a:spcAft>
        <a:buClr>
          <a:srgbClr val="D67A2E"/>
        </a:buClr>
        <a:buFont typeface="Webdings" pitchFamily="18" charset="2"/>
        <a:buChar char="4"/>
        <a:defRPr sz="2400" b="1">
          <a:solidFill>
            <a:srgbClr val="777777"/>
          </a:solidFill>
          <a:latin typeface="+mn-lt"/>
          <a:ea typeface="+mn-ea"/>
          <a:cs typeface="+mn-cs"/>
        </a:defRPr>
      </a:lvl1pPr>
      <a:lvl2pPr marL="742950" indent="-285750" algn="l" rtl="0" eaLnBrk="0" fontAlgn="base" hangingPunct="0">
        <a:spcBef>
          <a:spcPct val="20000"/>
        </a:spcBef>
        <a:spcAft>
          <a:spcPct val="0"/>
        </a:spcAft>
        <a:buClr>
          <a:srgbClr val="D67A2E"/>
        </a:buClr>
        <a:buFont typeface="Webdings" pitchFamily="18" charset="2"/>
        <a:buChar char="4"/>
        <a:defRPr sz="2400" b="1">
          <a:solidFill>
            <a:srgbClr val="777777"/>
          </a:solidFill>
          <a:latin typeface="+mn-lt"/>
        </a:defRPr>
      </a:lvl2pPr>
      <a:lvl3pPr marL="1143000" indent="-228600" algn="l" rtl="0" eaLnBrk="0" fontAlgn="base" hangingPunct="0">
        <a:spcBef>
          <a:spcPct val="20000"/>
        </a:spcBef>
        <a:spcAft>
          <a:spcPct val="0"/>
        </a:spcAft>
        <a:buClr>
          <a:srgbClr val="D67A2E"/>
        </a:buClr>
        <a:buFont typeface="Webdings" pitchFamily="18" charset="2"/>
        <a:buChar char="4"/>
        <a:defRPr sz="2000" b="1">
          <a:solidFill>
            <a:srgbClr val="777777"/>
          </a:solidFill>
          <a:latin typeface="+mn-lt"/>
        </a:defRPr>
      </a:lvl3pPr>
      <a:lvl4pPr marL="1600200" indent="-228600" algn="l" rtl="0" eaLnBrk="0" fontAlgn="base" hangingPunct="0">
        <a:spcBef>
          <a:spcPct val="20000"/>
        </a:spcBef>
        <a:spcAft>
          <a:spcPct val="0"/>
        </a:spcAft>
        <a:buClr>
          <a:srgbClr val="D67A2E"/>
        </a:buClr>
        <a:buFont typeface="Webdings" pitchFamily="18" charset="2"/>
        <a:buChar char="4"/>
        <a:defRPr sz="2000" b="1">
          <a:solidFill>
            <a:srgbClr val="777777"/>
          </a:solidFill>
          <a:latin typeface="+mn-lt"/>
        </a:defRPr>
      </a:lvl4pPr>
      <a:lvl5pPr marL="2057400" indent="-228600" algn="l" rtl="0" eaLnBrk="0" fontAlgn="base" hangingPunct="0">
        <a:spcBef>
          <a:spcPct val="20000"/>
        </a:spcBef>
        <a:spcAft>
          <a:spcPct val="0"/>
        </a:spcAft>
        <a:buClr>
          <a:srgbClr val="D67A2E"/>
        </a:buClr>
        <a:buFont typeface="Webdings" pitchFamily="18" charset="2"/>
        <a:buChar char="4"/>
        <a:defRPr sz="2000" b="1">
          <a:solidFill>
            <a:srgbClr val="777777"/>
          </a:solidFill>
          <a:latin typeface="+mn-lt"/>
        </a:defRPr>
      </a:lvl5pPr>
      <a:lvl6pPr marL="2514600" indent="-228600" algn="l" rtl="0" fontAlgn="base">
        <a:spcBef>
          <a:spcPct val="20000"/>
        </a:spcBef>
        <a:spcAft>
          <a:spcPct val="0"/>
        </a:spcAft>
        <a:buClr>
          <a:srgbClr val="D67A2E"/>
        </a:buClr>
        <a:buFont typeface="Webdings" pitchFamily="18" charset="2"/>
        <a:buChar char="4"/>
        <a:defRPr sz="2000" b="1">
          <a:solidFill>
            <a:srgbClr val="777777"/>
          </a:solidFill>
          <a:latin typeface="+mn-lt"/>
        </a:defRPr>
      </a:lvl6pPr>
      <a:lvl7pPr marL="2971800" indent="-228600" algn="l" rtl="0" fontAlgn="base">
        <a:spcBef>
          <a:spcPct val="20000"/>
        </a:spcBef>
        <a:spcAft>
          <a:spcPct val="0"/>
        </a:spcAft>
        <a:buClr>
          <a:srgbClr val="D67A2E"/>
        </a:buClr>
        <a:buFont typeface="Webdings" pitchFamily="18" charset="2"/>
        <a:buChar char="4"/>
        <a:defRPr sz="2000" b="1">
          <a:solidFill>
            <a:srgbClr val="777777"/>
          </a:solidFill>
          <a:latin typeface="+mn-lt"/>
        </a:defRPr>
      </a:lvl7pPr>
      <a:lvl8pPr marL="3429000" indent="-228600" algn="l" rtl="0" fontAlgn="base">
        <a:spcBef>
          <a:spcPct val="20000"/>
        </a:spcBef>
        <a:spcAft>
          <a:spcPct val="0"/>
        </a:spcAft>
        <a:buClr>
          <a:srgbClr val="D67A2E"/>
        </a:buClr>
        <a:buFont typeface="Webdings" pitchFamily="18" charset="2"/>
        <a:buChar char="4"/>
        <a:defRPr sz="2000" b="1">
          <a:solidFill>
            <a:srgbClr val="777777"/>
          </a:solidFill>
          <a:latin typeface="+mn-lt"/>
        </a:defRPr>
      </a:lvl8pPr>
      <a:lvl9pPr marL="3886200" indent="-228600" algn="l" rtl="0" fontAlgn="base">
        <a:spcBef>
          <a:spcPct val="20000"/>
        </a:spcBef>
        <a:spcAft>
          <a:spcPct val="0"/>
        </a:spcAft>
        <a:buClr>
          <a:srgbClr val="D67A2E"/>
        </a:buClr>
        <a:buFont typeface="Webdings" pitchFamily="18" charset="2"/>
        <a:buChar char="4"/>
        <a:defRPr sz="2000" b="1">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746" name="Picture 3" descr="Academy_V.emf"/>
          <p:cNvPicPr>
            <a:picLocks noChangeAspect="1"/>
          </p:cNvPicPr>
          <p:nvPr/>
        </p:nvPicPr>
        <p:blipFill>
          <a:blip r:embed="rId8"/>
          <a:srcRect/>
          <a:stretch>
            <a:fillRect/>
          </a:stretch>
        </p:blipFill>
        <p:spPr bwMode="auto">
          <a:xfrm>
            <a:off x="6496050" y="282575"/>
            <a:ext cx="2138363" cy="690563"/>
          </a:xfrm>
          <a:prstGeom prst="rect">
            <a:avLst/>
          </a:prstGeom>
          <a:noFill/>
          <a:ln w="9525">
            <a:noFill/>
            <a:miter lim="800000"/>
            <a:headEnd/>
            <a:tailEnd/>
          </a:ln>
        </p:spPr>
      </p:pic>
      <p:pic>
        <p:nvPicPr>
          <p:cNvPr id="31747" name="Picture 6" descr="267x15_194.emf"/>
          <p:cNvPicPr>
            <a:picLocks noChangeAspect="1"/>
          </p:cNvPicPr>
          <p:nvPr/>
        </p:nvPicPr>
        <p:blipFill>
          <a:blip r:embed="rId9"/>
          <a:srcRect/>
          <a:stretch>
            <a:fillRect/>
          </a:stretch>
        </p:blipFill>
        <p:spPr bwMode="auto">
          <a:xfrm>
            <a:off x="428625" y="6000750"/>
            <a:ext cx="8320088" cy="477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59" r:id="rId3"/>
    <p:sldLayoutId id="2147483760" r:id="rId4"/>
    <p:sldLayoutId id="2147483781" r:id="rId5"/>
    <p:sldLayoutId id="2147483761"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8914" name="Picture 5" descr="267x15_194.emf"/>
          <p:cNvPicPr>
            <a:picLocks noChangeAspect="1"/>
          </p:cNvPicPr>
          <p:nvPr/>
        </p:nvPicPr>
        <p:blipFill>
          <a:blip r:embed="rId8"/>
          <a:srcRect/>
          <a:stretch>
            <a:fillRect/>
          </a:stretch>
        </p:blipFill>
        <p:spPr bwMode="auto">
          <a:xfrm>
            <a:off x="474663" y="6011863"/>
            <a:ext cx="8320087" cy="477837"/>
          </a:xfrm>
          <a:prstGeom prst="rect">
            <a:avLst/>
          </a:prstGeom>
          <a:noFill/>
          <a:ln w="9525">
            <a:noFill/>
            <a:miter lim="800000"/>
            <a:headEnd/>
            <a:tailEnd/>
          </a:ln>
        </p:spPr>
      </p:pic>
      <p:pic>
        <p:nvPicPr>
          <p:cNvPr id="38915" name="Picture 6" descr="Academy_V.emf"/>
          <p:cNvPicPr>
            <a:picLocks noChangeAspect="1"/>
          </p:cNvPicPr>
          <p:nvPr/>
        </p:nvPicPr>
        <p:blipFill>
          <a:blip r:embed="rId9"/>
          <a:srcRect/>
          <a:stretch>
            <a:fillRect/>
          </a:stretch>
        </p:blipFill>
        <p:spPr bwMode="auto">
          <a:xfrm>
            <a:off x="6881813" y="292100"/>
            <a:ext cx="1860550" cy="601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6082" name="Picture 5" descr="267x15_194.emf"/>
          <p:cNvPicPr>
            <a:picLocks noChangeAspect="1"/>
          </p:cNvPicPr>
          <p:nvPr/>
        </p:nvPicPr>
        <p:blipFill>
          <a:blip r:embed="rId8"/>
          <a:srcRect/>
          <a:stretch>
            <a:fillRect/>
          </a:stretch>
        </p:blipFill>
        <p:spPr bwMode="auto">
          <a:xfrm>
            <a:off x="474663" y="6011863"/>
            <a:ext cx="8320087" cy="477837"/>
          </a:xfrm>
          <a:prstGeom prst="rect">
            <a:avLst/>
          </a:prstGeom>
          <a:noFill/>
          <a:ln w="9525">
            <a:noFill/>
            <a:miter lim="800000"/>
            <a:headEnd/>
            <a:tailEnd/>
          </a:ln>
        </p:spPr>
      </p:pic>
      <p:pic>
        <p:nvPicPr>
          <p:cNvPr id="46083" name="Picture 6" descr="Academy_V.emf"/>
          <p:cNvPicPr>
            <a:picLocks noChangeAspect="1"/>
          </p:cNvPicPr>
          <p:nvPr/>
        </p:nvPicPr>
        <p:blipFill>
          <a:blip r:embed="rId9"/>
          <a:srcRect/>
          <a:stretch>
            <a:fillRect/>
          </a:stretch>
        </p:blipFill>
        <p:spPr bwMode="auto">
          <a:xfrm>
            <a:off x="6881813" y="292100"/>
            <a:ext cx="1860550" cy="601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file:///\\segot-2k3-30\mh$\MRM\Marketing%20&amp;%20Surveys\SAN-konferens%202011\C110.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file:///\\segot-2k3-30\mh$\MRM\Marketing%20&amp;%20Surveys\SAN-konferens%202011\C470.M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video" Target="file:///\\segot-2k3-30\mh$\MRM\Marketing%20&amp;%20Surveys\SAN-konferens%202011\Cold%20and%20refreshing_edited.wm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0"/>
          <p:cNvSpPr>
            <a:spLocks noGrp="1"/>
          </p:cNvSpPr>
          <p:nvPr>
            <p:ph type="title"/>
          </p:nvPr>
        </p:nvSpPr>
        <p:spPr bwMode="auto">
          <a:xfrm>
            <a:off x="1069975" y="2339975"/>
            <a:ext cx="7705725" cy="16319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t>6. Bremer Schifffahrtskongress</a:t>
            </a:r>
            <a:r>
              <a:rPr lang="da-DK" sz="2800" smtClean="0"/>
              <a:t/>
            </a:r>
            <a:br>
              <a:rPr lang="da-DK" sz="2800" smtClean="0"/>
            </a:br>
            <a:r>
              <a:rPr lang="da-DK" smtClean="0"/>
              <a:t>29.02 – 01.03 2012</a:t>
            </a:r>
            <a:br>
              <a:rPr lang="da-DK" smtClean="0"/>
            </a:br>
            <a:r>
              <a:rPr lang="da-DK" smtClean="0"/>
              <a:t/>
            </a:r>
            <a:br>
              <a:rPr lang="da-DK" smtClean="0"/>
            </a:br>
            <a:r>
              <a:rPr lang="da-DK" smtClean="0"/>
              <a:t>Maritime Resource Management</a:t>
            </a:r>
            <a:endParaRPr lang="sv-SE" smtClean="0"/>
          </a:p>
        </p:txBody>
      </p:sp>
      <p:sp>
        <p:nvSpPr>
          <p:cNvPr id="55298" name="Text Placeholder 11"/>
          <p:cNvSpPr>
            <a:spLocks noGrp="1"/>
          </p:cNvSpPr>
          <p:nvPr>
            <p:ph type="body" sz="quarter" idx="10"/>
          </p:nvPr>
        </p:nvSpPr>
        <p:spPr bwMode="auto">
          <a:xfrm>
            <a:off x="1065213" y="3935413"/>
            <a:ext cx="7710487" cy="5413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Martin Hernqvist</a:t>
            </a:r>
          </a:p>
          <a:p>
            <a:pPr eaLnBrk="1" hangingPunct="1"/>
            <a:r>
              <a:rPr lang="en-GB" smtClean="0"/>
              <a:t>Managing Director, The Swedish Club Academy AB</a:t>
            </a:r>
          </a:p>
        </p:txBody>
      </p:sp>
      <p:sp>
        <p:nvSpPr>
          <p:cNvPr id="55299"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3"/>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p>
        </p:txBody>
      </p:sp>
      <p:sp>
        <p:nvSpPr>
          <p:cNvPr id="5" name="Text Box 3"/>
          <p:cNvSpPr txBox="1">
            <a:spLocks noChangeArrowheads="1"/>
          </p:cNvSpPr>
          <p:nvPr/>
        </p:nvSpPr>
        <p:spPr bwMode="auto">
          <a:xfrm>
            <a:off x="532256" y="1514887"/>
            <a:ext cx="8202303" cy="2277547"/>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355600" indent="-349250" eaLnBrk="0" hangingPunct="0">
              <a:spcBef>
                <a:spcPts val="1200"/>
              </a:spcBef>
              <a:buClr>
                <a:schemeClr val="accent2"/>
              </a:buClr>
              <a:buSzPct val="65000"/>
              <a:buFont typeface="Arial" pitchFamily="34" charset="0"/>
              <a:buChar char="•"/>
              <a:defRPr/>
            </a:pPr>
            <a:r>
              <a:rPr lang="en-US" sz="2800" dirty="0">
                <a:latin typeface="Arial" pitchFamily="34" charset="0"/>
                <a:cs typeface="Arial" pitchFamily="34" charset="0"/>
              </a:rPr>
              <a:t>Understanding accidents better</a:t>
            </a:r>
          </a:p>
          <a:p>
            <a:pPr marL="355600" indent="-349250" eaLnBrk="0" hangingPunct="0">
              <a:spcBef>
                <a:spcPts val="1200"/>
              </a:spcBef>
              <a:buClr>
                <a:schemeClr val="accent2"/>
              </a:buClr>
              <a:buSzPct val="65000"/>
              <a:buFont typeface="Arial" pitchFamily="34" charset="0"/>
              <a:buChar char="•"/>
              <a:defRPr/>
            </a:pPr>
            <a:r>
              <a:rPr lang="en-US" sz="2800" dirty="0">
                <a:latin typeface="Arial" pitchFamily="34" charset="0"/>
                <a:cs typeface="Arial" pitchFamily="34" charset="0"/>
              </a:rPr>
              <a:t>Learn about our limitations</a:t>
            </a:r>
          </a:p>
          <a:p>
            <a:pPr marL="355600" indent="-349250" eaLnBrk="0" hangingPunct="0">
              <a:spcBef>
                <a:spcPts val="1200"/>
              </a:spcBef>
              <a:buClr>
                <a:schemeClr val="accent2"/>
              </a:buClr>
              <a:buSzPct val="65000"/>
              <a:buFont typeface="Arial" pitchFamily="34" charset="0"/>
              <a:buChar char="•"/>
              <a:defRPr/>
            </a:pPr>
            <a:r>
              <a:rPr lang="en-US" sz="2800" dirty="0">
                <a:latin typeface="Arial" pitchFamily="34" charset="0"/>
                <a:cs typeface="Arial" pitchFamily="34" charset="0"/>
              </a:rPr>
              <a:t>Focus on attitudes</a:t>
            </a:r>
          </a:p>
          <a:p>
            <a:pPr marL="355600" indent="-349250" eaLnBrk="0" hangingPunct="0">
              <a:spcBef>
                <a:spcPts val="1200"/>
              </a:spcBef>
              <a:buClr>
                <a:schemeClr val="accent2"/>
              </a:buClr>
              <a:buSzPct val="65000"/>
              <a:buFont typeface="Arial" pitchFamily="34" charset="0"/>
              <a:buChar char="•"/>
              <a:defRPr/>
            </a:pPr>
            <a:r>
              <a:rPr lang="en-US" sz="2800" dirty="0">
                <a:latin typeface="Arial" pitchFamily="34" charset="0"/>
                <a:cs typeface="Arial" pitchFamily="34" charset="0"/>
              </a:rPr>
              <a:t>Establish safe organizational cultures</a:t>
            </a:r>
          </a:p>
        </p:txBody>
      </p:sp>
      <p:sp>
        <p:nvSpPr>
          <p:cNvPr id="6" name="Rectangle 10"/>
          <p:cNvSpPr txBox="1">
            <a:spLocks noChangeArrowheads="1"/>
          </p:cNvSpPr>
          <p:nvPr/>
        </p:nvSpPr>
        <p:spPr bwMode="auto">
          <a:xfrm>
            <a:off x="358775" y="204788"/>
            <a:ext cx="6478588" cy="627062"/>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What</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can</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we</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do</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about</a:t>
            </a:r>
            <a:r>
              <a:rPr lang="sv-SE" sz="2200" dirty="0">
                <a:solidFill>
                  <a:srgbClr val="9A243E"/>
                </a:solidFill>
                <a:latin typeface="+mj-lt"/>
                <a:ea typeface="+mj-ea"/>
                <a:cs typeface="+mj-cs"/>
              </a:rPr>
              <a:t> it?</a:t>
            </a:r>
            <a:endParaRPr lang="en-GB" sz="2200" dirty="0">
              <a:solidFill>
                <a:srgbClr val="9A243E"/>
              </a:solidFill>
              <a:latin typeface="+mj-lt"/>
              <a:ea typeface="+mj-ea"/>
              <a:cs typeface="+mj-cs"/>
            </a:endParaRPr>
          </a:p>
        </p:txBody>
      </p:sp>
      <p:sp>
        <p:nvSpPr>
          <p:cNvPr id="7" name="Text Box 3"/>
          <p:cNvSpPr txBox="1">
            <a:spLocks noChangeArrowheads="1"/>
          </p:cNvSpPr>
          <p:nvPr/>
        </p:nvSpPr>
        <p:spPr bwMode="auto">
          <a:xfrm>
            <a:off x="764276" y="4342241"/>
            <a:ext cx="7863376" cy="830997"/>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355600" indent="-349250" algn="r" eaLnBrk="0" hangingPunct="0">
              <a:spcBef>
                <a:spcPts val="1200"/>
              </a:spcBef>
              <a:buClr>
                <a:schemeClr val="accent2"/>
              </a:buClr>
              <a:buSzPct val="65000"/>
              <a:defRPr/>
            </a:pPr>
            <a:r>
              <a:rPr lang="en-US" sz="2400" i="1" dirty="0">
                <a:latin typeface="+mn-lt"/>
                <a:cs typeface="+mn-cs"/>
              </a:rPr>
              <a:t>This is what Maritime Resource Management (MRM) training is all about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79438" y="1408113"/>
            <a:ext cx="7921625" cy="1131887"/>
          </a:xfrm>
          <a:prstGeom prst="rect">
            <a:avLst/>
          </a:prstGeom>
          <a:noFill/>
          <a:ln w="9525">
            <a:noFill/>
            <a:miter lim="800000"/>
            <a:headEnd/>
            <a:tailEnd/>
          </a:ln>
        </p:spPr>
        <p:txBody>
          <a:bodyPr>
            <a:spAutoFit/>
          </a:bodyPr>
          <a:lstStyle/>
          <a:p>
            <a:pPr indent="6350" algn="ctr" eaLnBrk="0" hangingPunct="0">
              <a:lnSpc>
                <a:spcPct val="150000"/>
              </a:lnSpc>
              <a:spcBef>
                <a:spcPts val="576"/>
              </a:spcBef>
              <a:buClr>
                <a:schemeClr val="accent2"/>
              </a:buClr>
              <a:buSzPct val="65000"/>
              <a:defRPr/>
            </a:pPr>
            <a:r>
              <a:rPr lang="en-GB" sz="2400" dirty="0">
                <a:latin typeface="+mn-lt"/>
                <a:cs typeface="Times New Roman" pitchFamily="18" charset="0"/>
              </a:rPr>
              <a:t>We need to change attitudes, not skills. </a:t>
            </a:r>
            <a:br>
              <a:rPr lang="en-GB" sz="2400" dirty="0">
                <a:latin typeface="+mn-lt"/>
                <a:cs typeface="Times New Roman" pitchFamily="18" charset="0"/>
              </a:rPr>
            </a:br>
            <a:r>
              <a:rPr lang="en-GB" sz="2400" dirty="0">
                <a:latin typeface="+mn-lt"/>
                <a:cs typeface="Times New Roman" pitchFamily="18" charset="0"/>
              </a:rPr>
              <a:t>What is an attitude?  Why are attitudes important? </a:t>
            </a:r>
            <a:endParaRPr lang="sv-SE" sz="2400" dirty="0">
              <a:latin typeface="+mn-lt"/>
              <a:cs typeface="Times New Roman" pitchFamily="18" charset="0"/>
            </a:endParaRPr>
          </a:p>
        </p:txBody>
      </p:sp>
      <p:sp>
        <p:nvSpPr>
          <p:cNvPr id="6" name="Rectangle 10"/>
          <p:cNvSpPr txBox="1">
            <a:spLocks noChangeArrowheads="1"/>
          </p:cNvSpPr>
          <p:nvPr/>
        </p:nvSpPr>
        <p:spPr bwMode="auto">
          <a:xfrm>
            <a:off x="358775" y="204788"/>
            <a:ext cx="6478588" cy="627062"/>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Attitudes</a:t>
            </a:r>
            <a:r>
              <a:rPr lang="sv-SE" sz="2200" dirty="0">
                <a:solidFill>
                  <a:srgbClr val="9A243E"/>
                </a:solidFill>
                <a:latin typeface="+mj-lt"/>
                <a:ea typeface="+mj-ea"/>
                <a:cs typeface="+mj-cs"/>
              </a:rPr>
              <a:t> and </a:t>
            </a:r>
            <a:r>
              <a:rPr lang="sv-SE" sz="2200" dirty="0" err="1">
                <a:solidFill>
                  <a:srgbClr val="9A243E"/>
                </a:solidFill>
                <a:latin typeface="+mj-lt"/>
                <a:ea typeface="+mj-ea"/>
                <a:cs typeface="+mj-cs"/>
              </a:rPr>
              <a:t>behaviour</a:t>
            </a:r>
            <a:endParaRPr lang="en-GB" sz="2200" dirty="0">
              <a:solidFill>
                <a:srgbClr val="9A243E"/>
              </a:solidFill>
              <a:latin typeface="+mj-lt"/>
              <a:ea typeface="+mj-ea"/>
              <a:cs typeface="+mj-cs"/>
            </a:endParaRPr>
          </a:p>
        </p:txBody>
      </p:sp>
      <p:sp>
        <p:nvSpPr>
          <p:cNvPr id="7" name="Oval 16"/>
          <p:cNvSpPr>
            <a:spLocks noChangeArrowheads="1"/>
          </p:cNvSpPr>
          <p:nvPr/>
        </p:nvSpPr>
        <p:spPr bwMode="auto">
          <a:xfrm>
            <a:off x="425818" y="2914221"/>
            <a:ext cx="3720364" cy="1876994"/>
          </a:xfrm>
          <a:prstGeom prst="ellipse">
            <a:avLst/>
          </a:prstGeom>
          <a:solidFill>
            <a:schemeClr val="accent1">
              <a:lumMod val="75000"/>
            </a:schemeClr>
          </a:solidFill>
          <a:ln w="9525">
            <a:noFill/>
            <a:round/>
            <a:headEnd/>
            <a:tailEnd/>
          </a:ln>
          <a:effectLst>
            <a:outerShdw dist="107763" dir="2700000" algn="ctr" rotWithShape="0">
              <a:schemeClr val="bg2">
                <a:alpha val="50000"/>
              </a:schemeClr>
            </a:outerShdw>
            <a:softEdge rad="63500"/>
          </a:effectLst>
          <a:scene3d>
            <a:camera prst="orthographicFront"/>
            <a:lightRig rig="threePt" dir="t"/>
          </a:scene3d>
          <a:sp3d>
            <a:bevelT/>
          </a:sp3d>
        </p:spPr>
        <p:txBody>
          <a:bodyPr wrap="none" anchor="ctr"/>
          <a:lstStyle/>
          <a:p>
            <a:pPr marL="1588" algn="ctr">
              <a:spcBef>
                <a:spcPts val="576"/>
              </a:spcBef>
              <a:defRPr/>
            </a:pPr>
            <a:r>
              <a:rPr lang="sv-SE" b="1" dirty="0" err="1">
                <a:solidFill>
                  <a:schemeClr val="bg1"/>
                </a:solidFill>
                <a:latin typeface="+mn-lt"/>
                <a:cs typeface="+mn-cs"/>
              </a:rPr>
              <a:t>Attitude</a:t>
            </a:r>
            <a:r>
              <a:rPr lang="sv-SE" b="1" dirty="0">
                <a:solidFill>
                  <a:schemeClr val="bg1"/>
                </a:solidFill>
                <a:latin typeface="+mn-lt"/>
                <a:cs typeface="+mn-cs"/>
              </a:rPr>
              <a:t>: </a:t>
            </a:r>
          </a:p>
          <a:p>
            <a:pPr marL="1588" algn="ctr">
              <a:spcBef>
                <a:spcPts val="576"/>
              </a:spcBef>
              <a:defRPr/>
            </a:pPr>
            <a:r>
              <a:rPr lang="sv-SE" dirty="0">
                <a:solidFill>
                  <a:schemeClr val="bg1"/>
                </a:solidFill>
                <a:latin typeface="+mn-lt"/>
                <a:cs typeface="+mn-cs"/>
              </a:rPr>
              <a:t>It is a </a:t>
            </a:r>
            <a:r>
              <a:rPr lang="sv-SE" dirty="0" err="1">
                <a:solidFill>
                  <a:schemeClr val="bg1"/>
                </a:solidFill>
                <a:latin typeface="+mn-lt"/>
                <a:cs typeface="+mn-cs"/>
              </a:rPr>
              <a:t>way</a:t>
            </a:r>
            <a:r>
              <a:rPr lang="sv-SE" dirty="0">
                <a:solidFill>
                  <a:schemeClr val="bg1"/>
                </a:solidFill>
                <a:latin typeface="+mn-lt"/>
                <a:cs typeface="+mn-cs"/>
              </a:rPr>
              <a:t> of </a:t>
            </a:r>
            <a:r>
              <a:rPr lang="sv-SE" dirty="0" err="1">
                <a:solidFill>
                  <a:schemeClr val="bg1"/>
                </a:solidFill>
                <a:latin typeface="+mn-lt"/>
                <a:cs typeface="+mn-cs"/>
              </a:rPr>
              <a:t>thinking</a:t>
            </a:r>
            <a:r>
              <a:rPr lang="sv-SE" dirty="0">
                <a:solidFill>
                  <a:schemeClr val="bg1"/>
                </a:solidFill>
                <a:latin typeface="+mn-lt"/>
                <a:cs typeface="+mn-cs"/>
              </a:rPr>
              <a:t> </a:t>
            </a:r>
            <a:r>
              <a:rPr lang="sv-SE" dirty="0" err="1">
                <a:solidFill>
                  <a:schemeClr val="bg1"/>
                </a:solidFill>
                <a:latin typeface="+mn-lt"/>
                <a:cs typeface="+mn-cs"/>
              </a:rPr>
              <a:t>about</a:t>
            </a:r>
            <a:r>
              <a:rPr lang="sv-SE" dirty="0">
                <a:solidFill>
                  <a:schemeClr val="bg1"/>
                </a:solidFill>
                <a:latin typeface="+mn-lt"/>
                <a:cs typeface="+mn-cs"/>
              </a:rPr>
              <a:t> </a:t>
            </a:r>
          </a:p>
          <a:p>
            <a:pPr marL="1588" algn="ctr">
              <a:spcBef>
                <a:spcPts val="576"/>
              </a:spcBef>
              <a:defRPr/>
            </a:pPr>
            <a:r>
              <a:rPr lang="sv-SE" dirty="0" err="1">
                <a:solidFill>
                  <a:schemeClr val="bg1"/>
                </a:solidFill>
                <a:latin typeface="+mn-lt"/>
                <a:cs typeface="+mn-cs"/>
              </a:rPr>
              <a:t>somebody</a:t>
            </a:r>
            <a:r>
              <a:rPr lang="sv-SE" dirty="0">
                <a:solidFill>
                  <a:schemeClr val="bg1"/>
                </a:solidFill>
                <a:latin typeface="+mn-lt"/>
                <a:cs typeface="+mn-cs"/>
              </a:rPr>
              <a:t> or </a:t>
            </a:r>
            <a:r>
              <a:rPr lang="sv-SE" dirty="0" err="1">
                <a:solidFill>
                  <a:schemeClr val="bg1"/>
                </a:solidFill>
                <a:latin typeface="+mn-lt"/>
                <a:cs typeface="+mn-cs"/>
              </a:rPr>
              <a:t>something</a:t>
            </a:r>
            <a:r>
              <a:rPr lang="sv-SE" dirty="0">
                <a:solidFill>
                  <a:schemeClr val="bg1"/>
                </a:solidFill>
                <a:latin typeface="+mn-lt"/>
                <a:cs typeface="+mn-cs"/>
              </a:rPr>
              <a:t>.  </a:t>
            </a:r>
            <a:endParaRPr lang="en-GB" dirty="0">
              <a:solidFill>
                <a:schemeClr val="bg1"/>
              </a:solidFill>
              <a:latin typeface="+mn-lt"/>
              <a:cs typeface="+mn-cs"/>
            </a:endParaRPr>
          </a:p>
        </p:txBody>
      </p:sp>
      <p:sp>
        <p:nvSpPr>
          <p:cNvPr id="8" name="Oval 16"/>
          <p:cNvSpPr>
            <a:spLocks noChangeArrowheads="1"/>
          </p:cNvSpPr>
          <p:nvPr/>
        </p:nvSpPr>
        <p:spPr bwMode="auto">
          <a:xfrm>
            <a:off x="4794446" y="2920612"/>
            <a:ext cx="3912826" cy="1935650"/>
          </a:xfrm>
          <a:prstGeom prst="ellipse">
            <a:avLst/>
          </a:prstGeom>
          <a:solidFill>
            <a:schemeClr val="accent1">
              <a:lumMod val="75000"/>
            </a:schemeClr>
          </a:solidFill>
          <a:ln w="9525">
            <a:noFill/>
            <a:round/>
            <a:headEnd/>
            <a:tailEnd/>
          </a:ln>
          <a:effectLst>
            <a:outerShdw dist="107763" dir="2700000" algn="ctr" rotWithShape="0">
              <a:schemeClr val="bg2">
                <a:alpha val="50000"/>
              </a:schemeClr>
            </a:outerShdw>
            <a:softEdge rad="63500"/>
          </a:effectLst>
          <a:scene3d>
            <a:camera prst="orthographicFront"/>
            <a:lightRig rig="threePt" dir="t"/>
          </a:scene3d>
          <a:sp3d>
            <a:bevelT/>
          </a:sp3d>
        </p:spPr>
        <p:txBody>
          <a:bodyPr wrap="none" anchor="ctr"/>
          <a:lstStyle/>
          <a:p>
            <a:pPr marL="1588" algn="ctr">
              <a:spcBef>
                <a:spcPts val="576"/>
              </a:spcBef>
              <a:defRPr/>
            </a:pPr>
            <a:r>
              <a:rPr lang="sv-SE" dirty="0">
                <a:solidFill>
                  <a:schemeClr val="bg1"/>
                </a:solidFill>
                <a:latin typeface="+mn-lt"/>
                <a:cs typeface="+mn-cs"/>
              </a:rPr>
              <a:t>Your </a:t>
            </a:r>
            <a:r>
              <a:rPr lang="sv-SE" b="1" dirty="0" err="1">
                <a:solidFill>
                  <a:schemeClr val="bg1"/>
                </a:solidFill>
                <a:latin typeface="+mn-lt"/>
                <a:cs typeface="+mn-cs"/>
              </a:rPr>
              <a:t>behaviour</a:t>
            </a:r>
            <a:r>
              <a:rPr lang="sv-SE" dirty="0">
                <a:solidFill>
                  <a:schemeClr val="bg1"/>
                </a:solidFill>
                <a:latin typeface="+mn-lt"/>
                <a:cs typeface="+mn-cs"/>
              </a:rPr>
              <a:t> </a:t>
            </a:r>
            <a:r>
              <a:rPr lang="sv-SE" dirty="0" err="1">
                <a:solidFill>
                  <a:schemeClr val="bg1"/>
                </a:solidFill>
                <a:latin typeface="+mn-lt"/>
                <a:cs typeface="+mn-cs"/>
              </a:rPr>
              <a:t>towards</a:t>
            </a:r>
            <a:r>
              <a:rPr lang="sv-SE" dirty="0">
                <a:solidFill>
                  <a:schemeClr val="bg1"/>
                </a:solidFill>
                <a:latin typeface="+mn-lt"/>
                <a:cs typeface="+mn-cs"/>
              </a:rPr>
              <a:t> </a:t>
            </a:r>
          </a:p>
          <a:p>
            <a:pPr marL="1588" algn="ctr">
              <a:spcBef>
                <a:spcPts val="576"/>
              </a:spcBef>
              <a:defRPr/>
            </a:pPr>
            <a:r>
              <a:rPr lang="sv-SE" dirty="0" err="1">
                <a:solidFill>
                  <a:schemeClr val="bg1"/>
                </a:solidFill>
                <a:latin typeface="+mn-lt"/>
                <a:cs typeface="+mn-cs"/>
              </a:rPr>
              <a:t>somebody</a:t>
            </a:r>
            <a:r>
              <a:rPr lang="sv-SE" dirty="0">
                <a:solidFill>
                  <a:schemeClr val="bg1"/>
                </a:solidFill>
                <a:latin typeface="+mn-lt"/>
                <a:cs typeface="+mn-cs"/>
              </a:rPr>
              <a:t> or </a:t>
            </a:r>
            <a:r>
              <a:rPr lang="sv-SE" dirty="0" err="1">
                <a:solidFill>
                  <a:schemeClr val="bg1"/>
                </a:solidFill>
                <a:latin typeface="+mn-lt"/>
                <a:cs typeface="+mn-cs"/>
              </a:rPr>
              <a:t>something</a:t>
            </a:r>
            <a:r>
              <a:rPr lang="sv-SE" dirty="0">
                <a:solidFill>
                  <a:schemeClr val="bg1"/>
                </a:solidFill>
                <a:latin typeface="+mn-lt"/>
                <a:cs typeface="+mn-cs"/>
              </a:rPr>
              <a:t> </a:t>
            </a:r>
            <a:r>
              <a:rPr lang="sv-SE" dirty="0" err="1">
                <a:solidFill>
                  <a:schemeClr val="bg1"/>
                </a:solidFill>
                <a:latin typeface="+mn-lt"/>
                <a:cs typeface="+mn-cs"/>
              </a:rPr>
              <a:t>depends</a:t>
            </a:r>
            <a:r>
              <a:rPr lang="sv-SE" dirty="0">
                <a:solidFill>
                  <a:schemeClr val="bg1"/>
                </a:solidFill>
                <a:latin typeface="+mn-lt"/>
                <a:cs typeface="+mn-cs"/>
              </a:rPr>
              <a:t> </a:t>
            </a:r>
          </a:p>
          <a:p>
            <a:pPr marL="1588" algn="ctr">
              <a:spcBef>
                <a:spcPts val="576"/>
              </a:spcBef>
              <a:defRPr/>
            </a:pPr>
            <a:r>
              <a:rPr lang="sv-SE" dirty="0">
                <a:solidFill>
                  <a:schemeClr val="bg1"/>
                </a:solidFill>
                <a:latin typeface="+mn-lt"/>
                <a:cs typeface="+mn-cs"/>
              </a:rPr>
              <a:t>on your </a:t>
            </a:r>
            <a:r>
              <a:rPr lang="sv-SE" dirty="0" err="1">
                <a:solidFill>
                  <a:schemeClr val="bg1"/>
                </a:solidFill>
                <a:latin typeface="+mn-lt"/>
                <a:cs typeface="+mn-cs"/>
              </a:rPr>
              <a:t>attitudes</a:t>
            </a:r>
            <a:r>
              <a:rPr lang="sv-SE" dirty="0">
                <a:solidFill>
                  <a:schemeClr val="bg1"/>
                </a:solidFill>
                <a:latin typeface="+mn-lt"/>
                <a:cs typeface="+mn-cs"/>
              </a:rPr>
              <a:t>.</a:t>
            </a:r>
            <a:endParaRPr lang="en-GB" dirty="0">
              <a:solidFill>
                <a:schemeClr val="bg1"/>
              </a:solidFill>
              <a:latin typeface="+mn-lt"/>
              <a:cs typeface="+mn-cs"/>
            </a:endParaRPr>
          </a:p>
        </p:txBody>
      </p:sp>
      <p:sp>
        <p:nvSpPr>
          <p:cNvPr id="67593"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
        <p:nvSpPr>
          <p:cNvPr id="5" name="Text Box 3"/>
          <p:cNvSpPr txBox="1">
            <a:spLocks noChangeArrowheads="1"/>
          </p:cNvSpPr>
          <p:nvPr/>
        </p:nvSpPr>
        <p:spPr bwMode="auto">
          <a:xfrm>
            <a:off x="611188" y="1918430"/>
            <a:ext cx="7921625" cy="1384995"/>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ct val="100000"/>
              </a:spcBef>
              <a:buClr>
                <a:schemeClr val="accent2"/>
              </a:buClr>
              <a:buSzPct val="65000"/>
              <a:buFont typeface="Monotype Sorts" pitchFamily="2" charset="2"/>
              <a:buNone/>
              <a:defRPr/>
            </a:pPr>
            <a:r>
              <a:rPr lang="en-US" sz="2800" dirty="0">
                <a:latin typeface="+mn-lt"/>
                <a:cs typeface="+mn-cs"/>
              </a:rPr>
              <a:t>MRM in brief:</a:t>
            </a:r>
          </a:p>
          <a:p>
            <a:pPr marL="6350" algn="ctr" eaLnBrk="0" hangingPunct="0">
              <a:spcBef>
                <a:spcPct val="100000"/>
              </a:spcBef>
              <a:buClr>
                <a:schemeClr val="accent2"/>
              </a:buClr>
              <a:buSzPct val="65000"/>
              <a:buFont typeface="Monotype Sorts" pitchFamily="2" charset="2"/>
              <a:buNone/>
              <a:defRPr/>
            </a:pPr>
            <a:r>
              <a:rPr lang="en-US" sz="2800" b="1" dirty="0">
                <a:latin typeface="+mn-lt"/>
                <a:cs typeface="+mn-cs"/>
              </a:rPr>
              <a:t>Assertiveness training</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11188" y="2281938"/>
            <a:ext cx="7921625" cy="954107"/>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ts val="1200"/>
              </a:spcBef>
              <a:buClr>
                <a:schemeClr val="accent2"/>
              </a:buClr>
              <a:buSzPct val="65000"/>
              <a:buFont typeface="Monotype Sorts" pitchFamily="2" charset="2"/>
              <a:buNone/>
              <a:defRPr/>
            </a:pPr>
            <a:r>
              <a:rPr lang="en-US" sz="2800" dirty="0">
                <a:cs typeface="+mn-cs"/>
              </a:rPr>
              <a:t>For increased safety in shipping, this is on one of the most important issues…</a:t>
            </a:r>
          </a:p>
        </p:txBody>
      </p:sp>
      <p:sp>
        <p:nvSpPr>
          <p:cNvPr id="69636"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23332" y="1839438"/>
            <a:ext cx="7724632" cy="1041311"/>
          </a:xfrm>
          <a:prstGeom prst="rect">
            <a:avLst/>
          </a:prstGeom>
          <a:solidFill>
            <a:schemeClr val="accent1">
              <a:lumMod val="75000"/>
            </a:schemeClr>
          </a:solidFill>
          <a:ln w="12700" algn="ctr">
            <a:noFill/>
            <a:miter lim="800000"/>
            <a:headEnd type="none" w="sm" len="sm"/>
            <a:tailEnd type="none" w="sm" len="sm"/>
          </a:ln>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spcBef>
                <a:spcPts val="100"/>
              </a:spcBef>
              <a:spcAft>
                <a:spcPts val="100"/>
              </a:spcAft>
              <a:defRPr/>
            </a:pPr>
            <a:r>
              <a:rPr lang="en-US" sz="2000" dirty="0">
                <a:solidFill>
                  <a:schemeClr val="bg1"/>
                </a:solidFill>
                <a:cs typeface="+mn-cs"/>
              </a:rPr>
              <a:t>… The position at 10.27 hours (two minutes before the collision)</a:t>
            </a:r>
          </a:p>
          <a:p>
            <a:pPr algn="ctr" eaLnBrk="0" hangingPunct="0">
              <a:spcBef>
                <a:spcPts val="100"/>
              </a:spcBef>
              <a:spcAft>
                <a:spcPts val="100"/>
              </a:spcAft>
              <a:defRPr/>
            </a:pPr>
            <a:r>
              <a:rPr lang="en-US" sz="2000" dirty="0">
                <a:solidFill>
                  <a:schemeClr val="bg1"/>
                </a:solidFill>
                <a:cs typeface="+mn-cs"/>
              </a:rPr>
              <a:t> is on the port side off the course line on the chart. </a:t>
            </a:r>
            <a:br>
              <a:rPr lang="en-US" sz="2000" dirty="0">
                <a:solidFill>
                  <a:schemeClr val="bg1"/>
                </a:solidFill>
                <a:cs typeface="+mn-cs"/>
              </a:rPr>
            </a:br>
            <a:r>
              <a:rPr lang="en-US" sz="2000" dirty="0">
                <a:solidFill>
                  <a:schemeClr val="bg1"/>
                </a:solidFill>
                <a:cs typeface="+mn-cs"/>
              </a:rPr>
              <a:t>“I did not report this to the pilot”…</a:t>
            </a:r>
          </a:p>
        </p:txBody>
      </p:sp>
      <p:sp>
        <p:nvSpPr>
          <p:cNvPr id="144389" name="Text Box 5"/>
          <p:cNvSpPr txBox="1">
            <a:spLocks noChangeArrowheads="1"/>
          </p:cNvSpPr>
          <p:nvPr/>
        </p:nvSpPr>
        <p:spPr bwMode="auto">
          <a:xfrm>
            <a:off x="709684" y="3965100"/>
            <a:ext cx="7724631" cy="707886"/>
          </a:xfrm>
          <a:prstGeom prst="rect">
            <a:avLst/>
          </a:prstGeom>
          <a:solidFill>
            <a:schemeClr val="accent1">
              <a:lumMod val="75000"/>
            </a:schemeClr>
          </a:solidFill>
          <a:ln w="12700" algn="ctr">
            <a:noFill/>
            <a:miter lim="800000"/>
            <a:headEnd type="none" w="sm" len="sm"/>
            <a:tailEnd type="none" w="sm" len="sm"/>
          </a:ln>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spcBef>
                <a:spcPts val="100"/>
              </a:spcBef>
              <a:spcAft>
                <a:spcPts val="100"/>
              </a:spcAft>
              <a:defRPr/>
            </a:pPr>
            <a:r>
              <a:rPr lang="en-US" sz="2000" dirty="0">
                <a:solidFill>
                  <a:schemeClr val="bg1"/>
                </a:solidFill>
                <a:cs typeface="+mn-cs"/>
              </a:rPr>
              <a:t>… He did not call the master despite standing orders and his concern about the situation …</a:t>
            </a:r>
          </a:p>
        </p:txBody>
      </p:sp>
      <p:sp>
        <p:nvSpPr>
          <p:cNvPr id="5" name="Rectangle 10"/>
          <p:cNvSpPr txBox="1">
            <a:spLocks noChangeArrowheads="1"/>
          </p:cNvSpPr>
          <p:nvPr/>
        </p:nvSpPr>
        <p:spPr bwMode="auto">
          <a:xfrm>
            <a:off x="358775" y="15875"/>
            <a:ext cx="6478588" cy="1079500"/>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How</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can</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we</a:t>
            </a:r>
            <a:r>
              <a:rPr lang="sv-SE" sz="2200" dirty="0">
                <a:solidFill>
                  <a:srgbClr val="9A243E"/>
                </a:solidFill>
                <a:latin typeface="+mj-lt"/>
                <a:ea typeface="+mj-ea"/>
                <a:cs typeface="+mj-cs"/>
              </a:rPr>
              <a:t> deal with this problem </a:t>
            </a:r>
          </a:p>
          <a:p>
            <a:pPr>
              <a:defRPr/>
            </a:pPr>
            <a:r>
              <a:rPr lang="sv-SE" sz="2200" dirty="0" err="1">
                <a:solidFill>
                  <a:srgbClr val="9A243E"/>
                </a:solidFill>
                <a:latin typeface="+mj-lt"/>
                <a:ea typeface="+mj-ea"/>
                <a:cs typeface="+mj-cs"/>
              </a:rPr>
              <a:t>through</a:t>
            </a:r>
            <a:r>
              <a:rPr lang="sv-SE" sz="2200" dirty="0">
                <a:solidFill>
                  <a:srgbClr val="9A243E"/>
                </a:solidFill>
                <a:latin typeface="+mj-lt"/>
                <a:ea typeface="+mj-ea"/>
                <a:cs typeface="+mj-cs"/>
              </a:rPr>
              <a:t> training?</a:t>
            </a:r>
            <a:endParaRPr lang="en-GB" sz="2200" dirty="0">
              <a:solidFill>
                <a:srgbClr val="9A243E"/>
              </a:solidFill>
              <a:latin typeface="+mj-lt"/>
              <a:ea typeface="+mj-ea"/>
              <a:cs typeface="+mj-cs"/>
            </a:endParaRPr>
          </a:p>
        </p:txBody>
      </p:sp>
      <p:sp>
        <p:nvSpPr>
          <p:cNvPr id="70664"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11188" y="2008188"/>
            <a:ext cx="7921625" cy="1538883"/>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ts val="1200"/>
              </a:spcBef>
              <a:buClr>
                <a:schemeClr val="accent2"/>
              </a:buClr>
              <a:buSzPct val="65000"/>
              <a:buFont typeface="Monotype Sorts" pitchFamily="2" charset="2"/>
              <a:buNone/>
              <a:defRPr/>
            </a:pPr>
            <a:r>
              <a:rPr lang="en-US" sz="2800" b="1" dirty="0">
                <a:cs typeface="+mn-cs"/>
              </a:rPr>
              <a:t>Question:</a:t>
            </a:r>
            <a:r>
              <a:rPr lang="en-US" sz="2800" dirty="0">
                <a:cs typeface="+mn-cs"/>
              </a:rPr>
              <a:t> </a:t>
            </a:r>
          </a:p>
          <a:p>
            <a:pPr marL="6350" algn="ctr" eaLnBrk="0" hangingPunct="0">
              <a:spcBef>
                <a:spcPts val="1200"/>
              </a:spcBef>
              <a:buClr>
                <a:schemeClr val="accent2"/>
              </a:buClr>
              <a:buSzPct val="65000"/>
              <a:buFont typeface="Monotype Sorts" pitchFamily="2" charset="2"/>
              <a:buNone/>
              <a:defRPr/>
            </a:pPr>
            <a:r>
              <a:rPr lang="en-US" sz="2800" dirty="0">
                <a:cs typeface="+mn-cs"/>
              </a:rPr>
              <a:t>Why do not people “challenge” mistakes and unsafe acts?</a:t>
            </a:r>
          </a:p>
        </p:txBody>
      </p:sp>
      <p:sp>
        <p:nvSpPr>
          <p:cNvPr id="71684"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body" sz="quarter" idx="10"/>
          </p:nvPr>
        </p:nvSpPr>
        <p:spPr>
          <a:xfrm>
            <a:off x="968375" y="2360613"/>
            <a:ext cx="7943850" cy="2566987"/>
          </a:xfrm>
        </p:spPr>
        <p:txBody>
          <a:bodyPr tIns="45720" bIns="45720"/>
          <a:lstStyle/>
          <a:p>
            <a:pPr marL="273050" indent="-273050" eaLnBrk="1" hangingPunct="1">
              <a:lnSpc>
                <a:spcPct val="110000"/>
              </a:lnSpc>
              <a:spcAft>
                <a:spcPct val="50000"/>
              </a:spcAft>
              <a:buFont typeface="Arial" pitchFamily="34" charset="0"/>
              <a:buChar char="•"/>
              <a:defRPr/>
            </a:pPr>
            <a:r>
              <a:rPr lang="en-GB" sz="2400" i="1" dirty="0" smtClean="0">
                <a:solidFill>
                  <a:schemeClr val="accent1">
                    <a:lumMod val="75000"/>
                  </a:schemeClr>
                </a:solidFill>
              </a:rPr>
              <a:t>No, it is not my job.</a:t>
            </a:r>
          </a:p>
          <a:p>
            <a:pPr marL="273050" indent="-273050" eaLnBrk="1" hangingPunct="1">
              <a:lnSpc>
                <a:spcPct val="110000"/>
              </a:lnSpc>
              <a:spcAft>
                <a:spcPct val="50000"/>
              </a:spcAft>
              <a:buFont typeface="Arial" pitchFamily="34" charset="0"/>
              <a:buChar char="•"/>
              <a:defRPr/>
            </a:pPr>
            <a:r>
              <a:rPr lang="sv-SE" sz="2400" i="1" dirty="0" smtClean="0">
                <a:solidFill>
                  <a:schemeClr val="accent1">
                    <a:lumMod val="75000"/>
                  </a:schemeClr>
                </a:solidFill>
              </a:rPr>
              <a:t>I </a:t>
            </a:r>
            <a:r>
              <a:rPr lang="sv-SE" sz="2400" i="1" dirty="0" err="1" smtClean="0">
                <a:solidFill>
                  <a:schemeClr val="accent1">
                    <a:lumMod val="75000"/>
                  </a:schemeClr>
                </a:solidFill>
              </a:rPr>
              <a:t>might</a:t>
            </a:r>
            <a:r>
              <a:rPr lang="sv-SE" sz="2400" i="1" dirty="0" smtClean="0">
                <a:solidFill>
                  <a:schemeClr val="accent1">
                    <a:lumMod val="75000"/>
                  </a:schemeClr>
                </a:solidFill>
              </a:rPr>
              <a:t> be </a:t>
            </a:r>
            <a:r>
              <a:rPr lang="sv-SE" sz="2400" i="1" dirty="0" err="1" smtClean="0">
                <a:solidFill>
                  <a:schemeClr val="accent1">
                    <a:lumMod val="75000"/>
                  </a:schemeClr>
                </a:solidFill>
              </a:rPr>
              <a:t>wrong</a:t>
            </a:r>
            <a:r>
              <a:rPr lang="sv-SE" sz="2400" i="1" dirty="0" smtClean="0">
                <a:solidFill>
                  <a:schemeClr val="accent1">
                    <a:lumMod val="75000"/>
                  </a:schemeClr>
                </a:solidFill>
              </a:rPr>
              <a:t>.</a:t>
            </a:r>
            <a:endParaRPr lang="en-GB" sz="2400" dirty="0" smtClean="0">
              <a:solidFill>
                <a:schemeClr val="accent1">
                  <a:lumMod val="75000"/>
                </a:schemeClr>
              </a:solidFill>
            </a:endParaRPr>
          </a:p>
          <a:p>
            <a:pPr marL="273050" indent="-273050" eaLnBrk="1" hangingPunct="1">
              <a:lnSpc>
                <a:spcPct val="110000"/>
              </a:lnSpc>
              <a:spcAft>
                <a:spcPct val="30000"/>
              </a:spcAft>
              <a:buFont typeface="Arial" pitchFamily="34" charset="0"/>
              <a:buChar char="•"/>
              <a:defRPr/>
            </a:pPr>
            <a:r>
              <a:rPr lang="en-GB" sz="2400" i="1" dirty="0" smtClean="0">
                <a:solidFill>
                  <a:schemeClr val="accent1">
                    <a:lumMod val="75000"/>
                  </a:schemeClr>
                </a:solidFill>
              </a:rPr>
              <a:t>No, I might lose my job.</a:t>
            </a:r>
            <a:endParaRPr lang="en-GB" sz="2400" dirty="0" smtClean="0">
              <a:solidFill>
                <a:schemeClr val="accent1">
                  <a:lumMod val="75000"/>
                </a:schemeClr>
              </a:solidFill>
            </a:endParaRPr>
          </a:p>
          <a:p>
            <a:pPr marL="273050" indent="-273050" eaLnBrk="1" hangingPunct="1">
              <a:lnSpc>
                <a:spcPct val="110000"/>
              </a:lnSpc>
              <a:buFont typeface="Arial" pitchFamily="34" charset="0"/>
              <a:buChar char="•"/>
              <a:defRPr/>
            </a:pPr>
            <a:r>
              <a:rPr lang="en-GB" sz="2400" i="1" dirty="0" smtClean="0">
                <a:solidFill>
                  <a:schemeClr val="accent1">
                    <a:lumMod val="75000"/>
                  </a:schemeClr>
                </a:solidFill>
              </a:rPr>
              <a:t>Never again. He hasn’t talked to me since last time.</a:t>
            </a:r>
          </a:p>
        </p:txBody>
      </p:sp>
      <p:sp>
        <p:nvSpPr>
          <p:cNvPr id="59396" name="Text Box 4"/>
          <p:cNvSpPr txBox="1">
            <a:spLocks noChangeArrowheads="1"/>
          </p:cNvSpPr>
          <p:nvPr/>
        </p:nvSpPr>
        <p:spPr bwMode="auto">
          <a:xfrm>
            <a:off x="736600" y="5287963"/>
            <a:ext cx="7697788" cy="368300"/>
          </a:xfrm>
          <a:prstGeom prst="rect">
            <a:avLst/>
          </a:prstGeom>
          <a:noFill/>
          <a:ln w="9525">
            <a:noFill/>
            <a:miter lim="800000"/>
            <a:headEnd/>
            <a:tailEnd/>
          </a:ln>
        </p:spPr>
        <p:txBody>
          <a:bodyPr>
            <a:spAutoFit/>
          </a:bodyPr>
          <a:lstStyle/>
          <a:p>
            <a:pPr algn="ctr" eaLnBrk="0" hangingPunct="0">
              <a:defRPr/>
            </a:pPr>
            <a:r>
              <a:rPr lang="en-GB" dirty="0">
                <a:latin typeface="+mn-lt"/>
                <a:cs typeface="+mn-cs"/>
              </a:rPr>
              <a:t>(Challenge: To question whether something is true, right or valid.)</a:t>
            </a:r>
          </a:p>
        </p:txBody>
      </p:sp>
      <p:sp>
        <p:nvSpPr>
          <p:cNvPr id="59397" name="Rectangle 5"/>
          <p:cNvSpPr>
            <a:spLocks noChangeArrowheads="1"/>
          </p:cNvSpPr>
          <p:nvPr/>
        </p:nvSpPr>
        <p:spPr bwMode="auto">
          <a:xfrm>
            <a:off x="968375" y="1349375"/>
            <a:ext cx="7807325" cy="773113"/>
          </a:xfrm>
          <a:prstGeom prst="rect">
            <a:avLst/>
          </a:prstGeom>
          <a:noFill/>
          <a:ln w="9525">
            <a:noFill/>
            <a:miter lim="800000"/>
            <a:headEnd/>
            <a:tailEnd/>
          </a:ln>
        </p:spPr>
        <p:txBody>
          <a:bodyPr/>
          <a:lstStyle/>
          <a:p>
            <a:pPr>
              <a:lnSpc>
                <a:spcPct val="110000"/>
              </a:lnSpc>
              <a:spcBef>
                <a:spcPct val="20000"/>
              </a:spcBef>
              <a:spcAft>
                <a:spcPct val="50000"/>
              </a:spcAft>
              <a:defRPr/>
            </a:pPr>
            <a:r>
              <a:rPr lang="en-GB" sz="2400" dirty="0">
                <a:latin typeface="+mn-lt"/>
                <a:cs typeface="+mn-cs"/>
              </a:rPr>
              <a:t>If a superior officer, or pilot, makes a mistake.</a:t>
            </a:r>
            <a:br>
              <a:rPr lang="en-GB" sz="2400" dirty="0">
                <a:latin typeface="+mn-lt"/>
                <a:cs typeface="+mn-cs"/>
              </a:rPr>
            </a:br>
            <a:r>
              <a:rPr lang="en-GB" sz="2400" dirty="0">
                <a:latin typeface="+mn-lt"/>
                <a:cs typeface="+mn-cs"/>
              </a:rPr>
              <a:t>Do you challenge?</a:t>
            </a:r>
          </a:p>
        </p:txBody>
      </p:sp>
      <p:sp>
        <p:nvSpPr>
          <p:cNvPr id="6" name="Rectangle 10"/>
          <p:cNvSpPr txBox="1">
            <a:spLocks noChangeArrowheads="1"/>
          </p:cNvSpPr>
          <p:nvPr/>
        </p:nvSpPr>
        <p:spPr bwMode="auto">
          <a:xfrm>
            <a:off x="358775" y="206375"/>
            <a:ext cx="6478588" cy="625475"/>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Seafarers</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attitudes</a:t>
            </a:r>
            <a:r>
              <a:rPr lang="sv-SE" sz="2200" dirty="0">
                <a:solidFill>
                  <a:srgbClr val="9A243E"/>
                </a:solidFill>
                <a:latin typeface="+mj-lt"/>
                <a:ea typeface="+mj-ea"/>
                <a:cs typeface="+mj-cs"/>
              </a:rPr>
              <a:t> to </a:t>
            </a:r>
            <a:r>
              <a:rPr lang="sv-SE" sz="2200" dirty="0" err="1">
                <a:solidFill>
                  <a:srgbClr val="9A243E"/>
                </a:solidFill>
                <a:latin typeface="+mj-lt"/>
                <a:ea typeface="+mj-ea"/>
                <a:cs typeface="+mj-cs"/>
              </a:rPr>
              <a:t>challenging</a:t>
            </a:r>
            <a:endParaRPr lang="en-GB" sz="2200" dirty="0">
              <a:solidFill>
                <a:srgbClr val="9A243E"/>
              </a:solidFill>
              <a:latin typeface="+mj-lt"/>
              <a:ea typeface="+mj-ea"/>
              <a:cs typeface="+mj-cs"/>
            </a:endParaRPr>
          </a:p>
        </p:txBody>
      </p:sp>
      <p:sp>
        <p:nvSpPr>
          <p:cNvPr id="72709"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9397"/>
                                        </p:tgtEl>
                                        <p:attrNameLst>
                                          <p:attrName>style.visibility</p:attrName>
                                        </p:attrNameLst>
                                      </p:cBhvr>
                                      <p:to>
                                        <p:strVal val="visible"/>
                                      </p:to>
                                    </p:set>
                                    <p:animEffect transition="in" filter="dissolve">
                                      <p:cBhvr>
                                        <p:cTn id="11" dur="500"/>
                                        <p:tgtEl>
                                          <p:spTgt spid="5939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9394">
                                            <p:txEl>
                                              <p:pRg st="0" end="0"/>
                                            </p:txEl>
                                          </p:spTgt>
                                        </p:tgtEl>
                                        <p:attrNameLst>
                                          <p:attrName>style.visibility</p:attrName>
                                        </p:attrNameLst>
                                      </p:cBhvr>
                                      <p:to>
                                        <p:strVal val="visible"/>
                                      </p:to>
                                    </p:set>
                                    <p:anim calcmode="lin" valueType="num">
                                      <p:cBhvr additive="base">
                                        <p:cTn id="16" dur="500" fill="hold"/>
                                        <p:tgtEl>
                                          <p:spTgt spid="5939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9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9394">
                                            <p:txEl>
                                              <p:pRg st="1" end="1"/>
                                            </p:txEl>
                                          </p:spTgt>
                                        </p:tgtEl>
                                        <p:attrNameLst>
                                          <p:attrName>style.visibility</p:attrName>
                                        </p:attrNameLst>
                                      </p:cBhvr>
                                      <p:to>
                                        <p:strVal val="visible"/>
                                      </p:to>
                                    </p:set>
                                    <p:anim calcmode="lin" valueType="num">
                                      <p:cBhvr additive="base">
                                        <p:cTn id="22" dur="500" fill="hold"/>
                                        <p:tgtEl>
                                          <p:spTgt spid="59394">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93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9394">
                                            <p:txEl>
                                              <p:pRg st="2" end="2"/>
                                            </p:txEl>
                                          </p:spTgt>
                                        </p:tgtEl>
                                        <p:attrNameLst>
                                          <p:attrName>style.visibility</p:attrName>
                                        </p:attrNameLst>
                                      </p:cBhvr>
                                      <p:to>
                                        <p:strVal val="visible"/>
                                      </p:to>
                                    </p:set>
                                    <p:anim calcmode="lin" valueType="num">
                                      <p:cBhvr additive="base">
                                        <p:cTn id="28" dur="500" fill="hold"/>
                                        <p:tgtEl>
                                          <p:spTgt spid="59394">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93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9394">
                                            <p:txEl>
                                              <p:pRg st="3" end="3"/>
                                            </p:txEl>
                                          </p:spTgt>
                                        </p:tgtEl>
                                        <p:attrNameLst>
                                          <p:attrName>style.visibility</p:attrName>
                                        </p:attrNameLst>
                                      </p:cBhvr>
                                      <p:to>
                                        <p:strVal val="visible"/>
                                      </p:to>
                                    </p:set>
                                    <p:anim calcmode="lin" valueType="num">
                                      <p:cBhvr additive="base">
                                        <p:cTn id="34" dur="500" fill="hold"/>
                                        <p:tgtEl>
                                          <p:spTgt spid="59394">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939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6" grpId="0" autoUpdateAnimBg="0"/>
      <p:bldP spid="593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110.MPG">
            <a:hlinkClick r:id="" action="ppaction://media"/>
          </p:cNvPr>
          <p:cNvPicPr>
            <a:picLocks noRot="1" noChangeAspect="1"/>
          </p:cNvPicPr>
          <p:nvPr>
            <a:videoFile r:link="rId1"/>
          </p:nvPr>
        </p:nvPicPr>
        <p:blipFill>
          <a:blip r:embed="rId3"/>
          <a:srcRect/>
          <a:stretch>
            <a:fillRect/>
          </a:stretch>
        </p:blipFill>
        <p:spPr bwMode="auto">
          <a:xfrm>
            <a:off x="-26988" y="150813"/>
            <a:ext cx="9307513" cy="6345237"/>
          </a:xfrm>
          <a:prstGeom prst="rect">
            <a:avLst/>
          </a:prstGeom>
          <a:noFill/>
          <a:ln w="9525">
            <a:noFill/>
            <a:miter lim="800000"/>
            <a:headEnd/>
            <a:tailEnd/>
          </a:ln>
        </p:spPr>
      </p:pic>
      <p:sp>
        <p:nvSpPr>
          <p:cNvPr id="7" name="Rectangle 10"/>
          <p:cNvSpPr txBox="1">
            <a:spLocks noChangeArrowheads="1"/>
          </p:cNvSpPr>
          <p:nvPr/>
        </p:nvSpPr>
        <p:spPr bwMode="auto">
          <a:xfrm>
            <a:off x="358775" y="0"/>
            <a:ext cx="6478588" cy="1079500"/>
          </a:xfrm>
          <a:prstGeom prst="rect">
            <a:avLst/>
          </a:prstGeom>
          <a:noFill/>
          <a:ln w="9525" algn="ctr">
            <a:noFill/>
            <a:miter lim="800000"/>
            <a:headEnd/>
            <a:tailEnd/>
          </a:ln>
          <a:effectLst/>
        </p:spPr>
        <p:txBody>
          <a:bodyPr anchor="ctr"/>
          <a:lstStyle/>
          <a:p>
            <a:pPr>
              <a:defRPr/>
            </a:pPr>
            <a:r>
              <a:rPr lang="en-GB" sz="2200" b="1" dirty="0">
                <a:solidFill>
                  <a:schemeClr val="bg1"/>
                </a:solidFill>
                <a:cs typeface="+mn-cs"/>
              </a:rPr>
              <a:t>Challenge and Response</a:t>
            </a:r>
            <a:endParaRPr lang="en-GB" sz="2200" kern="0" dirty="0">
              <a:solidFill>
                <a:schemeClr val="bg1"/>
              </a:solidFill>
              <a:latin typeface="+mj-lt"/>
              <a:ea typeface="+mj-ea"/>
              <a:cs typeface="+mj-cs"/>
            </a:endParaRPr>
          </a:p>
        </p:txBody>
      </p:sp>
      <p:sp>
        <p:nvSpPr>
          <p:cNvPr id="73731"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470.MPG">
            <a:hlinkClick r:id="" action="ppaction://media"/>
          </p:cNvPr>
          <p:cNvPicPr>
            <a:picLocks noRot="1" noChangeAspect="1"/>
          </p:cNvPicPr>
          <p:nvPr>
            <a:videoFile r:link="rId1"/>
          </p:nvPr>
        </p:nvPicPr>
        <p:blipFill>
          <a:blip r:embed="rId3"/>
          <a:srcRect/>
          <a:stretch>
            <a:fillRect/>
          </a:stretch>
        </p:blipFill>
        <p:spPr bwMode="auto">
          <a:xfrm>
            <a:off x="-14288" y="163513"/>
            <a:ext cx="9274176" cy="6323012"/>
          </a:xfrm>
          <a:prstGeom prst="rect">
            <a:avLst/>
          </a:prstGeom>
          <a:noFill/>
          <a:ln w="9525">
            <a:noFill/>
            <a:miter lim="800000"/>
            <a:headEnd/>
            <a:tailEnd/>
          </a:ln>
        </p:spPr>
      </p:pic>
      <p:sp>
        <p:nvSpPr>
          <p:cNvPr id="74754"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
        <p:nvSpPr>
          <p:cNvPr id="7" name="Rectangle 10"/>
          <p:cNvSpPr txBox="1">
            <a:spLocks noChangeArrowheads="1"/>
          </p:cNvSpPr>
          <p:nvPr/>
        </p:nvSpPr>
        <p:spPr bwMode="auto">
          <a:xfrm>
            <a:off x="358775" y="0"/>
            <a:ext cx="6478588" cy="1079500"/>
          </a:xfrm>
          <a:prstGeom prst="rect">
            <a:avLst/>
          </a:prstGeom>
          <a:noFill/>
          <a:ln w="9525" algn="ctr">
            <a:noFill/>
            <a:miter lim="800000"/>
            <a:headEnd/>
            <a:tailEnd/>
          </a:ln>
          <a:effectLst/>
        </p:spPr>
        <p:txBody>
          <a:bodyPr anchor="ctr"/>
          <a:lstStyle/>
          <a:p>
            <a:pPr>
              <a:defRPr/>
            </a:pPr>
            <a:r>
              <a:rPr lang="en-GB" sz="2200" b="1" dirty="0">
                <a:solidFill>
                  <a:schemeClr val="bg1"/>
                </a:solidFill>
                <a:cs typeface="+mn-cs"/>
              </a:rPr>
              <a:t>No Challenge, No Response</a:t>
            </a:r>
            <a:endParaRPr lang="en-GB" sz="2200" kern="0" dirty="0">
              <a:solidFill>
                <a:schemeClr val="bg1"/>
              </a:solidFill>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body" sz="quarter" idx="10"/>
          </p:nvPr>
        </p:nvSpPr>
        <p:spPr bwMode="auto">
          <a:xfrm>
            <a:off x="441325" y="2620963"/>
            <a:ext cx="8288338" cy="2578100"/>
          </a:xfrm>
          <a:noFill/>
          <a:ln>
            <a:miter lim="800000"/>
            <a:headEnd/>
            <a:tailEnd/>
          </a:ln>
        </p:spPr>
        <p:txBody>
          <a:bodyPr vert="horz" wrap="square" lIns="91440" tIns="45720" rIns="91440" bIns="45720" numCol="1" anchor="t" anchorCtr="0" compatLnSpc="1">
            <a:prstTxWarp prst="textNoShape">
              <a:avLst/>
            </a:prstTxWarp>
          </a:bodyPr>
          <a:lstStyle/>
          <a:p>
            <a:pPr marL="482600" indent="-482600" eaLnBrk="1" hangingPunct="1">
              <a:lnSpc>
                <a:spcPct val="110000"/>
              </a:lnSpc>
              <a:spcAft>
                <a:spcPct val="30000"/>
              </a:spcAft>
              <a:buFont typeface="Webdings" pitchFamily="18" charset="2"/>
              <a:buChar char="4"/>
            </a:pPr>
            <a:r>
              <a:rPr lang="en-GB" sz="2400" i="1" smtClean="0"/>
              <a:t>Yes, it is my duty.</a:t>
            </a:r>
          </a:p>
          <a:p>
            <a:pPr marL="482600" indent="-482600" eaLnBrk="1" hangingPunct="1">
              <a:lnSpc>
                <a:spcPct val="110000"/>
              </a:lnSpc>
              <a:spcAft>
                <a:spcPct val="30000"/>
              </a:spcAft>
              <a:buFont typeface="Webdings" pitchFamily="18" charset="2"/>
              <a:buChar char="4"/>
            </a:pPr>
            <a:r>
              <a:rPr lang="en-GB" sz="2400" i="1" smtClean="0"/>
              <a:t>Yes, people expect me to.</a:t>
            </a:r>
          </a:p>
          <a:p>
            <a:pPr marL="482600" indent="-482600" eaLnBrk="1" hangingPunct="1">
              <a:lnSpc>
                <a:spcPct val="110000"/>
              </a:lnSpc>
              <a:spcAft>
                <a:spcPct val="30000"/>
              </a:spcAft>
              <a:buFont typeface="Webdings" pitchFamily="18" charset="2"/>
              <a:buChar char="4"/>
            </a:pPr>
            <a:r>
              <a:rPr lang="en-GB" sz="2400" i="1" smtClean="0"/>
              <a:t>Yes, safety comes first. Those missing words; </a:t>
            </a:r>
            <a:r>
              <a:rPr lang="en-GB" sz="2400" i="1" smtClean="0">
                <a:solidFill>
                  <a:srgbClr val="FF0000"/>
                </a:solidFill>
              </a:rPr>
              <a:t>“But we still have one more buoy to go” </a:t>
            </a:r>
            <a:r>
              <a:rPr lang="en-GB" sz="2400" i="1" smtClean="0"/>
              <a:t>may have disastrous consequences.</a:t>
            </a:r>
          </a:p>
        </p:txBody>
      </p:sp>
      <p:sp>
        <p:nvSpPr>
          <p:cNvPr id="62468" name="Rectangle 4"/>
          <p:cNvSpPr>
            <a:spLocks noChangeArrowheads="1"/>
          </p:cNvSpPr>
          <p:nvPr/>
        </p:nvSpPr>
        <p:spPr bwMode="auto">
          <a:xfrm>
            <a:off x="482600" y="1527175"/>
            <a:ext cx="6985000" cy="773113"/>
          </a:xfrm>
          <a:prstGeom prst="rect">
            <a:avLst/>
          </a:prstGeom>
          <a:noFill/>
          <a:ln w="9525" algn="ctr">
            <a:noFill/>
            <a:miter lim="800000"/>
            <a:headEnd/>
            <a:tailEnd/>
          </a:ln>
        </p:spPr>
        <p:txBody>
          <a:bodyPr/>
          <a:lstStyle/>
          <a:p>
            <a:pPr>
              <a:lnSpc>
                <a:spcPct val="110000"/>
              </a:lnSpc>
              <a:spcBef>
                <a:spcPct val="20000"/>
              </a:spcBef>
              <a:spcAft>
                <a:spcPct val="50000"/>
              </a:spcAft>
              <a:defRPr/>
            </a:pPr>
            <a:r>
              <a:rPr lang="en-GB" sz="2400" dirty="0">
                <a:latin typeface="+mn-lt"/>
                <a:cs typeface="+mn-cs"/>
              </a:rPr>
              <a:t>If a superior officer, or pilot, makes a mistake. </a:t>
            </a:r>
            <a:br>
              <a:rPr lang="en-GB" sz="2400" dirty="0">
                <a:latin typeface="+mn-lt"/>
                <a:cs typeface="+mn-cs"/>
              </a:rPr>
            </a:br>
            <a:r>
              <a:rPr lang="en-GB" sz="2400" dirty="0">
                <a:latin typeface="+mn-lt"/>
                <a:cs typeface="+mn-cs"/>
              </a:rPr>
              <a:t>Do you challenge?</a:t>
            </a:r>
          </a:p>
        </p:txBody>
      </p:sp>
      <p:sp>
        <p:nvSpPr>
          <p:cNvPr id="5" name="Rectangle 10"/>
          <p:cNvSpPr txBox="1">
            <a:spLocks noChangeArrowheads="1"/>
          </p:cNvSpPr>
          <p:nvPr/>
        </p:nvSpPr>
        <p:spPr bwMode="auto">
          <a:xfrm>
            <a:off x="358775" y="303213"/>
            <a:ext cx="6478588" cy="433387"/>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Desired</a:t>
            </a:r>
            <a:r>
              <a:rPr lang="sv-SE" sz="2200" dirty="0">
                <a:solidFill>
                  <a:srgbClr val="9A243E"/>
                </a:solidFill>
                <a:latin typeface="+mj-lt"/>
                <a:ea typeface="+mj-ea"/>
                <a:cs typeface="+mj-cs"/>
              </a:rPr>
              <a:t> </a:t>
            </a:r>
            <a:r>
              <a:rPr lang="sv-SE" sz="2200" dirty="0" err="1">
                <a:solidFill>
                  <a:srgbClr val="9A243E"/>
                </a:solidFill>
                <a:latin typeface="+mj-lt"/>
                <a:ea typeface="+mj-ea"/>
                <a:cs typeface="+mj-cs"/>
              </a:rPr>
              <a:t>attitudes</a:t>
            </a:r>
            <a:r>
              <a:rPr lang="sv-SE" sz="2200" dirty="0">
                <a:solidFill>
                  <a:srgbClr val="9A243E"/>
                </a:solidFill>
                <a:latin typeface="+mj-lt"/>
                <a:ea typeface="+mj-ea"/>
                <a:cs typeface="+mj-cs"/>
              </a:rPr>
              <a:t> after MRM training</a:t>
            </a:r>
            <a:endParaRPr lang="en-GB" sz="2200" dirty="0">
              <a:solidFill>
                <a:srgbClr val="9A243E"/>
              </a:solidFill>
              <a:latin typeface="+mj-lt"/>
              <a:ea typeface="+mj-ea"/>
              <a:cs typeface="+mj-cs"/>
            </a:endParaRPr>
          </a:p>
        </p:txBody>
      </p:sp>
      <p:sp>
        <p:nvSpPr>
          <p:cNvPr id="75780"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additive="base">
                                        <p:cTn id="7" dur="500" fill="hold"/>
                                        <p:tgtEl>
                                          <p:spTgt spid="62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6">
                                            <p:txEl>
                                              <p:pRg st="0" end="0"/>
                                            </p:txEl>
                                          </p:spTgt>
                                        </p:tgtEl>
                                        <p:attrNameLst>
                                          <p:attrName>style.visibility</p:attrName>
                                        </p:attrNameLst>
                                      </p:cBhvr>
                                      <p:to>
                                        <p:strVal val="visible"/>
                                      </p:to>
                                    </p:set>
                                    <p:anim calcmode="lin" valueType="num">
                                      <p:cBhvr additive="base">
                                        <p:cTn id="13" dur="500" fill="hold"/>
                                        <p:tgtEl>
                                          <p:spTgt spid="6246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6">
                                            <p:txEl>
                                              <p:pRg st="1" end="1"/>
                                            </p:txEl>
                                          </p:spTgt>
                                        </p:tgtEl>
                                        <p:attrNameLst>
                                          <p:attrName>style.visibility</p:attrName>
                                        </p:attrNameLst>
                                      </p:cBhvr>
                                      <p:to>
                                        <p:strVal val="visible"/>
                                      </p:to>
                                    </p:set>
                                    <p:anim calcmode="lin" valueType="num">
                                      <p:cBhvr additive="base">
                                        <p:cTn id="19" dur="500" fill="hold"/>
                                        <p:tgtEl>
                                          <p:spTgt spid="6246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6">
                                            <p:txEl>
                                              <p:pRg st="2" end="2"/>
                                            </p:txEl>
                                          </p:spTgt>
                                        </p:tgtEl>
                                        <p:attrNameLst>
                                          <p:attrName>style.visibility</p:attrName>
                                        </p:attrNameLst>
                                      </p:cBhvr>
                                      <p:to>
                                        <p:strVal val="visible"/>
                                      </p:to>
                                    </p:set>
                                    <p:anim calcmode="lin" valueType="num">
                                      <p:cBhvr additive="base">
                                        <p:cTn id="25" dur="500" fill="hold"/>
                                        <p:tgtEl>
                                          <p:spTgt spid="6246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6246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5"/>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t>Maritime Resource Management</a:t>
            </a:r>
            <a:endParaRPr lang="en-GB" smtClean="0"/>
          </a:p>
        </p:txBody>
      </p:sp>
      <p:sp>
        <p:nvSpPr>
          <p:cNvPr id="5" name="Rectangle 10"/>
          <p:cNvSpPr txBox="1">
            <a:spLocks noChangeArrowheads="1"/>
          </p:cNvSpPr>
          <p:nvPr/>
        </p:nvSpPr>
        <p:spPr bwMode="auto">
          <a:xfrm>
            <a:off x="358775" y="136525"/>
            <a:ext cx="6478588" cy="736600"/>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Theme</a:t>
            </a:r>
            <a:r>
              <a:rPr lang="sv-SE" sz="2200" dirty="0">
                <a:solidFill>
                  <a:srgbClr val="9A243E"/>
                </a:solidFill>
                <a:latin typeface="+mj-lt"/>
                <a:ea typeface="+mj-ea"/>
                <a:cs typeface="+mj-cs"/>
              </a:rPr>
              <a:t> of kongress: </a:t>
            </a:r>
            <a:r>
              <a:rPr lang="sv-SE" sz="2200" dirty="0" err="1">
                <a:solidFill>
                  <a:srgbClr val="9A243E"/>
                </a:solidFill>
                <a:latin typeface="+mj-lt"/>
                <a:ea typeface="+mj-ea"/>
                <a:cs typeface="+mj-cs"/>
              </a:rPr>
              <a:t>Employability</a:t>
            </a:r>
            <a:r>
              <a:rPr lang="sv-SE" sz="2200" dirty="0">
                <a:solidFill>
                  <a:srgbClr val="9A243E"/>
                </a:solidFill>
                <a:latin typeface="+mj-lt"/>
                <a:ea typeface="+mj-ea"/>
                <a:cs typeface="+mj-cs"/>
              </a:rPr>
              <a:t> management</a:t>
            </a:r>
            <a:endParaRPr lang="en-GB" sz="2200" dirty="0">
              <a:solidFill>
                <a:srgbClr val="9A243E"/>
              </a:solidFill>
              <a:latin typeface="+mj-lt"/>
              <a:ea typeface="+mj-ea"/>
              <a:cs typeface="+mj-cs"/>
            </a:endParaRPr>
          </a:p>
        </p:txBody>
      </p:sp>
      <p:sp>
        <p:nvSpPr>
          <p:cNvPr id="7" name="Text Box 2"/>
          <p:cNvSpPr txBox="1">
            <a:spLocks noChangeArrowheads="1"/>
          </p:cNvSpPr>
          <p:nvPr/>
        </p:nvSpPr>
        <p:spPr bwMode="auto">
          <a:xfrm>
            <a:off x="447675" y="1497013"/>
            <a:ext cx="8215313" cy="1816100"/>
          </a:xfrm>
          <a:prstGeom prst="rect">
            <a:avLst/>
          </a:prstGeom>
          <a:noFill/>
          <a:ln w="9525" algn="ctr">
            <a:noFill/>
            <a:miter lim="800000"/>
            <a:headEnd/>
            <a:tailEnd/>
          </a:ln>
        </p:spPr>
        <p:txBody>
          <a:bodyPr>
            <a:spAutoFit/>
          </a:bodyPr>
          <a:lstStyle/>
          <a:p>
            <a:r>
              <a:rPr lang="sv-SE" sz="2800"/>
              <a:t>Employability:</a:t>
            </a:r>
          </a:p>
          <a:p>
            <a:endParaRPr lang="en-GB" sz="2800"/>
          </a:p>
          <a:p>
            <a:r>
              <a:rPr lang="en-GB" sz="2800"/>
              <a:t>“A person’s capability for gaining and maintaining employment”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559558" y="1731334"/>
            <a:ext cx="7983941" cy="1538883"/>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ts val="1200"/>
              </a:spcBef>
              <a:buClr>
                <a:schemeClr val="accent2"/>
              </a:buClr>
              <a:buSzPct val="65000"/>
              <a:buFont typeface="Monotype Sorts" pitchFamily="2" charset="2"/>
              <a:buNone/>
              <a:defRPr/>
            </a:pPr>
            <a:r>
              <a:rPr lang="en-US" sz="2800" b="1" dirty="0">
                <a:cs typeface="+mn-cs"/>
              </a:rPr>
              <a:t>Back to the root of the problem:</a:t>
            </a:r>
            <a:r>
              <a:rPr lang="en-US" sz="2800" dirty="0">
                <a:cs typeface="+mn-cs"/>
              </a:rPr>
              <a:t> </a:t>
            </a:r>
          </a:p>
          <a:p>
            <a:pPr marL="6350" algn="ctr" eaLnBrk="0" hangingPunct="0">
              <a:spcBef>
                <a:spcPts val="1200"/>
              </a:spcBef>
              <a:buClr>
                <a:schemeClr val="accent2"/>
              </a:buClr>
              <a:buSzPct val="65000"/>
              <a:buFont typeface="Monotype Sorts" pitchFamily="2" charset="2"/>
              <a:buNone/>
              <a:defRPr/>
            </a:pPr>
            <a:r>
              <a:rPr lang="en-US" sz="2800" dirty="0">
                <a:cs typeface="+mn-cs"/>
              </a:rPr>
              <a:t>Why do not people “challenge” mistakes and unsafe acts?</a:t>
            </a:r>
          </a:p>
        </p:txBody>
      </p:sp>
      <p:sp>
        <p:nvSpPr>
          <p:cNvPr id="4" name="TextBox 3"/>
          <p:cNvSpPr txBox="1">
            <a:spLocks noChangeArrowheads="1"/>
          </p:cNvSpPr>
          <p:nvPr/>
        </p:nvSpPr>
        <p:spPr bwMode="auto">
          <a:xfrm>
            <a:off x="1276350" y="3773488"/>
            <a:ext cx="6669088" cy="523875"/>
          </a:xfrm>
          <a:prstGeom prst="rect">
            <a:avLst/>
          </a:prstGeom>
          <a:noFill/>
          <a:ln w="9525">
            <a:noFill/>
            <a:miter lim="800000"/>
            <a:headEnd/>
            <a:tailEnd/>
          </a:ln>
        </p:spPr>
        <p:txBody>
          <a:bodyPr>
            <a:spAutoFit/>
          </a:bodyPr>
          <a:lstStyle/>
          <a:p>
            <a:pPr algn="ctr"/>
            <a:r>
              <a:rPr lang="en-US" sz="2800"/>
              <a:t>Has this to do with “culture”?</a:t>
            </a:r>
            <a:endParaRPr lang="en-GB" sz="2800"/>
          </a:p>
        </p:txBody>
      </p:sp>
      <p:sp>
        <p:nvSpPr>
          <p:cNvPr id="5" name="Text Placeholder 5"/>
          <p:cNvSpPr txBox="1">
            <a:spLocks/>
          </p:cNvSpPr>
          <p:nvPr/>
        </p:nvSpPr>
        <p:spPr>
          <a:xfrm>
            <a:off x="1019175" y="6089650"/>
            <a:ext cx="7504113" cy="311150"/>
          </a:xfrm>
          <a:prstGeom prst="rect">
            <a:avLst/>
          </a:prstGeom>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en-GB" sz="3200" dirty="0">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611188" y="2286000"/>
            <a:ext cx="7921625" cy="1107996"/>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buClr>
                <a:schemeClr val="accent2"/>
              </a:buClr>
              <a:buSzPct val="65000"/>
              <a:buFont typeface="Monotype Sorts" pitchFamily="2" charset="2"/>
              <a:buNone/>
              <a:defRPr/>
            </a:pPr>
            <a:r>
              <a:rPr lang="en-US" sz="2800" b="1" dirty="0">
                <a:cs typeface="+mn-cs"/>
              </a:rPr>
              <a:t>Question:</a:t>
            </a:r>
            <a:r>
              <a:rPr lang="en-US" sz="2800" dirty="0">
                <a:cs typeface="+mn-cs"/>
              </a:rPr>
              <a:t> </a:t>
            </a:r>
          </a:p>
          <a:p>
            <a:pPr marL="6350" algn="ctr" eaLnBrk="0" hangingPunct="0">
              <a:spcBef>
                <a:spcPts val="1200"/>
              </a:spcBef>
              <a:buClr>
                <a:schemeClr val="accent2"/>
              </a:buClr>
              <a:buSzPct val="65000"/>
              <a:buFont typeface="Monotype Sorts" pitchFamily="2" charset="2"/>
              <a:buNone/>
              <a:defRPr/>
            </a:pPr>
            <a:r>
              <a:rPr lang="en-US" sz="2800" dirty="0">
                <a:cs typeface="+mn-cs"/>
              </a:rPr>
              <a:t>What is “culture”?</a:t>
            </a:r>
          </a:p>
        </p:txBody>
      </p:sp>
      <p:sp>
        <p:nvSpPr>
          <p:cNvPr id="77828"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357188" y="2073275"/>
            <a:ext cx="8429625" cy="1016000"/>
          </a:xfrm>
          <a:prstGeom prst="rect">
            <a:avLst/>
          </a:prstGeom>
          <a:noFill/>
          <a:ln w="9525">
            <a:noFill/>
            <a:miter lim="800000"/>
            <a:headEnd/>
            <a:tailEnd/>
          </a:ln>
        </p:spPr>
        <p:txBody>
          <a:bodyPr>
            <a:spAutoFit/>
          </a:bodyPr>
          <a:lstStyle/>
          <a:p>
            <a:pPr algn="ctr">
              <a:spcBef>
                <a:spcPts val="575"/>
              </a:spcBef>
              <a:defRPr/>
            </a:pPr>
            <a:r>
              <a:rPr lang="en-US" sz="2000" dirty="0" err="1">
                <a:latin typeface="+mn-lt"/>
                <a:cs typeface="+mn-cs"/>
              </a:rPr>
              <a:t>Hofstede’s</a:t>
            </a:r>
            <a:r>
              <a:rPr lang="en-US" sz="2000" dirty="0">
                <a:latin typeface="+mn-lt"/>
                <a:cs typeface="+mn-cs"/>
              </a:rPr>
              <a:t> Power Distance Index measures the extent to which the less powerful members of organizations and institutions (like the family) accept and expect that power is distributed unequally. </a:t>
            </a:r>
            <a:endParaRPr lang="en-GB" sz="2000" dirty="0">
              <a:latin typeface="+mn-lt"/>
              <a:cs typeface="+mn-cs"/>
            </a:endParaRPr>
          </a:p>
        </p:txBody>
      </p:sp>
      <p:sp>
        <p:nvSpPr>
          <p:cNvPr id="4" name="TextBox 4"/>
          <p:cNvSpPr txBox="1">
            <a:spLocks noChangeArrowheads="1"/>
          </p:cNvSpPr>
          <p:nvPr/>
        </p:nvSpPr>
        <p:spPr bwMode="auto">
          <a:xfrm>
            <a:off x="357188" y="3403600"/>
            <a:ext cx="8572500" cy="708025"/>
          </a:xfrm>
          <a:prstGeom prst="rect">
            <a:avLst/>
          </a:prstGeom>
          <a:noFill/>
          <a:ln w="9525">
            <a:noFill/>
            <a:miter lim="800000"/>
            <a:headEnd/>
            <a:tailEnd/>
          </a:ln>
        </p:spPr>
        <p:txBody>
          <a:bodyPr>
            <a:spAutoFit/>
          </a:bodyPr>
          <a:lstStyle/>
          <a:p>
            <a:pPr algn="ctr">
              <a:spcBef>
                <a:spcPts val="575"/>
              </a:spcBef>
              <a:defRPr/>
            </a:pPr>
            <a:r>
              <a:rPr lang="en-US" sz="2000" b="1" dirty="0">
                <a:latin typeface="+mn-lt"/>
                <a:cs typeface="+mn-cs"/>
              </a:rPr>
              <a:t>Power distance reflects how decisions of the power holders should be viewed – challenged or accepted. </a:t>
            </a:r>
          </a:p>
        </p:txBody>
      </p:sp>
      <p:sp>
        <p:nvSpPr>
          <p:cNvPr id="5" name="Rectangle 10"/>
          <p:cNvSpPr txBox="1">
            <a:spLocks noChangeArrowheads="1"/>
          </p:cNvSpPr>
          <p:nvPr/>
        </p:nvSpPr>
        <p:spPr bwMode="auto">
          <a:xfrm>
            <a:off x="358775" y="220663"/>
            <a:ext cx="6478588" cy="542925"/>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Power </a:t>
            </a:r>
            <a:r>
              <a:rPr lang="sv-SE" sz="2200" dirty="0" err="1">
                <a:solidFill>
                  <a:srgbClr val="9A243E"/>
                </a:solidFill>
                <a:latin typeface="+mj-lt"/>
                <a:ea typeface="+mj-ea"/>
                <a:cs typeface="+mj-cs"/>
              </a:rPr>
              <a:t>distance</a:t>
            </a:r>
            <a:endParaRPr lang="en-GB" sz="2200" dirty="0">
              <a:solidFill>
                <a:srgbClr val="9A243E"/>
              </a:solidFill>
              <a:latin typeface="+mj-lt"/>
              <a:ea typeface="+mj-ea"/>
              <a:cs typeface="+mj-cs"/>
            </a:endParaRPr>
          </a:p>
        </p:txBody>
      </p:sp>
      <p:sp>
        <p:nvSpPr>
          <p:cNvPr id="78852"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8" descr="27"/>
          <p:cNvPicPr>
            <a:picLocks noChangeAspect="1" noChangeArrowheads="1"/>
          </p:cNvPicPr>
          <p:nvPr/>
        </p:nvPicPr>
        <p:blipFill>
          <a:blip r:embed="rId2" cstate="print"/>
          <a:srcRect/>
          <a:stretch>
            <a:fillRect/>
          </a:stretch>
        </p:blipFill>
        <p:spPr bwMode="auto">
          <a:xfrm>
            <a:off x="323850" y="1073442"/>
            <a:ext cx="4176713" cy="2806700"/>
          </a:xfrm>
          <a:prstGeom prst="roundRect">
            <a:avLst>
              <a:gd name="adj" fmla="val 16667"/>
            </a:avLst>
          </a:prstGeom>
          <a:ln>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24"/>
          <p:cNvGrpSpPr>
            <a:grpSpLocks/>
          </p:cNvGrpSpPr>
          <p:nvPr/>
        </p:nvGrpSpPr>
        <p:grpSpPr bwMode="auto">
          <a:xfrm>
            <a:off x="323850" y="4024583"/>
            <a:ext cx="4176713" cy="1800225"/>
            <a:chOff x="204" y="2568"/>
            <a:chExt cx="2631" cy="1134"/>
          </a:xfrm>
          <a:solidFill>
            <a:schemeClr val="accent1">
              <a:lumMod val="75000"/>
            </a:schemeClr>
          </a:solidFill>
        </p:grpSpPr>
        <p:sp>
          <p:nvSpPr>
            <p:cNvPr id="5" name="AutoShape 21"/>
            <p:cNvSpPr>
              <a:spLocks noChangeArrowheads="1"/>
            </p:cNvSpPr>
            <p:nvPr/>
          </p:nvSpPr>
          <p:spPr bwMode="auto">
            <a:xfrm>
              <a:off x="204" y="2568"/>
              <a:ext cx="2631" cy="1134"/>
            </a:xfrm>
            <a:prstGeom prst="roundRect">
              <a:avLst>
                <a:gd name="adj" fmla="val 16667"/>
              </a:avLst>
            </a:prstGeom>
            <a:grpFill/>
            <a:ln w="9525">
              <a:noFill/>
              <a:round/>
              <a:headEnd/>
              <a:tailEnd/>
            </a:ln>
            <a:effectLst>
              <a:outerShdw blurRad="50800" dist="38100" dir="2700000" algn="tl" rotWithShape="0">
                <a:prstClr val="black">
                  <a:alpha val="40000"/>
                </a:prstClr>
              </a:outerShdw>
            </a:effectLst>
          </p:spPr>
          <p:txBody>
            <a:bodyPr/>
            <a:lstStyle/>
            <a:p>
              <a:pPr algn="ctr">
                <a:spcBef>
                  <a:spcPct val="20000"/>
                </a:spcBef>
                <a:defRPr/>
              </a:pPr>
              <a:r>
                <a:rPr lang="en-GB" sz="2000" b="1" dirty="0">
                  <a:solidFill>
                    <a:schemeClr val="bg1"/>
                  </a:solidFill>
                  <a:cs typeface="+mn-cs"/>
                </a:rPr>
                <a:t>High power distance ship</a:t>
              </a:r>
            </a:p>
            <a:p>
              <a:pPr algn="ctr">
                <a:spcBef>
                  <a:spcPct val="20000"/>
                </a:spcBef>
                <a:defRPr/>
              </a:pPr>
              <a:endParaRPr lang="en-GB" sz="2400" b="1" dirty="0">
                <a:solidFill>
                  <a:schemeClr val="bg1"/>
                </a:solidFill>
                <a:cs typeface="+mn-cs"/>
              </a:endParaRPr>
            </a:p>
            <a:p>
              <a:pPr algn="ctr">
                <a:spcBef>
                  <a:spcPct val="20000"/>
                </a:spcBef>
                <a:defRPr/>
              </a:pPr>
              <a:endParaRPr lang="en-GB" sz="2400" b="1" dirty="0">
                <a:solidFill>
                  <a:schemeClr val="bg1"/>
                </a:solidFill>
                <a:cs typeface="+mn-cs"/>
              </a:endParaRPr>
            </a:p>
            <a:p>
              <a:pPr algn="ctr">
                <a:spcBef>
                  <a:spcPct val="20000"/>
                </a:spcBef>
                <a:buFontTx/>
                <a:buChar char="•"/>
                <a:defRPr/>
              </a:pPr>
              <a:endParaRPr lang="en-GB" sz="2400" b="1" dirty="0">
                <a:solidFill>
                  <a:schemeClr val="bg1"/>
                </a:solidFill>
                <a:cs typeface="+mn-cs"/>
              </a:endParaRPr>
            </a:p>
          </p:txBody>
        </p:sp>
        <p:pic>
          <p:nvPicPr>
            <p:cNvPr id="54283" name="Picture 20" descr="28"/>
            <p:cNvPicPr>
              <a:picLocks noChangeAspect="1" noChangeArrowheads="1"/>
            </p:cNvPicPr>
            <p:nvPr/>
          </p:nvPicPr>
          <p:blipFill>
            <a:blip r:embed="rId3" cstate="print"/>
            <a:srcRect/>
            <a:stretch>
              <a:fillRect/>
            </a:stretch>
          </p:blipFill>
          <p:spPr bwMode="auto">
            <a:xfrm>
              <a:off x="1021" y="2931"/>
              <a:ext cx="1043" cy="689"/>
            </a:xfrm>
            <a:prstGeom prst="rect">
              <a:avLst/>
            </a:prstGeom>
            <a:grpFill/>
            <a:ln w="9525">
              <a:noFill/>
              <a:miter lim="800000"/>
              <a:headEnd/>
              <a:tailEnd/>
            </a:ln>
          </p:spPr>
        </p:pic>
      </p:grpSp>
      <p:grpSp>
        <p:nvGrpSpPr>
          <p:cNvPr id="3" name="Group 10"/>
          <p:cNvGrpSpPr>
            <a:grpSpLocks/>
          </p:cNvGrpSpPr>
          <p:nvPr/>
        </p:nvGrpSpPr>
        <p:grpSpPr bwMode="auto">
          <a:xfrm>
            <a:off x="4643438" y="1073420"/>
            <a:ext cx="4200525" cy="4751388"/>
            <a:chOff x="4643438" y="1892300"/>
            <a:chExt cx="4200525" cy="4751388"/>
          </a:xfrm>
          <a:solidFill>
            <a:schemeClr val="accent1">
              <a:lumMod val="75000"/>
            </a:schemeClr>
          </a:solidFill>
        </p:grpSpPr>
        <p:pic>
          <p:nvPicPr>
            <p:cNvPr id="52230" name="Picture 19" descr="26"/>
            <p:cNvPicPr>
              <a:picLocks noChangeAspect="1" noChangeArrowheads="1"/>
            </p:cNvPicPr>
            <p:nvPr/>
          </p:nvPicPr>
          <p:blipFill>
            <a:blip r:embed="rId4" cstate="print"/>
            <a:srcRect/>
            <a:stretch>
              <a:fillRect/>
            </a:stretch>
          </p:blipFill>
          <p:spPr bwMode="auto">
            <a:xfrm>
              <a:off x="4643438" y="1892300"/>
              <a:ext cx="4200525" cy="2822575"/>
            </a:xfrm>
            <a:prstGeom prst="roundRect">
              <a:avLst>
                <a:gd name="adj" fmla="val 16667"/>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Group 25"/>
            <p:cNvGrpSpPr>
              <a:grpSpLocks/>
            </p:cNvGrpSpPr>
            <p:nvPr/>
          </p:nvGrpSpPr>
          <p:grpSpPr bwMode="auto">
            <a:xfrm>
              <a:off x="4643438" y="4843463"/>
              <a:ext cx="4176712" cy="1800225"/>
              <a:chOff x="2925" y="2568"/>
              <a:chExt cx="2631" cy="1134"/>
            </a:xfrm>
            <a:grpFill/>
          </p:grpSpPr>
          <p:sp>
            <p:nvSpPr>
              <p:cNvPr id="10" name="AutoShape 22"/>
              <p:cNvSpPr>
                <a:spLocks noChangeArrowheads="1"/>
              </p:cNvSpPr>
              <p:nvPr/>
            </p:nvSpPr>
            <p:spPr bwMode="auto">
              <a:xfrm>
                <a:off x="2925" y="2568"/>
                <a:ext cx="2631" cy="1134"/>
              </a:xfrm>
              <a:prstGeom prst="roundRect">
                <a:avLst>
                  <a:gd name="adj" fmla="val 16667"/>
                </a:avLst>
              </a:prstGeom>
              <a:grpFill/>
              <a:ln w="9525">
                <a:noFill/>
                <a:round/>
                <a:headEnd/>
                <a:tailEnd/>
              </a:ln>
              <a:effectLst>
                <a:outerShdw blurRad="50800" dist="38100" dir="2700000" algn="tl" rotWithShape="0">
                  <a:prstClr val="black">
                    <a:alpha val="40000"/>
                  </a:prstClr>
                </a:outerShdw>
              </a:effectLst>
            </p:spPr>
            <p:txBody>
              <a:bodyPr/>
              <a:lstStyle/>
              <a:p>
                <a:pPr algn="ctr">
                  <a:spcBef>
                    <a:spcPct val="20000"/>
                  </a:spcBef>
                  <a:defRPr/>
                </a:pPr>
                <a:r>
                  <a:rPr lang="en-GB" sz="2000" b="1" dirty="0">
                    <a:solidFill>
                      <a:schemeClr val="bg1"/>
                    </a:solidFill>
                    <a:cs typeface="+mn-cs"/>
                  </a:rPr>
                  <a:t>Low power distance ship</a:t>
                </a:r>
              </a:p>
              <a:p>
                <a:pPr algn="ctr">
                  <a:spcBef>
                    <a:spcPct val="20000"/>
                  </a:spcBef>
                  <a:defRPr/>
                </a:pPr>
                <a:endParaRPr lang="en-GB" sz="2400" b="1" dirty="0">
                  <a:solidFill>
                    <a:schemeClr val="bg1"/>
                  </a:solidFill>
                  <a:cs typeface="+mn-cs"/>
                </a:endParaRPr>
              </a:p>
              <a:p>
                <a:pPr algn="ctr">
                  <a:spcBef>
                    <a:spcPct val="20000"/>
                  </a:spcBef>
                  <a:defRPr/>
                </a:pPr>
                <a:endParaRPr lang="en-GB" sz="2400" b="1" dirty="0">
                  <a:solidFill>
                    <a:schemeClr val="bg1"/>
                  </a:solidFill>
                  <a:cs typeface="+mn-cs"/>
                </a:endParaRPr>
              </a:p>
              <a:p>
                <a:pPr algn="ctr">
                  <a:spcBef>
                    <a:spcPct val="20000"/>
                  </a:spcBef>
                  <a:buFontTx/>
                  <a:buChar char="•"/>
                  <a:defRPr/>
                </a:pPr>
                <a:endParaRPr lang="en-GB" sz="2400" b="1" dirty="0">
                  <a:solidFill>
                    <a:schemeClr val="bg1"/>
                  </a:solidFill>
                  <a:cs typeface="+mn-cs"/>
                </a:endParaRPr>
              </a:p>
            </p:txBody>
          </p:sp>
          <p:pic>
            <p:nvPicPr>
              <p:cNvPr id="52233" name="Picture 23" descr="28"/>
              <p:cNvPicPr>
                <a:picLocks noChangeAspect="1" noChangeArrowheads="1"/>
              </p:cNvPicPr>
              <p:nvPr/>
            </p:nvPicPr>
            <p:blipFill>
              <a:blip r:embed="rId5" cstate="print"/>
              <a:srcRect/>
              <a:stretch>
                <a:fillRect/>
              </a:stretch>
            </p:blipFill>
            <p:spPr bwMode="auto">
              <a:xfrm>
                <a:off x="3742" y="2931"/>
                <a:ext cx="952" cy="703"/>
              </a:xfrm>
              <a:prstGeom prst="roundRect">
                <a:avLst>
                  <a:gd name="adj" fmla="val 16667"/>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sp>
        <p:nvSpPr>
          <p:cNvPr id="12" name="Rectangle 10"/>
          <p:cNvSpPr txBox="1">
            <a:spLocks noChangeArrowheads="1"/>
          </p:cNvSpPr>
          <p:nvPr/>
        </p:nvSpPr>
        <p:spPr bwMode="auto">
          <a:xfrm>
            <a:off x="358775" y="223838"/>
            <a:ext cx="6478588" cy="539750"/>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Power </a:t>
            </a:r>
            <a:r>
              <a:rPr lang="sv-SE" sz="2200" dirty="0" err="1">
                <a:solidFill>
                  <a:srgbClr val="9A243E"/>
                </a:solidFill>
                <a:latin typeface="+mj-lt"/>
                <a:ea typeface="+mj-ea"/>
                <a:cs typeface="+mj-cs"/>
              </a:rPr>
              <a:t>distance</a:t>
            </a:r>
            <a:endParaRPr lang="en-GB" sz="2200" dirty="0">
              <a:solidFill>
                <a:srgbClr val="9A243E"/>
              </a:solidFill>
              <a:latin typeface="+mj-lt"/>
              <a:ea typeface="+mj-ea"/>
              <a:cs typeface="+mj-cs"/>
            </a:endParaRPr>
          </a:p>
        </p:txBody>
      </p:sp>
      <p:sp>
        <p:nvSpPr>
          <p:cNvPr id="79877" name="Text Placeholder 12"/>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p:cNvSpPr txBox="1">
            <a:spLocks noChangeArrowheads="1"/>
          </p:cNvSpPr>
          <p:nvPr/>
        </p:nvSpPr>
        <p:spPr bwMode="auto">
          <a:xfrm>
            <a:off x="500063" y="1998663"/>
            <a:ext cx="2184400" cy="3140075"/>
          </a:xfrm>
          <a:prstGeom prst="rect">
            <a:avLst/>
          </a:prstGeom>
          <a:noFill/>
          <a:ln w="9525">
            <a:noFill/>
            <a:miter lim="800000"/>
            <a:headEnd/>
            <a:tailEnd/>
          </a:ln>
        </p:spPr>
        <p:txBody>
          <a:bodyPr wrap="none">
            <a:spAutoFit/>
          </a:bodyPr>
          <a:lstStyle/>
          <a:p>
            <a:pPr>
              <a:tabLst>
                <a:tab pos="1979613" algn="r"/>
              </a:tabLst>
            </a:pPr>
            <a:r>
              <a:rPr lang="en-GB"/>
              <a:t>Malaysia	</a:t>
            </a:r>
            <a:r>
              <a:rPr lang="en-GB" b="1"/>
              <a:t>104</a:t>
            </a:r>
            <a:endParaRPr lang="en-GB"/>
          </a:p>
          <a:p>
            <a:pPr>
              <a:tabLst>
                <a:tab pos="1979613" algn="r"/>
              </a:tabLst>
            </a:pPr>
            <a:r>
              <a:rPr lang="en-GB"/>
              <a:t>Panama	</a:t>
            </a:r>
            <a:r>
              <a:rPr lang="en-GB" b="1"/>
              <a:t>95</a:t>
            </a:r>
          </a:p>
          <a:p>
            <a:pPr>
              <a:tabLst>
                <a:tab pos="1979613" algn="r"/>
              </a:tabLst>
            </a:pPr>
            <a:r>
              <a:rPr lang="en-GB"/>
              <a:t>China	</a:t>
            </a:r>
            <a:r>
              <a:rPr lang="en-GB" b="1"/>
              <a:t>80</a:t>
            </a:r>
            <a:endParaRPr lang="en-GB"/>
          </a:p>
          <a:p>
            <a:pPr>
              <a:tabLst>
                <a:tab pos="1979613" algn="r"/>
              </a:tabLst>
            </a:pPr>
            <a:r>
              <a:rPr lang="en-GB"/>
              <a:t>Indonesia	</a:t>
            </a:r>
            <a:r>
              <a:rPr lang="en-GB" b="1"/>
              <a:t>78</a:t>
            </a:r>
            <a:endParaRPr lang="en-GB"/>
          </a:p>
          <a:p>
            <a:pPr>
              <a:tabLst>
                <a:tab pos="1979613" algn="r"/>
              </a:tabLst>
            </a:pPr>
            <a:r>
              <a:rPr lang="en-GB"/>
              <a:t>India	</a:t>
            </a:r>
            <a:r>
              <a:rPr lang="en-GB" b="1"/>
              <a:t>77</a:t>
            </a:r>
            <a:endParaRPr lang="en-GB"/>
          </a:p>
          <a:p>
            <a:pPr>
              <a:tabLst>
                <a:tab pos="1979613" algn="r"/>
              </a:tabLst>
            </a:pPr>
            <a:r>
              <a:rPr lang="en-GB"/>
              <a:t>Brazil	</a:t>
            </a:r>
            <a:r>
              <a:rPr lang="en-GB" b="1"/>
              <a:t>69</a:t>
            </a:r>
            <a:endParaRPr lang="en-GB"/>
          </a:p>
          <a:p>
            <a:pPr>
              <a:tabLst>
                <a:tab pos="1979613" algn="r"/>
              </a:tabLst>
            </a:pPr>
            <a:r>
              <a:rPr lang="en-GB"/>
              <a:t>France	</a:t>
            </a:r>
            <a:r>
              <a:rPr lang="en-GB" b="1"/>
              <a:t>68</a:t>
            </a:r>
            <a:endParaRPr lang="en-GB"/>
          </a:p>
          <a:p>
            <a:pPr>
              <a:tabLst>
                <a:tab pos="1979613" algn="r"/>
              </a:tabLst>
            </a:pPr>
            <a:r>
              <a:rPr lang="en-GB"/>
              <a:t>Hong Kong	</a:t>
            </a:r>
            <a:r>
              <a:rPr lang="en-GB" b="1"/>
              <a:t>68</a:t>
            </a:r>
            <a:endParaRPr lang="en-GB"/>
          </a:p>
          <a:p>
            <a:pPr>
              <a:tabLst>
                <a:tab pos="1979613" algn="r"/>
              </a:tabLst>
            </a:pPr>
            <a:r>
              <a:rPr lang="sv-SE"/>
              <a:t>Turkey</a:t>
            </a:r>
            <a:r>
              <a:rPr lang="sv-SE" b="1"/>
              <a:t>	66</a:t>
            </a:r>
          </a:p>
          <a:p>
            <a:pPr>
              <a:tabLst>
                <a:tab pos="1979613" algn="r"/>
              </a:tabLst>
            </a:pPr>
            <a:r>
              <a:rPr lang="en-GB"/>
              <a:t>Belgium	</a:t>
            </a:r>
            <a:r>
              <a:rPr lang="en-GB" b="1"/>
              <a:t>65</a:t>
            </a:r>
            <a:endParaRPr lang="en-GB"/>
          </a:p>
          <a:p>
            <a:pPr>
              <a:tabLst>
                <a:tab pos="1979613" algn="r"/>
              </a:tabLst>
            </a:pPr>
            <a:endParaRPr lang="en-GB"/>
          </a:p>
        </p:txBody>
      </p:sp>
      <p:sp>
        <p:nvSpPr>
          <p:cNvPr id="80898" name="TextBox 6"/>
          <p:cNvSpPr txBox="1">
            <a:spLocks noChangeArrowheads="1"/>
          </p:cNvSpPr>
          <p:nvPr/>
        </p:nvSpPr>
        <p:spPr bwMode="auto">
          <a:xfrm>
            <a:off x="6316663" y="1998663"/>
            <a:ext cx="2184400" cy="2862262"/>
          </a:xfrm>
          <a:prstGeom prst="rect">
            <a:avLst/>
          </a:prstGeom>
          <a:noFill/>
          <a:ln w="9525">
            <a:noFill/>
            <a:miter lim="800000"/>
            <a:headEnd/>
            <a:tailEnd/>
          </a:ln>
        </p:spPr>
        <p:txBody>
          <a:bodyPr wrap="none">
            <a:spAutoFit/>
          </a:bodyPr>
          <a:lstStyle/>
          <a:p>
            <a:pPr>
              <a:tabLst>
                <a:tab pos="1979613" algn="r"/>
              </a:tabLst>
            </a:pPr>
            <a:r>
              <a:rPr lang="en-GB"/>
              <a:t>United States	</a:t>
            </a:r>
            <a:r>
              <a:rPr lang="en-GB" b="1"/>
              <a:t>40</a:t>
            </a:r>
            <a:endParaRPr lang="en-GB"/>
          </a:p>
          <a:p>
            <a:pPr>
              <a:tabLst>
                <a:tab pos="1979613" algn="r"/>
              </a:tabLst>
            </a:pPr>
            <a:r>
              <a:rPr lang="en-GB"/>
              <a:t>Netherlands	</a:t>
            </a:r>
            <a:r>
              <a:rPr lang="en-GB" b="1"/>
              <a:t>38</a:t>
            </a:r>
            <a:endParaRPr lang="en-GB"/>
          </a:p>
          <a:p>
            <a:pPr>
              <a:tabLst>
                <a:tab pos="1979613" algn="r"/>
              </a:tabLst>
            </a:pPr>
            <a:r>
              <a:rPr lang="en-GB"/>
              <a:t>Australia	</a:t>
            </a:r>
            <a:r>
              <a:rPr lang="en-GB" b="1"/>
              <a:t>36</a:t>
            </a:r>
            <a:endParaRPr lang="en-GB"/>
          </a:p>
          <a:p>
            <a:pPr>
              <a:tabLst>
                <a:tab pos="1979613" algn="r"/>
              </a:tabLst>
            </a:pPr>
            <a:r>
              <a:rPr lang="en-GB"/>
              <a:t>U. K.	</a:t>
            </a:r>
            <a:r>
              <a:rPr lang="en-GB" b="1"/>
              <a:t>35</a:t>
            </a:r>
            <a:endParaRPr lang="en-GB"/>
          </a:p>
          <a:p>
            <a:pPr>
              <a:tabLst>
                <a:tab pos="1979613" algn="r"/>
              </a:tabLst>
            </a:pPr>
            <a:r>
              <a:rPr lang="en-GB"/>
              <a:t>Finland	</a:t>
            </a:r>
            <a:r>
              <a:rPr lang="en-GB" b="1"/>
              <a:t>33</a:t>
            </a:r>
            <a:endParaRPr lang="en-GB"/>
          </a:p>
          <a:p>
            <a:pPr>
              <a:tabLst>
                <a:tab pos="1979613" algn="r"/>
              </a:tabLst>
            </a:pPr>
            <a:r>
              <a:rPr lang="en-GB"/>
              <a:t>Norway	</a:t>
            </a:r>
            <a:r>
              <a:rPr lang="en-GB" b="1"/>
              <a:t>31</a:t>
            </a:r>
            <a:endParaRPr lang="en-GB"/>
          </a:p>
          <a:p>
            <a:pPr>
              <a:tabLst>
                <a:tab pos="1979613" algn="r"/>
              </a:tabLst>
            </a:pPr>
            <a:r>
              <a:rPr lang="en-GB"/>
              <a:t>Sweden	</a:t>
            </a:r>
            <a:r>
              <a:rPr lang="en-GB" b="1"/>
              <a:t>31</a:t>
            </a:r>
            <a:endParaRPr lang="en-GB"/>
          </a:p>
          <a:p>
            <a:pPr>
              <a:tabLst>
                <a:tab pos="1979613" algn="r"/>
              </a:tabLst>
            </a:pPr>
            <a:r>
              <a:rPr lang="en-GB"/>
              <a:t>Ireland	</a:t>
            </a:r>
            <a:r>
              <a:rPr lang="en-GB" b="1"/>
              <a:t>28</a:t>
            </a:r>
            <a:endParaRPr lang="en-GB"/>
          </a:p>
          <a:p>
            <a:pPr>
              <a:tabLst>
                <a:tab pos="1979613" algn="r"/>
              </a:tabLst>
            </a:pPr>
            <a:r>
              <a:rPr lang="en-GB"/>
              <a:t>Denmark	</a:t>
            </a:r>
            <a:r>
              <a:rPr lang="en-GB" b="1"/>
              <a:t>18</a:t>
            </a:r>
            <a:endParaRPr lang="en-GB"/>
          </a:p>
          <a:p>
            <a:pPr>
              <a:tabLst>
                <a:tab pos="1979613" algn="r"/>
              </a:tabLst>
            </a:pPr>
            <a:r>
              <a:rPr lang="en-GB"/>
              <a:t>Austria	</a:t>
            </a:r>
            <a:r>
              <a:rPr lang="en-GB" b="1"/>
              <a:t>11</a:t>
            </a:r>
            <a:endParaRPr lang="en-GB"/>
          </a:p>
        </p:txBody>
      </p:sp>
      <p:sp>
        <p:nvSpPr>
          <p:cNvPr id="80899" name="TextBox 7"/>
          <p:cNvSpPr txBox="1">
            <a:spLocks noChangeArrowheads="1"/>
          </p:cNvSpPr>
          <p:nvPr/>
        </p:nvSpPr>
        <p:spPr bwMode="auto">
          <a:xfrm>
            <a:off x="3387725" y="2011363"/>
            <a:ext cx="2184400" cy="2862262"/>
          </a:xfrm>
          <a:prstGeom prst="rect">
            <a:avLst/>
          </a:prstGeom>
          <a:noFill/>
          <a:ln w="9525">
            <a:noFill/>
            <a:miter lim="800000"/>
            <a:headEnd/>
            <a:tailEnd/>
          </a:ln>
        </p:spPr>
        <p:txBody>
          <a:bodyPr wrap="none">
            <a:spAutoFit/>
          </a:bodyPr>
          <a:lstStyle/>
          <a:p>
            <a:pPr>
              <a:tabLst>
                <a:tab pos="1979613" algn="r"/>
              </a:tabLst>
            </a:pPr>
            <a:r>
              <a:rPr lang="en-GB"/>
              <a:t>Thailand	</a:t>
            </a:r>
            <a:r>
              <a:rPr lang="en-GB" b="1"/>
              <a:t>64</a:t>
            </a:r>
            <a:endParaRPr lang="en-GB"/>
          </a:p>
          <a:p>
            <a:pPr>
              <a:tabLst>
                <a:tab pos="1979613" algn="r"/>
              </a:tabLst>
            </a:pPr>
            <a:r>
              <a:rPr lang="en-GB"/>
              <a:t>Portugal	</a:t>
            </a:r>
            <a:r>
              <a:rPr lang="en-GB" b="1"/>
              <a:t>63</a:t>
            </a:r>
            <a:endParaRPr lang="en-GB"/>
          </a:p>
          <a:p>
            <a:pPr>
              <a:tabLst>
                <a:tab pos="1979613" algn="r"/>
              </a:tabLst>
            </a:pPr>
            <a:r>
              <a:rPr lang="en-GB"/>
              <a:t>Greece	</a:t>
            </a:r>
            <a:r>
              <a:rPr lang="en-GB" b="1"/>
              <a:t>60</a:t>
            </a:r>
            <a:endParaRPr lang="en-GB"/>
          </a:p>
          <a:p>
            <a:pPr>
              <a:tabLst>
                <a:tab pos="1979613" algn="r"/>
              </a:tabLst>
            </a:pPr>
            <a:r>
              <a:rPr lang="en-GB"/>
              <a:t>South Korea	</a:t>
            </a:r>
            <a:r>
              <a:rPr lang="en-GB" b="1"/>
              <a:t>60</a:t>
            </a:r>
            <a:endParaRPr lang="en-GB"/>
          </a:p>
          <a:p>
            <a:pPr>
              <a:tabLst>
                <a:tab pos="1979613" algn="r"/>
              </a:tabLst>
            </a:pPr>
            <a:r>
              <a:rPr lang="en-GB"/>
              <a:t>Iran	</a:t>
            </a:r>
            <a:r>
              <a:rPr lang="en-GB" b="1"/>
              <a:t>58</a:t>
            </a:r>
            <a:endParaRPr lang="en-GB"/>
          </a:p>
          <a:p>
            <a:pPr>
              <a:tabLst>
                <a:tab pos="1979613" algn="r"/>
              </a:tabLst>
            </a:pPr>
            <a:r>
              <a:rPr lang="en-GB"/>
              <a:t>Taiwan	</a:t>
            </a:r>
            <a:r>
              <a:rPr lang="en-GB" b="1"/>
              <a:t>58</a:t>
            </a:r>
            <a:endParaRPr lang="en-GB"/>
          </a:p>
          <a:p>
            <a:pPr>
              <a:tabLst>
                <a:tab pos="1979613" algn="r"/>
              </a:tabLst>
            </a:pPr>
            <a:r>
              <a:rPr lang="en-GB"/>
              <a:t>Spain	</a:t>
            </a:r>
            <a:r>
              <a:rPr lang="en-GB" b="1"/>
              <a:t>57</a:t>
            </a:r>
            <a:endParaRPr lang="en-GB"/>
          </a:p>
          <a:p>
            <a:pPr>
              <a:tabLst>
                <a:tab pos="1979613" algn="r"/>
              </a:tabLst>
            </a:pPr>
            <a:r>
              <a:rPr lang="en-GB"/>
              <a:t>Japan	</a:t>
            </a:r>
            <a:r>
              <a:rPr lang="en-GB" b="1"/>
              <a:t>54</a:t>
            </a:r>
            <a:endParaRPr lang="en-GB"/>
          </a:p>
          <a:p>
            <a:pPr>
              <a:tabLst>
                <a:tab pos="1979613" algn="r"/>
              </a:tabLst>
            </a:pPr>
            <a:r>
              <a:rPr lang="en-GB"/>
              <a:t>Hungary	</a:t>
            </a:r>
            <a:r>
              <a:rPr lang="en-GB" b="1"/>
              <a:t>46</a:t>
            </a:r>
            <a:endParaRPr lang="en-GB"/>
          </a:p>
          <a:p>
            <a:pPr>
              <a:tabLst>
                <a:tab pos="1979613" algn="r"/>
              </a:tabLst>
            </a:pPr>
            <a:r>
              <a:rPr lang="en-GB"/>
              <a:t>Jamaica	</a:t>
            </a:r>
            <a:r>
              <a:rPr lang="en-GB" b="1"/>
              <a:t>45</a:t>
            </a:r>
            <a:endParaRPr lang="en-GB"/>
          </a:p>
        </p:txBody>
      </p:sp>
      <p:sp>
        <p:nvSpPr>
          <p:cNvPr id="77830" name="TextBox 5"/>
          <p:cNvSpPr txBox="1">
            <a:spLocks noChangeArrowheads="1"/>
          </p:cNvSpPr>
          <p:nvPr/>
        </p:nvSpPr>
        <p:spPr bwMode="auto">
          <a:xfrm>
            <a:off x="557213" y="1430338"/>
            <a:ext cx="1928812" cy="369887"/>
          </a:xfrm>
          <a:prstGeom prst="rect">
            <a:avLst/>
          </a:prstGeom>
          <a:noFill/>
          <a:ln w="9525">
            <a:noFill/>
            <a:miter lim="800000"/>
            <a:headEnd/>
            <a:tailEnd/>
          </a:ln>
        </p:spPr>
        <p:txBody>
          <a:bodyPr>
            <a:spAutoFit/>
          </a:bodyPr>
          <a:lstStyle/>
          <a:p>
            <a:pPr>
              <a:tabLst>
                <a:tab pos="1979613" algn="r"/>
              </a:tabLst>
            </a:pPr>
            <a:r>
              <a:rPr lang="en-GB" b="1">
                <a:solidFill>
                  <a:srgbClr val="CC3300"/>
                </a:solidFill>
              </a:rPr>
              <a:t>Philippines</a:t>
            </a:r>
            <a:r>
              <a:rPr lang="en-GB">
                <a:solidFill>
                  <a:srgbClr val="CC3300"/>
                </a:solidFill>
              </a:rPr>
              <a:t>    </a:t>
            </a:r>
            <a:r>
              <a:rPr lang="en-GB" b="1">
                <a:solidFill>
                  <a:srgbClr val="CC3300"/>
                </a:solidFill>
              </a:rPr>
              <a:t>94</a:t>
            </a:r>
            <a:endParaRPr lang="en-GB">
              <a:solidFill>
                <a:srgbClr val="CC3300"/>
              </a:solidFill>
            </a:endParaRPr>
          </a:p>
        </p:txBody>
      </p:sp>
      <p:cxnSp>
        <p:nvCxnSpPr>
          <p:cNvPr id="9" name="Straight Arrow Connector 8"/>
          <p:cNvCxnSpPr>
            <a:stCxn id="77830" idx="2"/>
          </p:cNvCxnSpPr>
          <p:nvPr/>
        </p:nvCxnSpPr>
        <p:spPr>
          <a:xfrm>
            <a:off x="1522413" y="1800225"/>
            <a:ext cx="674687" cy="696913"/>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80902" name="Text Placeholder 12"/>
          <p:cNvSpPr txBox="1">
            <a:spLocks/>
          </p:cNvSpPr>
          <p:nvPr/>
        </p:nvSpPr>
        <p:spPr bwMode="auto">
          <a:xfrm>
            <a:off x="1019175" y="6089650"/>
            <a:ext cx="7504113" cy="311150"/>
          </a:xfrm>
          <a:prstGeom prst="rect">
            <a:avLst/>
          </a:prstGeom>
          <a:noFill/>
          <a:ln w="9525">
            <a:noFill/>
            <a:miter lim="800000"/>
            <a:headEnd/>
            <a:tailEnd/>
          </a:ln>
        </p:spPr>
        <p:txBody>
          <a:bodyPr/>
          <a:lstStyle/>
          <a:p>
            <a:pPr marL="342900" indent="-342900" algn="r">
              <a:spcBef>
                <a:spcPct val="20000"/>
              </a:spcBef>
            </a:pPr>
            <a:r>
              <a:rPr lang="en-GB" sz="1400">
                <a:solidFill>
                  <a:schemeClr val="bg1"/>
                </a:solidFill>
              </a:rPr>
              <a:t>Maritime Resource Management</a:t>
            </a:r>
            <a:endParaRPr lang="en-GB" sz="3200"/>
          </a:p>
        </p:txBody>
      </p:sp>
      <p:sp>
        <p:nvSpPr>
          <p:cNvPr id="13" name="TextBox 5"/>
          <p:cNvSpPr txBox="1">
            <a:spLocks noChangeArrowheads="1"/>
          </p:cNvSpPr>
          <p:nvPr/>
        </p:nvSpPr>
        <p:spPr bwMode="auto">
          <a:xfrm>
            <a:off x="5080000" y="1395413"/>
            <a:ext cx="1928813" cy="369887"/>
          </a:xfrm>
          <a:prstGeom prst="rect">
            <a:avLst/>
          </a:prstGeom>
          <a:noFill/>
          <a:ln w="9525">
            <a:noFill/>
            <a:miter lim="800000"/>
            <a:headEnd/>
            <a:tailEnd/>
          </a:ln>
        </p:spPr>
        <p:txBody>
          <a:bodyPr>
            <a:spAutoFit/>
          </a:bodyPr>
          <a:lstStyle/>
          <a:p>
            <a:pPr>
              <a:tabLst>
                <a:tab pos="1979613" algn="r"/>
              </a:tabLst>
            </a:pPr>
            <a:r>
              <a:rPr lang="en-GB" b="1">
                <a:solidFill>
                  <a:srgbClr val="CC3300"/>
                </a:solidFill>
              </a:rPr>
              <a:t>Germany</a:t>
            </a:r>
            <a:r>
              <a:rPr lang="en-GB">
                <a:solidFill>
                  <a:srgbClr val="CC3300"/>
                </a:solidFill>
              </a:rPr>
              <a:t>    </a:t>
            </a:r>
            <a:r>
              <a:rPr lang="en-GB" b="1">
                <a:solidFill>
                  <a:srgbClr val="CC3300"/>
                </a:solidFill>
              </a:rPr>
              <a:t>35</a:t>
            </a:r>
          </a:p>
        </p:txBody>
      </p:sp>
      <p:cxnSp>
        <p:nvCxnSpPr>
          <p:cNvPr id="15" name="Straight Arrow Connector 14"/>
          <p:cNvCxnSpPr/>
          <p:nvPr/>
        </p:nvCxnSpPr>
        <p:spPr>
          <a:xfrm>
            <a:off x="5637213" y="1733550"/>
            <a:ext cx="695325" cy="1255713"/>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12" name="Rectangle 10"/>
          <p:cNvSpPr txBox="1">
            <a:spLocks noChangeArrowheads="1"/>
          </p:cNvSpPr>
          <p:nvPr/>
        </p:nvSpPr>
        <p:spPr bwMode="auto">
          <a:xfrm>
            <a:off x="358775" y="220663"/>
            <a:ext cx="6478588" cy="542925"/>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Power </a:t>
            </a:r>
            <a:r>
              <a:rPr lang="sv-SE" sz="2200" dirty="0" err="1">
                <a:solidFill>
                  <a:srgbClr val="9A243E"/>
                </a:solidFill>
                <a:latin typeface="+mj-lt"/>
                <a:ea typeface="+mj-ea"/>
                <a:cs typeface="+mj-cs"/>
              </a:rPr>
              <a:t>distance</a:t>
            </a:r>
            <a:r>
              <a:rPr lang="sv-SE" sz="2200" dirty="0">
                <a:solidFill>
                  <a:srgbClr val="9A243E"/>
                </a:solidFill>
                <a:latin typeface="+mj-lt"/>
                <a:ea typeface="+mj-ea"/>
                <a:cs typeface="+mj-cs"/>
              </a:rPr>
              <a:t> index</a:t>
            </a:r>
            <a:endParaRPr lang="en-GB" sz="2200" dirty="0">
              <a:solidFill>
                <a:srgbClr val="9A243E"/>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7830"/>
                                        </p:tgtEl>
                                        <p:attrNameLst>
                                          <p:attrName>style.visibility</p:attrName>
                                        </p:attrNameLst>
                                      </p:cBhvr>
                                      <p:to>
                                        <p:strVal val="visible"/>
                                      </p:to>
                                    </p:set>
                                    <p:animEffect transition="in" filter="dissolve">
                                      <p:cBhvr>
                                        <p:cTn id="15" dur="2000"/>
                                        <p:tgtEl>
                                          <p:spTgt spid="77830"/>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28600" y="1608138"/>
            <a:ext cx="3236913" cy="2581275"/>
            <a:chOff x="227930" y="1785926"/>
            <a:chExt cx="3237996" cy="2581651"/>
          </a:xfrm>
        </p:grpSpPr>
        <p:pic>
          <p:nvPicPr>
            <p:cNvPr id="370691" name="Picture 3" descr="C:\Documents and Settings\mh\Local Settings\Temporary Internet Files\Content.IE5\MYTZM8ZQ\MPj04038100000[1].jpg"/>
            <p:cNvPicPr>
              <a:picLocks noChangeAspect="1" noChangeArrowheads="1"/>
            </p:cNvPicPr>
            <p:nvPr/>
          </p:nvPicPr>
          <p:blipFill>
            <a:blip r:embed="rId2" cstate="print"/>
            <a:srcRect/>
            <a:stretch>
              <a:fillRect/>
            </a:stretch>
          </p:blipFill>
          <p:spPr bwMode="auto">
            <a:xfrm>
              <a:off x="357158" y="1785926"/>
              <a:ext cx="310876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31" name="Text Box 5"/>
            <p:cNvSpPr txBox="1">
              <a:spLocks noChangeArrowheads="1"/>
            </p:cNvSpPr>
            <p:nvPr/>
          </p:nvSpPr>
          <p:spPr bwMode="auto">
            <a:xfrm>
              <a:off x="227930" y="3905912"/>
              <a:ext cx="2000264" cy="461665"/>
            </a:xfrm>
            <a:prstGeom prst="rect">
              <a:avLst/>
            </a:prstGeom>
            <a:noFill/>
            <a:ln w="9525">
              <a:noFill/>
              <a:miter lim="800000"/>
              <a:headEnd/>
              <a:tailEnd/>
            </a:ln>
          </p:spPr>
          <p:txBody>
            <a:bodyPr>
              <a:spAutoFit/>
            </a:bodyPr>
            <a:lstStyle/>
            <a:p>
              <a:pPr>
                <a:spcBef>
                  <a:spcPts val="575"/>
                </a:spcBef>
              </a:pPr>
              <a:r>
                <a:rPr lang="sv-SE" sz="2400" b="1">
                  <a:solidFill>
                    <a:srgbClr val="992135"/>
                  </a:solidFill>
                </a:rPr>
                <a:t>National</a:t>
              </a:r>
              <a:endParaRPr lang="en-US" sz="2400" b="1">
                <a:solidFill>
                  <a:srgbClr val="992135"/>
                </a:solidFill>
              </a:endParaRPr>
            </a:p>
          </p:txBody>
        </p:sp>
      </p:grpSp>
      <p:grpSp>
        <p:nvGrpSpPr>
          <p:cNvPr id="4" name="Group 16"/>
          <p:cNvGrpSpPr>
            <a:grpSpLocks/>
          </p:cNvGrpSpPr>
          <p:nvPr/>
        </p:nvGrpSpPr>
        <p:grpSpPr bwMode="auto">
          <a:xfrm>
            <a:off x="2428875" y="3322638"/>
            <a:ext cx="3544888" cy="2417762"/>
            <a:chOff x="5286380" y="4071942"/>
            <a:chExt cx="3544212" cy="2417787"/>
          </a:xfrm>
        </p:grpSpPr>
        <p:pic>
          <p:nvPicPr>
            <p:cNvPr id="370697" name="Picture 9" descr="http://en.msa.gov.cn/msa/UserFiles/Image/seafarer%20day.jpg"/>
            <p:cNvPicPr>
              <a:picLocks noChangeAspect="1" noChangeArrowheads="1"/>
            </p:cNvPicPr>
            <p:nvPr/>
          </p:nvPicPr>
          <p:blipFill>
            <a:blip r:embed="rId3" cstate="print"/>
            <a:srcRect/>
            <a:stretch>
              <a:fillRect/>
            </a:stretch>
          </p:blipFill>
          <p:spPr bwMode="auto">
            <a:xfrm>
              <a:off x="5429256" y="4071942"/>
              <a:ext cx="3401336" cy="1942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29" name="Text Box 5"/>
            <p:cNvSpPr txBox="1">
              <a:spLocks noChangeArrowheads="1"/>
            </p:cNvSpPr>
            <p:nvPr/>
          </p:nvSpPr>
          <p:spPr bwMode="auto">
            <a:xfrm>
              <a:off x="5286380" y="6028064"/>
              <a:ext cx="2714644" cy="461665"/>
            </a:xfrm>
            <a:prstGeom prst="rect">
              <a:avLst/>
            </a:prstGeom>
            <a:noFill/>
            <a:ln w="9525">
              <a:noFill/>
              <a:miter lim="800000"/>
              <a:headEnd/>
              <a:tailEnd/>
            </a:ln>
          </p:spPr>
          <p:txBody>
            <a:bodyPr>
              <a:spAutoFit/>
            </a:bodyPr>
            <a:lstStyle/>
            <a:p>
              <a:pPr>
                <a:spcBef>
                  <a:spcPts val="575"/>
                </a:spcBef>
              </a:pPr>
              <a:r>
                <a:rPr lang="sv-SE" sz="2400" b="1">
                  <a:solidFill>
                    <a:srgbClr val="992135"/>
                  </a:solidFill>
                </a:rPr>
                <a:t>Professional</a:t>
              </a:r>
              <a:endParaRPr lang="en-US" sz="2400" b="1">
                <a:solidFill>
                  <a:srgbClr val="992135"/>
                </a:solidFill>
              </a:endParaRPr>
            </a:p>
          </p:txBody>
        </p:sp>
      </p:grpSp>
      <p:grpSp>
        <p:nvGrpSpPr>
          <p:cNvPr id="5" name="Group 15"/>
          <p:cNvGrpSpPr>
            <a:grpSpLocks/>
          </p:cNvGrpSpPr>
          <p:nvPr/>
        </p:nvGrpSpPr>
        <p:grpSpPr bwMode="auto">
          <a:xfrm>
            <a:off x="5429250" y="1679575"/>
            <a:ext cx="3357563" cy="2605088"/>
            <a:chOff x="2714612" y="2786058"/>
            <a:chExt cx="3357586" cy="2604805"/>
          </a:xfrm>
        </p:grpSpPr>
        <p:sp>
          <p:nvSpPr>
            <p:cNvPr id="81926" name="Text Box 5"/>
            <p:cNvSpPr txBox="1">
              <a:spLocks noChangeArrowheads="1"/>
            </p:cNvSpPr>
            <p:nvPr/>
          </p:nvSpPr>
          <p:spPr bwMode="auto">
            <a:xfrm>
              <a:off x="3357554" y="4929198"/>
              <a:ext cx="2714644" cy="461665"/>
            </a:xfrm>
            <a:prstGeom prst="rect">
              <a:avLst/>
            </a:prstGeom>
            <a:solidFill>
              <a:schemeClr val="bg1"/>
            </a:solidFill>
            <a:ln w="9525">
              <a:noFill/>
              <a:miter lim="800000"/>
              <a:headEnd/>
              <a:tailEnd/>
            </a:ln>
          </p:spPr>
          <p:txBody>
            <a:bodyPr>
              <a:spAutoFit/>
            </a:bodyPr>
            <a:lstStyle/>
            <a:p>
              <a:pPr>
                <a:spcBef>
                  <a:spcPts val="575"/>
                </a:spcBef>
              </a:pPr>
              <a:r>
                <a:rPr lang="sv-SE" sz="2400" b="1">
                  <a:solidFill>
                    <a:srgbClr val="992135"/>
                  </a:solidFill>
                </a:rPr>
                <a:t>Organizational</a:t>
              </a:r>
              <a:endParaRPr lang="en-US" sz="2400" b="1">
                <a:solidFill>
                  <a:srgbClr val="992135"/>
                </a:solidFill>
              </a:endParaRPr>
            </a:p>
          </p:txBody>
        </p:sp>
        <p:pic>
          <p:nvPicPr>
            <p:cNvPr id="370695" name="Picture 7" descr="C:\Documents and Settings\mh\Local Settings\Temporary Internet Files\Content.IE5\WJXWQ3O1\MPj04439180000[1].jpg"/>
            <p:cNvPicPr>
              <a:picLocks noChangeAspect="1" noChangeArrowheads="1"/>
            </p:cNvPicPr>
            <p:nvPr/>
          </p:nvPicPr>
          <p:blipFill>
            <a:blip r:embed="rId4" cstate="print"/>
            <a:srcRect/>
            <a:stretch>
              <a:fillRect/>
            </a:stretch>
          </p:blipFill>
          <p:spPr bwMode="auto">
            <a:xfrm>
              <a:off x="2714612" y="2786058"/>
              <a:ext cx="3214458" cy="2145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4" name="Text Placeholder 5"/>
          <p:cNvSpPr txBox="1">
            <a:spLocks/>
          </p:cNvSpPr>
          <p:nvPr/>
        </p:nvSpPr>
        <p:spPr>
          <a:xfrm>
            <a:off x="1019175" y="6089650"/>
            <a:ext cx="7504113" cy="311150"/>
          </a:xfrm>
          <a:prstGeom prst="rect">
            <a:avLst/>
          </a:prstGeom>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en-GB" sz="3200" dirty="0">
              <a:latin typeface="+mn-lt"/>
              <a:cs typeface="+mn-cs"/>
            </a:endParaRPr>
          </a:p>
        </p:txBody>
      </p:sp>
      <p:sp>
        <p:nvSpPr>
          <p:cNvPr id="15" name="Rectangle 10"/>
          <p:cNvSpPr txBox="1">
            <a:spLocks noChangeArrowheads="1"/>
          </p:cNvSpPr>
          <p:nvPr/>
        </p:nvSpPr>
        <p:spPr bwMode="auto">
          <a:xfrm>
            <a:off x="358775" y="177800"/>
            <a:ext cx="6478588" cy="695325"/>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Cultures</a:t>
            </a:r>
            <a:endParaRPr lang="en-GB" sz="2200" dirty="0">
              <a:solidFill>
                <a:srgbClr val="9A243E"/>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8" descr="18.head left.gif"/>
          <p:cNvPicPr>
            <a:picLocks noChangeAspect="1"/>
          </p:cNvPicPr>
          <p:nvPr/>
        </p:nvPicPr>
        <p:blipFill>
          <a:blip r:embed="rId2"/>
          <a:srcRect/>
          <a:stretch>
            <a:fillRect/>
          </a:stretch>
        </p:blipFill>
        <p:spPr bwMode="auto">
          <a:xfrm>
            <a:off x="3571875" y="2571750"/>
            <a:ext cx="2789238" cy="2928938"/>
          </a:xfrm>
          <a:prstGeom prst="rect">
            <a:avLst/>
          </a:prstGeom>
          <a:noFill/>
          <a:ln w="9525">
            <a:noFill/>
            <a:miter lim="800000"/>
            <a:headEnd/>
            <a:tailEnd/>
          </a:ln>
        </p:spPr>
      </p:pic>
      <p:sp>
        <p:nvSpPr>
          <p:cNvPr id="6" name="Rectangle 10"/>
          <p:cNvSpPr txBox="1">
            <a:spLocks noChangeArrowheads="1"/>
          </p:cNvSpPr>
          <p:nvPr/>
        </p:nvSpPr>
        <p:spPr bwMode="auto">
          <a:xfrm>
            <a:off x="358775" y="177800"/>
            <a:ext cx="6478588" cy="695325"/>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Culture, </a:t>
            </a:r>
            <a:r>
              <a:rPr lang="sv-SE" sz="2200" dirty="0" err="1">
                <a:solidFill>
                  <a:srgbClr val="9A243E"/>
                </a:solidFill>
                <a:latin typeface="+mj-lt"/>
                <a:ea typeface="+mj-ea"/>
                <a:cs typeface="+mj-cs"/>
              </a:rPr>
              <a:t>Attitudes</a:t>
            </a:r>
            <a:r>
              <a:rPr lang="sv-SE" sz="2200" dirty="0">
                <a:solidFill>
                  <a:srgbClr val="9A243E"/>
                </a:solidFill>
                <a:latin typeface="+mj-lt"/>
                <a:ea typeface="+mj-ea"/>
                <a:cs typeface="+mj-cs"/>
              </a:rPr>
              <a:t> and </a:t>
            </a:r>
            <a:r>
              <a:rPr lang="sv-SE" sz="2200" dirty="0" err="1">
                <a:solidFill>
                  <a:srgbClr val="9A243E"/>
                </a:solidFill>
                <a:latin typeface="+mj-lt"/>
                <a:ea typeface="+mj-ea"/>
                <a:cs typeface="+mj-cs"/>
              </a:rPr>
              <a:t>Behaviour</a:t>
            </a:r>
            <a:endParaRPr lang="en-GB" sz="2200" dirty="0">
              <a:solidFill>
                <a:srgbClr val="9A243E"/>
              </a:solidFill>
              <a:latin typeface="+mj-lt"/>
              <a:ea typeface="+mj-ea"/>
              <a:cs typeface="+mj-cs"/>
            </a:endParaRPr>
          </a:p>
        </p:txBody>
      </p:sp>
      <p:sp>
        <p:nvSpPr>
          <p:cNvPr id="7" name="Oval 16"/>
          <p:cNvSpPr>
            <a:spLocks noChangeArrowheads="1"/>
          </p:cNvSpPr>
          <p:nvPr/>
        </p:nvSpPr>
        <p:spPr bwMode="auto">
          <a:xfrm>
            <a:off x="3786182" y="2928934"/>
            <a:ext cx="2143108" cy="1071570"/>
          </a:xfrm>
          <a:prstGeom prst="ellipse">
            <a:avLst/>
          </a:prstGeom>
          <a:solidFill>
            <a:schemeClr val="accent1">
              <a:lumMod val="75000"/>
            </a:schemeClr>
          </a:solidFill>
          <a:ln w="9525">
            <a:noFill/>
            <a:round/>
            <a:headEnd/>
            <a:tailEnd/>
          </a:ln>
          <a:effectLst>
            <a:softEdge rad="63500"/>
          </a:effectLst>
          <a:scene3d>
            <a:camera prst="orthographicFront"/>
            <a:lightRig rig="threePt" dir="t"/>
          </a:scene3d>
          <a:sp3d>
            <a:bevelT/>
          </a:sp3d>
        </p:spPr>
        <p:txBody>
          <a:bodyPr wrap="none" anchor="ctr"/>
          <a:lstStyle/>
          <a:p>
            <a:pPr marL="1588" algn="ctr">
              <a:spcBef>
                <a:spcPts val="576"/>
              </a:spcBef>
              <a:defRPr/>
            </a:pPr>
            <a:r>
              <a:rPr lang="sv-SE" sz="2000" dirty="0" err="1">
                <a:solidFill>
                  <a:schemeClr val="bg1"/>
                </a:solidFill>
                <a:cs typeface="+mn-cs"/>
              </a:rPr>
              <a:t>Attitudes</a:t>
            </a:r>
            <a:endParaRPr lang="en-GB" sz="2000" dirty="0">
              <a:solidFill>
                <a:schemeClr val="bg1"/>
              </a:solidFill>
              <a:cs typeface="+mn-cs"/>
            </a:endParaRPr>
          </a:p>
        </p:txBody>
      </p:sp>
      <p:sp>
        <p:nvSpPr>
          <p:cNvPr id="8" name="Oval 16"/>
          <p:cNvSpPr>
            <a:spLocks noChangeArrowheads="1"/>
          </p:cNvSpPr>
          <p:nvPr/>
        </p:nvSpPr>
        <p:spPr bwMode="auto">
          <a:xfrm>
            <a:off x="6929454" y="2928934"/>
            <a:ext cx="2071702" cy="1143008"/>
          </a:xfrm>
          <a:prstGeom prst="ellipse">
            <a:avLst/>
          </a:prstGeom>
          <a:solidFill>
            <a:schemeClr val="accent1">
              <a:lumMod val="75000"/>
            </a:schemeClr>
          </a:solidFill>
          <a:ln w="9525">
            <a:noFill/>
            <a:round/>
            <a:headEnd/>
            <a:tailEnd/>
          </a:ln>
          <a:effectLst>
            <a:softEdge rad="63500"/>
          </a:effectLst>
          <a:scene3d>
            <a:camera prst="orthographicFront"/>
            <a:lightRig rig="threePt" dir="t"/>
          </a:scene3d>
          <a:sp3d>
            <a:bevelT/>
          </a:sp3d>
        </p:spPr>
        <p:txBody>
          <a:bodyPr wrap="none" anchor="ctr"/>
          <a:lstStyle/>
          <a:p>
            <a:pPr marL="1588" algn="ctr">
              <a:spcBef>
                <a:spcPts val="576"/>
              </a:spcBef>
              <a:defRPr/>
            </a:pPr>
            <a:r>
              <a:rPr lang="sv-SE" sz="2000" dirty="0" err="1">
                <a:solidFill>
                  <a:schemeClr val="bg1"/>
                </a:solidFill>
                <a:cs typeface="+mn-cs"/>
              </a:rPr>
              <a:t>Behaviour</a:t>
            </a:r>
            <a:endParaRPr lang="sv-SE" sz="2000" dirty="0">
              <a:solidFill>
                <a:schemeClr val="bg1"/>
              </a:solidFill>
              <a:cs typeface="+mn-cs"/>
            </a:endParaRPr>
          </a:p>
        </p:txBody>
      </p:sp>
      <p:cxnSp>
        <p:nvCxnSpPr>
          <p:cNvPr id="11" name="Straight Arrow Connector 10"/>
          <p:cNvCxnSpPr/>
          <p:nvPr/>
        </p:nvCxnSpPr>
        <p:spPr>
          <a:xfrm>
            <a:off x="6215063" y="3500438"/>
            <a:ext cx="642937" cy="1587"/>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35"/>
          <p:cNvGrpSpPr>
            <a:grpSpLocks/>
          </p:cNvGrpSpPr>
          <p:nvPr/>
        </p:nvGrpSpPr>
        <p:grpSpPr bwMode="auto">
          <a:xfrm>
            <a:off x="1009650" y="1117600"/>
            <a:ext cx="2687638" cy="1549400"/>
            <a:chOff x="1214414" y="1785926"/>
            <a:chExt cx="2687349" cy="1549750"/>
          </a:xfrm>
        </p:grpSpPr>
        <p:grpSp>
          <p:nvGrpSpPr>
            <p:cNvPr id="82966" name="Group 14"/>
            <p:cNvGrpSpPr>
              <a:grpSpLocks/>
            </p:cNvGrpSpPr>
            <p:nvPr/>
          </p:nvGrpSpPr>
          <p:grpSpPr bwMode="auto">
            <a:xfrm>
              <a:off x="1214414" y="1785926"/>
              <a:ext cx="1660414" cy="1549750"/>
              <a:chOff x="214282" y="1785926"/>
              <a:chExt cx="3251644" cy="2712564"/>
            </a:xfrm>
          </p:grpSpPr>
          <p:pic>
            <p:nvPicPr>
              <p:cNvPr id="14" name="Picture 3" descr="C:\Documents and Settings\mh\Local Settings\Temporary Internet Files\Content.IE5\MYTZM8ZQ\MPj04038100000[1].jpg"/>
              <p:cNvPicPr>
                <a:picLocks noChangeAspect="1" noChangeArrowheads="1"/>
              </p:cNvPicPr>
              <p:nvPr/>
            </p:nvPicPr>
            <p:blipFill>
              <a:blip r:embed="rId3" cstate="print"/>
              <a:srcRect/>
              <a:stretch>
                <a:fillRect/>
              </a:stretch>
            </p:blipFill>
            <p:spPr bwMode="auto">
              <a:xfrm>
                <a:off x="357158" y="1785926"/>
                <a:ext cx="310876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2969" name="Text Box 5"/>
              <p:cNvSpPr txBox="1">
                <a:spLocks noChangeArrowheads="1"/>
              </p:cNvSpPr>
              <p:nvPr/>
            </p:nvSpPr>
            <p:spPr bwMode="auto">
              <a:xfrm>
                <a:off x="214282" y="3905911"/>
                <a:ext cx="2518189" cy="592579"/>
              </a:xfrm>
              <a:prstGeom prst="rect">
                <a:avLst/>
              </a:prstGeom>
              <a:noFill/>
              <a:ln w="9525">
                <a:noFill/>
                <a:miter lim="800000"/>
                <a:headEnd/>
                <a:tailEnd/>
              </a:ln>
            </p:spPr>
            <p:txBody>
              <a:bodyPr>
                <a:spAutoFit/>
              </a:bodyPr>
              <a:lstStyle/>
              <a:p>
                <a:pPr>
                  <a:spcBef>
                    <a:spcPts val="575"/>
                  </a:spcBef>
                </a:pPr>
                <a:r>
                  <a:rPr lang="sv-SE" sz="1600" b="1">
                    <a:solidFill>
                      <a:srgbClr val="992135"/>
                    </a:solidFill>
                  </a:rPr>
                  <a:t>National</a:t>
                </a:r>
                <a:endParaRPr lang="en-US" sz="1600" b="1">
                  <a:solidFill>
                    <a:srgbClr val="992135"/>
                  </a:solidFill>
                </a:endParaRPr>
              </a:p>
            </p:txBody>
          </p:sp>
        </p:grpSp>
        <p:cxnSp>
          <p:nvCxnSpPr>
            <p:cNvPr id="22" name="Straight Arrow Connector 21"/>
            <p:cNvCxnSpPr/>
            <p:nvPr/>
          </p:nvCxnSpPr>
          <p:spPr>
            <a:xfrm>
              <a:off x="2973175" y="2654485"/>
              <a:ext cx="928588" cy="571629"/>
            </a:xfrm>
            <a:prstGeom prst="straightConnector1">
              <a:avLst/>
            </a:prstGeom>
            <a:ln w="762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 name="Group 36"/>
          <p:cNvGrpSpPr>
            <a:grpSpLocks/>
          </p:cNvGrpSpPr>
          <p:nvPr/>
        </p:nvGrpSpPr>
        <p:grpSpPr bwMode="auto">
          <a:xfrm>
            <a:off x="152400" y="2760663"/>
            <a:ext cx="3041650" cy="1481137"/>
            <a:chOff x="357158" y="3428999"/>
            <a:chExt cx="3041139" cy="1481480"/>
          </a:xfrm>
        </p:grpSpPr>
        <p:grpSp>
          <p:nvGrpSpPr>
            <p:cNvPr id="82962" name="Group 16"/>
            <p:cNvGrpSpPr>
              <a:grpSpLocks/>
            </p:cNvGrpSpPr>
            <p:nvPr/>
          </p:nvGrpSpPr>
          <p:grpSpPr bwMode="auto">
            <a:xfrm>
              <a:off x="357158" y="3428999"/>
              <a:ext cx="1809810" cy="1481480"/>
              <a:chOff x="5286380" y="4071942"/>
              <a:chExt cx="3544212" cy="2593069"/>
            </a:xfrm>
          </p:grpSpPr>
          <p:pic>
            <p:nvPicPr>
              <p:cNvPr id="17" name="Picture 9" descr="http://en.msa.gov.cn/msa/UserFiles/Image/seafarer%20day.jpg"/>
              <p:cNvPicPr>
                <a:picLocks noChangeAspect="1" noChangeArrowheads="1"/>
              </p:cNvPicPr>
              <p:nvPr/>
            </p:nvPicPr>
            <p:blipFill>
              <a:blip r:embed="rId4" cstate="print"/>
              <a:srcRect/>
              <a:stretch>
                <a:fillRect/>
              </a:stretch>
            </p:blipFill>
            <p:spPr bwMode="auto">
              <a:xfrm>
                <a:off x="5429256" y="4071942"/>
                <a:ext cx="3401336" cy="1942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2965" name="Text Box 5"/>
              <p:cNvSpPr txBox="1">
                <a:spLocks noChangeArrowheads="1"/>
              </p:cNvSpPr>
              <p:nvPr/>
            </p:nvSpPr>
            <p:spPr bwMode="auto">
              <a:xfrm>
                <a:off x="5286380" y="6072432"/>
                <a:ext cx="3217687" cy="592579"/>
              </a:xfrm>
              <a:prstGeom prst="rect">
                <a:avLst/>
              </a:prstGeom>
              <a:noFill/>
              <a:ln w="9525">
                <a:noFill/>
                <a:miter lim="800000"/>
                <a:headEnd/>
                <a:tailEnd/>
              </a:ln>
            </p:spPr>
            <p:txBody>
              <a:bodyPr>
                <a:spAutoFit/>
              </a:bodyPr>
              <a:lstStyle/>
              <a:p>
                <a:pPr>
                  <a:spcBef>
                    <a:spcPts val="575"/>
                  </a:spcBef>
                </a:pPr>
                <a:r>
                  <a:rPr lang="sv-SE" sz="1600" b="1">
                    <a:solidFill>
                      <a:srgbClr val="992135"/>
                    </a:solidFill>
                  </a:rPr>
                  <a:t>Professional</a:t>
                </a:r>
                <a:endParaRPr lang="en-US" sz="1600" b="1">
                  <a:solidFill>
                    <a:srgbClr val="992135"/>
                  </a:solidFill>
                </a:endParaRPr>
              </a:p>
            </p:txBody>
          </p:sp>
        </p:grpSp>
        <p:cxnSp>
          <p:nvCxnSpPr>
            <p:cNvPr id="29" name="Straight Arrow Connector 28"/>
            <p:cNvCxnSpPr/>
            <p:nvPr/>
          </p:nvCxnSpPr>
          <p:spPr>
            <a:xfrm>
              <a:off x="2333264" y="3972050"/>
              <a:ext cx="1065033" cy="80981"/>
            </a:xfrm>
            <a:prstGeom prst="straightConnector1">
              <a:avLst/>
            </a:prstGeom>
            <a:ln w="762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 name="Group 37"/>
          <p:cNvGrpSpPr>
            <a:grpSpLocks/>
          </p:cNvGrpSpPr>
          <p:nvPr/>
        </p:nvGrpSpPr>
        <p:grpSpPr bwMode="auto">
          <a:xfrm>
            <a:off x="1009650" y="3975100"/>
            <a:ext cx="2571750" cy="1919288"/>
            <a:chOff x="1214414" y="4643446"/>
            <a:chExt cx="2571768" cy="1920169"/>
          </a:xfrm>
        </p:grpSpPr>
        <p:grpSp>
          <p:nvGrpSpPr>
            <p:cNvPr id="82958" name="Group 15"/>
            <p:cNvGrpSpPr>
              <a:grpSpLocks/>
            </p:cNvGrpSpPr>
            <p:nvPr/>
          </p:nvGrpSpPr>
          <p:grpSpPr bwMode="auto">
            <a:xfrm>
              <a:off x="1214414" y="5000636"/>
              <a:ext cx="1714513" cy="1562979"/>
              <a:chOff x="2714612" y="2786058"/>
              <a:chExt cx="3357588" cy="2735720"/>
            </a:xfrm>
          </p:grpSpPr>
          <p:sp>
            <p:nvSpPr>
              <p:cNvPr id="82960" name="Text Box 5"/>
              <p:cNvSpPr txBox="1">
                <a:spLocks noChangeArrowheads="1"/>
              </p:cNvSpPr>
              <p:nvPr/>
            </p:nvSpPr>
            <p:spPr bwMode="auto">
              <a:xfrm>
                <a:off x="2714612" y="4929199"/>
                <a:ext cx="3357588" cy="592579"/>
              </a:xfrm>
              <a:prstGeom prst="rect">
                <a:avLst/>
              </a:prstGeom>
              <a:solidFill>
                <a:schemeClr val="bg1"/>
              </a:solidFill>
              <a:ln w="9525">
                <a:noFill/>
                <a:miter lim="800000"/>
                <a:headEnd/>
                <a:tailEnd/>
              </a:ln>
            </p:spPr>
            <p:txBody>
              <a:bodyPr>
                <a:spAutoFit/>
              </a:bodyPr>
              <a:lstStyle/>
              <a:p>
                <a:pPr>
                  <a:spcBef>
                    <a:spcPts val="575"/>
                  </a:spcBef>
                </a:pPr>
                <a:r>
                  <a:rPr lang="sv-SE" sz="1600" b="1">
                    <a:solidFill>
                      <a:srgbClr val="992135"/>
                    </a:solidFill>
                  </a:rPr>
                  <a:t>Organizational</a:t>
                </a:r>
                <a:endParaRPr lang="en-US" sz="1600" b="1">
                  <a:solidFill>
                    <a:srgbClr val="992135"/>
                  </a:solidFill>
                </a:endParaRPr>
              </a:p>
            </p:txBody>
          </p:sp>
          <p:pic>
            <p:nvPicPr>
              <p:cNvPr id="21" name="Picture 7" descr="C:\Documents and Settings\mh\Local Settings\Temporary Internet Files\Content.IE5\WJXWQ3O1\MPj04439180000[1].jpg"/>
              <p:cNvPicPr>
                <a:picLocks noChangeAspect="1" noChangeArrowheads="1"/>
              </p:cNvPicPr>
              <p:nvPr/>
            </p:nvPicPr>
            <p:blipFill>
              <a:blip r:embed="rId5" cstate="print"/>
              <a:srcRect/>
              <a:stretch>
                <a:fillRect/>
              </a:stretch>
            </p:blipFill>
            <p:spPr bwMode="auto">
              <a:xfrm>
                <a:off x="2714612" y="2786058"/>
                <a:ext cx="3214458" cy="2145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cxnSp>
          <p:nvCxnSpPr>
            <p:cNvPr id="33" name="Straight Arrow Connector 32"/>
            <p:cNvCxnSpPr/>
            <p:nvPr/>
          </p:nvCxnSpPr>
          <p:spPr>
            <a:xfrm flipV="1">
              <a:off x="3000365" y="4643446"/>
              <a:ext cx="785817" cy="571762"/>
            </a:xfrm>
            <a:prstGeom prst="straightConnector1">
              <a:avLst/>
            </a:prstGeom>
            <a:ln w="762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3" name="Text Placeholder 5"/>
          <p:cNvSpPr txBox="1">
            <a:spLocks/>
          </p:cNvSpPr>
          <p:nvPr/>
        </p:nvSpPr>
        <p:spPr>
          <a:xfrm>
            <a:off x="1019175" y="6089650"/>
            <a:ext cx="7504113" cy="311150"/>
          </a:xfrm>
          <a:prstGeom prst="rect">
            <a:avLst/>
          </a:prstGeom>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en-GB" sz="3200" dirty="0">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611188" y="1984028"/>
            <a:ext cx="7921625" cy="954107"/>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ct val="100000"/>
              </a:spcBef>
              <a:buClr>
                <a:schemeClr val="accent2"/>
              </a:buClr>
              <a:buSzPct val="65000"/>
              <a:buFont typeface="Monotype Sorts"/>
              <a:buNone/>
              <a:defRPr/>
            </a:pPr>
            <a:r>
              <a:rPr lang="en-US" sz="2800" dirty="0">
                <a:cs typeface="+mn-cs"/>
              </a:rPr>
              <a:t>So, we want to change attitudes – but what are the attitudes of seafarers?</a:t>
            </a:r>
          </a:p>
        </p:txBody>
      </p:sp>
      <p:sp>
        <p:nvSpPr>
          <p:cNvPr id="83972" name="Text Placeholder 5"/>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t>Maritime Resource Management</a:t>
            </a:r>
            <a:endParaRPr lang="en-GB"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http://ecx.images-amazon.com/images/I/41EXtjHp5gL._SS500_.jpg"/>
          <p:cNvPicPr>
            <a:picLocks noChangeAspect="1" noChangeArrowheads="1"/>
          </p:cNvPicPr>
          <p:nvPr/>
        </p:nvPicPr>
        <p:blipFill>
          <a:blip r:embed="rId3"/>
          <a:srcRect/>
          <a:stretch>
            <a:fillRect/>
          </a:stretch>
        </p:blipFill>
        <p:spPr bwMode="auto">
          <a:xfrm>
            <a:off x="341313" y="966788"/>
            <a:ext cx="4549775" cy="4549775"/>
          </a:xfrm>
          <a:prstGeom prst="rect">
            <a:avLst/>
          </a:prstGeom>
          <a:noFill/>
          <a:ln w="9525">
            <a:noFill/>
            <a:miter lim="800000"/>
            <a:headEnd/>
            <a:tailEnd/>
          </a:ln>
        </p:spPr>
      </p:pic>
      <p:sp>
        <p:nvSpPr>
          <p:cNvPr id="5" name="Text Box 17"/>
          <p:cNvSpPr txBox="1">
            <a:spLocks noChangeArrowheads="1"/>
          </p:cNvSpPr>
          <p:nvPr/>
        </p:nvSpPr>
        <p:spPr bwMode="auto">
          <a:xfrm>
            <a:off x="4689475" y="1778000"/>
            <a:ext cx="3714750" cy="1447800"/>
          </a:xfrm>
          <a:prstGeom prst="rect">
            <a:avLst/>
          </a:prstGeom>
          <a:noFill/>
          <a:ln w="9525">
            <a:noFill/>
            <a:miter lim="800000"/>
            <a:headEnd/>
            <a:tailEnd/>
          </a:ln>
        </p:spPr>
        <p:txBody>
          <a:bodyPr>
            <a:spAutoFit/>
          </a:bodyPr>
          <a:lstStyle/>
          <a:p>
            <a:pPr marL="361950" indent="-271463" algn="ctr">
              <a:defRPr/>
            </a:pPr>
            <a:endParaRPr lang="en-GB" sz="3200" b="1" u="sng" dirty="0">
              <a:cs typeface="+mn-cs"/>
            </a:endParaRPr>
          </a:p>
          <a:p>
            <a:pPr algn="ctr">
              <a:buClr>
                <a:srgbClr val="D26B32"/>
              </a:buClr>
              <a:defRPr/>
            </a:pPr>
            <a:r>
              <a:rPr lang="en-GB" sz="2800" dirty="0">
                <a:cs typeface="+mn-cs"/>
              </a:rPr>
              <a:t>Culture at Work in Aviation and Medicine</a:t>
            </a:r>
            <a:endParaRPr lang="en-US" sz="2800" dirty="0">
              <a:cs typeface="+mn-cs"/>
            </a:endParaRPr>
          </a:p>
        </p:txBody>
      </p:sp>
      <p:sp>
        <p:nvSpPr>
          <p:cNvPr id="6" name="Text Placeholder 12"/>
          <p:cNvSpPr txBox="1">
            <a:spLocks/>
          </p:cNvSpPr>
          <p:nvPr/>
        </p:nvSpPr>
        <p:spPr bwMode="auto">
          <a:xfrm>
            <a:off x="1019175" y="6089650"/>
            <a:ext cx="7504113" cy="311150"/>
          </a:xfrm>
          <a:prstGeom prst="rect">
            <a:avLst/>
          </a:prstGeom>
          <a:noFill/>
          <a:ln>
            <a:miter lim="800000"/>
            <a:headEnd/>
            <a:tailEnd/>
          </a:ln>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sv-SE" sz="3200" b="1" dirty="0">
              <a:latin typeface="+mn-lt"/>
              <a:cs typeface="+mn-cs"/>
            </a:endParaRPr>
          </a:p>
        </p:txBody>
      </p:sp>
    </p:spTree>
    <p:custDataLst>
      <p:tags r:id="rId1"/>
    </p:custData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17"/>
          <p:cNvSpPr txBox="1">
            <a:spLocks noChangeArrowheads="1"/>
          </p:cNvSpPr>
          <p:nvPr/>
        </p:nvSpPr>
        <p:spPr bwMode="auto">
          <a:xfrm>
            <a:off x="500063" y="1951038"/>
            <a:ext cx="8072437" cy="1354137"/>
          </a:xfrm>
          <a:prstGeom prst="rect">
            <a:avLst/>
          </a:prstGeom>
          <a:noFill/>
          <a:ln w="9525">
            <a:noFill/>
            <a:miter lim="800000"/>
            <a:headEnd/>
            <a:tailEnd/>
          </a:ln>
        </p:spPr>
        <p:txBody>
          <a:bodyPr>
            <a:spAutoFit/>
          </a:bodyPr>
          <a:lstStyle/>
          <a:p>
            <a:pPr marL="523875" indent="-523875">
              <a:spcAft>
                <a:spcPts val="1200"/>
              </a:spcAft>
              <a:buClr>
                <a:srgbClr val="D26B32"/>
              </a:buClr>
              <a:buFont typeface="Webdings" pitchFamily="18" charset="2"/>
              <a:buChar char="4"/>
            </a:pPr>
            <a:r>
              <a:rPr lang="sv-SE" sz="2400"/>
              <a:t>A clear difference in attitudes</a:t>
            </a:r>
          </a:p>
          <a:p>
            <a:pPr marL="523875" indent="-523875">
              <a:spcAft>
                <a:spcPts val="1200"/>
              </a:spcAft>
              <a:buClr>
                <a:srgbClr val="D26B32"/>
              </a:buClr>
              <a:buFont typeface="Webdings" pitchFamily="18" charset="2"/>
              <a:buChar char="4"/>
            </a:pPr>
            <a:r>
              <a:rPr lang="sv-SE" sz="2400"/>
              <a:t>Major reason the impact of resource management training on pilots’ attitudes</a:t>
            </a:r>
          </a:p>
        </p:txBody>
      </p:sp>
      <p:sp>
        <p:nvSpPr>
          <p:cNvPr id="4" name="Rectangle 10"/>
          <p:cNvSpPr txBox="1">
            <a:spLocks noChangeArrowheads="1"/>
          </p:cNvSpPr>
          <p:nvPr/>
        </p:nvSpPr>
        <p:spPr bwMode="auto">
          <a:xfrm>
            <a:off x="358775" y="204788"/>
            <a:ext cx="8213725" cy="668337"/>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Professional </a:t>
            </a:r>
            <a:r>
              <a:rPr lang="sv-SE" sz="2200" dirty="0" err="1">
                <a:solidFill>
                  <a:srgbClr val="9A243E"/>
                </a:solidFill>
                <a:latin typeface="+mj-lt"/>
                <a:ea typeface="+mj-ea"/>
                <a:cs typeface="+mj-cs"/>
              </a:rPr>
              <a:t>culture</a:t>
            </a:r>
            <a:r>
              <a:rPr lang="sv-SE" sz="2200" dirty="0">
                <a:solidFill>
                  <a:srgbClr val="9A243E"/>
                </a:solidFill>
                <a:latin typeface="+mj-lt"/>
                <a:ea typeface="+mj-ea"/>
                <a:cs typeface="+mj-cs"/>
              </a:rPr>
              <a:t>, Aviation vs Medicine</a:t>
            </a:r>
          </a:p>
        </p:txBody>
      </p:sp>
      <p:sp>
        <p:nvSpPr>
          <p:cNvPr id="5" name="Text Placeholder 12"/>
          <p:cNvSpPr txBox="1">
            <a:spLocks/>
          </p:cNvSpPr>
          <p:nvPr/>
        </p:nvSpPr>
        <p:spPr bwMode="auto">
          <a:xfrm>
            <a:off x="1019175" y="6089650"/>
            <a:ext cx="7504113" cy="311150"/>
          </a:xfrm>
          <a:prstGeom prst="rect">
            <a:avLst/>
          </a:prstGeom>
          <a:noFill/>
          <a:ln>
            <a:miter lim="800000"/>
            <a:headEnd/>
            <a:tailEnd/>
          </a:ln>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sv-SE" sz="3200" b="1" dirty="0">
              <a:latin typeface="+mn-lt"/>
              <a:cs typeface="+mn-cs"/>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5"/>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t>Maritime Resource Management</a:t>
            </a:r>
            <a:endParaRPr lang="en-GB" smtClean="0"/>
          </a:p>
        </p:txBody>
      </p:sp>
      <p:sp>
        <p:nvSpPr>
          <p:cNvPr id="5" name="Rectangle 10"/>
          <p:cNvSpPr txBox="1">
            <a:spLocks noChangeArrowheads="1"/>
          </p:cNvSpPr>
          <p:nvPr/>
        </p:nvSpPr>
        <p:spPr bwMode="auto">
          <a:xfrm>
            <a:off x="358775" y="136525"/>
            <a:ext cx="6478588" cy="736600"/>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Theme</a:t>
            </a:r>
            <a:r>
              <a:rPr lang="sv-SE" sz="2200" dirty="0">
                <a:solidFill>
                  <a:srgbClr val="9A243E"/>
                </a:solidFill>
                <a:latin typeface="+mj-lt"/>
                <a:ea typeface="+mj-ea"/>
                <a:cs typeface="+mj-cs"/>
              </a:rPr>
              <a:t> of kongress: </a:t>
            </a:r>
            <a:r>
              <a:rPr lang="sv-SE" sz="2200" dirty="0" err="1">
                <a:solidFill>
                  <a:srgbClr val="9A243E"/>
                </a:solidFill>
                <a:latin typeface="+mj-lt"/>
                <a:ea typeface="+mj-ea"/>
                <a:cs typeface="+mj-cs"/>
              </a:rPr>
              <a:t>Employability</a:t>
            </a:r>
            <a:r>
              <a:rPr lang="sv-SE" sz="2200" dirty="0">
                <a:solidFill>
                  <a:srgbClr val="9A243E"/>
                </a:solidFill>
                <a:latin typeface="+mj-lt"/>
                <a:ea typeface="+mj-ea"/>
                <a:cs typeface="+mj-cs"/>
              </a:rPr>
              <a:t> management</a:t>
            </a:r>
            <a:endParaRPr lang="en-GB" sz="2200" dirty="0">
              <a:solidFill>
                <a:srgbClr val="9A243E"/>
              </a:solidFill>
              <a:latin typeface="+mj-lt"/>
              <a:ea typeface="+mj-ea"/>
              <a:cs typeface="+mj-cs"/>
            </a:endParaRPr>
          </a:p>
        </p:txBody>
      </p:sp>
      <p:sp>
        <p:nvSpPr>
          <p:cNvPr id="7" name="Text Box 2"/>
          <p:cNvSpPr txBox="1">
            <a:spLocks noChangeArrowheads="1"/>
          </p:cNvSpPr>
          <p:nvPr/>
        </p:nvSpPr>
        <p:spPr bwMode="auto">
          <a:xfrm>
            <a:off x="447675" y="1497013"/>
            <a:ext cx="8215313" cy="2908300"/>
          </a:xfrm>
          <a:prstGeom prst="rect">
            <a:avLst/>
          </a:prstGeom>
          <a:noFill/>
          <a:ln w="9525" algn="ctr">
            <a:noFill/>
            <a:miter lim="800000"/>
            <a:headEnd/>
            <a:tailEnd/>
          </a:ln>
        </p:spPr>
        <p:txBody>
          <a:bodyPr>
            <a:spAutoFit/>
          </a:bodyPr>
          <a:lstStyle/>
          <a:p>
            <a:pPr>
              <a:defRPr/>
            </a:pPr>
            <a:r>
              <a:rPr lang="sv-SE" sz="2800" dirty="0">
                <a:cs typeface="+mn-cs"/>
              </a:rPr>
              <a:t>A </a:t>
            </a:r>
            <a:r>
              <a:rPr lang="sv-SE" sz="2800" dirty="0" err="1">
                <a:cs typeface="+mn-cs"/>
              </a:rPr>
              <a:t>person’s</a:t>
            </a:r>
            <a:r>
              <a:rPr lang="sv-SE" sz="2800" dirty="0">
                <a:cs typeface="+mn-cs"/>
              </a:rPr>
              <a:t> </a:t>
            </a:r>
            <a:r>
              <a:rPr lang="sv-SE" sz="2800" dirty="0" err="1">
                <a:cs typeface="+mn-cs"/>
              </a:rPr>
              <a:t>employability</a:t>
            </a:r>
            <a:r>
              <a:rPr lang="sv-SE" sz="2800" dirty="0">
                <a:cs typeface="+mn-cs"/>
              </a:rPr>
              <a:t> assets are:</a:t>
            </a:r>
          </a:p>
          <a:p>
            <a:pPr>
              <a:defRPr/>
            </a:pPr>
            <a:endParaRPr lang="en-GB" sz="2800" dirty="0">
              <a:cs typeface="+mn-cs"/>
            </a:endParaRPr>
          </a:p>
          <a:p>
            <a:pPr marL="355600" indent="-355600">
              <a:spcAft>
                <a:spcPts val="600"/>
              </a:spcAft>
              <a:defRPr/>
            </a:pPr>
            <a:r>
              <a:rPr lang="sv-SE" sz="2800" dirty="0" err="1">
                <a:cs typeface="+mn-cs"/>
              </a:rPr>
              <a:t>His/Her</a:t>
            </a:r>
            <a:r>
              <a:rPr lang="sv-SE" sz="2800" dirty="0">
                <a:cs typeface="+mn-cs"/>
              </a:rPr>
              <a:t>:</a:t>
            </a:r>
            <a:endParaRPr lang="en-GB" sz="2800" dirty="0">
              <a:cs typeface="+mn-cs"/>
            </a:endParaRPr>
          </a:p>
          <a:p>
            <a:pPr marL="355600" indent="-355600">
              <a:spcAft>
                <a:spcPts val="600"/>
              </a:spcAft>
              <a:buFont typeface="Arial" pitchFamily="34" charset="0"/>
              <a:buChar char="•"/>
              <a:defRPr/>
            </a:pPr>
            <a:r>
              <a:rPr lang="en-GB" sz="2800" dirty="0">
                <a:cs typeface="+mn-cs"/>
              </a:rPr>
              <a:t>Knowledge</a:t>
            </a:r>
          </a:p>
          <a:p>
            <a:pPr marL="355600" indent="-355600">
              <a:spcAft>
                <a:spcPts val="600"/>
              </a:spcAft>
              <a:buFont typeface="Arial" pitchFamily="34" charset="0"/>
              <a:buChar char="•"/>
              <a:defRPr/>
            </a:pPr>
            <a:r>
              <a:rPr lang="sv-SE" sz="2800" dirty="0" err="1">
                <a:cs typeface="+mn-cs"/>
              </a:rPr>
              <a:t>Skills</a:t>
            </a:r>
            <a:endParaRPr lang="sv-SE" sz="2800" dirty="0">
              <a:cs typeface="+mn-cs"/>
            </a:endParaRPr>
          </a:p>
          <a:p>
            <a:pPr marL="355600" indent="-355600">
              <a:spcAft>
                <a:spcPts val="600"/>
              </a:spcAft>
              <a:buFont typeface="Arial" pitchFamily="34" charset="0"/>
              <a:buChar char="•"/>
              <a:defRPr/>
            </a:pPr>
            <a:r>
              <a:rPr lang="sv-SE" sz="2800" dirty="0" err="1">
                <a:cs typeface="+mn-cs"/>
              </a:rPr>
              <a:t>Attitudes</a:t>
            </a:r>
            <a:endParaRPr lang="en-GB" sz="28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71538" y="2143116"/>
            <a:ext cx="7286676" cy="1200329"/>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ts val="1200"/>
              </a:spcBef>
              <a:buClr>
                <a:schemeClr val="accent2"/>
              </a:buClr>
              <a:buSzPct val="65000"/>
              <a:defRPr/>
            </a:pPr>
            <a:r>
              <a:rPr lang="en-US" sz="3600" dirty="0">
                <a:cs typeface="+mn-cs"/>
              </a:rPr>
              <a:t>“Even when fatigued I perform effectively during critical periods.”</a:t>
            </a:r>
          </a:p>
        </p:txBody>
      </p:sp>
      <p:sp>
        <p:nvSpPr>
          <p:cNvPr id="4" name="Text Placeholder 12"/>
          <p:cNvSpPr txBox="1">
            <a:spLocks/>
          </p:cNvSpPr>
          <p:nvPr/>
        </p:nvSpPr>
        <p:spPr bwMode="auto">
          <a:xfrm>
            <a:off x="1019175" y="6089650"/>
            <a:ext cx="7504113" cy="311150"/>
          </a:xfrm>
          <a:prstGeom prst="rect">
            <a:avLst/>
          </a:prstGeom>
          <a:noFill/>
          <a:ln>
            <a:miter lim="800000"/>
            <a:headEnd/>
            <a:tailEnd/>
          </a:ln>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sv-SE" sz="3200" b="1" dirty="0">
              <a:latin typeface="+mn-lt"/>
              <a:cs typeface="+mn-cs"/>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5" name="Chart 4"/>
          <p:cNvGraphicFramePr>
            <a:graphicFrameLocks/>
          </p:cNvGraphicFramePr>
          <p:nvPr/>
        </p:nvGraphicFramePr>
        <p:xfrm>
          <a:off x="476250" y="1268413"/>
          <a:ext cx="8031163" cy="4602162"/>
        </p:xfrm>
        <a:graphic>
          <a:graphicData uri="http://schemas.openxmlformats.org/presentationml/2006/ole">
            <p:oleObj spid="_x0000_s88065" r:id="rId4" imgW="8035224" imgH="4602879" progId="Excel.Chart.8">
              <p:embed/>
            </p:oleObj>
          </a:graphicData>
        </a:graphic>
      </p:graphicFrame>
      <p:sp>
        <p:nvSpPr>
          <p:cNvPr id="6" name="Rectangle 10"/>
          <p:cNvSpPr txBox="1">
            <a:spLocks noChangeArrowheads="1"/>
          </p:cNvSpPr>
          <p:nvPr/>
        </p:nvSpPr>
        <p:spPr bwMode="auto">
          <a:xfrm>
            <a:off x="358775" y="193675"/>
            <a:ext cx="8213725" cy="638175"/>
          </a:xfrm>
          <a:prstGeom prst="rect">
            <a:avLst/>
          </a:prstGeom>
          <a:noFill/>
          <a:ln w="9525" algn="ctr">
            <a:noFill/>
            <a:miter lim="800000"/>
            <a:headEnd/>
            <a:tailEnd/>
          </a:ln>
          <a:effectLst/>
        </p:spPr>
        <p:txBody>
          <a:bodyPr anchor="ctr"/>
          <a:lstStyle/>
          <a:p>
            <a:pPr>
              <a:defRPr/>
            </a:pPr>
            <a:r>
              <a:rPr lang="sv-SE" sz="2200" dirty="0">
                <a:solidFill>
                  <a:srgbClr val="9A243E"/>
                </a:solidFill>
                <a:latin typeface="+mj-lt"/>
                <a:ea typeface="+mj-ea"/>
                <a:cs typeface="+mj-cs"/>
              </a:rPr>
              <a:t>Professional </a:t>
            </a:r>
            <a:r>
              <a:rPr lang="sv-SE" sz="2200" dirty="0" err="1">
                <a:solidFill>
                  <a:srgbClr val="9A243E"/>
                </a:solidFill>
                <a:latin typeface="+mj-lt"/>
                <a:ea typeface="+mj-ea"/>
                <a:cs typeface="+mj-cs"/>
              </a:rPr>
              <a:t>culture</a:t>
            </a:r>
            <a:r>
              <a:rPr lang="sv-SE" sz="2200" dirty="0">
                <a:solidFill>
                  <a:srgbClr val="9A243E"/>
                </a:solidFill>
                <a:latin typeface="+mj-lt"/>
                <a:ea typeface="+mj-ea"/>
                <a:cs typeface="+mj-cs"/>
              </a:rPr>
              <a:t>, Aviation vs Medicine</a:t>
            </a:r>
          </a:p>
        </p:txBody>
      </p:sp>
      <p:sp>
        <p:nvSpPr>
          <p:cNvPr id="4" name="Text Placeholder 12"/>
          <p:cNvSpPr txBox="1">
            <a:spLocks/>
          </p:cNvSpPr>
          <p:nvPr/>
        </p:nvSpPr>
        <p:spPr bwMode="auto">
          <a:xfrm>
            <a:off x="1019175" y="6089650"/>
            <a:ext cx="7504113" cy="311150"/>
          </a:xfrm>
          <a:prstGeom prst="rect">
            <a:avLst/>
          </a:prstGeom>
          <a:noFill/>
          <a:ln>
            <a:miter lim="800000"/>
            <a:headEnd/>
            <a:tailEnd/>
          </a:ln>
        </p:spPr>
        <p:txBody>
          <a:bodyPr/>
          <a:lstStyle/>
          <a:p>
            <a:pPr marL="342900" indent="-342900" algn="r">
              <a:spcBef>
                <a:spcPct val="20000"/>
              </a:spcBef>
              <a:defRPr/>
            </a:pPr>
            <a:r>
              <a:rPr lang="en-GB" sz="1400" dirty="0">
                <a:solidFill>
                  <a:schemeClr val="bg1"/>
                </a:solidFill>
                <a:latin typeface="+mn-lt"/>
                <a:cs typeface="+mn-cs"/>
              </a:rPr>
              <a:t>Maritime Resource Management</a:t>
            </a:r>
            <a:endParaRPr lang="sv-SE" sz="3200" b="1" dirty="0">
              <a:latin typeface="+mn-lt"/>
              <a:cs typeface="+mn-cs"/>
            </a:endParaRPr>
          </a:p>
        </p:txBody>
      </p:sp>
    </p:spTree>
    <p:custDataLst>
      <p:tags r:id="rId2"/>
    </p:custData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8"/>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sz="3200" b="1" smtClean="0">
              <a:solidFill>
                <a:schemeClr val="tx1"/>
              </a:solidFill>
            </a:endParaRPr>
          </a:p>
          <a:p>
            <a:pPr eaLnBrk="1" hangingPunct="1"/>
            <a:endParaRPr lang="en-GB" smtClean="0"/>
          </a:p>
        </p:txBody>
      </p:sp>
      <p:sp>
        <p:nvSpPr>
          <p:cNvPr id="89090" name="Title 7"/>
          <p:cNvSpPr>
            <a:spLocks noGrp="1"/>
          </p:cNvSpPr>
          <p:nvPr>
            <p:ph type="title"/>
          </p:nvPr>
        </p:nvSpPr>
        <p:spPr bwMode="auto">
          <a:xfrm>
            <a:off x="431800" y="292100"/>
            <a:ext cx="6677025" cy="406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solidFill>
                  <a:srgbClr val="9A243E"/>
                </a:solidFill>
              </a:rPr>
              <a:t>Mariner Attitude Survey</a:t>
            </a:r>
            <a:endParaRPr lang="en-GB" smtClean="0">
              <a:solidFill>
                <a:srgbClr val="9A243E"/>
              </a:solidFill>
            </a:endParaRPr>
          </a:p>
        </p:txBody>
      </p:sp>
      <p:sp>
        <p:nvSpPr>
          <p:cNvPr id="7" name="Text Box 3"/>
          <p:cNvSpPr txBox="1">
            <a:spLocks noGrp="1" noChangeArrowheads="1"/>
          </p:cNvSpPr>
          <p:nvPr>
            <p:ph type="body" sz="quarter" idx="10"/>
          </p:nvPr>
        </p:nvSpPr>
        <p:spPr bwMode="auto">
          <a:xfrm>
            <a:off x="441325" y="1104900"/>
            <a:ext cx="8288338" cy="4754563"/>
          </a:xfrm>
          <a:ln>
            <a:miter lim="800000"/>
            <a:headEnd/>
            <a:tailEnd/>
          </a:ln>
        </p:spPr>
        <p:txBody>
          <a:bodyPr wrap="square">
            <a:spAutoFit/>
          </a:bodyPr>
          <a:lstStyle/>
          <a:p>
            <a:pPr marL="273050" indent="-273050" eaLnBrk="1" hangingPunct="1">
              <a:defRPr/>
            </a:pPr>
            <a:r>
              <a:rPr lang="en-GB" sz="2000" dirty="0" smtClean="0"/>
              <a:t>The survey contains 159 questions, most “tick-box”.</a:t>
            </a:r>
          </a:p>
          <a:p>
            <a:pPr marL="273050" indent="-273050" eaLnBrk="1" hangingPunct="1">
              <a:defRPr/>
            </a:pPr>
            <a:r>
              <a:rPr lang="en-GB" sz="2000" dirty="0" smtClean="0"/>
              <a:t>20-30 minutes to complete.</a:t>
            </a:r>
          </a:p>
          <a:p>
            <a:pPr marL="273050" indent="-273050" eaLnBrk="1" hangingPunct="1">
              <a:defRPr/>
            </a:pPr>
            <a:r>
              <a:rPr lang="en-GB" sz="2000" dirty="0" smtClean="0"/>
              <a:t>Free-text fields at the end – mariners’ views on what can further improve safety, efficiency and job satisfaction. </a:t>
            </a:r>
          </a:p>
          <a:p>
            <a:pPr marL="273050" indent="-273050" eaLnBrk="1" hangingPunct="1">
              <a:defRPr/>
            </a:pPr>
            <a:r>
              <a:rPr lang="en-GB" sz="2000" dirty="0" smtClean="0"/>
              <a:t>Divided into 11 sections:</a:t>
            </a:r>
          </a:p>
          <a:p>
            <a:pPr eaLnBrk="1" hangingPunct="1">
              <a:buFont typeface="Webdings" pitchFamily="18" charset="2"/>
              <a:buNone/>
              <a:defRPr/>
            </a:pPr>
            <a:r>
              <a:rPr lang="en-GB" sz="1400" dirty="0" smtClean="0"/>
              <a:t>		A.    TEAMWORK ON BOARD </a:t>
            </a:r>
          </a:p>
          <a:p>
            <a:pPr eaLnBrk="1" hangingPunct="1">
              <a:buFont typeface="Webdings" pitchFamily="18" charset="2"/>
              <a:buNone/>
              <a:defRPr/>
            </a:pPr>
            <a:r>
              <a:rPr lang="en-GB" sz="1400" dirty="0" smtClean="0"/>
              <a:t>		B.    PERSONAL ATTITUDES </a:t>
            </a:r>
          </a:p>
          <a:p>
            <a:pPr eaLnBrk="1" hangingPunct="1">
              <a:buFont typeface="Webdings" pitchFamily="18" charset="2"/>
              <a:buNone/>
              <a:defRPr/>
            </a:pPr>
            <a:r>
              <a:rPr lang="en-GB" sz="1400" dirty="0" smtClean="0"/>
              <a:t>		C.    LEADERSHIP STYLES </a:t>
            </a:r>
          </a:p>
          <a:p>
            <a:pPr eaLnBrk="1" hangingPunct="1">
              <a:buFont typeface="Webdings" pitchFamily="18" charset="2"/>
              <a:buNone/>
              <a:defRPr/>
            </a:pPr>
            <a:r>
              <a:rPr lang="en-GB" sz="1400" dirty="0" smtClean="0"/>
              <a:t>		D.    ORGANIZATIONAL ISSUES</a:t>
            </a:r>
          </a:p>
          <a:p>
            <a:pPr eaLnBrk="1" hangingPunct="1">
              <a:buFont typeface="Webdings" pitchFamily="18" charset="2"/>
              <a:buNone/>
              <a:defRPr/>
            </a:pPr>
            <a:r>
              <a:rPr lang="en-GB" sz="1400" dirty="0" smtClean="0"/>
              <a:t>		E.    WORK PRACTICES</a:t>
            </a:r>
          </a:p>
          <a:p>
            <a:pPr eaLnBrk="1" hangingPunct="1">
              <a:buFont typeface="Webdings" pitchFamily="18" charset="2"/>
              <a:buNone/>
              <a:defRPr/>
            </a:pPr>
            <a:r>
              <a:rPr lang="en-GB" sz="1400" dirty="0" smtClean="0"/>
              <a:t>		F.    WORK GOALS </a:t>
            </a:r>
          </a:p>
          <a:p>
            <a:pPr eaLnBrk="1" hangingPunct="1">
              <a:buFont typeface="Webdings" pitchFamily="18" charset="2"/>
              <a:buNone/>
              <a:defRPr/>
            </a:pPr>
            <a:r>
              <a:rPr lang="en-GB" sz="1400" dirty="0" smtClean="0"/>
              <a:t>		G.    AUTOMATION</a:t>
            </a:r>
          </a:p>
          <a:p>
            <a:pPr eaLnBrk="1" hangingPunct="1">
              <a:buFont typeface="Webdings" pitchFamily="18" charset="2"/>
              <a:buNone/>
              <a:defRPr/>
            </a:pPr>
            <a:r>
              <a:rPr lang="en-GB" sz="1400" dirty="0" smtClean="0"/>
              <a:t>		H.    MULTI-NATIONAL CREW </a:t>
            </a:r>
          </a:p>
          <a:p>
            <a:pPr eaLnBrk="1" hangingPunct="1">
              <a:buFont typeface="Webdings" pitchFamily="18" charset="2"/>
              <a:buNone/>
              <a:defRPr/>
            </a:pPr>
            <a:r>
              <a:rPr lang="en-GB" sz="1400" dirty="0" smtClean="0"/>
              <a:t>		I.      DEMOGRAPHICS</a:t>
            </a:r>
          </a:p>
          <a:p>
            <a:pPr eaLnBrk="1" hangingPunct="1">
              <a:buFont typeface="Webdings" pitchFamily="18" charset="2"/>
              <a:buNone/>
              <a:defRPr/>
            </a:pPr>
            <a:r>
              <a:rPr lang="en-GB" sz="1400" dirty="0" smtClean="0"/>
              <a:t>		J.     RESOURCE MANAGEMENT AND TEAM TRAINING</a:t>
            </a:r>
          </a:p>
          <a:p>
            <a:pPr eaLnBrk="1" hangingPunct="1">
              <a:buFont typeface="Webdings" pitchFamily="18" charset="2"/>
              <a:buNone/>
              <a:defRPr/>
            </a:pPr>
            <a:r>
              <a:rPr lang="en-GB" sz="1400" dirty="0" smtClean="0"/>
              <a:t>		K.    COMMENTS (OPTIONAL)</a:t>
            </a:r>
            <a:endParaRPr lang="en-US" sz="2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5"/>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t>Maritime Resource Management</a:t>
            </a:r>
            <a:endParaRPr lang="en-GB" smtClean="0"/>
          </a:p>
        </p:txBody>
      </p:sp>
      <p:sp>
        <p:nvSpPr>
          <p:cNvPr id="5" name="Rectangle 10"/>
          <p:cNvSpPr txBox="1">
            <a:spLocks noChangeArrowheads="1"/>
          </p:cNvSpPr>
          <p:nvPr/>
        </p:nvSpPr>
        <p:spPr bwMode="auto">
          <a:xfrm>
            <a:off x="358775" y="136525"/>
            <a:ext cx="6478588" cy="736600"/>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Summary</a:t>
            </a:r>
            <a:endParaRPr lang="en-GB" sz="2200" dirty="0">
              <a:solidFill>
                <a:srgbClr val="9A243E"/>
              </a:solidFill>
              <a:latin typeface="+mj-lt"/>
              <a:ea typeface="+mj-ea"/>
              <a:cs typeface="+mj-cs"/>
            </a:endParaRPr>
          </a:p>
        </p:txBody>
      </p:sp>
      <p:sp>
        <p:nvSpPr>
          <p:cNvPr id="7" name="Text Box 2"/>
          <p:cNvSpPr txBox="1">
            <a:spLocks noChangeArrowheads="1"/>
          </p:cNvSpPr>
          <p:nvPr/>
        </p:nvSpPr>
        <p:spPr bwMode="auto">
          <a:xfrm>
            <a:off x="447675" y="1497013"/>
            <a:ext cx="8450263" cy="3694112"/>
          </a:xfrm>
          <a:prstGeom prst="rect">
            <a:avLst/>
          </a:prstGeom>
          <a:noFill/>
          <a:ln w="9525" algn="ctr">
            <a:noFill/>
            <a:miter lim="800000"/>
            <a:headEnd/>
            <a:tailEnd/>
          </a:ln>
        </p:spPr>
        <p:txBody>
          <a:bodyPr>
            <a:spAutoFit/>
          </a:bodyPr>
          <a:lstStyle/>
          <a:p>
            <a:pPr>
              <a:defRPr/>
            </a:pPr>
            <a:r>
              <a:rPr lang="sv-SE" sz="2800" dirty="0">
                <a:cs typeface="+mn-cs"/>
              </a:rPr>
              <a:t>The </a:t>
            </a:r>
            <a:r>
              <a:rPr lang="sv-SE" sz="2800" dirty="0" err="1">
                <a:cs typeface="+mn-cs"/>
              </a:rPr>
              <a:t>employability</a:t>
            </a:r>
            <a:r>
              <a:rPr lang="sv-SE" sz="2800" dirty="0">
                <a:cs typeface="+mn-cs"/>
              </a:rPr>
              <a:t> asset </a:t>
            </a:r>
            <a:r>
              <a:rPr lang="sv-SE" sz="2800" i="1" dirty="0" err="1">
                <a:cs typeface="+mn-cs"/>
              </a:rPr>
              <a:t>Attitudes</a:t>
            </a:r>
            <a:r>
              <a:rPr lang="sv-SE" sz="2800" dirty="0">
                <a:cs typeface="+mn-cs"/>
              </a:rPr>
              <a:t>:</a:t>
            </a:r>
          </a:p>
          <a:p>
            <a:pPr>
              <a:defRPr/>
            </a:pPr>
            <a:endParaRPr lang="en-GB" sz="2800" dirty="0">
              <a:cs typeface="+mn-cs"/>
            </a:endParaRPr>
          </a:p>
          <a:p>
            <a:pPr marL="355600" indent="-355600">
              <a:spcAft>
                <a:spcPts val="600"/>
              </a:spcAft>
              <a:buFont typeface="Arial" pitchFamily="34" charset="0"/>
              <a:buChar char="•"/>
              <a:defRPr/>
            </a:pPr>
            <a:r>
              <a:rPr lang="en-GB" sz="2800" dirty="0">
                <a:cs typeface="+mn-cs"/>
              </a:rPr>
              <a:t>Is critical for safety and efficiency.</a:t>
            </a:r>
          </a:p>
          <a:p>
            <a:pPr marL="355600" indent="-355600">
              <a:spcAft>
                <a:spcPts val="600"/>
              </a:spcAft>
              <a:buFont typeface="Arial" pitchFamily="34" charset="0"/>
              <a:buChar char="•"/>
              <a:defRPr/>
            </a:pPr>
            <a:r>
              <a:rPr lang="sv-SE" sz="2800" dirty="0" err="1">
                <a:cs typeface="+mn-cs"/>
              </a:rPr>
              <a:t>Often</a:t>
            </a:r>
            <a:r>
              <a:rPr lang="sv-SE" sz="2800" dirty="0">
                <a:cs typeface="+mn-cs"/>
              </a:rPr>
              <a:t> </a:t>
            </a:r>
            <a:r>
              <a:rPr lang="sv-SE" sz="2800" dirty="0" err="1">
                <a:cs typeface="+mn-cs"/>
              </a:rPr>
              <a:t>overlooked</a:t>
            </a:r>
            <a:r>
              <a:rPr lang="sv-SE" sz="2800" dirty="0">
                <a:cs typeface="+mn-cs"/>
              </a:rPr>
              <a:t> and/or not </a:t>
            </a:r>
            <a:r>
              <a:rPr lang="sv-SE" sz="2800" dirty="0" err="1">
                <a:cs typeface="+mn-cs"/>
              </a:rPr>
              <a:t>dealt</a:t>
            </a:r>
            <a:r>
              <a:rPr lang="sv-SE" sz="2800" dirty="0">
                <a:cs typeface="+mn-cs"/>
              </a:rPr>
              <a:t> with in shipping.</a:t>
            </a:r>
          </a:p>
          <a:p>
            <a:pPr marL="355600" indent="-355600">
              <a:spcAft>
                <a:spcPts val="600"/>
              </a:spcAft>
              <a:buFont typeface="Arial" pitchFamily="34" charset="0"/>
              <a:buChar char="•"/>
              <a:defRPr/>
            </a:pPr>
            <a:r>
              <a:rPr lang="sv-SE" sz="2800" dirty="0" err="1">
                <a:cs typeface="+mn-cs"/>
              </a:rPr>
              <a:t>But</a:t>
            </a:r>
            <a:r>
              <a:rPr lang="sv-SE" sz="2800" dirty="0">
                <a:cs typeface="+mn-cs"/>
              </a:rPr>
              <a:t> training </a:t>
            </a:r>
            <a:r>
              <a:rPr lang="sv-SE" sz="2800" dirty="0" err="1">
                <a:cs typeface="+mn-cs"/>
              </a:rPr>
              <a:t>providers</a:t>
            </a:r>
            <a:r>
              <a:rPr lang="sv-SE" sz="2800" dirty="0">
                <a:cs typeface="+mn-cs"/>
              </a:rPr>
              <a:t> and </a:t>
            </a:r>
            <a:r>
              <a:rPr lang="sv-SE" sz="2800" dirty="0" err="1">
                <a:cs typeface="+mn-cs"/>
              </a:rPr>
              <a:t>employers</a:t>
            </a:r>
            <a:r>
              <a:rPr lang="sv-SE" sz="2800" dirty="0">
                <a:cs typeface="+mn-cs"/>
              </a:rPr>
              <a:t> </a:t>
            </a:r>
            <a:r>
              <a:rPr lang="sv-SE" sz="2800" dirty="0" err="1">
                <a:cs typeface="+mn-cs"/>
              </a:rPr>
              <a:t>have</a:t>
            </a:r>
            <a:r>
              <a:rPr lang="sv-SE" sz="2800" dirty="0">
                <a:cs typeface="+mn-cs"/>
              </a:rPr>
              <a:t> an </a:t>
            </a:r>
            <a:r>
              <a:rPr lang="sv-SE" sz="2800" dirty="0" err="1">
                <a:cs typeface="+mn-cs"/>
              </a:rPr>
              <a:t>efficient</a:t>
            </a:r>
            <a:r>
              <a:rPr lang="sv-SE" sz="2800" dirty="0">
                <a:cs typeface="+mn-cs"/>
              </a:rPr>
              <a:t> </a:t>
            </a:r>
            <a:r>
              <a:rPr lang="sv-SE" sz="2800" dirty="0" err="1">
                <a:cs typeface="+mn-cs"/>
              </a:rPr>
              <a:t>tool</a:t>
            </a:r>
            <a:r>
              <a:rPr lang="sv-SE" sz="2800" dirty="0">
                <a:cs typeface="+mn-cs"/>
              </a:rPr>
              <a:t> in form of </a:t>
            </a:r>
            <a:r>
              <a:rPr lang="sv-SE" sz="2800" dirty="0" err="1">
                <a:cs typeface="+mn-cs"/>
              </a:rPr>
              <a:t>resource</a:t>
            </a:r>
            <a:r>
              <a:rPr lang="sv-SE" sz="2800" dirty="0">
                <a:cs typeface="+mn-cs"/>
              </a:rPr>
              <a:t> management training.</a:t>
            </a:r>
            <a:endParaRPr lang="en-GB" sz="28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5"/>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smtClean="0"/>
              <a:t>Maritime Resource Management</a:t>
            </a:r>
            <a:endParaRPr lang="en-GB" smtClean="0"/>
          </a:p>
        </p:txBody>
      </p:sp>
      <p:sp>
        <p:nvSpPr>
          <p:cNvPr id="5" name="Rectangle 10"/>
          <p:cNvSpPr txBox="1">
            <a:spLocks noChangeArrowheads="1"/>
          </p:cNvSpPr>
          <p:nvPr/>
        </p:nvSpPr>
        <p:spPr bwMode="auto">
          <a:xfrm>
            <a:off x="358775" y="136525"/>
            <a:ext cx="6478588" cy="736600"/>
          </a:xfrm>
          <a:prstGeom prst="rect">
            <a:avLst/>
          </a:prstGeom>
          <a:noFill/>
          <a:ln w="9525" algn="ctr">
            <a:noFill/>
            <a:miter lim="800000"/>
            <a:headEnd/>
            <a:tailEnd/>
          </a:ln>
          <a:effectLst/>
        </p:spPr>
        <p:txBody>
          <a:bodyPr anchor="ctr"/>
          <a:lstStyle/>
          <a:p>
            <a:pPr>
              <a:defRPr/>
            </a:pPr>
            <a:r>
              <a:rPr lang="sv-SE" sz="2200" dirty="0" err="1">
                <a:solidFill>
                  <a:srgbClr val="9A243E"/>
                </a:solidFill>
                <a:latin typeface="+mj-lt"/>
                <a:ea typeface="+mj-ea"/>
                <a:cs typeface="+mj-cs"/>
              </a:rPr>
              <a:t>Theme</a:t>
            </a:r>
            <a:r>
              <a:rPr lang="sv-SE" sz="2200" dirty="0">
                <a:solidFill>
                  <a:srgbClr val="9A243E"/>
                </a:solidFill>
                <a:latin typeface="+mj-lt"/>
                <a:ea typeface="+mj-ea"/>
                <a:cs typeface="+mj-cs"/>
              </a:rPr>
              <a:t> of kongress: </a:t>
            </a:r>
            <a:r>
              <a:rPr lang="sv-SE" sz="2200" dirty="0" err="1">
                <a:solidFill>
                  <a:srgbClr val="9A243E"/>
                </a:solidFill>
                <a:latin typeface="+mj-lt"/>
                <a:ea typeface="+mj-ea"/>
                <a:cs typeface="+mj-cs"/>
              </a:rPr>
              <a:t>Employability</a:t>
            </a:r>
            <a:r>
              <a:rPr lang="sv-SE" sz="2200" dirty="0">
                <a:solidFill>
                  <a:srgbClr val="9A243E"/>
                </a:solidFill>
                <a:latin typeface="+mj-lt"/>
                <a:ea typeface="+mj-ea"/>
                <a:cs typeface="+mj-cs"/>
              </a:rPr>
              <a:t> management</a:t>
            </a:r>
            <a:endParaRPr lang="en-GB" sz="2200" dirty="0">
              <a:solidFill>
                <a:srgbClr val="9A243E"/>
              </a:solidFill>
              <a:latin typeface="+mj-lt"/>
              <a:ea typeface="+mj-ea"/>
              <a:cs typeface="+mj-cs"/>
            </a:endParaRPr>
          </a:p>
        </p:txBody>
      </p:sp>
      <p:sp>
        <p:nvSpPr>
          <p:cNvPr id="7" name="Text Box 2"/>
          <p:cNvSpPr txBox="1">
            <a:spLocks noChangeArrowheads="1"/>
          </p:cNvSpPr>
          <p:nvPr/>
        </p:nvSpPr>
        <p:spPr bwMode="auto">
          <a:xfrm>
            <a:off x="447675" y="1497013"/>
            <a:ext cx="8450263" cy="3694112"/>
          </a:xfrm>
          <a:prstGeom prst="rect">
            <a:avLst/>
          </a:prstGeom>
          <a:noFill/>
          <a:ln w="9525" algn="ctr">
            <a:noFill/>
            <a:miter lim="800000"/>
            <a:headEnd/>
            <a:tailEnd/>
          </a:ln>
        </p:spPr>
        <p:txBody>
          <a:bodyPr>
            <a:spAutoFit/>
          </a:bodyPr>
          <a:lstStyle/>
          <a:p>
            <a:pPr>
              <a:defRPr/>
            </a:pPr>
            <a:r>
              <a:rPr lang="sv-SE" sz="2800" dirty="0">
                <a:cs typeface="+mn-cs"/>
              </a:rPr>
              <a:t>I </a:t>
            </a:r>
            <a:r>
              <a:rPr lang="sv-SE" sz="2800" dirty="0" err="1">
                <a:cs typeface="+mn-cs"/>
              </a:rPr>
              <a:t>will</a:t>
            </a:r>
            <a:r>
              <a:rPr lang="sv-SE" sz="2800" dirty="0">
                <a:cs typeface="+mn-cs"/>
              </a:rPr>
              <a:t> </a:t>
            </a:r>
            <a:r>
              <a:rPr lang="sv-SE" sz="2800" dirty="0" err="1">
                <a:cs typeface="+mn-cs"/>
              </a:rPr>
              <a:t>focus</a:t>
            </a:r>
            <a:r>
              <a:rPr lang="sv-SE" sz="2800" dirty="0">
                <a:cs typeface="+mn-cs"/>
              </a:rPr>
              <a:t> on the </a:t>
            </a:r>
            <a:r>
              <a:rPr lang="sv-SE" sz="2800" dirty="0" err="1">
                <a:cs typeface="+mn-cs"/>
              </a:rPr>
              <a:t>employability</a:t>
            </a:r>
            <a:r>
              <a:rPr lang="sv-SE" sz="2800" dirty="0">
                <a:cs typeface="+mn-cs"/>
              </a:rPr>
              <a:t> asset </a:t>
            </a:r>
            <a:r>
              <a:rPr lang="sv-SE" sz="2800" i="1" dirty="0" err="1">
                <a:cs typeface="+mn-cs"/>
              </a:rPr>
              <a:t>Attitudes</a:t>
            </a:r>
            <a:r>
              <a:rPr lang="sv-SE" sz="2800" dirty="0">
                <a:cs typeface="+mn-cs"/>
              </a:rPr>
              <a:t>.</a:t>
            </a:r>
          </a:p>
          <a:p>
            <a:pPr>
              <a:defRPr/>
            </a:pPr>
            <a:endParaRPr lang="en-GB" sz="2800" dirty="0">
              <a:cs typeface="+mn-cs"/>
            </a:endParaRPr>
          </a:p>
          <a:p>
            <a:pPr marL="355600" indent="-355600">
              <a:spcAft>
                <a:spcPts val="600"/>
              </a:spcAft>
              <a:buFont typeface="Arial" pitchFamily="34" charset="0"/>
              <a:buChar char="•"/>
              <a:defRPr/>
            </a:pPr>
            <a:r>
              <a:rPr lang="en-GB" sz="2800" dirty="0">
                <a:cs typeface="+mn-cs"/>
              </a:rPr>
              <a:t>Because of its importance for safety and efficiency.</a:t>
            </a:r>
          </a:p>
          <a:p>
            <a:pPr marL="355600" indent="-355600">
              <a:spcAft>
                <a:spcPts val="600"/>
              </a:spcAft>
              <a:buFont typeface="Arial" pitchFamily="34" charset="0"/>
              <a:buChar char="•"/>
              <a:defRPr/>
            </a:pPr>
            <a:r>
              <a:rPr lang="sv-SE" sz="2800" dirty="0" err="1">
                <a:cs typeface="+mn-cs"/>
              </a:rPr>
              <a:t>Because</a:t>
            </a:r>
            <a:r>
              <a:rPr lang="sv-SE" sz="2800" dirty="0">
                <a:cs typeface="+mn-cs"/>
              </a:rPr>
              <a:t> the </a:t>
            </a:r>
            <a:r>
              <a:rPr lang="sv-SE" sz="2800" dirty="0" err="1">
                <a:cs typeface="+mn-cs"/>
              </a:rPr>
              <a:t>industry</a:t>
            </a:r>
            <a:r>
              <a:rPr lang="sv-SE" sz="2800" dirty="0">
                <a:cs typeface="+mn-cs"/>
              </a:rPr>
              <a:t> </a:t>
            </a:r>
            <a:r>
              <a:rPr lang="sv-SE" sz="2800" dirty="0" err="1">
                <a:cs typeface="+mn-cs"/>
              </a:rPr>
              <a:t>historically</a:t>
            </a:r>
            <a:r>
              <a:rPr lang="sv-SE" sz="2800" dirty="0">
                <a:cs typeface="+mn-cs"/>
              </a:rPr>
              <a:t> has </a:t>
            </a:r>
            <a:r>
              <a:rPr lang="sv-SE" sz="2800" dirty="0" err="1">
                <a:cs typeface="+mn-cs"/>
              </a:rPr>
              <a:t>overlooked</a:t>
            </a:r>
            <a:r>
              <a:rPr lang="sv-SE" sz="2800" dirty="0">
                <a:cs typeface="+mn-cs"/>
              </a:rPr>
              <a:t> </a:t>
            </a:r>
            <a:r>
              <a:rPr lang="sv-SE" sz="2800" dirty="0" err="1">
                <a:cs typeface="+mn-cs"/>
              </a:rPr>
              <a:t>its</a:t>
            </a:r>
            <a:r>
              <a:rPr lang="sv-SE" sz="2800" dirty="0">
                <a:cs typeface="+mn-cs"/>
              </a:rPr>
              <a:t> </a:t>
            </a:r>
            <a:r>
              <a:rPr lang="sv-SE" sz="2800" dirty="0" err="1">
                <a:cs typeface="+mn-cs"/>
              </a:rPr>
              <a:t>importance</a:t>
            </a:r>
            <a:r>
              <a:rPr lang="sv-SE" sz="2800" dirty="0">
                <a:cs typeface="+mn-cs"/>
              </a:rPr>
              <a:t> and/or </a:t>
            </a:r>
            <a:r>
              <a:rPr lang="sv-SE" sz="2800" dirty="0" err="1">
                <a:cs typeface="+mn-cs"/>
              </a:rPr>
              <a:t>found</a:t>
            </a:r>
            <a:r>
              <a:rPr lang="sv-SE" sz="2800" dirty="0">
                <a:cs typeface="+mn-cs"/>
              </a:rPr>
              <a:t> it </a:t>
            </a:r>
            <a:r>
              <a:rPr lang="sv-SE" sz="2800" dirty="0" err="1">
                <a:cs typeface="+mn-cs"/>
              </a:rPr>
              <a:t>difficult</a:t>
            </a:r>
            <a:r>
              <a:rPr lang="sv-SE" sz="2800" dirty="0">
                <a:cs typeface="+mn-cs"/>
              </a:rPr>
              <a:t> to deal with.</a:t>
            </a:r>
            <a:endParaRPr lang="en-GB" sz="2800" dirty="0">
              <a:cs typeface="+mn-cs"/>
            </a:endParaRPr>
          </a:p>
          <a:p>
            <a:pPr marL="355600" indent="-355600">
              <a:spcAft>
                <a:spcPts val="600"/>
              </a:spcAft>
              <a:buFont typeface="Arial" pitchFamily="34" charset="0"/>
              <a:buChar char="•"/>
              <a:defRPr/>
            </a:pPr>
            <a:r>
              <a:rPr lang="sv-SE" sz="2800" dirty="0" err="1">
                <a:cs typeface="+mn-cs"/>
              </a:rPr>
              <a:t>But</a:t>
            </a:r>
            <a:r>
              <a:rPr lang="sv-SE" sz="2800" dirty="0">
                <a:cs typeface="+mn-cs"/>
              </a:rPr>
              <a:t> look </a:t>
            </a:r>
            <a:r>
              <a:rPr lang="sv-SE" sz="2800" dirty="0" err="1">
                <a:cs typeface="+mn-cs"/>
              </a:rPr>
              <a:t>upon</a:t>
            </a:r>
            <a:r>
              <a:rPr lang="sv-SE" sz="2800" dirty="0">
                <a:cs typeface="+mn-cs"/>
              </a:rPr>
              <a:t> it from </a:t>
            </a:r>
            <a:r>
              <a:rPr lang="sv-SE" sz="2800" dirty="0" err="1">
                <a:cs typeface="+mn-cs"/>
              </a:rPr>
              <a:t>what</a:t>
            </a:r>
            <a:r>
              <a:rPr lang="sv-SE" sz="2800" dirty="0">
                <a:cs typeface="+mn-cs"/>
              </a:rPr>
              <a:t> </a:t>
            </a:r>
            <a:r>
              <a:rPr lang="sv-SE" sz="2800" dirty="0" err="1">
                <a:cs typeface="+mn-cs"/>
              </a:rPr>
              <a:t>we</a:t>
            </a:r>
            <a:r>
              <a:rPr lang="sv-SE" sz="2800" dirty="0">
                <a:cs typeface="+mn-cs"/>
              </a:rPr>
              <a:t> </a:t>
            </a:r>
            <a:r>
              <a:rPr lang="sv-SE" sz="2800" dirty="0" err="1">
                <a:cs typeface="+mn-cs"/>
              </a:rPr>
              <a:t>can</a:t>
            </a:r>
            <a:r>
              <a:rPr lang="sv-SE" sz="2800" dirty="0">
                <a:cs typeface="+mn-cs"/>
              </a:rPr>
              <a:t> </a:t>
            </a:r>
            <a:r>
              <a:rPr lang="sv-SE" sz="2800" dirty="0" err="1">
                <a:cs typeface="+mn-cs"/>
              </a:rPr>
              <a:t>do</a:t>
            </a:r>
            <a:r>
              <a:rPr lang="sv-SE" sz="2800" dirty="0">
                <a:cs typeface="+mn-cs"/>
              </a:rPr>
              <a:t> – as training </a:t>
            </a:r>
            <a:r>
              <a:rPr lang="sv-SE" sz="2800" dirty="0" err="1">
                <a:cs typeface="+mn-cs"/>
              </a:rPr>
              <a:t>providers</a:t>
            </a:r>
            <a:r>
              <a:rPr lang="sv-SE" sz="2800" dirty="0">
                <a:cs typeface="+mn-cs"/>
              </a:rPr>
              <a:t> or </a:t>
            </a:r>
            <a:r>
              <a:rPr lang="sv-SE" sz="2800" dirty="0" err="1">
                <a:cs typeface="+mn-cs"/>
              </a:rPr>
              <a:t>employers</a:t>
            </a:r>
            <a:r>
              <a:rPr lang="sv-SE" sz="2800" dirty="0">
                <a:cs typeface="+mn-cs"/>
              </a:rPr>
              <a:t>.</a:t>
            </a:r>
            <a:endParaRPr lang="en-GB" sz="28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85720" y="1781024"/>
            <a:ext cx="8643998" cy="2123658"/>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buClr>
                <a:schemeClr val="accent2"/>
              </a:buClr>
              <a:buSzPct val="65000"/>
              <a:buFont typeface="Monotype Sorts" pitchFamily="2" charset="2"/>
              <a:buNone/>
              <a:defRPr/>
            </a:pPr>
            <a:r>
              <a:rPr lang="en-US" sz="2800" b="1" dirty="0">
                <a:latin typeface="Arial" pitchFamily="34" charset="0"/>
                <a:cs typeface="Arial" pitchFamily="34" charset="0"/>
              </a:rPr>
              <a:t>Questions:</a:t>
            </a:r>
            <a:r>
              <a:rPr lang="en-US" sz="2800" dirty="0">
                <a:latin typeface="Arial" pitchFamily="34" charset="0"/>
                <a:cs typeface="Arial" pitchFamily="34" charset="0"/>
              </a:rPr>
              <a:t> </a:t>
            </a:r>
          </a:p>
          <a:p>
            <a:pPr marL="6350" algn="ctr" eaLnBrk="0" hangingPunct="0">
              <a:spcBef>
                <a:spcPts val="1200"/>
              </a:spcBef>
              <a:buClr>
                <a:schemeClr val="accent2"/>
              </a:buClr>
              <a:buSzPct val="65000"/>
              <a:buFont typeface="Monotype Sorts" pitchFamily="2" charset="2"/>
              <a:buNone/>
              <a:defRPr/>
            </a:pPr>
            <a:r>
              <a:rPr lang="en-US" sz="2800" dirty="0">
                <a:latin typeface="Arial" pitchFamily="34" charset="0"/>
                <a:cs typeface="Arial" pitchFamily="34" charset="0"/>
              </a:rPr>
              <a:t>Why do we make mistakes?</a:t>
            </a:r>
          </a:p>
          <a:p>
            <a:pPr marL="6350" algn="ctr" eaLnBrk="0" hangingPunct="0">
              <a:spcBef>
                <a:spcPts val="1200"/>
              </a:spcBef>
              <a:buClr>
                <a:schemeClr val="accent2"/>
              </a:buClr>
              <a:buSzPct val="65000"/>
              <a:buFont typeface="Monotype Sorts" pitchFamily="2" charset="2"/>
              <a:buNone/>
              <a:defRPr/>
            </a:pPr>
            <a:r>
              <a:rPr lang="en-US" sz="2800" dirty="0">
                <a:latin typeface="Arial" pitchFamily="34" charset="0"/>
                <a:cs typeface="Arial" pitchFamily="34" charset="0"/>
              </a:rPr>
              <a:t>Do we make mistakes and cause incidents intentionally?</a:t>
            </a:r>
          </a:p>
        </p:txBody>
      </p:sp>
      <p:sp>
        <p:nvSpPr>
          <p:cNvPr id="60420" name="Text Placeholder 3"/>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p>
          <a:p>
            <a:pPr eaLnBrk="1" hangingPunct="1"/>
            <a:endParaRPr lang="en-GB"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ld and refreshing_edited.wmv">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Text Box 3"/>
          <p:cNvSpPr txBox="1">
            <a:spLocks noChangeArrowheads="1"/>
          </p:cNvSpPr>
          <p:nvPr/>
        </p:nvSpPr>
        <p:spPr bwMode="auto">
          <a:xfrm>
            <a:off x="597540" y="138688"/>
            <a:ext cx="7921625" cy="43088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6350" eaLnBrk="0" hangingPunct="0">
              <a:spcBef>
                <a:spcPct val="100000"/>
              </a:spcBef>
              <a:buClr>
                <a:schemeClr val="accent2"/>
              </a:buClr>
              <a:buSzPct val="65000"/>
              <a:buFont typeface="Monotype Sorts" pitchFamily="2" charset="2"/>
              <a:buNone/>
              <a:defRPr/>
            </a:pPr>
            <a:r>
              <a:rPr lang="en-US" sz="2200" b="1" dirty="0">
                <a:solidFill>
                  <a:schemeClr val="bg1"/>
                </a:solidFill>
                <a:cs typeface="+mn-cs"/>
              </a:rPr>
              <a:t>“Cold and refreshing”</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head left.gif"/>
          <p:cNvPicPr>
            <a:picLocks noChangeAspect="1"/>
          </p:cNvPicPr>
          <p:nvPr/>
        </p:nvPicPr>
        <p:blipFill>
          <a:blip r:embed="rId4"/>
          <a:srcRect/>
          <a:stretch>
            <a:fillRect/>
          </a:stretch>
        </p:blipFill>
        <p:spPr bwMode="auto">
          <a:xfrm>
            <a:off x="571500" y="2000250"/>
            <a:ext cx="2789238" cy="2928938"/>
          </a:xfrm>
          <a:prstGeom prst="rect">
            <a:avLst/>
          </a:prstGeom>
          <a:noFill/>
          <a:ln w="9525">
            <a:noFill/>
            <a:miter lim="800000"/>
            <a:headEnd/>
            <a:tailEnd/>
          </a:ln>
        </p:spPr>
      </p:pic>
      <p:pic>
        <p:nvPicPr>
          <p:cNvPr id="12" name="Picture 11" descr="Pool.jpg"/>
          <p:cNvPicPr>
            <a:picLocks noChangeAspect="1"/>
          </p:cNvPicPr>
          <p:nvPr/>
        </p:nvPicPr>
        <p:blipFill>
          <a:blip r:embed="rId5" cstate="print"/>
          <a:stretch>
            <a:fillRect/>
          </a:stretch>
        </p:blipFill>
        <p:spPr>
          <a:xfrm>
            <a:off x="1047725" y="2428868"/>
            <a:ext cx="1666887" cy="1000132"/>
          </a:xfrm>
          <a:prstGeom prst="rect">
            <a:avLst/>
          </a:prstGeom>
          <a:effectLst>
            <a:outerShdw blurRad="50800" dist="101600" dir="2700000" algn="tl" rotWithShape="0">
              <a:prstClr val="black">
                <a:alpha val="40000"/>
              </a:prstClr>
            </a:outerShdw>
          </a:effectLst>
          <a:scene3d>
            <a:camera prst="orthographicFront"/>
            <a:lightRig rig="threePt" dir="t"/>
          </a:scene3d>
          <a:sp3d>
            <a:bevelT w="127000" h="127000" prst="slope"/>
          </a:sp3d>
        </p:spPr>
      </p:pic>
      <p:sp>
        <p:nvSpPr>
          <p:cNvPr id="14" name="Cloud Callout 13"/>
          <p:cNvSpPr>
            <a:spLocks noChangeArrowheads="1"/>
          </p:cNvSpPr>
          <p:nvPr/>
        </p:nvSpPr>
        <p:spPr bwMode="auto">
          <a:xfrm>
            <a:off x="214313" y="857250"/>
            <a:ext cx="2143125" cy="1143000"/>
          </a:xfrm>
          <a:prstGeom prst="cloudCallout">
            <a:avLst>
              <a:gd name="adj1" fmla="val 17847"/>
              <a:gd name="adj2" fmla="val 79426"/>
            </a:avLst>
          </a:prstGeom>
          <a:solidFill>
            <a:schemeClr val="bg1"/>
          </a:solidFill>
          <a:ln w="9525" algn="ctr">
            <a:solidFill>
              <a:schemeClr val="tx1"/>
            </a:solidFill>
            <a:round/>
            <a:headEnd/>
            <a:tailEnd/>
          </a:ln>
        </p:spPr>
        <p:txBody>
          <a:bodyPr/>
          <a:lstStyle/>
          <a:p>
            <a:pPr algn="ctr"/>
            <a:endParaRPr lang="en-GB" sz="1600"/>
          </a:p>
        </p:txBody>
      </p:sp>
      <p:sp>
        <p:nvSpPr>
          <p:cNvPr id="13" name="Text Box 6"/>
          <p:cNvSpPr txBox="1">
            <a:spLocks noChangeArrowheads="1"/>
          </p:cNvSpPr>
          <p:nvPr/>
        </p:nvSpPr>
        <p:spPr bwMode="auto">
          <a:xfrm>
            <a:off x="571500" y="1071563"/>
            <a:ext cx="2000250" cy="646112"/>
          </a:xfrm>
          <a:prstGeom prst="rect">
            <a:avLst/>
          </a:prstGeom>
          <a:noFill/>
          <a:ln w="9525">
            <a:noFill/>
            <a:miter lim="800000"/>
            <a:headEnd/>
            <a:tailEnd/>
          </a:ln>
        </p:spPr>
        <p:txBody>
          <a:bodyPr>
            <a:spAutoFit/>
          </a:bodyPr>
          <a:lstStyle/>
          <a:p>
            <a:r>
              <a:rPr lang="sv-SE"/>
              <a:t>Cold and refreshing...</a:t>
            </a:r>
          </a:p>
        </p:txBody>
      </p:sp>
      <p:sp>
        <p:nvSpPr>
          <p:cNvPr id="15" name="Text Box 62"/>
          <p:cNvSpPr txBox="1">
            <a:spLocks noChangeArrowheads="1"/>
          </p:cNvSpPr>
          <p:nvPr/>
        </p:nvSpPr>
        <p:spPr bwMode="auto">
          <a:xfrm>
            <a:off x="1000125" y="5143500"/>
            <a:ext cx="1633538" cy="369888"/>
          </a:xfrm>
          <a:prstGeom prst="rect">
            <a:avLst/>
          </a:prstGeom>
          <a:noFill/>
          <a:ln w="9525">
            <a:noFill/>
            <a:miter lim="800000"/>
            <a:headEnd/>
            <a:tailEnd/>
          </a:ln>
        </p:spPr>
        <p:txBody>
          <a:bodyPr wrap="none">
            <a:spAutoFit/>
          </a:bodyPr>
          <a:lstStyle/>
          <a:p>
            <a:r>
              <a:rPr lang="sv-SE"/>
              <a:t>Mental picture</a:t>
            </a:r>
          </a:p>
        </p:txBody>
      </p:sp>
      <p:sp>
        <p:nvSpPr>
          <p:cNvPr id="62470" name="Text Box 62"/>
          <p:cNvSpPr txBox="1">
            <a:spLocks noChangeArrowheads="1"/>
          </p:cNvSpPr>
          <p:nvPr/>
        </p:nvSpPr>
        <p:spPr bwMode="auto">
          <a:xfrm>
            <a:off x="6681788" y="5156200"/>
            <a:ext cx="890587" cy="368300"/>
          </a:xfrm>
          <a:prstGeom prst="rect">
            <a:avLst/>
          </a:prstGeom>
          <a:noFill/>
          <a:ln w="9525">
            <a:noFill/>
            <a:miter lim="800000"/>
            <a:headEnd/>
            <a:tailEnd/>
          </a:ln>
        </p:spPr>
        <p:txBody>
          <a:bodyPr wrap="none">
            <a:spAutoFit/>
          </a:bodyPr>
          <a:lstStyle/>
          <a:p>
            <a:r>
              <a:rPr lang="sv-SE"/>
              <a:t>Reality</a:t>
            </a:r>
          </a:p>
        </p:txBody>
      </p:sp>
      <p:sp>
        <p:nvSpPr>
          <p:cNvPr id="10" name="Rectangle 9"/>
          <p:cNvSpPr/>
          <p:nvPr/>
        </p:nvSpPr>
        <p:spPr bwMode="auto">
          <a:xfrm>
            <a:off x="5429256" y="2857496"/>
            <a:ext cx="3214710" cy="1928826"/>
          </a:xfrm>
          <a:prstGeom prst="rect">
            <a:avLst/>
          </a:prstGeom>
          <a:solidFill>
            <a:schemeClr val="bg1">
              <a:lumMod val="75000"/>
            </a:schemeClr>
          </a:solidFill>
          <a:effectLst/>
          <a:scene3d>
            <a:camera prst="orthographicFront"/>
            <a:lightRig rig="threePt" dir="t"/>
          </a:scene3d>
          <a:sp3d>
            <a:bevelT w="203200" h="203200" prst="slope"/>
          </a:sp3d>
        </p:spPr>
        <p:txBody>
          <a:bodyPr/>
          <a:lstStyle/>
          <a:p>
            <a:pPr algn="ctr">
              <a:defRPr/>
            </a:pPr>
            <a:endParaRPr lang="en-GB" sz="1600">
              <a:cs typeface="+mn-cs"/>
            </a:endParaRPr>
          </a:p>
        </p:txBody>
      </p:sp>
      <p:sp>
        <p:nvSpPr>
          <p:cNvPr id="62474" name="Title 10"/>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GB" smtClean="0"/>
          </a:p>
        </p:txBody>
      </p:sp>
      <p:sp>
        <p:nvSpPr>
          <p:cNvPr id="11" name="Text Placeholder 3"/>
          <p:cNvSpPr txBox="1">
            <a:spLocks/>
          </p:cNvSpPr>
          <p:nvPr/>
        </p:nvSpPr>
        <p:spPr>
          <a:xfrm>
            <a:off x="1019175" y="6089650"/>
            <a:ext cx="7504113" cy="311150"/>
          </a:xfrm>
          <a:prstGeom prst="rect">
            <a:avLst/>
          </a:prstGeom>
        </p:spPr>
        <p:txBody>
          <a:bodyPr/>
          <a:lstStyle/>
          <a:p>
            <a:pPr marL="342900" indent="-342900" algn="r">
              <a:spcBef>
                <a:spcPct val="20000"/>
              </a:spcBef>
              <a:defRPr/>
            </a:pPr>
            <a:r>
              <a:rPr lang="en-GB" sz="1400">
                <a:solidFill>
                  <a:schemeClr val="bg1"/>
                </a:solidFill>
                <a:latin typeface="+mn-lt"/>
                <a:cs typeface="+mn-cs"/>
              </a:rPr>
              <a:t>Maritime Resource Management</a:t>
            </a:r>
          </a:p>
          <a:p>
            <a:pPr marL="342900" indent="-342900" algn="r">
              <a:spcBef>
                <a:spcPct val="20000"/>
              </a:spcBef>
              <a:defRPr/>
            </a:pPr>
            <a:endParaRPr lang="en-GB" sz="3200" dirty="0">
              <a:latin typeface="+mn-lt"/>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85720" y="1781024"/>
            <a:ext cx="8643998" cy="1538883"/>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buClr>
                <a:schemeClr val="accent2"/>
              </a:buClr>
              <a:buSzPct val="65000"/>
              <a:buFont typeface="Monotype Sorts" pitchFamily="2" charset="2"/>
              <a:buNone/>
              <a:defRPr/>
            </a:pPr>
            <a:r>
              <a:rPr lang="en-US" sz="2800" b="1" dirty="0">
                <a:latin typeface="Arial" pitchFamily="34" charset="0"/>
                <a:cs typeface="Arial" pitchFamily="34" charset="0"/>
              </a:rPr>
              <a:t>Answer:</a:t>
            </a:r>
            <a:r>
              <a:rPr lang="en-US" sz="2800" dirty="0">
                <a:latin typeface="Arial" pitchFamily="34" charset="0"/>
                <a:cs typeface="Arial" pitchFamily="34" charset="0"/>
              </a:rPr>
              <a:t> </a:t>
            </a:r>
          </a:p>
          <a:p>
            <a:pPr marL="6350" algn="ctr" eaLnBrk="0" hangingPunct="0">
              <a:spcBef>
                <a:spcPts val="1200"/>
              </a:spcBef>
              <a:buClr>
                <a:schemeClr val="accent2"/>
              </a:buClr>
              <a:buSzPct val="65000"/>
              <a:buFont typeface="Monotype Sorts" pitchFamily="2" charset="2"/>
              <a:buNone/>
              <a:defRPr/>
            </a:pPr>
            <a:r>
              <a:rPr lang="en-US" sz="2800" dirty="0">
                <a:latin typeface="Arial" pitchFamily="34" charset="0"/>
                <a:cs typeface="Arial" pitchFamily="34" charset="0"/>
              </a:rPr>
              <a:t>People make mistakes when mental picture and reality differ</a:t>
            </a:r>
          </a:p>
        </p:txBody>
      </p:sp>
      <p:sp>
        <p:nvSpPr>
          <p:cNvPr id="64516" name="Text Placeholder 3"/>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p>
          <a:p>
            <a:pPr eaLnBrk="1" hangingPunct="1"/>
            <a:endParaRPr lang="en-GB"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58424" y="1781024"/>
            <a:ext cx="8643998" cy="1107996"/>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buClr>
                <a:schemeClr val="accent2"/>
              </a:buClr>
              <a:buSzPct val="65000"/>
              <a:buFont typeface="Monotype Sorts" pitchFamily="2" charset="2"/>
              <a:buNone/>
              <a:defRPr/>
            </a:pPr>
            <a:r>
              <a:rPr lang="en-US" sz="2800" b="1" dirty="0">
                <a:latin typeface="Arial" pitchFamily="34" charset="0"/>
                <a:cs typeface="Arial" pitchFamily="34" charset="0"/>
              </a:rPr>
              <a:t>We also learn:</a:t>
            </a:r>
            <a:r>
              <a:rPr lang="en-US" sz="2800" dirty="0">
                <a:latin typeface="Arial" pitchFamily="34" charset="0"/>
                <a:cs typeface="Arial" pitchFamily="34" charset="0"/>
              </a:rPr>
              <a:t> </a:t>
            </a:r>
          </a:p>
          <a:p>
            <a:pPr marL="6350" algn="ctr" eaLnBrk="0" hangingPunct="0">
              <a:spcBef>
                <a:spcPts val="1200"/>
              </a:spcBef>
              <a:buClr>
                <a:schemeClr val="accent2"/>
              </a:buClr>
              <a:buSzPct val="65000"/>
              <a:buFont typeface="Monotype Sorts" pitchFamily="2" charset="2"/>
              <a:buNone/>
              <a:defRPr/>
            </a:pPr>
            <a:r>
              <a:rPr lang="en-US" sz="2800" dirty="0">
                <a:latin typeface="Arial" pitchFamily="34" charset="0"/>
                <a:cs typeface="Arial" pitchFamily="34" charset="0"/>
              </a:rPr>
              <a:t>People don’t make mistakes deliberately.</a:t>
            </a:r>
          </a:p>
        </p:txBody>
      </p:sp>
      <p:sp>
        <p:nvSpPr>
          <p:cNvPr id="65540" name="Text Placeholder 3"/>
          <p:cNvSpPr>
            <a:spLocks noGrp="1"/>
          </p:cNvSpPr>
          <p:nvPr>
            <p:ph type="body" sz="quarter" idx="11"/>
          </p:nvPr>
        </p:nvSpPr>
        <p:spPr bwMode="auto">
          <a:xfrm>
            <a:off x="1019175" y="6089650"/>
            <a:ext cx="7504113"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Maritime Resource Management</a:t>
            </a:r>
            <a:endParaRPr lang="sv-SE" b="1" smtClean="0"/>
          </a:p>
          <a:p>
            <a:pPr eaLnBrk="1" hangingPunct="1"/>
            <a:endParaRPr lang="en-GB" smtClean="0"/>
          </a:p>
        </p:txBody>
      </p:sp>
      <p:sp>
        <p:nvSpPr>
          <p:cNvPr id="5" name="Text Box 3"/>
          <p:cNvSpPr txBox="1">
            <a:spLocks noChangeArrowheads="1"/>
          </p:cNvSpPr>
          <p:nvPr/>
        </p:nvSpPr>
        <p:spPr bwMode="auto">
          <a:xfrm>
            <a:off x="287993" y="3330050"/>
            <a:ext cx="8643998" cy="523220"/>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a:spAutoFit/>
          </a:bodyPr>
          <a:lstStyle/>
          <a:p>
            <a:pPr marL="6350" algn="ctr" eaLnBrk="0" hangingPunct="0">
              <a:spcBef>
                <a:spcPts val="1200"/>
              </a:spcBef>
              <a:buClr>
                <a:schemeClr val="accent2"/>
              </a:buClr>
              <a:buSzPct val="65000"/>
              <a:buFont typeface="Monotype Sorts" pitchFamily="2" charset="2"/>
              <a:buNone/>
              <a:defRPr/>
            </a:pPr>
            <a:r>
              <a:rPr lang="en-US" sz="2800" dirty="0">
                <a:latin typeface="Arial" pitchFamily="34" charset="0"/>
                <a:cs typeface="Arial" pitchFamily="34" charset="0"/>
              </a:rPr>
              <a:t>But what can we do about 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2373de4-9436-4373-8858-a1daf66b220f"/>
  <p:tag name="AUDIO_ID" val="270"/>
  <p:tag name="ELAPSEDTIME" val="12,8"/>
  <p:tag name="ARTICULATE_SLIDE_PAUSE" val="1"/>
  <p:tag name="ARTICULATE_NAV_LEVEL" val="2"/>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db3e2ea-548f-4748-b67f-624980d43e2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7b8143de-d734-4b5b-bb3a-ac6230d32ae8"/>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7b8143de-d734-4b5b-bb3a-ac6230d32ae8"/>
</p:tagLst>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err="1" smtClean="0">
            <a:ln>
              <a:noFill/>
            </a:ln>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slid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err="1" smtClean="0">
            <a:ln>
              <a:noFill/>
            </a:ln>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Title slide TSC Academ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err="1" smtClean="0">
            <a:ln>
              <a:noFill/>
            </a:ln>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1_Title slide TSC Academ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err="1" smtClean="0">
            <a:ln>
              <a:noFill/>
            </a:ln>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4372</TotalTime>
  <Words>854</Words>
  <Application>Microsoft Office PowerPoint</Application>
  <PresentationFormat>Bildschirmpräsentation (4:3)</PresentationFormat>
  <Paragraphs>187</Paragraphs>
  <Slides>33</Slides>
  <Notes>2</Notes>
  <HiddenSlides>0</HiddenSlides>
  <MMClips>3</MMClips>
  <ScaleCrop>false</ScaleCrop>
  <HeadingPairs>
    <vt:vector size="8" baseType="variant">
      <vt:variant>
        <vt:lpstr>Verwendete Schriftarten</vt:lpstr>
      </vt:variant>
      <vt:variant>
        <vt:i4>6</vt:i4>
      </vt:variant>
      <vt:variant>
        <vt:lpstr>Entwurfsvorlage</vt:lpstr>
      </vt:variant>
      <vt:variant>
        <vt:i4>38</vt:i4>
      </vt:variant>
      <vt:variant>
        <vt:lpstr>Eingebettete OLE-Server</vt:lpstr>
      </vt:variant>
      <vt:variant>
        <vt:i4>1</vt:i4>
      </vt:variant>
      <vt:variant>
        <vt:lpstr>Folientitel</vt:lpstr>
      </vt:variant>
      <vt:variant>
        <vt:i4>33</vt:i4>
      </vt:variant>
    </vt:vector>
  </HeadingPairs>
  <TitlesOfParts>
    <vt:vector size="78" baseType="lpstr">
      <vt:lpstr>Arial</vt:lpstr>
      <vt:lpstr>Calibri</vt:lpstr>
      <vt:lpstr>Franklin Gothic Medium</vt:lpstr>
      <vt:lpstr>Webdings</vt:lpstr>
      <vt:lpstr>Monotype Sorts</vt:lpstr>
      <vt:lpstr>Times New Roman</vt:lpstr>
      <vt:lpstr>4_Custom Design</vt:lpstr>
      <vt:lpstr>Title slide general</vt:lpstr>
      <vt:lpstr>10_Custom Design</vt:lpstr>
      <vt:lpstr>1_Title slide general</vt:lpstr>
      <vt:lpstr>Title slide TSC Academy</vt:lpstr>
      <vt:lpstr>1_Title slide TSC Academy</vt:lpstr>
      <vt:lpstr>4_Custom Design</vt:lpstr>
      <vt:lpstr>Title slide general</vt:lpstr>
      <vt:lpstr>Title slide general</vt:lpstr>
      <vt:lpstr>Title slide general</vt:lpstr>
      <vt:lpstr>Title slide general</vt:lpstr>
      <vt:lpstr>Title slide general</vt:lpstr>
      <vt:lpstr>Title slide general</vt:lpstr>
      <vt:lpstr>10_Custom Design</vt:lpstr>
      <vt:lpstr>10_Custom Design</vt:lpstr>
      <vt:lpstr>10_Custom Design</vt:lpstr>
      <vt:lpstr>10_Custom Design</vt:lpstr>
      <vt:lpstr>10_Custom Design</vt:lpstr>
      <vt:lpstr>10_Custom Design</vt:lpstr>
      <vt:lpstr>10_Custom Design</vt:lpstr>
      <vt:lpstr>10_Custom Design</vt:lpstr>
      <vt:lpstr>10_Custom Design</vt:lpstr>
      <vt:lpstr>10_Custom Design</vt:lpstr>
      <vt:lpstr>1_Title slide general</vt:lpstr>
      <vt:lpstr>1_Title slide general</vt:lpstr>
      <vt:lpstr>1_Title slide general</vt:lpstr>
      <vt:lpstr>Title slide TSC Academy</vt:lpstr>
      <vt:lpstr>Title slide TSC Academy</vt:lpstr>
      <vt:lpstr>Title slide TSC Academy</vt:lpstr>
      <vt:lpstr>Title slide TSC Academy</vt:lpstr>
      <vt:lpstr>Title slide TSC Academy</vt:lpstr>
      <vt:lpstr>Title slide TSC Academy</vt:lpstr>
      <vt:lpstr>1_Title slide TSC Academy</vt:lpstr>
      <vt:lpstr>1_Title slide TSC Academy</vt:lpstr>
      <vt:lpstr>1_Title slide TSC Academy</vt:lpstr>
      <vt:lpstr>1_Title slide TSC Academy</vt:lpstr>
      <vt:lpstr>1_Title slide TSC Academy</vt:lpstr>
      <vt:lpstr>1_Title slide TSC Academy</vt:lpstr>
      <vt:lpstr>Microsoft Excel-Diagramm</vt:lpstr>
      <vt:lpstr>6. Bremer Schifffahrtskongress 29.02 – 01.03 2012  Maritime Resource Management</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Mariner Attitude Survey</vt:lpstr>
      <vt:lpstr>Folie 33</vt:lpstr>
    </vt:vector>
  </TitlesOfParts>
  <Company>The Swedish Club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YSC</dc:creator>
  <cp:lastModifiedBy>Student</cp:lastModifiedBy>
  <cp:revision>524</cp:revision>
  <dcterms:created xsi:type="dcterms:W3CDTF">2009-08-06T11:50:06Z</dcterms:created>
  <dcterms:modified xsi:type="dcterms:W3CDTF">2012-03-01T11:15:13Z</dcterms:modified>
</cp:coreProperties>
</file>