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30"/>
  </p:notesMasterIdLst>
  <p:handoutMasterIdLst>
    <p:handoutMasterId r:id="rId31"/>
  </p:handoutMasterIdLst>
  <p:sldIdLst>
    <p:sldId id="290" r:id="rId2"/>
    <p:sldId id="287" r:id="rId3"/>
    <p:sldId id="289" r:id="rId4"/>
    <p:sldId id="291" r:id="rId5"/>
    <p:sldId id="268" r:id="rId6"/>
    <p:sldId id="310" r:id="rId7"/>
    <p:sldId id="306" r:id="rId8"/>
    <p:sldId id="335" r:id="rId9"/>
    <p:sldId id="333" r:id="rId10"/>
    <p:sldId id="334" r:id="rId11"/>
    <p:sldId id="323" r:id="rId12"/>
    <p:sldId id="317" r:id="rId13"/>
    <p:sldId id="292" r:id="rId14"/>
    <p:sldId id="293" r:id="rId15"/>
    <p:sldId id="294" r:id="rId16"/>
    <p:sldId id="295" r:id="rId17"/>
    <p:sldId id="301" r:id="rId18"/>
    <p:sldId id="308" r:id="rId19"/>
    <p:sldId id="302" r:id="rId20"/>
    <p:sldId id="275" r:id="rId21"/>
    <p:sldId id="296" r:id="rId22"/>
    <p:sldId id="312" r:id="rId23"/>
    <p:sldId id="327" r:id="rId24"/>
    <p:sldId id="330" r:id="rId25"/>
    <p:sldId id="329" r:id="rId26"/>
    <p:sldId id="297" r:id="rId27"/>
    <p:sldId id="298" r:id="rId28"/>
    <p:sldId id="332" r:id="rId29"/>
  </p:sldIdLst>
  <p:sldSz cx="9144000" cy="6858000" type="screen4x3"/>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69D073F8-1565-44D7-B386-08B59EADF2EE}">
  <a:tblStyle styleId="{69D073F8-1565-44D7-B386-08B59EADF2EE}" styleName="PwC Table">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i="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05" autoAdjust="0"/>
    <p:restoredTop sz="85362" autoAdjust="0"/>
  </p:normalViewPr>
  <p:slideViewPr>
    <p:cSldViewPr>
      <p:cViewPr>
        <p:scale>
          <a:sx n="70" d="100"/>
          <a:sy n="70" d="100"/>
        </p:scale>
        <p:origin x="-2262" y="-174"/>
      </p:cViewPr>
      <p:guideLst>
        <p:guide orient="horz" pos="144"/>
        <p:guide orient="horz" pos="436"/>
        <p:guide orient="horz" pos="4179"/>
        <p:guide orient="horz" pos="3888"/>
        <p:guide orient="horz" pos="3984"/>
        <p:guide orient="horz" pos="1104"/>
        <p:guide orient="horz" pos="1008"/>
        <p:guide orient="horz" pos="2448"/>
        <p:guide orient="horz" pos="2544"/>
        <p:guide orient="horz" pos="336"/>
        <p:guide pos="2832"/>
        <p:guide pos="336"/>
        <p:guide pos="5424"/>
        <p:guide pos="2928"/>
        <p:guide pos="1968"/>
        <p:guide pos="2070"/>
        <p:guide pos="3792"/>
        <p:guide pos="1104"/>
        <p:guide pos="4656"/>
        <p:guide pos="4560"/>
        <p:guide pos="3696"/>
        <p:guide pos="120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8" d="100"/>
          <a:sy n="98" d="100"/>
        </p:scale>
        <p:origin x="-3564" y="-114"/>
      </p:cViewPr>
      <p:guideLst>
        <p:guide orient="horz" pos="3132"/>
        <p:guide pos="2145"/>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de-DE" dirty="0">
              <a:latin typeface="Arial" pitchFamily="34" charset="0"/>
              <a:cs typeface="Arial" pitchFamily="34" charset="0"/>
            </a:endParaRPr>
          </a:p>
        </p:txBody>
      </p:sp>
      <p:sp>
        <p:nvSpPr>
          <p:cNvPr id="3" name="Date Placeholder 2"/>
          <p:cNvSpPr>
            <a:spLocks noGrp="1"/>
          </p:cNvSpPr>
          <p:nvPr>
            <p:ph type="dt" sz="quarter" idx="1"/>
          </p:nvPr>
        </p:nvSpPr>
        <p:spPr>
          <a:xfrm>
            <a:off x="3857636" y="0"/>
            <a:ext cx="2951163" cy="497126"/>
          </a:xfrm>
          <a:prstGeom prst="rect">
            <a:avLst/>
          </a:prstGeom>
        </p:spPr>
        <p:txBody>
          <a:bodyPr vert="horz" lIns="91440" tIns="45720" rIns="91440" bIns="45720" rtlCol="0"/>
          <a:lstStyle>
            <a:lvl1pPr algn="r">
              <a:defRPr sz="1200"/>
            </a:lvl1pPr>
          </a:lstStyle>
          <a:p>
            <a:fld id="{35F05CFF-548C-4E04-B325-CF1209D66BDC}" type="datetimeFigureOut">
              <a:rPr lang="de-DE" smtClean="0">
                <a:latin typeface="Arial" pitchFamily="34" charset="0"/>
                <a:cs typeface="Arial" pitchFamily="34" charset="0"/>
              </a:rPr>
              <a:pPr/>
              <a:t>28.02.2012</a:t>
            </a:fld>
            <a:endParaRPr lang="de-DE">
              <a:latin typeface="Arial" pitchFamily="34" charset="0"/>
              <a:cs typeface="Arial" pitchFamily="34" charset="0"/>
            </a:endParaRPr>
          </a:p>
        </p:txBody>
      </p:sp>
      <p:sp>
        <p:nvSpPr>
          <p:cNvPr id="4" name="Footer Placeholder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endParaRPr lang="de-DE">
              <a:latin typeface="Arial" pitchFamily="34" charset="0"/>
              <a:cs typeface="Arial" pitchFamily="34" charset="0"/>
            </a:endParaRPr>
          </a:p>
        </p:txBody>
      </p:sp>
      <p:sp>
        <p:nvSpPr>
          <p:cNvPr id="5" name="Slide Number Placeholder 4"/>
          <p:cNvSpPr>
            <a:spLocks noGrp="1"/>
          </p:cNvSpPr>
          <p:nvPr>
            <p:ph type="sldNum" sz="quarter" idx="3"/>
          </p:nvPr>
        </p:nvSpPr>
        <p:spPr>
          <a:xfrm>
            <a:off x="3857636" y="9443662"/>
            <a:ext cx="2951163" cy="497126"/>
          </a:xfrm>
          <a:prstGeom prst="rect">
            <a:avLst/>
          </a:prstGeom>
        </p:spPr>
        <p:txBody>
          <a:bodyPr vert="horz" lIns="91440" tIns="45720" rIns="91440" bIns="45720" rtlCol="0" anchor="b"/>
          <a:lstStyle>
            <a:lvl1pPr algn="r">
              <a:defRPr sz="1200"/>
            </a:lvl1pPr>
          </a:lstStyle>
          <a:p>
            <a:fld id="{4EE90EF7-3E10-491C-87C2-59674BB3AAF6}" type="slidenum">
              <a:rPr lang="de-DE" smtClean="0">
                <a:latin typeface="Arial" pitchFamily="34" charset="0"/>
                <a:cs typeface="Arial" pitchFamily="34" charset="0"/>
              </a:rPr>
              <a:pPr/>
              <a:t>‹Nr.›</a:t>
            </a:fld>
            <a:endParaRPr lang="de-DE">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atin typeface="Arial" pitchFamily="34" charset="0"/>
                <a:cs typeface="Arial" pitchFamily="34" charset="0"/>
              </a:defRPr>
            </a:lvl1pPr>
          </a:lstStyle>
          <a:p>
            <a:endParaRPr lang="de-DE"/>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atin typeface="Arial" pitchFamily="34" charset="0"/>
                <a:cs typeface="Arial" pitchFamily="34" charset="0"/>
              </a:defRPr>
            </a:lvl1pPr>
          </a:lstStyle>
          <a:p>
            <a:fld id="{5EFB8DA3-BCA9-4B7D-B50D-14F47506B614}" type="datetimeFigureOut">
              <a:rPr lang="de-DE" smtClean="0"/>
              <a:pPr/>
              <a:t>28.02.2012</a:t>
            </a:fld>
            <a:endParaRPr lang="de-DE"/>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normAutofit/>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endParaRPr lang="de-DE"/>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fld id="{F07B8F03-BC93-4120-96CA-A36DF640BE24}"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dirty="0"/>
          </a:p>
        </p:txBody>
      </p:sp>
      <p:sp>
        <p:nvSpPr>
          <p:cNvPr id="4" name="Slide Number Placeholder 3"/>
          <p:cNvSpPr>
            <a:spLocks noGrp="1"/>
          </p:cNvSpPr>
          <p:nvPr>
            <p:ph type="sldNum" sz="quarter" idx="10"/>
          </p:nvPr>
        </p:nvSpPr>
        <p:spPr/>
        <p:txBody>
          <a:bodyPr/>
          <a:lstStyle/>
          <a:p>
            <a:fld id="{F07B8F03-BC93-4120-96CA-A36DF640BE24}" type="slidenum">
              <a:rPr lang="de-DE" smtClean="0"/>
              <a:pPr/>
              <a:t>1</a:t>
            </a:fld>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de-DE" dirty="0" smtClean="0"/>
              <a:t>Wechselbereitschaft und geringere Arbeitgeberloyalität: Mehr als ein Viertel der Befragten erwartet, dass sie sechs und mehr Arbeitgeber im Laufe ihrer Karriere erleben werden, 2008 waren es noch zehn Prozent. Insbesondere Unsicherheiten im Arbeitsverhältnis der letzten (</a:t>
            </a:r>
            <a:r>
              <a:rPr lang="de-DE" dirty="0" err="1" smtClean="0"/>
              <a:t>Kriesen</a:t>
            </a:r>
            <a:r>
              <a:rPr lang="de-DE" dirty="0" smtClean="0"/>
              <a:t>-) Jahre haben dazu beigetragen.</a:t>
            </a:r>
          </a:p>
          <a:p>
            <a:r>
              <a:rPr lang="de-DE" dirty="0" smtClean="0"/>
              <a:t>Durch Kompromisse geprägt: Die derzeitigen ökonomischen Umstände haben offensichtlich dazu geführt, dass längst nicht alle </a:t>
            </a:r>
            <a:r>
              <a:rPr lang="de-DE" dirty="0" err="1" smtClean="0"/>
              <a:t>Millenials</a:t>
            </a:r>
            <a:r>
              <a:rPr lang="de-DE" dirty="0" smtClean="0"/>
              <a:t> in ihrem Traumberuf arbeiten: 38 Prozent sagen, dass sie ursprünglich einen anderen Job angestrebt hätten und 43 Prozent äußerten ihren Veränderungswillen.</a:t>
            </a:r>
          </a:p>
          <a:p>
            <a:r>
              <a:rPr lang="de-DE" dirty="0" smtClean="0"/>
              <a:t>Prioritäten und anderer Fokus: Adäquate Work-Life-Balance und die persönliche Weiterentwicklung im Job ist dieser Generation mitunter wichtiger als finanzielle Kompensation. Auch Vielfalt in Bezug auf die Belegschaft und Arbeitsbedingungen steht im Mittelpunkt.</a:t>
            </a:r>
          </a:p>
          <a:p>
            <a:r>
              <a:rPr lang="de-DE" dirty="0" smtClean="0"/>
              <a:t>Technologie bevorzugt: Der digitale Lebensstil der </a:t>
            </a:r>
            <a:r>
              <a:rPr lang="de-DE" dirty="0" err="1" smtClean="0"/>
              <a:t>Millenials</a:t>
            </a:r>
            <a:r>
              <a:rPr lang="de-DE" dirty="0" smtClean="0"/>
              <a:t> ändert auch ihr Verhalten im Job. 41 Prozent von ihnen bevorzugen elektronische Kommunikation vor Telefonie oder gar dem Vier-Augen-Gespräch. Auch die Nutzung eigner Kommunikationsmittel ist wichtig. Dies steht noch im Konflikt zu der Gestaltung heutiger Arbeitsplätzen.</a:t>
            </a:r>
          </a:p>
          <a:p>
            <a:r>
              <a:rPr lang="de-DE" dirty="0" smtClean="0"/>
              <a:t>Karriereweg und Mobilität muss sein: Wichtig ist für die Berufseinsteiger, dass kein Stillstand herrscht und sie im Unternehmen eine Chance bekommen, zügig aufzusteigen. Dies ist solchen Berufstätigen sogar wichtiger als die Gehaltsentwicklung.</a:t>
            </a:r>
          </a:p>
          <a:p>
            <a:r>
              <a:rPr lang="de-DE" dirty="0" smtClean="0"/>
              <a:t>Streben nach dem wertevollen Arbeitgeber: Corporate </a:t>
            </a:r>
            <a:r>
              <a:rPr lang="de-DE" dirty="0" err="1" smtClean="0"/>
              <a:t>Social</a:t>
            </a:r>
            <a:r>
              <a:rPr lang="de-DE" dirty="0" smtClean="0"/>
              <a:t> </a:t>
            </a:r>
            <a:r>
              <a:rPr lang="de-DE" dirty="0" err="1" smtClean="0"/>
              <a:t>Responsibility</a:t>
            </a:r>
            <a:r>
              <a:rPr lang="de-DE" dirty="0" smtClean="0"/>
              <a:t> und für die eigenen Werte stehende Arbeitgeber bleiben wichtig. Unternehmen des Financial Services </a:t>
            </a:r>
            <a:r>
              <a:rPr lang="de-DE" dirty="0" err="1" smtClean="0"/>
              <a:t>Sekors</a:t>
            </a:r>
            <a:r>
              <a:rPr lang="de-DE" dirty="0" smtClean="0"/>
              <a:t> büßen an Reputation erheblich ein und reduzieren ihre Arbeitgeberattraktivität erheblich</a:t>
            </a:r>
          </a:p>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de-DE" smtClean="0"/>
              <a:pPr/>
              <a:t>11</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de-DE" dirty="0" smtClean="0"/>
              <a:t>Quelle: Gesundheitsmonitor</a:t>
            </a:r>
            <a:r>
              <a:rPr lang="de-DE" baseline="0" dirty="0" smtClean="0"/>
              <a:t> Bertelsmann Stiftung, 2010</a:t>
            </a:r>
          </a:p>
          <a:p>
            <a:pPr algn="l"/>
            <a:endParaRPr lang="de-DE" baseline="0" dirty="0" smtClean="0"/>
          </a:p>
          <a:p>
            <a:pPr algn="l"/>
            <a:r>
              <a:rPr lang="de-DE" baseline="0" dirty="0" smtClean="0"/>
              <a:t>Beispiel Lufthansa: Piloten wurden bisher mit 60 automatisch in Rente geschickt, Gericht hat dies jüngst als altersdiskriminierend erklärt</a:t>
            </a:r>
            <a:endParaRPr lang="de-DE" dirty="0"/>
          </a:p>
        </p:txBody>
      </p:sp>
      <p:sp>
        <p:nvSpPr>
          <p:cNvPr id="4" name="Slide Number Placeholder 3"/>
          <p:cNvSpPr>
            <a:spLocks noGrp="1"/>
          </p:cNvSpPr>
          <p:nvPr>
            <p:ph type="sldNum" sz="quarter" idx="10"/>
          </p:nvPr>
        </p:nvSpPr>
        <p:spPr/>
        <p:txBody>
          <a:bodyPr/>
          <a:lstStyle/>
          <a:p>
            <a:fld id="{F07B8F03-BC93-4120-96CA-A36DF640BE24}" type="slidenum">
              <a:rPr lang="de-DE" smtClean="0"/>
              <a:pPr/>
              <a:t>12</a:t>
            </a:fld>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dirty="0"/>
          </a:p>
        </p:txBody>
      </p:sp>
      <p:sp>
        <p:nvSpPr>
          <p:cNvPr id="4" name="Slide Number Placeholder 3"/>
          <p:cNvSpPr>
            <a:spLocks noGrp="1"/>
          </p:cNvSpPr>
          <p:nvPr>
            <p:ph type="sldNum" sz="quarter" idx="10"/>
          </p:nvPr>
        </p:nvSpPr>
        <p:spPr/>
        <p:txBody>
          <a:bodyPr/>
          <a:lstStyle/>
          <a:p>
            <a:fld id="{E6D5EE04-6622-4AD6-A6DC-40BC47304F9B}" type="slidenum">
              <a:rPr lang="de-DE" smtClean="0"/>
              <a:pPr/>
              <a:t>13</a:t>
            </a:fld>
            <a:endParaRPr lang="de-D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005F45B1-44AE-42F6-A28A-BCF566EC941E}" type="slidenum">
              <a:rPr lang="de-DE" smtClean="0"/>
              <a:pPr/>
              <a:t>14</a:t>
            </a:fld>
            <a:endParaRPr lang="de-DE" dirty="0"/>
          </a:p>
        </p:txBody>
      </p:sp>
      <p:sp>
        <p:nvSpPr>
          <p:cNvPr id="3" name="Notes Placeholder 2"/>
          <p:cNvSpPr>
            <a:spLocks noGrp="1"/>
          </p:cNvSpPr>
          <p:nvPr>
            <p:ph type="body" idx="1"/>
          </p:nvPr>
        </p:nvSpPr>
        <p:spPr/>
        <p:txBody>
          <a:bodyPr>
            <a:normAutofit/>
          </a:bodyPr>
          <a:lstStyle/>
          <a:p>
            <a:r>
              <a:rPr lang="de-DE" dirty="0" smtClean="0"/>
              <a:t>Unsere</a:t>
            </a:r>
            <a:r>
              <a:rPr lang="de-DE" baseline="0" dirty="0" smtClean="0"/>
              <a:t> Welt durchläuft einen tiefgreifenden strukturellen Wandel. Er bewirkt irreversible Umbrüche nicht nur in der demographischen Dimension, auch herrschende Strukturen im technologischen und ökonomischen Umfeld müssen infrage gestellt werden.</a:t>
            </a:r>
          </a:p>
          <a:p>
            <a:endParaRPr lang="de-DE" baseline="0" dirty="0" smtClean="0"/>
          </a:p>
          <a:p>
            <a:r>
              <a:rPr lang="de-DE" baseline="0" dirty="0" smtClean="0"/>
              <a:t>Der Strukturwandel wird durch Globalisierung und zunehmender Geschwindigkeit der Veränderungen verschärft.</a:t>
            </a:r>
          </a:p>
          <a:p>
            <a:endParaRPr lang="de-DE" baseline="0" dirty="0" smtClean="0"/>
          </a:p>
          <a:p>
            <a:endParaRPr lang="de-DE" baseline="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5F45BD3-4354-45B7-AA16-C38F66AE9004}" type="slidenum">
              <a:rPr lang="de-DE" smtClean="0"/>
              <a:pPr/>
              <a:t>15</a:t>
            </a:fld>
            <a:endParaRPr lang="de-DE" dirty="0"/>
          </a:p>
        </p:txBody>
      </p:sp>
      <p:sp>
        <p:nvSpPr>
          <p:cNvPr id="3" name="Notes Placeholder 2"/>
          <p:cNvSpPr>
            <a:spLocks noGrp="1"/>
          </p:cNvSpPr>
          <p:nvPr>
            <p:ph type="body" idx="1"/>
          </p:nvPr>
        </p:nvSpPr>
        <p:spPr/>
        <p:txBody>
          <a:bodyPr>
            <a:normAutofit/>
          </a:bodyPr>
          <a:lstStyle/>
          <a:p>
            <a:r>
              <a:rPr lang="de-DE" dirty="0" smtClean="0"/>
              <a:t>Arbeitsmarkt</a:t>
            </a:r>
          </a:p>
          <a:p>
            <a:pPr>
              <a:buFontTx/>
              <a:buChar char="-"/>
            </a:pPr>
            <a:r>
              <a:rPr lang="de-DE" baseline="0" dirty="0" smtClean="0"/>
              <a:t>Veränderungen und Qualität in den Bildungssystemen</a:t>
            </a:r>
          </a:p>
          <a:p>
            <a:pPr>
              <a:buFontTx/>
              <a:buChar char="-"/>
            </a:pPr>
            <a:r>
              <a:rPr lang="de-DE" baseline="0" dirty="0" smtClean="0"/>
              <a:t> Mobilität und Globalisierung des </a:t>
            </a:r>
            <a:r>
              <a:rPr lang="de-DE" baseline="0" dirty="0" err="1" smtClean="0"/>
              <a:t>Arbeitsamrkts</a:t>
            </a:r>
            <a:endParaRPr lang="de-D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dirty="0"/>
          </a:p>
        </p:txBody>
      </p:sp>
      <p:sp>
        <p:nvSpPr>
          <p:cNvPr id="4" name="Slide Number Placeholder 3"/>
          <p:cNvSpPr>
            <a:spLocks noGrp="1"/>
          </p:cNvSpPr>
          <p:nvPr>
            <p:ph type="sldNum" sz="quarter" idx="10"/>
          </p:nvPr>
        </p:nvSpPr>
        <p:spPr/>
        <p:txBody>
          <a:bodyPr/>
          <a:lstStyle/>
          <a:p>
            <a:fld id="{E6D5EE04-6622-4AD6-A6DC-40BC47304F9B}" type="slidenum">
              <a:rPr lang="de-DE" smtClean="0"/>
              <a:pPr/>
              <a:t>16</a:t>
            </a:fld>
            <a:endParaRPr 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smtClean="0"/>
              <a:t>PwC führt jährlichen, weltweiten „CEO</a:t>
            </a:r>
            <a:r>
              <a:rPr lang="de-DE" baseline="0" dirty="0" smtClean="0"/>
              <a:t> Survey“ durch</a:t>
            </a:r>
          </a:p>
          <a:p>
            <a:endParaRPr lang="de-DE" baseline="0" dirty="0" smtClean="0"/>
          </a:p>
          <a:p>
            <a:r>
              <a:rPr lang="de-DE" dirty="0" smtClean="0"/>
              <a:t>Für die diesjährige Studie befragte PwC 1.201 CEOs aus 70 Ländern, davon 61 aus Deutschland</a:t>
            </a:r>
          </a:p>
          <a:p>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solidFill>
                  <a:srgbClr val="FFFFFF"/>
                </a:solidFill>
                <a:latin typeface="Georgia" pitchFamily="18" charset="0"/>
              </a:rPr>
              <a:t>56% der CEOs sehen die Verfügbarkeit von Talenten als Bedrohung für ihr zukünftiges Geschäftsmodell</a:t>
            </a:r>
            <a:endParaRPr lang="de-DE" dirty="0" smtClean="0"/>
          </a:p>
          <a:p>
            <a:endParaRPr lang="de-DE" dirty="0" smtClean="0"/>
          </a:p>
          <a:p>
            <a:r>
              <a:rPr lang="de-DE" dirty="0" smtClean="0"/>
              <a:t>Personalmanagement ist eine der größten Herausforderungen für Unternehmen</a:t>
            </a:r>
            <a:endParaRPr lang="de-DE" dirty="0"/>
          </a:p>
        </p:txBody>
      </p:sp>
      <p:sp>
        <p:nvSpPr>
          <p:cNvPr id="4" name="Slide Number Placeholder 3"/>
          <p:cNvSpPr>
            <a:spLocks noGrp="1"/>
          </p:cNvSpPr>
          <p:nvPr>
            <p:ph type="sldNum" sz="quarter" idx="10"/>
          </p:nvPr>
        </p:nvSpPr>
        <p:spPr/>
        <p:txBody>
          <a:bodyPr/>
          <a:lstStyle/>
          <a:p>
            <a:fld id="{E6D5EE04-6622-4AD6-A6DC-40BC47304F9B}" type="slidenum">
              <a:rPr lang="de-DE" smtClean="0"/>
              <a:pPr/>
              <a:t>17</a:t>
            </a:fld>
            <a:endParaRPr lang="de-D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PwC</a:t>
            </a:r>
            <a:r>
              <a:rPr lang="en-US" b="0" baseline="0" dirty="0" smtClean="0"/>
              <a:t> hat mit der Studie “Managing Tomorrow´s People – The future of work 2020” (2007) die möglichen Entwicklungswege anhand dreier Szenarien dargestellt.</a:t>
            </a:r>
          </a:p>
          <a:p>
            <a:endParaRPr lang="en-US" b="0" baseline="0" dirty="0" smtClean="0"/>
          </a:p>
          <a:p>
            <a:r>
              <a:rPr lang="en-US" b="0" baseline="0" dirty="0" smtClean="0"/>
              <a:t>Fokus lag darin zu betrachten, wie sich mögliche Personalinitiativen innerhalb dieser Szenarien darstellen und ggf. unterscheiden.</a:t>
            </a:r>
            <a:endParaRPr lang="en-US" b="0" dirty="0" smtClean="0"/>
          </a:p>
          <a:p>
            <a:endParaRPr lang="en-US" b="1" dirty="0" smtClean="0"/>
          </a:p>
          <a:p>
            <a:r>
              <a:rPr lang="en-US" dirty="0" smtClean="0"/>
              <a:t>[Erläuterung</a:t>
            </a:r>
            <a:r>
              <a:rPr lang="en-US" baseline="0" dirty="0" smtClean="0"/>
              <a:t> der drei “Worlds”]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de-DE" smtClean="0"/>
              <a:pPr/>
              <a:t>20</a:t>
            </a:fld>
            <a:endParaRPr lang="de-D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smtClean="0"/>
              <a:t>Wir haben Ihnen einmal ein paar Beispiele mitgebracht,</a:t>
            </a:r>
            <a:r>
              <a:rPr lang="de-DE" baseline="0" dirty="0" smtClean="0"/>
              <a:t> die verdeutlichen, wie „Personal“ gute Antworten zu den gezeigten Herausforderungen beisteuern kann…</a:t>
            </a:r>
            <a:endParaRPr lang="de-DE" dirty="0"/>
          </a:p>
        </p:txBody>
      </p:sp>
      <p:sp>
        <p:nvSpPr>
          <p:cNvPr id="4" name="Slide Number Placeholder 3"/>
          <p:cNvSpPr>
            <a:spLocks noGrp="1"/>
          </p:cNvSpPr>
          <p:nvPr>
            <p:ph type="sldNum" sz="quarter" idx="10"/>
          </p:nvPr>
        </p:nvSpPr>
        <p:spPr/>
        <p:txBody>
          <a:bodyPr/>
          <a:lstStyle/>
          <a:p>
            <a:fld id="{E6D5EE04-6622-4AD6-A6DC-40BC47304F9B}" type="slidenum">
              <a:rPr lang="de-DE" smtClean="0"/>
              <a:pPr/>
              <a:t>21</a:t>
            </a:fld>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Strategischer Nutzen statt Selbstzweck</a:t>
            </a:r>
            <a:r>
              <a:rPr lang="de-DE" sz="1200" baseline="0" dirty="0" smtClean="0"/>
              <a:t> oder nur gut gemeinter Appelle und Worte als reine Lippenbekenntnisse. Die</a:t>
            </a:r>
            <a:r>
              <a:rPr lang="de-DE" dirty="0" smtClean="0"/>
              <a:t> Aufgabe ist es, die sozialen und kulturellen Unterschiede von Menschen so gut wie möglich zu nutzen. Nun ist es mit Diversity-Management so wie mit anderen Programmen: Wo man etwas nicht ernst nimmt, werden viele Worte gemacht wie unzählige, einander bis aufs Detail gleichende Diversity-Reports und -Regeln beweisen -, aber nichts gesagt und schon gar nichts getan.</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Diversity</a:t>
            </a:r>
            <a:r>
              <a:rPr lang="de-DE" sz="1200" baseline="0" dirty="0" smtClean="0"/>
              <a:t> Management darf nicht im Quotenmanagement verharren: </a:t>
            </a:r>
            <a:r>
              <a:rPr lang="de-DE" dirty="0" smtClean="0"/>
              <a:t>Mehr Frauen, mehr Alte, mehr Ethnien - all das ist richtig, nützt aber überhaupt nichts, wenn man daraus wieder Monokulturen und etwas Besonderes macht. Es geht</a:t>
            </a:r>
            <a:r>
              <a:rPr lang="de-DE" baseline="0" dirty="0" smtClean="0"/>
              <a:t> darum Potenziale zu nutzen, die bisher als – hinter vorgehaltener Hand – Irritationen gegolten haben. Man muss </a:t>
            </a:r>
            <a:r>
              <a:rPr lang="de-DE" dirty="0" smtClean="0"/>
              <a:t>den Mut haben, über die entscheidenden Unterschiede auch zu streiten. Wer den Unterschied nutzen will, muss etwas weniger Harmoniesucht in die Suppe rühren.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smtClean="0"/>
          </a:p>
          <a:p>
            <a:r>
              <a:rPr lang="de-DE" sz="1200" dirty="0" smtClean="0"/>
              <a:t>Erweiterung des Suchfelds und Fokussierung der Mitarbeiter</a:t>
            </a:r>
            <a:r>
              <a:rPr lang="de-DE" sz="1200" i="1" dirty="0" smtClean="0"/>
              <a:t>kompetenz: </a:t>
            </a:r>
            <a:r>
              <a:rPr lang="de-DE" sz="1200" kern="1200" baseline="0" dirty="0" smtClean="0">
                <a:solidFill>
                  <a:schemeClr val="tx1"/>
                </a:solidFill>
                <a:latin typeface="Arial" pitchFamily="34" charset="0"/>
                <a:ea typeface="+mn-ea"/>
                <a:cs typeface="Arial" pitchFamily="34" charset="0"/>
              </a:rPr>
              <a:t>Noch haben zu wenige Unternehmen erkannt, dass das wirtschaftliche Potenzial der gut ausgebildeten Frauen ebenso wenig genutzt wird wie das von z.B. Migranten und Senioren. Erfolgreiche Unternehmen nehmen die Kompetenzperspektive ein und merken, dass die dadurch eine deutlich größeren Talentpool. </a:t>
            </a:r>
            <a:endParaRPr lang="de-DE" sz="1200" i="1" dirty="0" smtClean="0"/>
          </a:p>
          <a:p>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Einschreiben in die Unternehmens-DNA „durch die Hintertür“</a:t>
            </a:r>
          </a:p>
          <a:p>
            <a:endParaRPr lang="de-DE" dirty="0" smtClean="0"/>
          </a:p>
          <a:p>
            <a:r>
              <a:rPr lang="de-DE" dirty="0" smtClean="0"/>
              <a:t>„Selbstverwirklichung? Nur nach Dienstschluss?“: Der</a:t>
            </a:r>
            <a:r>
              <a:rPr lang="de-DE" baseline="0" dirty="0" smtClean="0"/>
              <a:t> grundsätzliche Wandel, der bereits stattgefunden hat, resultiert daraus, dass die herkömmliche Trennung von Arbeit und Freizeit („Erst Dienst, dann Schnaps“) nicht mehr gültig ist. Die Theoretiker sprachen hier immer von der „partiellen Inklusion“ des MA in den Betrieb, der nur in seiner Eigenschaft als Arbeitnehmer oder Manager im Unternehmen ist, der Privatmensch überspitzt formuliert vor der Werkshalle zurückbleibt. Dies ist nun nicht mehr der Fall und Elemente des Private finden genauso Einzug in den Arbeitsalltag wie berufliche Element in die private Dimension eindringen (Stichwort „Blackberry“). Vielfalt managen heißt auf persönliche Bedürfnisse Rücksicht nehmen. Das gilt z.B. für die Arbeitszeit (Der eine braucht eine 9-5 Struktur, der nächste arbeitet aufgabenorientiert flexibel, ein anderer will sich nach seinem Basketball-Trainingsplan richten oder muss sich nach der Verfügbarkeit des Babysitters richten), Arbeitsinhalte (z.B. Gewährung von 20% der Arbeitszeit für selbst</a:t>
            </a:r>
            <a:endParaRPr lang="de-DE" dirty="0"/>
          </a:p>
        </p:txBody>
      </p:sp>
      <p:sp>
        <p:nvSpPr>
          <p:cNvPr id="4" name="Slide Number Placeholder 3"/>
          <p:cNvSpPr>
            <a:spLocks noGrp="1"/>
          </p:cNvSpPr>
          <p:nvPr>
            <p:ph type="sldNum" sz="quarter" idx="10"/>
          </p:nvPr>
        </p:nvSpPr>
        <p:spPr/>
        <p:txBody>
          <a:bodyPr/>
          <a:lstStyle/>
          <a:p>
            <a:fld id="{F07B8F03-BC93-4120-96CA-A36DF640BE24}" type="slidenum">
              <a:rPr lang="de-DE" smtClean="0"/>
              <a:pPr/>
              <a:t>25</a:t>
            </a:fld>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dirty="0"/>
          </a:p>
        </p:txBody>
      </p:sp>
      <p:sp>
        <p:nvSpPr>
          <p:cNvPr id="4" name="Slide Number Placeholder 3"/>
          <p:cNvSpPr>
            <a:spLocks noGrp="1"/>
          </p:cNvSpPr>
          <p:nvPr>
            <p:ph type="sldNum" sz="quarter" idx="10"/>
          </p:nvPr>
        </p:nvSpPr>
        <p:spPr/>
        <p:txBody>
          <a:bodyPr/>
          <a:lstStyle/>
          <a:p>
            <a:fld id="{F07B8F03-BC93-4120-96CA-A36DF640BE24}" type="slidenum">
              <a:rPr lang="de-DE" smtClean="0"/>
              <a:pPr/>
              <a:t>2</a:t>
            </a:fld>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dirty="0"/>
          </a:p>
        </p:txBody>
      </p:sp>
      <p:sp>
        <p:nvSpPr>
          <p:cNvPr id="4" name="Slide Number Placeholder 3"/>
          <p:cNvSpPr>
            <a:spLocks noGrp="1"/>
          </p:cNvSpPr>
          <p:nvPr>
            <p:ph type="sldNum" sz="quarter" idx="10"/>
          </p:nvPr>
        </p:nvSpPr>
        <p:spPr/>
        <p:txBody>
          <a:bodyPr/>
          <a:lstStyle/>
          <a:p>
            <a:fld id="{E6D5EE04-6622-4AD6-A6DC-40BC47304F9B}" type="slidenum">
              <a:rPr lang="de-DE" smtClean="0"/>
              <a:pPr/>
              <a:t>26</a:t>
            </a:fld>
            <a:endParaRPr lang="de-D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de-DE" smtClean="0"/>
              <a:pPr/>
              <a:t>27</a:t>
            </a:fld>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7B8F03-BC93-4120-96CA-A36DF640BE24}" type="slidenum">
              <a:rPr lang="de-DE" smtClean="0"/>
              <a:pPr/>
              <a:t>28</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dirty="0"/>
          </a:p>
        </p:txBody>
      </p:sp>
      <p:sp>
        <p:nvSpPr>
          <p:cNvPr id="4" name="Slide Number Placeholder 3"/>
          <p:cNvSpPr>
            <a:spLocks noGrp="1"/>
          </p:cNvSpPr>
          <p:nvPr>
            <p:ph type="sldNum" sz="quarter" idx="10"/>
          </p:nvPr>
        </p:nvSpPr>
        <p:spPr/>
        <p:txBody>
          <a:bodyPr/>
          <a:lstStyle/>
          <a:p>
            <a:fld id="{E6D5EE04-6622-4AD6-A6DC-40BC47304F9B}" type="slidenum">
              <a:rPr lang="de-DE" smtClean="0"/>
              <a:pPr/>
              <a:t>3</a:t>
            </a:fld>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sz="1200" kern="1200" dirty="0" smtClean="0">
                <a:solidFill>
                  <a:schemeClr val="tx1"/>
                </a:solidFill>
                <a:latin typeface="Arial" pitchFamily="34" charset="0"/>
                <a:ea typeface="+mn-ea"/>
                <a:cs typeface="Arial" pitchFamily="34" charset="0"/>
              </a:rPr>
              <a:t>Die Bevölkerung Deutschlands schrumpft und altert unaufhaltsam. </a:t>
            </a:r>
          </a:p>
          <a:p>
            <a:endParaRPr lang="de-DE" sz="1200" kern="1200" dirty="0" smtClean="0">
              <a:solidFill>
                <a:schemeClr val="tx1"/>
              </a:solidFill>
              <a:latin typeface="Arial" pitchFamily="34" charset="0"/>
              <a:ea typeface="+mn-ea"/>
              <a:cs typeface="Arial" pitchFamily="34" charset="0"/>
            </a:endParaRPr>
          </a:p>
          <a:p>
            <a:r>
              <a:rPr lang="de-DE" sz="1200" kern="1200" dirty="0" smtClean="0">
                <a:solidFill>
                  <a:schemeClr val="tx1"/>
                </a:solidFill>
                <a:latin typeface="Arial" pitchFamily="34" charset="0"/>
                <a:ea typeface="+mn-ea"/>
                <a:cs typeface="Arial" pitchFamily="34" charset="0"/>
              </a:rPr>
              <a:t>Dies bedeutet nicht nur für die Gesellschaft und jeden Einzelnen gravierende Veränderungen, sondern stellt vor allem die deutsche Wirtschaft vor große Herausforderungen. </a:t>
            </a:r>
          </a:p>
          <a:p>
            <a:endParaRPr lang="de-DE" sz="1200" kern="1200" dirty="0" smtClean="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E6D5EE04-6622-4AD6-A6DC-40BC47304F9B}" type="slidenum">
              <a:rPr lang="de-DE" smtClean="0"/>
              <a:pPr/>
              <a:t>4</a:t>
            </a:fld>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sz="1200" kern="1200" dirty="0" smtClean="0">
                <a:solidFill>
                  <a:schemeClr val="tx1"/>
                </a:solidFill>
                <a:latin typeface="Arial" pitchFamily="34" charset="0"/>
                <a:ea typeface="+mn-ea"/>
                <a:cs typeface="Arial" pitchFamily="34" charset="0"/>
              </a:rPr>
              <a:t>In Prognosen des Statistischen Bundesamts zeichnet sich ein deutlicher Trend bei der Bevölkerungsentwicklung ab. Während im Jahr 2008 noch 82,0 Millionen Menschen in Deutschland lebten, werden es 2030 lediglich noch 77,4 Millionen Menschen sein </a:t>
            </a:r>
          </a:p>
          <a:p>
            <a:endParaRPr lang="de-DE" sz="1200" kern="1200" dirty="0" smtClean="0">
              <a:solidFill>
                <a:schemeClr val="tx1"/>
              </a:solidFill>
              <a:latin typeface="Arial" pitchFamily="34" charset="0"/>
              <a:ea typeface="+mn-ea"/>
              <a:cs typeface="Arial" pitchFamily="34" charset="0"/>
            </a:endParaRPr>
          </a:p>
          <a:p>
            <a:r>
              <a:rPr lang="de-DE" sz="1200" kern="1200" dirty="0" smtClean="0">
                <a:solidFill>
                  <a:schemeClr val="tx1"/>
                </a:solidFill>
                <a:latin typeface="Arial" pitchFamily="34" charset="0"/>
                <a:ea typeface="+mn-ea"/>
                <a:cs typeface="Arial" pitchFamily="34" charset="0"/>
              </a:rPr>
              <a:t>In Verbindung mit der steigenden Lebenserwartung und der Erhöhung der Lebensarbeitszeit wird dies die Überalterung der Belegschaften weiter verschärfen. </a:t>
            </a:r>
          </a:p>
          <a:p>
            <a:endParaRPr lang="de-DE" sz="1200" kern="1200" dirty="0" smtClean="0">
              <a:solidFill>
                <a:schemeClr val="tx1"/>
              </a:solidFill>
              <a:latin typeface="Arial" pitchFamily="34" charset="0"/>
              <a:ea typeface="+mn-ea"/>
              <a:cs typeface="Arial" pitchFamily="34" charset="0"/>
            </a:endParaRPr>
          </a:p>
          <a:p>
            <a:r>
              <a:rPr lang="de-DE" sz="1200" kern="1200" dirty="0" smtClean="0">
                <a:solidFill>
                  <a:schemeClr val="tx1"/>
                </a:solidFill>
                <a:latin typeface="Arial" pitchFamily="34" charset="0"/>
                <a:ea typeface="+mn-ea"/>
                <a:cs typeface="Arial" pitchFamily="34" charset="0"/>
              </a:rPr>
              <a:t>Die aktuelle </a:t>
            </a:r>
            <a:r>
              <a:rPr lang="de-DE" sz="1200" kern="1200" dirty="0" err="1" smtClean="0">
                <a:solidFill>
                  <a:schemeClr val="tx1"/>
                </a:solidFill>
                <a:latin typeface="Arial" pitchFamily="34" charset="0"/>
                <a:ea typeface="+mn-ea"/>
                <a:cs typeface="Arial" pitchFamily="34" charset="0"/>
              </a:rPr>
              <a:t>Demografiediskussion</a:t>
            </a:r>
            <a:r>
              <a:rPr lang="de-DE" sz="1200" kern="1200" dirty="0" smtClean="0">
                <a:solidFill>
                  <a:schemeClr val="tx1"/>
                </a:solidFill>
                <a:latin typeface="Arial" pitchFamily="34" charset="0"/>
                <a:ea typeface="+mn-ea"/>
                <a:cs typeface="Arial" pitchFamily="34" charset="0"/>
              </a:rPr>
              <a:t> konzentriert sich im Wesentlichen auf drei bedeutende thematische Schwerpunkte, deren Konsequenzen für die deutsche Wirtschaft schon jetzt spürbar werden:</a:t>
            </a:r>
          </a:p>
          <a:p>
            <a:r>
              <a:rPr lang="de-DE" sz="1200" kern="1200" dirty="0" smtClean="0">
                <a:solidFill>
                  <a:schemeClr val="tx1"/>
                </a:solidFill>
                <a:latin typeface="Arial" pitchFamily="34" charset="0"/>
                <a:ea typeface="+mn-ea"/>
                <a:cs typeface="Arial" pitchFamily="34" charset="0"/>
              </a:rPr>
              <a:t> </a:t>
            </a:r>
          </a:p>
          <a:p>
            <a:pPr lvl="0"/>
            <a:r>
              <a:rPr lang="de-DE" sz="1200" kern="1200" dirty="0" smtClean="0">
                <a:solidFill>
                  <a:schemeClr val="tx1"/>
                </a:solidFill>
                <a:latin typeface="Arial" pitchFamily="34" charset="0"/>
                <a:ea typeface="+mn-ea"/>
                <a:cs typeface="Arial" pitchFamily="34" charset="0"/>
              </a:rPr>
              <a:t>- Verknappung der Zahl der Erwerbspersonen aufgrund einer sinkenden Geburtenrate</a:t>
            </a:r>
          </a:p>
          <a:p>
            <a:pPr lvl="0"/>
            <a:r>
              <a:rPr lang="de-DE" sz="1200" kern="1200" dirty="0" smtClean="0">
                <a:solidFill>
                  <a:schemeClr val="tx1"/>
                </a:solidFill>
                <a:latin typeface="Arial" pitchFamily="34" charset="0"/>
                <a:ea typeface="+mn-ea"/>
                <a:cs typeface="Arial" pitchFamily="34" charset="0"/>
              </a:rPr>
              <a:t>- Zunehmende Überalterung der deutschen Bevölkerung und damit der Arbeitnehmerschaft </a:t>
            </a:r>
          </a:p>
          <a:p>
            <a:pPr lvl="0"/>
            <a:r>
              <a:rPr lang="de-DE" sz="1200" kern="1200" dirty="0" smtClean="0">
                <a:solidFill>
                  <a:schemeClr val="tx1"/>
                </a:solidFill>
                <a:latin typeface="Arial" pitchFamily="34" charset="0"/>
                <a:ea typeface="+mn-ea"/>
                <a:cs typeface="Arial" pitchFamily="34" charset="0"/>
              </a:rPr>
              <a:t>- Vereinbarkeit von Familie und Beruf</a:t>
            </a:r>
          </a:p>
          <a:p>
            <a:endParaRPr lang="de-DE" dirty="0"/>
          </a:p>
        </p:txBody>
      </p:sp>
      <p:sp>
        <p:nvSpPr>
          <p:cNvPr id="4" name="Slide Number Placeholder 3"/>
          <p:cNvSpPr>
            <a:spLocks noGrp="1"/>
          </p:cNvSpPr>
          <p:nvPr>
            <p:ph type="sldNum" sz="quarter" idx="10"/>
          </p:nvPr>
        </p:nvSpPr>
        <p:spPr/>
        <p:txBody>
          <a:bodyPr/>
          <a:lstStyle/>
          <a:p>
            <a:fld id="{E6D5EE04-6622-4AD6-A6DC-40BC47304F9B}" type="slidenum">
              <a:rPr lang="de-DE" smtClean="0"/>
              <a:pPr/>
              <a:t>5</a:t>
            </a:fld>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den </a:t>
            </a:r>
            <a:r>
              <a:rPr lang="en-US" baseline="0" dirty="0" err="1" smtClean="0"/>
              <a:t>nächsten</a:t>
            </a:r>
            <a:r>
              <a:rPr lang="en-US" baseline="0" dirty="0" smtClean="0"/>
              <a:t> 10-15 </a:t>
            </a:r>
            <a:r>
              <a:rPr lang="en-US" baseline="0" dirty="0" err="1" smtClean="0"/>
              <a:t>Jahren</a:t>
            </a:r>
            <a:r>
              <a:rPr lang="en-US" baseline="0" dirty="0" smtClean="0"/>
              <a:t> </a:t>
            </a:r>
            <a:r>
              <a:rPr lang="en-US" baseline="0" dirty="0" err="1" smtClean="0"/>
              <a:t>kommt</a:t>
            </a:r>
            <a:r>
              <a:rPr lang="en-US" baseline="0" dirty="0" smtClean="0"/>
              <a:t> </a:t>
            </a:r>
            <a:r>
              <a:rPr lang="en-US" baseline="0" dirty="0" err="1" smtClean="0"/>
              <a:t>es</a:t>
            </a:r>
            <a:r>
              <a:rPr lang="en-US" baseline="0" dirty="0" smtClean="0"/>
              <a:t> </a:t>
            </a:r>
            <a:r>
              <a:rPr lang="en-US" baseline="0" dirty="0" err="1" smtClean="0"/>
              <a:t>zu</a:t>
            </a:r>
            <a:r>
              <a:rPr lang="en-US" baseline="0" dirty="0" smtClean="0"/>
              <a:t> </a:t>
            </a:r>
            <a:r>
              <a:rPr lang="en-US" baseline="0" dirty="0" err="1" smtClean="0"/>
              <a:t>einer</a:t>
            </a:r>
            <a:r>
              <a:rPr lang="en-US" baseline="0" dirty="0" smtClean="0"/>
              <a:t> </a:t>
            </a:r>
            <a:r>
              <a:rPr lang="en-US" baseline="0" dirty="0" err="1" smtClean="0"/>
              <a:t>fundamentalen</a:t>
            </a:r>
            <a:r>
              <a:rPr lang="en-US" baseline="0" dirty="0" smtClean="0"/>
              <a:t> </a:t>
            </a:r>
            <a:r>
              <a:rPr lang="en-US" baseline="0" dirty="0" err="1" smtClean="0"/>
              <a:t>Veränderung</a:t>
            </a:r>
            <a:r>
              <a:rPr lang="en-US" baseline="0" dirty="0" smtClean="0"/>
              <a:t> </a:t>
            </a:r>
            <a:r>
              <a:rPr lang="en-US" baseline="0" dirty="0" err="1" smtClean="0"/>
              <a:t>innerhalb</a:t>
            </a:r>
            <a:r>
              <a:rPr lang="en-US" baseline="0" dirty="0" smtClean="0"/>
              <a:t> von </a:t>
            </a:r>
            <a:r>
              <a:rPr lang="en-US" baseline="0" dirty="0" err="1" smtClean="0"/>
              <a:t>Organisationen</a:t>
            </a:r>
            <a:r>
              <a:rPr lang="en-US" baseline="0" dirty="0" smtClean="0"/>
              <a:t>. </a:t>
            </a:r>
            <a:r>
              <a:rPr lang="en-US" baseline="0" dirty="0" err="1" smtClean="0"/>
              <a:t>Wenn</a:t>
            </a:r>
            <a:r>
              <a:rPr lang="en-US" baseline="0" dirty="0" smtClean="0"/>
              <a:t> die </a:t>
            </a:r>
            <a:r>
              <a:rPr lang="en-US" dirty="0" smtClean="0"/>
              <a:t>baby boomer-</a:t>
            </a:r>
            <a:r>
              <a:rPr lang="en-US" baseline="0" dirty="0" smtClean="0"/>
              <a:t>G</a:t>
            </a:r>
            <a:r>
              <a:rPr lang="en-US" dirty="0" smtClean="0"/>
              <a:t>eneration, die </a:t>
            </a:r>
            <a:r>
              <a:rPr lang="en-US" dirty="0" err="1" smtClean="0"/>
              <a:t>heute</a:t>
            </a:r>
            <a:r>
              <a:rPr lang="en-US" dirty="0" smtClean="0"/>
              <a:t> in </a:t>
            </a:r>
            <a:r>
              <a:rPr lang="en-US" dirty="0" err="1" smtClean="0"/>
              <a:t>Führungspositionen</a:t>
            </a:r>
            <a:r>
              <a:rPr lang="en-US" baseline="0" dirty="0" smtClean="0"/>
              <a:t> </a:t>
            </a:r>
            <a:r>
              <a:rPr lang="en-US" baseline="0" dirty="0" err="1" smtClean="0"/>
              <a:t>sitzen</a:t>
            </a:r>
            <a:r>
              <a:rPr lang="en-US" baseline="0" dirty="0" smtClean="0"/>
              <a:t> </a:t>
            </a:r>
            <a:r>
              <a:rPr lang="en-US" baseline="0" dirty="0" err="1" smtClean="0"/>
              <a:t>ersetzt</a:t>
            </a:r>
            <a:r>
              <a:rPr lang="en-US" baseline="0" dirty="0" smtClean="0"/>
              <a:t> </a:t>
            </a:r>
            <a:r>
              <a:rPr lang="en-US" baseline="0" dirty="0" err="1" smtClean="0"/>
              <a:t>werden</a:t>
            </a:r>
            <a:r>
              <a:rPr lang="en-US" baseline="0" dirty="0" smtClean="0"/>
              <a:t> </a:t>
            </a:r>
            <a:r>
              <a:rPr lang="en-US" baseline="0" dirty="0" err="1" smtClean="0"/>
              <a:t>durch</a:t>
            </a:r>
            <a:r>
              <a:rPr lang="en-US" baseline="0" dirty="0" smtClean="0"/>
              <a:t> die </a:t>
            </a:r>
            <a:r>
              <a:rPr lang="en-US" baseline="0" dirty="0" err="1" smtClean="0"/>
              <a:t>Genration</a:t>
            </a:r>
            <a:r>
              <a:rPr lang="en-US" baseline="0" dirty="0" smtClean="0"/>
              <a:t> X und Y (</a:t>
            </a:r>
            <a:r>
              <a:rPr lang="en-US" baseline="0" dirty="0" err="1" smtClean="0"/>
              <a:t>Millenials</a:t>
            </a:r>
            <a:r>
              <a:rPr lang="en-US" baseline="0" dirty="0" smtClean="0"/>
              <a:t>)</a:t>
            </a:r>
            <a:endParaRPr lang="en-US" dirty="0" smtClean="0"/>
          </a:p>
          <a:p>
            <a:endParaRPr lang="de-DE" dirty="0"/>
          </a:p>
        </p:txBody>
      </p:sp>
      <p:sp>
        <p:nvSpPr>
          <p:cNvPr id="4" name="Slide Number Placeholder 3"/>
          <p:cNvSpPr>
            <a:spLocks noGrp="1"/>
          </p:cNvSpPr>
          <p:nvPr>
            <p:ph type="sldNum" sz="quarter" idx="10"/>
          </p:nvPr>
        </p:nvSpPr>
        <p:spPr/>
        <p:txBody>
          <a:bodyPr/>
          <a:lstStyle/>
          <a:p>
            <a:fld id="{F07B8F03-BC93-4120-96CA-A36DF640BE24}" type="slidenum">
              <a:rPr lang="de-DE" smtClean="0"/>
              <a:pPr/>
              <a:t>6</a:t>
            </a:fld>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Denn, so die Studie ("</a:t>
            </a:r>
            <a:r>
              <a:rPr lang="de-DE" dirty="0" err="1" smtClean="0"/>
              <a:t>Millenials</a:t>
            </a:r>
            <a:r>
              <a:rPr lang="de-DE" dirty="0" smtClean="0"/>
              <a:t> </a:t>
            </a:r>
            <a:r>
              <a:rPr lang="de-DE" dirty="0" err="1" smtClean="0"/>
              <a:t>at</a:t>
            </a:r>
            <a:r>
              <a:rPr lang="de-DE" dirty="0" smtClean="0"/>
              <a:t> </a:t>
            </a:r>
            <a:r>
              <a:rPr lang="de-DE" dirty="0" err="1" smtClean="0"/>
              <a:t>work</a:t>
            </a:r>
            <a:r>
              <a:rPr lang="de-DE" dirty="0" smtClean="0"/>
              <a:t>. </a:t>
            </a:r>
            <a:r>
              <a:rPr lang="de-DE" dirty="0" err="1" smtClean="0"/>
              <a:t>Reshaping</a:t>
            </a:r>
            <a:r>
              <a:rPr lang="de-DE" dirty="0" smtClean="0"/>
              <a:t> </a:t>
            </a:r>
            <a:r>
              <a:rPr lang="de-DE" dirty="0" err="1" smtClean="0"/>
              <a:t>the</a:t>
            </a:r>
            <a:r>
              <a:rPr lang="de-DE" dirty="0" smtClean="0"/>
              <a:t> </a:t>
            </a:r>
            <a:r>
              <a:rPr lang="de-DE" dirty="0" err="1" smtClean="0"/>
              <a:t>workplace</a:t>
            </a:r>
            <a:r>
              <a:rPr lang="de-DE" dirty="0" smtClean="0"/>
              <a:t>"), diese Generation wird im Jahr 2020 die Hälfte der erwerbstätigen Bevölkerung weltweit ausmachen. Für die Untersuchung wurden global </a:t>
            </a:r>
            <a:r>
              <a:rPr lang="de-DE" b="1" dirty="0" smtClean="0"/>
              <a:t>4.364 Absolventen aus 75 Ländern </a:t>
            </a:r>
            <a:r>
              <a:rPr lang="de-DE" dirty="0" smtClean="0"/>
              <a:t>befragt. </a:t>
            </a:r>
          </a:p>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de-DE" smtClean="0"/>
              <a:pPr/>
              <a:t>8</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Snapshots </a:t>
            </a:r>
            <a:r>
              <a:rPr lang="en-GB" dirty="0" err="1" smtClean="0"/>
              <a:t>aus</a:t>
            </a:r>
            <a:r>
              <a:rPr lang="en-GB" baseline="0" dirty="0" smtClean="0"/>
              <a:t> den </a:t>
            </a:r>
            <a:r>
              <a:rPr lang="en-GB" baseline="0" smtClean="0"/>
              <a:t>Befragungsergebnisnen</a:t>
            </a:r>
            <a:r>
              <a:rPr lang="en-GB" baseline="0" dirty="0" smtClean="0"/>
              <a:t>:</a:t>
            </a:r>
            <a:endParaRPr lang="en-GB" dirty="0" smtClean="0"/>
          </a:p>
          <a:p>
            <a:endParaRPr lang="en-GB" dirty="0" smtClean="0"/>
          </a:p>
          <a:p>
            <a:r>
              <a:rPr lang="en-GB" dirty="0" err="1" smtClean="0"/>
              <a:t>Nur</a:t>
            </a:r>
            <a:r>
              <a:rPr lang="en-GB" dirty="0" smtClean="0"/>
              <a:t> </a:t>
            </a:r>
            <a:r>
              <a:rPr lang="en-GB" dirty="0" err="1" smtClean="0"/>
              <a:t>ein</a:t>
            </a:r>
            <a:r>
              <a:rPr lang="en-GB" dirty="0" smtClean="0"/>
              <a:t> </a:t>
            </a:r>
            <a:r>
              <a:rPr lang="en-GB" dirty="0" err="1" smtClean="0"/>
              <a:t>Viertel</a:t>
            </a:r>
            <a:r>
              <a:rPr lang="en-GB" dirty="0" smtClean="0"/>
              <a:t> </a:t>
            </a:r>
            <a:r>
              <a:rPr lang="en-GB" dirty="0" err="1" smtClean="0"/>
              <a:t>der</a:t>
            </a:r>
            <a:r>
              <a:rPr lang="en-GB" dirty="0" smtClean="0"/>
              <a:t> </a:t>
            </a:r>
            <a:r>
              <a:rPr lang="en-GB" dirty="0" err="1" smtClean="0"/>
              <a:t>Befragten</a:t>
            </a:r>
            <a:r>
              <a:rPr lang="en-GB" dirty="0" smtClean="0"/>
              <a:t> – in Deutschland</a:t>
            </a:r>
            <a:r>
              <a:rPr lang="en-GB" baseline="0" dirty="0" smtClean="0"/>
              <a:t> </a:t>
            </a:r>
            <a:r>
              <a:rPr lang="en-GB" baseline="0" dirty="0" err="1" smtClean="0"/>
              <a:t>sogar</a:t>
            </a:r>
            <a:r>
              <a:rPr lang="en-GB" baseline="0" dirty="0" smtClean="0"/>
              <a:t> </a:t>
            </a:r>
            <a:r>
              <a:rPr lang="en-GB" baseline="0" dirty="0" err="1" smtClean="0"/>
              <a:t>nur</a:t>
            </a:r>
            <a:r>
              <a:rPr lang="en-GB" baseline="0" dirty="0" smtClean="0"/>
              <a:t> 17% - </a:t>
            </a:r>
            <a:r>
              <a:rPr lang="en-GB" baseline="0" dirty="0" err="1" smtClean="0"/>
              <a:t>erwarten</a:t>
            </a:r>
            <a:r>
              <a:rPr lang="en-GB" baseline="0" dirty="0" smtClean="0"/>
              <a:t> in </a:t>
            </a:r>
            <a:r>
              <a:rPr lang="en-GB" baseline="0" dirty="0" err="1" smtClean="0"/>
              <a:t>ihrem</a:t>
            </a:r>
            <a:r>
              <a:rPr lang="en-GB" baseline="0" dirty="0" smtClean="0"/>
              <a:t> </a:t>
            </a:r>
            <a:r>
              <a:rPr lang="en-GB" baseline="0" dirty="0" err="1" smtClean="0"/>
              <a:t>Beruf</a:t>
            </a:r>
            <a:r>
              <a:rPr lang="en-GB" baseline="0" dirty="0" smtClean="0"/>
              <a:t> </a:t>
            </a:r>
            <a:r>
              <a:rPr lang="en-GB" baseline="0" dirty="0" err="1" smtClean="0"/>
              <a:t>reguläre</a:t>
            </a:r>
            <a:r>
              <a:rPr lang="en-GB" baseline="0" dirty="0" smtClean="0"/>
              <a:t>, </a:t>
            </a:r>
            <a:r>
              <a:rPr lang="en-GB" baseline="0" dirty="0" err="1" smtClean="0"/>
              <a:t>starre</a:t>
            </a:r>
            <a:r>
              <a:rPr lang="en-GB" baseline="0" dirty="0" smtClean="0"/>
              <a:t> </a:t>
            </a:r>
            <a:r>
              <a:rPr lang="en-GB" baseline="0" dirty="0" err="1" smtClean="0"/>
              <a:t>Arbeitszeiten</a:t>
            </a:r>
            <a:r>
              <a:rPr lang="en-GB" baseline="0" dirty="0" smtClean="0"/>
              <a:t> (“9 to 5”)</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de-DE" smtClean="0"/>
              <a:pPr/>
              <a:t>9</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de-DE" smtClean="0"/>
              <a:pPr/>
              <a:t>10</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19" name="Group 18"/>
          <p:cNvGrpSpPr/>
          <p:nvPr userDrawn="1"/>
        </p:nvGrpSpPr>
        <p:grpSpPr bwMode="gray">
          <a:xfrm>
            <a:off x="1752601" y="1"/>
            <a:ext cx="7391400" cy="6176009"/>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de-DE" noProof="0" smtClean="0"/>
              <a:t>Click to add the presentation’s main title</a:t>
            </a:r>
            <a:endParaRPr lang="de-DE" noProof="0" dirty="0"/>
          </a:p>
        </p:txBody>
      </p:sp>
      <p:sp>
        <p:nvSpPr>
          <p:cNvPr id="1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de-DE" noProof="0" smtClean="0"/>
              <a:t>Subtitle and date (move higher if title is only one line)</a:t>
            </a:r>
            <a:endParaRPr lang="de-DE" noProof="0" dirty="0" smtClean="0"/>
          </a:p>
        </p:txBody>
      </p:sp>
      <p:sp>
        <p:nvSpPr>
          <p:cNvPr id="21"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de-DE" noProof="0" smtClean="0"/>
              <a:t>www.pwc.com</a:t>
            </a:r>
            <a:endParaRPr lang="de-DE" noProof="0" dirty="0"/>
          </a:p>
        </p:txBody>
      </p:sp>
      <p:grpSp>
        <p:nvGrpSpPr>
          <p:cNvPr id="16" name="Group 32"/>
          <p:cNvGrpSpPr/>
          <p:nvPr userDrawn="1"/>
        </p:nvGrpSpPr>
        <p:grpSpPr>
          <a:xfrm>
            <a:off x="968592" y="6170991"/>
            <a:ext cx="9144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en-GB" smtClean="0"/>
              <a:t>01. März 2012</a:t>
            </a:r>
            <a:endParaRPr lang="en-GB"/>
          </a:p>
        </p:txBody>
      </p:sp>
      <p:sp>
        <p:nvSpPr>
          <p:cNvPr id="7" name="Footer Placeholder 6"/>
          <p:cNvSpPr>
            <a:spLocks noGrp="1"/>
          </p:cNvSpPr>
          <p:nvPr>
            <p:ph type="ftr" sz="quarter" idx="11"/>
          </p:nvPr>
        </p:nvSpPr>
        <p:spPr/>
        <p:txBody>
          <a:bodyPr/>
          <a:lstStyle/>
          <a:p>
            <a:r>
              <a:rPr lang="en-GB" smtClean="0"/>
              <a:t>Millenials at work</a:t>
            </a:r>
            <a:endParaRPr lang="en-GB"/>
          </a:p>
        </p:txBody>
      </p:sp>
      <p:sp>
        <p:nvSpPr>
          <p:cNvPr id="8" name="Slide Number Placeholder 7"/>
          <p:cNvSpPr>
            <a:spLocks noGrp="1"/>
          </p:cNvSpPr>
          <p:nvPr>
            <p:ph type="sldNum" sz="quarter" idx="12"/>
          </p:nvPr>
        </p:nvSpPr>
        <p:spPr/>
        <p:txBody>
          <a:bodyPr/>
          <a:lstStyle/>
          <a:p>
            <a:r>
              <a:rPr lang="en-GB" smtClean="0"/>
              <a:t>Slide </a:t>
            </a:r>
            <a:fld id="{2C7729B8-1E72-4557-9DA1-73503987F752}" type="slidenum">
              <a:rPr lang="en-GB" smtClean="0"/>
              <a:pPr/>
              <a:t>‹Nr.›</a:t>
            </a:fld>
            <a:endParaRPr lang="en-GB"/>
          </a:p>
        </p:txBody>
      </p:sp>
      <p:sp>
        <p:nvSpPr>
          <p:cNvPr id="9"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effectLst/>
                <a:latin typeface="Arial"/>
              </a:rPr>
              <a:t>PwC</a:t>
            </a:r>
            <a:endParaRPr kumimoji="0" lang="en-GB" sz="1000" b="0" i="0" u="none" baseline="0" dirty="0" err="1" smtClean="0">
              <a:effectLst/>
              <a:latin typeface="Arial"/>
            </a:endParaRPr>
          </a:p>
        </p:txBody>
      </p:sp>
    </p:spTree>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de-DE" noProof="0" smtClean="0"/>
              <a:t>Click to edit Master title style</a:t>
            </a:r>
            <a:endParaRPr lang="de-DE" noProof="0"/>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33400"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de-DE" noProof="0" smtClean="0"/>
              <a:t>Click to edit Master text styles</a:t>
            </a:r>
          </a:p>
          <a:p>
            <a:pPr lvl="1"/>
            <a:r>
              <a:rPr lang="de-DE" noProof="0" smtClean="0"/>
              <a:t>Second level</a:t>
            </a:r>
          </a:p>
          <a:p>
            <a:pPr lvl="2"/>
            <a:r>
              <a:rPr lang="de-DE" noProof="0" smtClean="0"/>
              <a:t>Third level</a:t>
            </a:r>
          </a:p>
          <a:p>
            <a:pPr lvl="3"/>
            <a:r>
              <a:rPr lang="de-DE" noProof="0" smtClean="0"/>
              <a:t>Fourth level</a:t>
            </a:r>
          </a:p>
          <a:p>
            <a:pPr lvl="4"/>
            <a:r>
              <a:rPr lang="de-DE" noProof="0" smtClean="0"/>
              <a:t>Fifth level</a:t>
            </a:r>
            <a:endParaRPr lang="de-DE" noProof="0"/>
          </a:p>
        </p:txBody>
      </p:sp>
      <p:sp>
        <p:nvSpPr>
          <p:cNvPr id="9" name="Date Placeholder 8"/>
          <p:cNvSpPr>
            <a:spLocks noGrp="1"/>
          </p:cNvSpPr>
          <p:nvPr>
            <p:ph type="dt" sz="half" idx="16"/>
          </p:nvPr>
        </p:nvSpPr>
        <p:spPr/>
        <p:txBody>
          <a:bodyPr/>
          <a:lstStyle/>
          <a:p>
            <a:r>
              <a:rPr lang="en-GB" smtClean="0"/>
              <a:t>01. März 2012</a:t>
            </a:r>
            <a:endParaRPr lang="en-GB"/>
          </a:p>
        </p:txBody>
      </p:sp>
      <p:sp>
        <p:nvSpPr>
          <p:cNvPr id="10" name="Footer Placeholder 9"/>
          <p:cNvSpPr>
            <a:spLocks noGrp="1"/>
          </p:cNvSpPr>
          <p:nvPr>
            <p:ph type="ftr" sz="quarter" idx="17"/>
          </p:nvPr>
        </p:nvSpPr>
        <p:spPr/>
        <p:txBody>
          <a:bodyPr/>
          <a:lstStyle/>
          <a:p>
            <a:r>
              <a:rPr lang="en-GB" smtClean="0"/>
              <a:t>Millenials at work</a:t>
            </a:r>
            <a:endParaRPr lang="en-GB"/>
          </a:p>
        </p:txBody>
      </p:sp>
      <p:sp>
        <p:nvSpPr>
          <p:cNvPr id="12" name="Slide Number Placeholder 11"/>
          <p:cNvSpPr>
            <a:spLocks noGrp="1"/>
          </p:cNvSpPr>
          <p:nvPr>
            <p:ph type="sldNum" sz="quarter" idx="18"/>
          </p:nvPr>
        </p:nvSpPr>
        <p:spPr/>
        <p:txBody>
          <a:bodyPr/>
          <a:lstStyle/>
          <a:p>
            <a:r>
              <a:rPr lang="en-GB" smtClean="0"/>
              <a:t>Slide </a:t>
            </a:r>
            <a:fld id="{EBA87D95-7C92-4051-BB38-1B207B7C6D02}" type="slidenum">
              <a:rPr lang="en-GB" smtClean="0"/>
              <a:pPr/>
              <a:t>‹Nr.›</a:t>
            </a:fld>
            <a:endParaRPr lang="en-GB"/>
          </a:p>
        </p:txBody>
      </p:sp>
      <p:sp>
        <p:nvSpPr>
          <p:cNvPr id="13"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effectLst/>
                <a:latin typeface="Arial"/>
              </a:rPr>
              <a:t>PwC</a:t>
            </a:r>
            <a:endParaRPr kumimoji="0" lang="en-GB" sz="1000" b="0" i="0" u="none" baseline="0" dirty="0" err="1" smtClean="0">
              <a:effectLst/>
              <a:latin typeface="Arial"/>
            </a:endParaRPr>
          </a:p>
        </p:txBody>
      </p:sp>
    </p:spTree>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bg1"/>
                </a:solidFill>
              </a:defRPr>
            </a:lvl1pPr>
          </a:lstStyle>
          <a:p>
            <a:r>
              <a:rPr lang="de-DE" noProof="0" smtClean="0"/>
              <a:t>Click to edit Master title style</a:t>
            </a:r>
            <a:endParaRPr lang="de-DE" noProof="0"/>
          </a:p>
        </p:txBody>
      </p:sp>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de-DE" noProof="0" smtClean="0"/>
              <a:t>Click to edit Master text styles</a:t>
            </a:r>
          </a:p>
          <a:p>
            <a:pPr lvl="1"/>
            <a:r>
              <a:rPr lang="de-DE" noProof="0" smtClean="0"/>
              <a:t>Second level</a:t>
            </a:r>
          </a:p>
          <a:p>
            <a:pPr lvl="2"/>
            <a:r>
              <a:rPr lang="de-DE" noProof="0" smtClean="0"/>
              <a:t>Third level</a:t>
            </a:r>
          </a:p>
          <a:p>
            <a:pPr lvl="3"/>
            <a:r>
              <a:rPr lang="de-DE" noProof="0" smtClean="0"/>
              <a:t>Fourth level</a:t>
            </a:r>
          </a:p>
          <a:p>
            <a:pPr lvl="4"/>
            <a:r>
              <a:rPr lang="de-DE" noProof="0" smtClean="0"/>
              <a:t>Fifth level</a:t>
            </a:r>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Date Placeholder 8"/>
          <p:cNvSpPr>
            <a:spLocks noGrp="1"/>
          </p:cNvSpPr>
          <p:nvPr>
            <p:ph type="dt" sz="half" idx="10"/>
          </p:nvPr>
        </p:nvSpPr>
        <p:spPr/>
        <p:txBody>
          <a:bodyPr/>
          <a:lstStyle>
            <a:lvl1pPr>
              <a:defRPr>
                <a:solidFill>
                  <a:schemeClr val="lt1"/>
                </a:solidFill>
              </a:defRPr>
            </a:lvl1pPr>
          </a:lstStyle>
          <a:p>
            <a:r>
              <a:rPr lang="en-GB" smtClean="0"/>
              <a:t>01. März 2012</a:t>
            </a:r>
            <a:endParaRPr lang="en-GB"/>
          </a:p>
        </p:txBody>
      </p:sp>
      <p:sp>
        <p:nvSpPr>
          <p:cNvPr id="10" name="Footer Placeholder 9"/>
          <p:cNvSpPr>
            <a:spLocks noGrp="1"/>
          </p:cNvSpPr>
          <p:nvPr>
            <p:ph type="ftr" sz="quarter" idx="11"/>
          </p:nvPr>
        </p:nvSpPr>
        <p:spPr/>
        <p:txBody>
          <a:bodyPr/>
          <a:lstStyle>
            <a:lvl1pPr>
              <a:defRPr>
                <a:solidFill>
                  <a:schemeClr val="lt1"/>
                </a:solidFill>
              </a:defRPr>
            </a:lvl1pPr>
          </a:lstStyle>
          <a:p>
            <a:r>
              <a:rPr lang="en-GB" smtClean="0"/>
              <a:t>Millenials at work</a:t>
            </a:r>
            <a:endParaRPr lang="en-GB"/>
          </a:p>
        </p:txBody>
      </p:sp>
      <p:sp>
        <p:nvSpPr>
          <p:cNvPr id="12" name="Slide Number Placeholder 11"/>
          <p:cNvSpPr>
            <a:spLocks noGrp="1"/>
          </p:cNvSpPr>
          <p:nvPr>
            <p:ph type="sldNum" sz="quarter" idx="12"/>
          </p:nvPr>
        </p:nvSpPr>
        <p:spPr/>
        <p:txBody>
          <a:bodyPr/>
          <a:lstStyle>
            <a:lvl1pPr>
              <a:defRPr>
                <a:solidFill>
                  <a:schemeClr val="lt1"/>
                </a:solidFill>
              </a:defRPr>
            </a:lvl1pPr>
          </a:lstStyle>
          <a:p>
            <a:r>
              <a:rPr lang="en-GB" smtClean="0"/>
              <a:t>Slide </a:t>
            </a:r>
            <a:fld id="{8ECAB7C9-5298-4875-9F49-A0BF45502DF8}" type="slidenum">
              <a:rPr lang="en-GB" smtClean="0"/>
              <a:pPr/>
              <a:t>‹Nr.›</a:t>
            </a:fld>
            <a:endParaRPr lang="en-GB"/>
          </a:p>
        </p:txBody>
      </p:sp>
      <p:sp>
        <p:nvSpPr>
          <p:cNvPr id="13"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solidFill>
                  <a:schemeClr val="lt1"/>
                </a:solidFill>
                <a:effectLst/>
                <a:latin typeface="Arial"/>
              </a:rPr>
              <a:t>PwC</a:t>
            </a:r>
            <a:endParaRPr kumimoji="0" lang="en-GB" sz="1000" b="0" i="0" u="none" baseline="0" dirty="0" err="1" smtClean="0">
              <a:solidFill>
                <a:schemeClr val="lt1"/>
              </a:solidFill>
              <a:effectLst/>
              <a:latin typeface="Arial"/>
            </a:endParaRPr>
          </a:p>
        </p:txBody>
      </p:sp>
    </p:spTree>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de-DE" noProof="0" smtClean="0"/>
              <a:t>Click to edit Master title style</a:t>
            </a:r>
          </a:p>
        </p:txBody>
      </p:sp>
      <p:sp>
        <p:nvSpPr>
          <p:cNvPr id="58" name="Subtitle 2"/>
          <p:cNvSpPr>
            <a:spLocks noGrp="1"/>
          </p:cNvSpPr>
          <p:nvPr>
            <p:ph type="subTitle" idx="1"/>
          </p:nvPr>
        </p:nvSpPr>
        <p:spPr bwMode="black">
          <a:xfrm>
            <a:off x="533400" y="1905001"/>
            <a:ext cx="8077200" cy="1371599"/>
          </a:xfr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smtClean="0"/>
              <a:t>Click to edit Master subtitle style</a:t>
            </a:r>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Date Placeholder 8"/>
          <p:cNvSpPr>
            <a:spLocks noGrp="1"/>
          </p:cNvSpPr>
          <p:nvPr>
            <p:ph type="dt" sz="half" idx="10"/>
          </p:nvPr>
        </p:nvSpPr>
        <p:spPr/>
        <p:txBody>
          <a:bodyPr/>
          <a:lstStyle/>
          <a:p>
            <a:r>
              <a:rPr lang="en-GB" smtClean="0"/>
              <a:t>01. März 2012</a:t>
            </a:r>
            <a:endParaRPr lang="en-GB"/>
          </a:p>
        </p:txBody>
      </p:sp>
      <p:sp>
        <p:nvSpPr>
          <p:cNvPr id="10" name="Footer Placeholder 9"/>
          <p:cNvSpPr>
            <a:spLocks noGrp="1"/>
          </p:cNvSpPr>
          <p:nvPr>
            <p:ph type="ftr" sz="quarter" idx="11"/>
          </p:nvPr>
        </p:nvSpPr>
        <p:spPr/>
        <p:txBody>
          <a:bodyPr/>
          <a:lstStyle/>
          <a:p>
            <a:r>
              <a:rPr lang="en-GB" smtClean="0"/>
              <a:t>Millenials at work</a:t>
            </a:r>
            <a:endParaRPr lang="en-GB"/>
          </a:p>
        </p:txBody>
      </p:sp>
      <p:sp>
        <p:nvSpPr>
          <p:cNvPr id="11" name="Slide Number Placeholder 10"/>
          <p:cNvSpPr>
            <a:spLocks noGrp="1"/>
          </p:cNvSpPr>
          <p:nvPr>
            <p:ph type="sldNum" sz="quarter" idx="12"/>
          </p:nvPr>
        </p:nvSpPr>
        <p:spPr/>
        <p:txBody>
          <a:bodyPr/>
          <a:lstStyle/>
          <a:p>
            <a:r>
              <a:rPr lang="en-GB" smtClean="0"/>
              <a:t>Slide </a:t>
            </a:r>
            <a:fld id="{184BD0FE-C510-4866-B784-44BDBD09DFCF}" type="slidenum">
              <a:rPr lang="en-GB" smtClean="0"/>
              <a:pPr/>
              <a:t>‹Nr.›</a:t>
            </a:fld>
            <a:endParaRPr lang="en-GB"/>
          </a:p>
        </p:txBody>
      </p:sp>
      <p:sp>
        <p:nvSpPr>
          <p:cNvPr id="13"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effectLst/>
                <a:latin typeface="Arial"/>
              </a:rPr>
              <a:t>PwC</a:t>
            </a:r>
            <a:endParaRPr kumimoji="0" lang="en-GB" sz="1000" b="0" i="0" u="none" baseline="0" dirty="0" err="1" smtClean="0">
              <a:effectLst/>
              <a:latin typeface="Arial"/>
            </a:endParaRPr>
          </a:p>
        </p:txBody>
      </p:sp>
    </p:spTree>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baseline="0">
                <a:solidFill>
                  <a:schemeClr val="bg1"/>
                </a:solidFill>
              </a:defRPr>
            </a:lvl1pPr>
          </a:lstStyle>
          <a:p>
            <a:r>
              <a:rPr lang="de-DE" noProof="0" smtClean="0"/>
              <a:t>Click to edit Master title style</a:t>
            </a:r>
            <a:endParaRPr lang="de-DE" noProof="0"/>
          </a:p>
        </p:txBody>
      </p:sp>
      <p:sp>
        <p:nvSpPr>
          <p:cNvPr id="22" name="Subtitle 2"/>
          <p:cNvSpPr>
            <a:spLocks noGrp="1"/>
          </p:cNvSpPr>
          <p:nvPr>
            <p:ph type="subTitle" idx="1"/>
          </p:nvPr>
        </p:nvSpPr>
        <p:spPr bwMode="black">
          <a:xfrm>
            <a:off x="533400" y="1905000"/>
            <a:ext cx="8077200" cy="1371600"/>
          </a:xfrm>
        </p:spPr>
        <p:txBody>
          <a:bodyPr>
            <a:noAutofit/>
          </a:bodyPr>
          <a:lstStyle>
            <a:lvl1pPr marL="0" indent="0" algn="l">
              <a:lnSpc>
                <a:spcPct val="90000"/>
              </a:lnSpc>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de-DE" noProof="0" smtClean="0"/>
              <a:t>Click to edit Master subtitle style</a:t>
            </a:r>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Date Placeholder 8"/>
          <p:cNvSpPr>
            <a:spLocks noGrp="1"/>
          </p:cNvSpPr>
          <p:nvPr>
            <p:ph type="dt" sz="half" idx="10"/>
          </p:nvPr>
        </p:nvSpPr>
        <p:spPr/>
        <p:txBody>
          <a:bodyPr/>
          <a:lstStyle>
            <a:lvl1pPr>
              <a:defRPr>
                <a:solidFill>
                  <a:schemeClr val="lt1"/>
                </a:solidFill>
              </a:defRPr>
            </a:lvl1pPr>
          </a:lstStyle>
          <a:p>
            <a:r>
              <a:rPr lang="en-GB" smtClean="0"/>
              <a:t>01. März 2012</a:t>
            </a:r>
            <a:endParaRPr lang="en-GB"/>
          </a:p>
        </p:txBody>
      </p:sp>
      <p:sp>
        <p:nvSpPr>
          <p:cNvPr id="10" name="Footer Placeholder 9"/>
          <p:cNvSpPr>
            <a:spLocks noGrp="1"/>
          </p:cNvSpPr>
          <p:nvPr>
            <p:ph type="ftr" sz="quarter" idx="11"/>
          </p:nvPr>
        </p:nvSpPr>
        <p:spPr/>
        <p:txBody>
          <a:bodyPr/>
          <a:lstStyle>
            <a:lvl1pPr>
              <a:defRPr>
                <a:solidFill>
                  <a:schemeClr val="lt1"/>
                </a:solidFill>
              </a:defRPr>
            </a:lvl1pPr>
          </a:lstStyle>
          <a:p>
            <a:r>
              <a:rPr lang="en-GB" smtClean="0"/>
              <a:t>Millenials at work</a:t>
            </a:r>
            <a:endParaRPr lang="en-GB"/>
          </a:p>
        </p:txBody>
      </p:sp>
      <p:sp>
        <p:nvSpPr>
          <p:cNvPr id="12" name="Slide Number Placeholder 11"/>
          <p:cNvSpPr>
            <a:spLocks noGrp="1"/>
          </p:cNvSpPr>
          <p:nvPr>
            <p:ph type="sldNum" sz="quarter" idx="12"/>
          </p:nvPr>
        </p:nvSpPr>
        <p:spPr/>
        <p:txBody>
          <a:bodyPr/>
          <a:lstStyle>
            <a:lvl1pPr>
              <a:defRPr>
                <a:solidFill>
                  <a:schemeClr val="lt1"/>
                </a:solidFill>
              </a:defRPr>
            </a:lvl1pPr>
          </a:lstStyle>
          <a:p>
            <a:r>
              <a:rPr lang="en-GB" smtClean="0"/>
              <a:t>Slide </a:t>
            </a:r>
            <a:fld id="{D3A8FD14-623B-47DD-9DC1-FF9822BF53EF}" type="slidenum">
              <a:rPr lang="en-GB" smtClean="0"/>
              <a:pPr/>
              <a:t>‹Nr.›</a:t>
            </a:fld>
            <a:endParaRPr lang="en-GB"/>
          </a:p>
        </p:txBody>
      </p:sp>
      <p:sp>
        <p:nvSpPr>
          <p:cNvPr id="13"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solidFill>
                  <a:schemeClr val="lt1"/>
                </a:solidFill>
                <a:effectLst/>
                <a:latin typeface="Arial"/>
              </a:rPr>
              <a:t>PwC</a:t>
            </a:r>
            <a:endParaRPr kumimoji="0" lang="en-GB" sz="1000" b="0" i="0" u="none" baseline="0" dirty="0" err="1" smtClean="0">
              <a:solidFill>
                <a:schemeClr val="lt1"/>
              </a:solidFill>
              <a:effectLst/>
              <a:latin typeface="Arial"/>
            </a:endParaRPr>
          </a:p>
        </p:txBody>
      </p:sp>
    </p:spTree>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a:solidFill>
                  <a:schemeClr val="bg1"/>
                </a:solidFill>
              </a:defRPr>
            </a:lvl1pPr>
          </a:lstStyle>
          <a:p>
            <a:r>
              <a:rPr lang="de-DE" noProof="0" smtClean="0"/>
              <a:t>Click to edit Master title style</a:t>
            </a:r>
          </a:p>
        </p:txBody>
      </p:sp>
      <p:sp>
        <p:nvSpPr>
          <p:cNvPr id="20" name="Content Placeholder 19"/>
          <p:cNvSpPr>
            <a:spLocks noGrp="1"/>
          </p:cNvSpPr>
          <p:nvPr>
            <p:ph sz="quarter" idx="13"/>
          </p:nvPr>
        </p:nvSpPr>
        <p:spPr>
          <a:xfrm>
            <a:off x="533401" y="2819400"/>
            <a:ext cx="39623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e-DE" noProof="0" smtClean="0"/>
              <a:t>Click to edit Master text styles</a:t>
            </a:r>
          </a:p>
          <a:p>
            <a:pPr lvl="1"/>
            <a:r>
              <a:rPr lang="de-DE" noProof="0" smtClean="0"/>
              <a:t>Second level</a:t>
            </a:r>
          </a:p>
          <a:p>
            <a:pPr lvl="2"/>
            <a:r>
              <a:rPr lang="de-DE" noProof="0" smtClean="0"/>
              <a:t>Third level</a:t>
            </a:r>
          </a:p>
          <a:p>
            <a:pPr lvl="3"/>
            <a:r>
              <a:rPr lang="de-DE" noProof="0" smtClean="0"/>
              <a:t>Fourth level</a:t>
            </a:r>
          </a:p>
          <a:p>
            <a:pPr lvl="4"/>
            <a:r>
              <a:rPr lang="de-DE" noProof="0" smtClean="0"/>
              <a:t>Fifth level</a:t>
            </a:r>
          </a:p>
        </p:txBody>
      </p:sp>
      <p:sp>
        <p:nvSpPr>
          <p:cNvPr id="33" name="Subtitle 2"/>
          <p:cNvSpPr>
            <a:spLocks noGrp="1"/>
          </p:cNvSpPr>
          <p:nvPr>
            <p:ph type="subTitle" idx="1"/>
          </p:nvPr>
        </p:nvSpPr>
        <p:spPr bwMode="black">
          <a:xfrm>
            <a:off x="533400" y="1905001"/>
            <a:ext cx="80772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de-DE" noProof="0" smtClean="0"/>
              <a:t>Click to edit Master subtitle style</a:t>
            </a:r>
          </a:p>
        </p:txBody>
      </p:sp>
      <p:cxnSp>
        <p:nvCxnSpPr>
          <p:cNvPr id="12" name="Shape 11"/>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Date Placeholder 9"/>
          <p:cNvSpPr>
            <a:spLocks noGrp="1"/>
          </p:cNvSpPr>
          <p:nvPr>
            <p:ph type="dt" sz="half" idx="14"/>
          </p:nvPr>
        </p:nvSpPr>
        <p:spPr/>
        <p:txBody>
          <a:bodyPr/>
          <a:lstStyle>
            <a:lvl1pPr>
              <a:defRPr>
                <a:solidFill>
                  <a:schemeClr val="lt1"/>
                </a:solidFill>
              </a:defRPr>
            </a:lvl1pPr>
          </a:lstStyle>
          <a:p>
            <a:r>
              <a:rPr lang="en-GB" smtClean="0"/>
              <a:t>01. März 2012</a:t>
            </a:r>
            <a:endParaRPr lang="en-GB"/>
          </a:p>
        </p:txBody>
      </p:sp>
      <p:sp>
        <p:nvSpPr>
          <p:cNvPr id="11" name="Footer Placeholder 10"/>
          <p:cNvSpPr>
            <a:spLocks noGrp="1"/>
          </p:cNvSpPr>
          <p:nvPr>
            <p:ph type="ftr" sz="quarter" idx="15"/>
          </p:nvPr>
        </p:nvSpPr>
        <p:spPr/>
        <p:txBody>
          <a:bodyPr/>
          <a:lstStyle>
            <a:lvl1pPr>
              <a:defRPr>
                <a:solidFill>
                  <a:schemeClr val="lt1"/>
                </a:solidFill>
              </a:defRPr>
            </a:lvl1pPr>
          </a:lstStyle>
          <a:p>
            <a:r>
              <a:rPr lang="en-GB" smtClean="0"/>
              <a:t>Millenials at work</a:t>
            </a:r>
            <a:endParaRPr lang="en-GB"/>
          </a:p>
        </p:txBody>
      </p:sp>
      <p:sp>
        <p:nvSpPr>
          <p:cNvPr id="13" name="Slide Number Placeholder 12"/>
          <p:cNvSpPr>
            <a:spLocks noGrp="1"/>
          </p:cNvSpPr>
          <p:nvPr>
            <p:ph type="sldNum" sz="quarter" idx="16"/>
          </p:nvPr>
        </p:nvSpPr>
        <p:spPr/>
        <p:txBody>
          <a:bodyPr/>
          <a:lstStyle>
            <a:lvl1pPr>
              <a:defRPr>
                <a:solidFill>
                  <a:schemeClr val="lt1"/>
                </a:solidFill>
              </a:defRPr>
            </a:lvl1pPr>
          </a:lstStyle>
          <a:p>
            <a:r>
              <a:rPr lang="en-GB" smtClean="0"/>
              <a:t>Slide </a:t>
            </a:r>
            <a:fld id="{F21B8C16-0B4A-4C87-8906-B6C3C43F015D}" type="slidenum">
              <a:rPr lang="en-GB" smtClean="0"/>
              <a:pPr/>
              <a:t>‹Nr.›</a:t>
            </a:fld>
            <a:endParaRPr lang="en-GB"/>
          </a:p>
        </p:txBody>
      </p:sp>
      <p:sp>
        <p:nvSpPr>
          <p:cNvPr id="14"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solidFill>
                  <a:schemeClr val="lt1"/>
                </a:solidFill>
                <a:effectLst/>
                <a:latin typeface="Arial"/>
              </a:rPr>
              <a:t>PwC</a:t>
            </a:r>
            <a:endParaRPr kumimoji="0" lang="en-GB" sz="1000" b="0" i="0" u="none" baseline="0" dirty="0" err="1" smtClean="0">
              <a:solidFill>
                <a:schemeClr val="lt1"/>
              </a:solidFill>
              <a:effectLst/>
              <a:latin typeface="Arial"/>
            </a:endParaRPr>
          </a:p>
        </p:txBody>
      </p:sp>
    </p:spTree>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5096257" y="-2734056"/>
            <a:ext cx="152399" cy="6839712"/>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1895475" y="838200"/>
            <a:ext cx="5343525" cy="914400"/>
          </a:xfrm>
        </p:spPr>
        <p:txBody>
          <a:bodyPr anchor="t" anchorCtr="0">
            <a:noAutofit/>
          </a:bodyPr>
          <a:lstStyle>
            <a:lvl1pPr>
              <a:lnSpc>
                <a:spcPct val="90000"/>
              </a:lnSpc>
              <a:defRPr sz="3200" b="1" i="1" baseline="0">
                <a:solidFill>
                  <a:schemeClr val="tx1"/>
                </a:solidFill>
              </a:defRPr>
            </a:lvl1pPr>
          </a:lstStyle>
          <a:p>
            <a:r>
              <a:rPr lang="de-DE" noProof="0" smtClean="0"/>
              <a:t>Click to add the presentation’s main title</a:t>
            </a:r>
            <a:endParaRPr lang="de-DE" noProof="0" dirty="0"/>
          </a:p>
        </p:txBody>
      </p:sp>
      <p:sp>
        <p:nvSpPr>
          <p:cNvPr id="143" name="Subtitle 2"/>
          <p:cNvSpPr>
            <a:spLocks noGrp="1"/>
          </p:cNvSpPr>
          <p:nvPr>
            <p:ph type="subTitle" idx="1" hasCustomPrompt="1"/>
          </p:nvPr>
        </p:nvSpPr>
        <p:spPr bwMode="black">
          <a:xfrm>
            <a:off x="1895475" y="1828799"/>
            <a:ext cx="5343525"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de-DE" noProof="0" smtClean="0"/>
              <a:t>Subtitle and date (move higher if title is only one line)</a:t>
            </a:r>
            <a:endParaRPr lang="de-DE" noProof="0" dirty="0" smtClean="0"/>
          </a:p>
        </p:txBody>
      </p:sp>
      <p:sp>
        <p:nvSpPr>
          <p:cNvPr id="144" name="Text Placeholder 31"/>
          <p:cNvSpPr>
            <a:spLocks noGrp="1"/>
          </p:cNvSpPr>
          <p:nvPr>
            <p:ph type="body" sz="quarter" idx="10" hasCustomPrompt="1"/>
          </p:nvPr>
        </p:nvSpPr>
        <p:spPr bwMode="black">
          <a:xfrm>
            <a:off x="1895475" y="374904"/>
            <a:ext cx="4105656"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de-DE" noProof="0" smtClean="0"/>
              <a:t>www.pwc.com</a:t>
            </a:r>
            <a:endParaRPr lang="de-DE" noProof="0"/>
          </a:p>
        </p:txBody>
      </p:sp>
      <p:grpSp>
        <p:nvGrpSpPr>
          <p:cNvPr id="102" name="Group 101"/>
          <p:cNvGrpSpPr>
            <a:grpSpLocks noChangeAspect="1"/>
          </p:cNvGrpSpPr>
          <p:nvPr userDrawn="1"/>
        </p:nvGrpSpPr>
        <p:grpSpPr>
          <a:xfrm>
            <a:off x="968592" y="5768681"/>
            <a:ext cx="1232283" cy="935789"/>
            <a:chOff x="518032" y="-1032869"/>
            <a:chExt cx="6161413" cy="4678943"/>
          </a:xfrm>
        </p:grpSpPr>
        <p:grpSp>
          <p:nvGrpSpPr>
            <p:cNvPr id="103" name="Group 73"/>
            <p:cNvGrpSpPr>
              <a:grpSpLocks noChangeAspect="1"/>
            </p:cNvGrpSpPr>
            <p:nvPr/>
          </p:nvGrpSpPr>
          <p:grpSpPr>
            <a:xfrm>
              <a:off x="4438637" y="-1032863"/>
              <a:ext cx="2240792" cy="2011550"/>
              <a:chOff x="1905000" y="5715000"/>
              <a:chExt cx="445770" cy="381000"/>
            </a:xfrm>
          </p:grpSpPr>
          <p:sp>
            <p:nvSpPr>
              <p:cNvPr id="107"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08"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09"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10"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11"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12"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13"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14"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15"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16"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17"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18"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19"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20"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21"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22"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23"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24"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25"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26"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27"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28"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29"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30"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grpSp>
        <p:grpSp>
          <p:nvGrpSpPr>
            <p:cNvPr id="104" name="Group 32"/>
            <p:cNvGrpSpPr/>
            <p:nvPr/>
          </p:nvGrpSpPr>
          <p:grpSpPr>
            <a:xfrm>
              <a:off x="518032" y="978681"/>
              <a:ext cx="4572000" cy="2667393"/>
              <a:chOff x="518032" y="978681"/>
              <a:chExt cx="4572000" cy="2667393"/>
            </a:xfrm>
          </p:grpSpPr>
          <p:sp>
            <p:nvSpPr>
              <p:cNvPr id="105"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106"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ver Slide: Client Logo">
    <p:spTree>
      <p:nvGrpSpPr>
        <p:cNvPr id="1" name=""/>
        <p:cNvGrpSpPr/>
        <p:nvPr/>
      </p:nvGrpSpPr>
      <p:grpSpPr>
        <a:xfrm>
          <a:off x="0" y="0"/>
          <a:ext cx="0" cy="0"/>
          <a:chOff x="0" y="0"/>
          <a:chExt cx="0" cy="0"/>
        </a:xfrm>
      </p:grpSpPr>
      <p:grpSp>
        <p:nvGrpSpPr>
          <p:cNvPr id="32" name="Group 31"/>
          <p:cNvGrpSpPr/>
          <p:nvPr userDrawn="1"/>
        </p:nvGrpSpPr>
        <p:grpSpPr bwMode="gray">
          <a:xfrm>
            <a:off x="1752601" y="1"/>
            <a:ext cx="7391400" cy="6176009"/>
            <a:chOff x="19140488" y="13674"/>
            <a:chExt cx="7443798" cy="6145827"/>
          </a:xfrm>
        </p:grpSpPr>
        <p:sp>
          <p:nvSpPr>
            <p:cNvPr id="35"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6"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7"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2"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4"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8"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50"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51"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2"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31" name="Picture Placeholder 76"/>
          <p:cNvSpPr>
            <a:spLocks noGrp="1"/>
          </p:cNvSpPr>
          <p:nvPr>
            <p:ph type="pic" sz="quarter" idx="13"/>
          </p:nvPr>
        </p:nvSpPr>
        <p:spPr>
          <a:xfrm>
            <a:off x="609601" y="3048000"/>
            <a:ext cx="914400" cy="762000"/>
          </a:xfrm>
        </p:spPr>
        <p:txBody>
          <a:bodyPr/>
          <a:lstStyle>
            <a:lvl1pPr>
              <a:defRPr sz="1400"/>
            </a:lvl1pPr>
          </a:lstStyle>
          <a:p>
            <a:r>
              <a:rPr lang="de-DE" noProof="0" dirty="0" smtClean="0"/>
              <a:t>Click </a:t>
            </a:r>
            <a:r>
              <a:rPr lang="de-DE" noProof="0" dirty="0" err="1" smtClean="0"/>
              <a:t>icon</a:t>
            </a:r>
            <a:r>
              <a:rPr lang="de-DE" noProof="0" dirty="0" smtClean="0"/>
              <a:t> </a:t>
            </a:r>
            <a:r>
              <a:rPr lang="de-DE" noProof="0" dirty="0" err="1" smtClean="0"/>
              <a:t>to</a:t>
            </a:r>
            <a:r>
              <a:rPr lang="de-DE" noProof="0" dirty="0" smtClean="0"/>
              <a:t> </a:t>
            </a:r>
            <a:r>
              <a:rPr lang="de-DE" noProof="0" dirty="0" err="1" smtClean="0"/>
              <a:t>add</a:t>
            </a:r>
            <a:r>
              <a:rPr lang="de-DE" noProof="0" dirty="0" smtClean="0"/>
              <a:t> </a:t>
            </a:r>
            <a:r>
              <a:rPr lang="de-DE" noProof="0" dirty="0" err="1" smtClean="0"/>
              <a:t>picture</a:t>
            </a:r>
            <a:endParaRPr lang="de-DE" noProof="0" dirty="0"/>
          </a:p>
        </p:txBody>
      </p:sp>
      <p:grpSp>
        <p:nvGrpSpPr>
          <p:cNvPr id="3" name="Group 31"/>
          <p:cNvGrpSpPr/>
          <p:nvPr/>
        </p:nvGrpSpPr>
        <p:grpSpPr>
          <a:xfrm>
            <a:off x="489086" y="2901697"/>
            <a:ext cx="1209752" cy="151219"/>
            <a:chOff x="489087" y="2521685"/>
            <a:chExt cx="1209752" cy="151219"/>
          </a:xfrm>
        </p:grpSpPr>
        <p:cxnSp>
          <p:nvCxnSpPr>
            <p:cNvPr id="33" name="Straight Connector 32"/>
            <p:cNvCxnSpPr/>
            <p:nvPr userDrawn="1"/>
          </p:nvCxnSpPr>
          <p:spPr>
            <a:xfrm rot="10800000">
              <a:off x="489087" y="2521686"/>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a:off x="413478"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de-DE" noProof="0" smtClean="0"/>
              <a:t>Click to add the presentation’s main title</a:t>
            </a:r>
            <a:endParaRPr lang="de-DE" noProof="0"/>
          </a:p>
        </p:txBody>
      </p:sp>
      <p:sp>
        <p:nvSpPr>
          <p:cNvPr id="46"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de-DE" noProof="0" smtClean="0"/>
              <a:t>Subtitle and date (move higher if title is only one line)</a:t>
            </a:r>
            <a:endParaRPr lang="de-DE" noProof="0" dirty="0" smtClean="0"/>
          </a:p>
        </p:txBody>
      </p:sp>
      <p:sp>
        <p:nvSpPr>
          <p:cNvPr id="47"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de-DE" noProof="0" smtClean="0"/>
              <a:t>www.pwc.com</a:t>
            </a:r>
            <a:endParaRPr lang="de-DE" noProof="0"/>
          </a:p>
        </p:txBody>
      </p:sp>
      <p:grpSp>
        <p:nvGrpSpPr>
          <p:cNvPr id="96" name="Group 32"/>
          <p:cNvGrpSpPr/>
          <p:nvPr/>
        </p:nvGrpSpPr>
        <p:grpSpPr>
          <a:xfrm>
            <a:off x="968592" y="6170991"/>
            <a:ext cx="914400" cy="533479"/>
            <a:chOff x="518032" y="978681"/>
            <a:chExt cx="4572000" cy="2667393"/>
          </a:xfrm>
        </p:grpSpPr>
        <p:sp>
          <p:nvSpPr>
            <p:cNvPr id="9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98"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7" name="Group 26"/>
          <p:cNvGrpSpPr/>
          <p:nvPr userDrawn="1"/>
        </p:nvGrpSpPr>
        <p:grpSpPr bwMode="gray">
          <a:xfrm>
            <a:off x="1752601" y="1"/>
            <a:ext cx="739140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54"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de-DE" noProof="0" smtClean="0"/>
              <a:t>Click to add the presentation’s main title</a:t>
            </a:r>
            <a:endParaRPr lang="de-DE" noProof="0" dirty="0"/>
          </a:p>
        </p:txBody>
      </p:sp>
      <p:sp>
        <p:nvSpPr>
          <p:cNvPr id="55"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de-DE" noProof="0" smtClean="0"/>
              <a:t>Subtitle and date (move higher if title is only one line)</a:t>
            </a:r>
            <a:endParaRPr lang="de-DE" noProof="0" dirty="0" smtClean="0"/>
          </a:p>
        </p:txBody>
      </p:sp>
      <p:sp>
        <p:nvSpPr>
          <p:cNvPr id="56"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de-DE" noProof="0" smtClean="0"/>
              <a:t>www.pwc.com</a:t>
            </a:r>
            <a:endParaRPr lang="de-DE" noProof="0"/>
          </a:p>
        </p:txBody>
      </p:sp>
      <p:sp>
        <p:nvSpPr>
          <p:cNvPr id="17" name="Picture Placeholder 76"/>
          <p:cNvSpPr>
            <a:spLocks noGrp="1"/>
          </p:cNvSpPr>
          <p:nvPr>
            <p:ph type="pic" sz="quarter" idx="13"/>
          </p:nvPr>
        </p:nvSpPr>
        <p:spPr>
          <a:xfrm>
            <a:off x="1752600" y="2899977"/>
            <a:ext cx="6324600" cy="3272223"/>
          </a:xfrm>
        </p:spPr>
        <p:txBody>
          <a:bodyPr/>
          <a:lstStyle>
            <a:lvl1pPr>
              <a:defRPr sz="1400"/>
            </a:lvl1pPr>
          </a:lstStyle>
          <a:p>
            <a:r>
              <a:rPr lang="de-DE" noProof="0" smtClean="0"/>
              <a:t>Click icon to add picture</a:t>
            </a:r>
            <a:endParaRPr lang="de-DE" noProof="0" dirty="0"/>
          </a:p>
        </p:txBody>
      </p:sp>
      <p:grpSp>
        <p:nvGrpSpPr>
          <p:cNvPr id="18" name="Group 32"/>
          <p:cNvGrpSpPr/>
          <p:nvPr userDrawn="1"/>
        </p:nvGrpSpPr>
        <p:grpSpPr>
          <a:xfrm>
            <a:off x="968592" y="6170991"/>
            <a:ext cx="9144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de-DE" noProof="0" smtClean="0"/>
              <a:t>Click to edit Master title style</a:t>
            </a:r>
            <a:endParaRPr lang="de-DE" noProof="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de-DE" noProof="0" smtClean="0"/>
              <a:t>Click to edit Master text styles</a:t>
            </a:r>
          </a:p>
          <a:p>
            <a:pPr lvl="1"/>
            <a:r>
              <a:rPr lang="de-DE" noProof="0" smtClean="0"/>
              <a:t>Second level</a:t>
            </a:r>
          </a:p>
          <a:p>
            <a:pPr lvl="2"/>
            <a:r>
              <a:rPr lang="de-DE" noProof="0" smtClean="0"/>
              <a:t>Third level</a:t>
            </a:r>
          </a:p>
          <a:p>
            <a:pPr lvl="3"/>
            <a:r>
              <a:rPr lang="de-DE" noProof="0" smtClean="0"/>
              <a:t>Fourth level</a:t>
            </a:r>
          </a:p>
          <a:p>
            <a:pPr lvl="4"/>
            <a:r>
              <a:rPr lang="de-DE" noProof="0" smtClean="0"/>
              <a:t>Fifth level</a:t>
            </a:r>
            <a:endParaRPr lang="de-DE" noProof="0"/>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Date Placeholder 8"/>
          <p:cNvSpPr>
            <a:spLocks noGrp="1"/>
          </p:cNvSpPr>
          <p:nvPr>
            <p:ph type="dt" sz="half" idx="16"/>
          </p:nvPr>
        </p:nvSpPr>
        <p:spPr/>
        <p:txBody>
          <a:bodyPr/>
          <a:lstStyle/>
          <a:p>
            <a:r>
              <a:rPr lang="en-GB" smtClean="0"/>
              <a:t>01. März 2012</a:t>
            </a:r>
            <a:endParaRPr lang="en-GB"/>
          </a:p>
        </p:txBody>
      </p:sp>
      <p:sp>
        <p:nvSpPr>
          <p:cNvPr id="10" name="Footer Placeholder 9"/>
          <p:cNvSpPr>
            <a:spLocks noGrp="1"/>
          </p:cNvSpPr>
          <p:nvPr>
            <p:ph type="ftr" sz="quarter" idx="17"/>
          </p:nvPr>
        </p:nvSpPr>
        <p:spPr/>
        <p:txBody>
          <a:bodyPr/>
          <a:lstStyle/>
          <a:p>
            <a:r>
              <a:rPr lang="en-GB" smtClean="0"/>
              <a:t>Millenials at work</a:t>
            </a:r>
            <a:endParaRPr lang="en-GB"/>
          </a:p>
        </p:txBody>
      </p:sp>
      <p:sp>
        <p:nvSpPr>
          <p:cNvPr id="11" name="Slide Number Placeholder 10"/>
          <p:cNvSpPr>
            <a:spLocks noGrp="1"/>
          </p:cNvSpPr>
          <p:nvPr>
            <p:ph type="sldNum" sz="quarter" idx="18"/>
          </p:nvPr>
        </p:nvSpPr>
        <p:spPr/>
        <p:txBody>
          <a:bodyPr/>
          <a:lstStyle/>
          <a:p>
            <a:r>
              <a:rPr lang="en-GB" smtClean="0"/>
              <a:t>Slide </a:t>
            </a:r>
            <a:fld id="{2FBA2132-F30A-4806-9CFD-AEBFA397FB94}" type="slidenum">
              <a:rPr lang="en-GB" smtClean="0"/>
              <a:pPr/>
              <a:t>‹Nr.›</a:t>
            </a:fld>
            <a:endParaRPr lang="en-GB"/>
          </a:p>
        </p:txBody>
      </p:sp>
      <p:sp>
        <p:nvSpPr>
          <p:cNvPr id="12"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effectLst/>
                <a:latin typeface="Arial"/>
              </a:rPr>
              <a:t>PwC</a:t>
            </a:r>
            <a:endParaRPr kumimoji="0" lang="en-GB" sz="1000" b="0" i="0" u="none" baseline="0" dirty="0" err="1" smtClean="0">
              <a:effectLst/>
              <a:latin typeface="Arial"/>
            </a:endParaRPr>
          </a:p>
        </p:txBody>
      </p:sp>
    </p:spTree>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noProof="0"/>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noProof="0"/>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noProof="0"/>
          </a:p>
        </p:txBody>
      </p:sp>
      <p:sp>
        <p:nvSpPr>
          <p:cNvPr id="50"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de-DE" noProof="0" smtClean="0"/>
              <a:t>Click to add the presentation’s main title</a:t>
            </a:r>
            <a:endParaRPr lang="de-DE" noProof="0" dirty="0"/>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de-DE" noProof="0" smtClean="0"/>
              <a:t>Subtitle and date (move higher if title is only one line)</a:t>
            </a:r>
            <a:endParaRPr lang="de-DE" noProof="0" dirty="0" smtClean="0"/>
          </a:p>
        </p:txBody>
      </p:sp>
      <p:sp>
        <p:nvSpPr>
          <p:cNvPr id="52"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de-DE" noProof="0" smtClean="0"/>
              <a:t>www.pwc.com</a:t>
            </a:r>
            <a:endParaRPr lang="de-DE" noProof="0"/>
          </a:p>
        </p:txBody>
      </p:sp>
      <p:grpSp>
        <p:nvGrpSpPr>
          <p:cNvPr id="11" name="Group 32"/>
          <p:cNvGrpSpPr/>
          <p:nvPr userDrawn="1"/>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sz="3200">
                <a:solidFill>
                  <a:schemeClr val="tx1"/>
                </a:solidFill>
              </a:defRPr>
            </a:lvl1pPr>
          </a:lstStyle>
          <a:p>
            <a:r>
              <a:rPr lang="de-DE" noProof="0" smtClean="0"/>
              <a:t>Click to edit Master title style</a:t>
            </a:r>
            <a:endParaRPr lang="de-DE" noProof="0"/>
          </a:p>
        </p:txBody>
      </p:sp>
      <p:sp>
        <p:nvSpPr>
          <p:cNvPr id="11" name="Text Placeholder 10"/>
          <p:cNvSpPr>
            <a:spLocks noGrp="1"/>
          </p:cNvSpPr>
          <p:nvPr>
            <p:ph type="body" sz="quarter" idx="10" hasCustomPrompt="1"/>
          </p:nvPr>
        </p:nvSpPr>
        <p:spPr>
          <a:xfrm>
            <a:off x="533400" y="5867400"/>
            <a:ext cx="4800600" cy="762000"/>
          </a:xfrm>
        </p:spPr>
        <p:txBody>
          <a:bodyPr anchor="b"/>
          <a:lstStyle>
            <a:lvl1pPr>
              <a:defRPr sz="900">
                <a:latin typeface="Arial" pitchFamily="34" charset="0"/>
                <a:cs typeface="Arial" pitchFamily="34" charset="0"/>
              </a:defRPr>
            </a:lvl1pPr>
          </a:lstStyle>
          <a:p>
            <a:pPr lvl="0"/>
            <a:r>
              <a:rPr lang="de-DE" noProof="0" smtClean="0"/>
              <a:t>Add legal and copyright disclaimers here.</a:t>
            </a:r>
            <a:endParaRPr lang="de-DE" noProof="0"/>
          </a:p>
        </p:txBody>
      </p:sp>
      <p:cxnSp>
        <p:nvCxnSpPr>
          <p:cNvPr id="7" name="Shape 6"/>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Content: Two">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solidFill>
                  <a:schemeClr val="bg1"/>
                </a:solidFill>
              </a:defRPr>
            </a:lvl1pPr>
          </a:lstStyle>
          <a:p>
            <a:r>
              <a:rPr lang="en-US" noProof="0" dirty="0" smtClean="0"/>
              <a:t>Click to edit Master title style</a:t>
            </a:r>
            <a:endParaRPr lang="en-GB" noProof="0" dirty="0"/>
          </a:p>
        </p:txBody>
      </p:sp>
      <p:sp>
        <p:nvSpPr>
          <p:cNvPr id="28" name="Content Placeholder 26"/>
          <p:cNvSpPr>
            <a:spLocks noGrp="1"/>
          </p:cNvSpPr>
          <p:nvPr>
            <p:ph sz="quarter" idx="14"/>
          </p:nvPr>
        </p:nvSpPr>
        <p:spPr>
          <a:xfrm>
            <a:off x="533400" y="1752601"/>
            <a:ext cx="3962400" cy="4419599"/>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31" name="Content Placeholder 26"/>
          <p:cNvSpPr>
            <a:spLocks noGrp="1"/>
          </p:cNvSpPr>
          <p:nvPr>
            <p:ph sz="quarter" idx="15"/>
          </p:nvPr>
        </p:nvSpPr>
        <p:spPr>
          <a:xfrm>
            <a:off x="4648201" y="1752600"/>
            <a:ext cx="3962399" cy="44196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cxnSp>
        <p:nvCxnSpPr>
          <p:cNvPr id="12" name="Shape 11"/>
          <p:cNvCxnSpPr/>
          <p:nvPr userDrawn="1"/>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Date Placeholder 9"/>
          <p:cNvSpPr>
            <a:spLocks noGrp="1"/>
          </p:cNvSpPr>
          <p:nvPr>
            <p:ph type="dt" sz="half" idx="16"/>
          </p:nvPr>
        </p:nvSpPr>
        <p:spPr/>
        <p:txBody>
          <a:bodyPr/>
          <a:lstStyle>
            <a:lvl1pPr>
              <a:defRPr>
                <a:solidFill>
                  <a:schemeClr val="lt1"/>
                </a:solidFill>
              </a:defRPr>
            </a:lvl1pPr>
          </a:lstStyle>
          <a:p>
            <a:r>
              <a:rPr lang="en-GB" smtClean="0"/>
              <a:t>01. März 2012</a:t>
            </a:r>
            <a:endParaRPr lang="en-GB"/>
          </a:p>
        </p:txBody>
      </p:sp>
      <p:sp>
        <p:nvSpPr>
          <p:cNvPr id="11" name="Footer Placeholder 10"/>
          <p:cNvSpPr>
            <a:spLocks noGrp="1"/>
          </p:cNvSpPr>
          <p:nvPr>
            <p:ph type="ftr" sz="quarter" idx="17"/>
          </p:nvPr>
        </p:nvSpPr>
        <p:spPr/>
        <p:txBody>
          <a:bodyPr/>
          <a:lstStyle>
            <a:lvl1pPr>
              <a:defRPr>
                <a:solidFill>
                  <a:schemeClr val="lt1"/>
                </a:solidFill>
              </a:defRPr>
            </a:lvl1pPr>
          </a:lstStyle>
          <a:p>
            <a:r>
              <a:rPr lang="en-GB" smtClean="0"/>
              <a:t>Millenials at work</a:t>
            </a:r>
            <a:endParaRPr lang="en-GB"/>
          </a:p>
        </p:txBody>
      </p:sp>
      <p:sp>
        <p:nvSpPr>
          <p:cNvPr id="13" name="Slide Number Placeholder 12"/>
          <p:cNvSpPr>
            <a:spLocks noGrp="1"/>
          </p:cNvSpPr>
          <p:nvPr>
            <p:ph type="sldNum" sz="quarter" idx="18"/>
          </p:nvPr>
        </p:nvSpPr>
        <p:spPr/>
        <p:txBody>
          <a:bodyPr/>
          <a:lstStyle>
            <a:lvl1pPr>
              <a:defRPr>
                <a:solidFill>
                  <a:schemeClr val="lt1"/>
                </a:solidFill>
              </a:defRPr>
            </a:lvl1pPr>
          </a:lstStyle>
          <a:p>
            <a:r>
              <a:rPr lang="en-GB" smtClean="0"/>
              <a:t>Slide </a:t>
            </a:r>
            <a:fld id="{990BDCEA-BE6E-4286-A41E-104A59CEBA9F}" type="slidenum">
              <a:rPr lang="en-GB" smtClean="0"/>
              <a:pPr/>
              <a:t>‹Nr.›</a:t>
            </a:fld>
            <a:endParaRPr lang="en-GB"/>
          </a:p>
        </p:txBody>
      </p:sp>
      <p:sp>
        <p:nvSpPr>
          <p:cNvPr id="14"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solidFill>
                  <a:schemeClr val="lt1"/>
                </a:solidFill>
                <a:effectLst/>
                <a:latin typeface="Arial"/>
              </a:rPr>
              <a:t>PwC</a:t>
            </a:r>
            <a:endParaRPr kumimoji="0" lang="en-GB" sz="1000" b="0" i="0" u="none" baseline="0" dirty="0" err="1" smtClean="0">
              <a:solidFill>
                <a:schemeClr val="lt1"/>
              </a:solidFill>
              <a:effectLst/>
              <a:latin typeface="Arial"/>
            </a:endParaRPr>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de-DE" noProof="0" smtClean="0"/>
              <a:t>Click to edit Master title style</a:t>
            </a:r>
            <a:endParaRPr lang="de-DE" noProof="0"/>
          </a:p>
        </p:txBody>
      </p:sp>
      <p:sp>
        <p:nvSpPr>
          <p:cNvPr id="28" name="Content Placeholder 26"/>
          <p:cNvSpPr>
            <a:spLocks noGrp="1"/>
          </p:cNvSpPr>
          <p:nvPr>
            <p:ph sz="quarter" idx="14"/>
          </p:nvPr>
        </p:nvSpPr>
        <p:spPr>
          <a:xfrm>
            <a:off x="533400" y="1752601"/>
            <a:ext cx="3962400" cy="4419599"/>
          </a:xfrm>
        </p:spPr>
        <p:txBody>
          <a:bodyPr/>
          <a:lstStyle/>
          <a:p>
            <a:pPr lvl="0"/>
            <a:r>
              <a:rPr lang="de-DE" noProof="0" smtClean="0"/>
              <a:t>Click to edit Master text styles</a:t>
            </a:r>
          </a:p>
          <a:p>
            <a:pPr lvl="1"/>
            <a:r>
              <a:rPr lang="de-DE" noProof="0" smtClean="0"/>
              <a:t>Second level</a:t>
            </a:r>
          </a:p>
          <a:p>
            <a:pPr lvl="2"/>
            <a:r>
              <a:rPr lang="de-DE" noProof="0" smtClean="0"/>
              <a:t>Third level</a:t>
            </a:r>
          </a:p>
          <a:p>
            <a:pPr lvl="3"/>
            <a:r>
              <a:rPr lang="de-DE" noProof="0" smtClean="0"/>
              <a:t>Fourth level</a:t>
            </a:r>
          </a:p>
          <a:p>
            <a:pPr lvl="4"/>
            <a:r>
              <a:rPr lang="de-DE" noProof="0" smtClean="0"/>
              <a:t>Fifth level</a:t>
            </a:r>
            <a:endParaRPr lang="de-DE" noProof="0"/>
          </a:p>
        </p:txBody>
      </p:sp>
      <p:sp>
        <p:nvSpPr>
          <p:cNvPr id="31" name="Content Placeholder 26"/>
          <p:cNvSpPr>
            <a:spLocks noGrp="1"/>
          </p:cNvSpPr>
          <p:nvPr>
            <p:ph sz="quarter" idx="15"/>
          </p:nvPr>
        </p:nvSpPr>
        <p:spPr>
          <a:xfrm>
            <a:off x="4648201" y="1752600"/>
            <a:ext cx="3962399" cy="4419600"/>
          </a:xfrm>
        </p:spPr>
        <p:txBody>
          <a:bodyPr/>
          <a:lstStyle/>
          <a:p>
            <a:pPr lvl="0"/>
            <a:r>
              <a:rPr lang="de-DE" noProof="0" smtClean="0"/>
              <a:t>Click to edit Master text styles</a:t>
            </a:r>
          </a:p>
          <a:p>
            <a:pPr lvl="1"/>
            <a:r>
              <a:rPr lang="de-DE" noProof="0" smtClean="0"/>
              <a:t>Second level</a:t>
            </a:r>
          </a:p>
          <a:p>
            <a:pPr lvl="2"/>
            <a:r>
              <a:rPr lang="de-DE" noProof="0" smtClean="0"/>
              <a:t>Third level</a:t>
            </a:r>
          </a:p>
          <a:p>
            <a:pPr lvl="3"/>
            <a:r>
              <a:rPr lang="de-DE" noProof="0" smtClean="0"/>
              <a:t>Fourth level</a:t>
            </a:r>
          </a:p>
          <a:p>
            <a:pPr lvl="4"/>
            <a:r>
              <a:rPr lang="de-DE" noProof="0" smtClean="0"/>
              <a:t>Fifth level</a:t>
            </a:r>
            <a:endParaRPr lang="de-DE" noProof="0"/>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Date Placeholder 9"/>
          <p:cNvSpPr>
            <a:spLocks noGrp="1"/>
          </p:cNvSpPr>
          <p:nvPr>
            <p:ph type="dt" sz="half" idx="16"/>
          </p:nvPr>
        </p:nvSpPr>
        <p:spPr/>
        <p:txBody>
          <a:bodyPr/>
          <a:lstStyle/>
          <a:p>
            <a:r>
              <a:rPr lang="en-GB" smtClean="0"/>
              <a:t>01. März 2012</a:t>
            </a:r>
            <a:endParaRPr lang="en-GB"/>
          </a:p>
        </p:txBody>
      </p:sp>
      <p:sp>
        <p:nvSpPr>
          <p:cNvPr id="11" name="Footer Placeholder 10"/>
          <p:cNvSpPr>
            <a:spLocks noGrp="1"/>
          </p:cNvSpPr>
          <p:nvPr>
            <p:ph type="ftr" sz="quarter" idx="17"/>
          </p:nvPr>
        </p:nvSpPr>
        <p:spPr/>
        <p:txBody>
          <a:bodyPr/>
          <a:lstStyle/>
          <a:p>
            <a:r>
              <a:rPr lang="en-GB" smtClean="0"/>
              <a:t>Millenials at work</a:t>
            </a:r>
            <a:endParaRPr lang="en-GB"/>
          </a:p>
        </p:txBody>
      </p:sp>
      <p:sp>
        <p:nvSpPr>
          <p:cNvPr id="12" name="Slide Number Placeholder 11"/>
          <p:cNvSpPr>
            <a:spLocks noGrp="1"/>
          </p:cNvSpPr>
          <p:nvPr>
            <p:ph type="sldNum" sz="quarter" idx="18"/>
          </p:nvPr>
        </p:nvSpPr>
        <p:spPr/>
        <p:txBody>
          <a:bodyPr/>
          <a:lstStyle/>
          <a:p>
            <a:r>
              <a:rPr lang="en-GB" smtClean="0"/>
              <a:t>Slide </a:t>
            </a:r>
            <a:fld id="{2161438C-B2B2-41DD-B604-34A3CF0FEAAC}" type="slidenum">
              <a:rPr lang="en-GB" smtClean="0"/>
              <a:pPr/>
              <a:t>‹Nr.›</a:t>
            </a:fld>
            <a:endParaRPr lang="en-GB"/>
          </a:p>
        </p:txBody>
      </p:sp>
      <p:sp>
        <p:nvSpPr>
          <p:cNvPr id="13"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effectLst/>
                <a:latin typeface="Arial"/>
              </a:rPr>
              <a:t>PwC</a:t>
            </a:r>
            <a:endParaRPr kumimoji="0" lang="en-GB" sz="1000" b="0" i="0" u="none" baseline="0" dirty="0" err="1" smtClean="0">
              <a:effectLst/>
              <a:latin typeface="Arial"/>
            </a:endParaRPr>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1"/>
            <a:ext cx="8077200" cy="914400"/>
          </a:xfrm>
        </p:spPr>
        <p:txBody>
          <a:bodyPr/>
          <a:lstStyle/>
          <a:p>
            <a:r>
              <a:rPr lang="de-DE" noProof="0" smtClean="0"/>
              <a:t>Click to edit Master title style</a:t>
            </a:r>
            <a:endParaRPr lang="de-DE" noProof="0"/>
          </a:p>
        </p:txBody>
      </p:sp>
      <p:sp>
        <p:nvSpPr>
          <p:cNvPr id="27" name="Content Placeholder 26"/>
          <p:cNvSpPr>
            <a:spLocks noGrp="1"/>
          </p:cNvSpPr>
          <p:nvPr>
            <p:ph sz="quarter" idx="13"/>
          </p:nvPr>
        </p:nvSpPr>
        <p:spPr>
          <a:xfrm>
            <a:off x="533400" y="1752601"/>
            <a:ext cx="2590800" cy="4419599"/>
          </a:xfrm>
        </p:spPr>
        <p:txBody>
          <a:bodyPr/>
          <a:lstStyle/>
          <a:p>
            <a:pPr lvl="0"/>
            <a:r>
              <a:rPr lang="de-DE" noProof="0" smtClean="0"/>
              <a:t>Click to edit Master text styles</a:t>
            </a:r>
          </a:p>
          <a:p>
            <a:pPr lvl="1"/>
            <a:r>
              <a:rPr lang="de-DE" noProof="0" smtClean="0"/>
              <a:t>Second level</a:t>
            </a:r>
          </a:p>
          <a:p>
            <a:pPr lvl="2"/>
            <a:r>
              <a:rPr lang="de-DE" noProof="0" smtClean="0"/>
              <a:t>Third level</a:t>
            </a:r>
          </a:p>
          <a:p>
            <a:pPr lvl="3"/>
            <a:r>
              <a:rPr lang="de-DE" noProof="0" smtClean="0"/>
              <a:t>Fourth level</a:t>
            </a:r>
          </a:p>
          <a:p>
            <a:pPr lvl="4"/>
            <a:r>
              <a:rPr lang="de-DE" noProof="0" smtClean="0"/>
              <a:t>Fifth level</a:t>
            </a:r>
            <a:endParaRPr lang="de-DE" noProof="0"/>
          </a:p>
        </p:txBody>
      </p:sp>
      <p:sp>
        <p:nvSpPr>
          <p:cNvPr id="28" name="Content Placeholder 26"/>
          <p:cNvSpPr>
            <a:spLocks noGrp="1"/>
          </p:cNvSpPr>
          <p:nvPr>
            <p:ph sz="quarter" idx="14"/>
          </p:nvPr>
        </p:nvSpPr>
        <p:spPr>
          <a:xfrm>
            <a:off x="3276601" y="1752601"/>
            <a:ext cx="2590799" cy="4419599"/>
          </a:xfrm>
        </p:spPr>
        <p:txBody>
          <a:bodyPr/>
          <a:lstStyle/>
          <a:p>
            <a:pPr lvl="0"/>
            <a:r>
              <a:rPr lang="de-DE" noProof="0" smtClean="0"/>
              <a:t>Click to edit Master text styles</a:t>
            </a:r>
          </a:p>
          <a:p>
            <a:pPr lvl="1"/>
            <a:r>
              <a:rPr lang="de-DE" noProof="0" smtClean="0"/>
              <a:t>Second level</a:t>
            </a:r>
          </a:p>
          <a:p>
            <a:pPr lvl="2"/>
            <a:r>
              <a:rPr lang="de-DE" noProof="0" smtClean="0"/>
              <a:t>Third level</a:t>
            </a:r>
          </a:p>
          <a:p>
            <a:pPr lvl="3"/>
            <a:r>
              <a:rPr lang="de-DE" noProof="0" smtClean="0"/>
              <a:t>Fourth level</a:t>
            </a:r>
          </a:p>
          <a:p>
            <a:pPr lvl="4"/>
            <a:r>
              <a:rPr lang="de-DE" noProof="0" smtClean="0"/>
              <a:t>Fifth level</a:t>
            </a:r>
            <a:endParaRPr lang="de-DE" noProof="0"/>
          </a:p>
        </p:txBody>
      </p:sp>
      <p:sp>
        <p:nvSpPr>
          <p:cNvPr id="31" name="Content Placeholder 26"/>
          <p:cNvSpPr>
            <a:spLocks noGrp="1"/>
          </p:cNvSpPr>
          <p:nvPr>
            <p:ph sz="quarter" idx="15"/>
          </p:nvPr>
        </p:nvSpPr>
        <p:spPr>
          <a:xfrm>
            <a:off x="6019800" y="1752601"/>
            <a:ext cx="2590800" cy="4419599"/>
          </a:xfrm>
        </p:spPr>
        <p:txBody>
          <a:bodyPr/>
          <a:lstStyle/>
          <a:p>
            <a:pPr lvl="0"/>
            <a:r>
              <a:rPr lang="de-DE" noProof="0" smtClean="0"/>
              <a:t>Click to edit Master text styles</a:t>
            </a:r>
          </a:p>
          <a:p>
            <a:pPr lvl="1"/>
            <a:r>
              <a:rPr lang="de-DE" noProof="0" smtClean="0"/>
              <a:t>Second level</a:t>
            </a:r>
          </a:p>
          <a:p>
            <a:pPr lvl="2"/>
            <a:r>
              <a:rPr lang="de-DE" noProof="0" smtClean="0"/>
              <a:t>Third level</a:t>
            </a:r>
          </a:p>
          <a:p>
            <a:pPr lvl="3"/>
            <a:r>
              <a:rPr lang="de-DE" noProof="0" smtClean="0"/>
              <a:t>Fourth level</a:t>
            </a:r>
          </a:p>
          <a:p>
            <a:pPr lvl="4"/>
            <a:r>
              <a:rPr lang="de-DE" noProof="0" smtClean="0"/>
              <a:t>Fifth level</a:t>
            </a:r>
            <a:endParaRPr lang="de-DE" noProof="0"/>
          </a:p>
        </p:txBody>
      </p:sp>
      <p:cxnSp>
        <p:nvCxnSpPr>
          <p:cNvPr id="19" name="Shape 18"/>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6"/>
          </p:nvPr>
        </p:nvSpPr>
        <p:spPr/>
        <p:txBody>
          <a:bodyPr/>
          <a:lstStyle/>
          <a:p>
            <a:r>
              <a:rPr lang="en-GB" smtClean="0"/>
              <a:t>01. März 2012</a:t>
            </a:r>
            <a:endParaRPr lang="en-GB"/>
          </a:p>
        </p:txBody>
      </p:sp>
      <p:sp>
        <p:nvSpPr>
          <p:cNvPr id="12" name="Footer Placeholder 11"/>
          <p:cNvSpPr>
            <a:spLocks noGrp="1"/>
          </p:cNvSpPr>
          <p:nvPr>
            <p:ph type="ftr" sz="quarter" idx="17"/>
          </p:nvPr>
        </p:nvSpPr>
        <p:spPr/>
        <p:txBody>
          <a:bodyPr/>
          <a:lstStyle/>
          <a:p>
            <a:r>
              <a:rPr lang="en-GB" smtClean="0"/>
              <a:t>Millenials at work</a:t>
            </a:r>
            <a:endParaRPr lang="en-GB"/>
          </a:p>
        </p:txBody>
      </p:sp>
      <p:sp>
        <p:nvSpPr>
          <p:cNvPr id="13" name="Slide Number Placeholder 12"/>
          <p:cNvSpPr>
            <a:spLocks noGrp="1"/>
          </p:cNvSpPr>
          <p:nvPr>
            <p:ph type="sldNum" sz="quarter" idx="18"/>
          </p:nvPr>
        </p:nvSpPr>
        <p:spPr/>
        <p:txBody>
          <a:bodyPr/>
          <a:lstStyle/>
          <a:p>
            <a:r>
              <a:rPr lang="en-GB" smtClean="0"/>
              <a:t>Slide </a:t>
            </a:r>
            <a:fld id="{2659879F-D1FE-4395-B669-70FE7B3287CD}" type="slidenum">
              <a:rPr lang="en-GB" smtClean="0"/>
              <a:pPr/>
              <a:t>‹Nr.›</a:t>
            </a:fld>
            <a:endParaRPr lang="en-GB"/>
          </a:p>
        </p:txBody>
      </p:sp>
      <p:sp>
        <p:nvSpPr>
          <p:cNvPr id="14"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effectLst/>
                <a:latin typeface="Arial"/>
              </a:rPr>
              <a:t>PwC</a:t>
            </a:r>
            <a:endParaRPr kumimoji="0" lang="en-GB" sz="1000" b="0" i="0" u="none" baseline="0" dirty="0" err="1" smtClean="0">
              <a:effectLst/>
              <a:latin typeface="Arial"/>
            </a:endParaRPr>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de-DE" noProof="0" smtClean="0"/>
              <a:t>Click to edit Master title style</a:t>
            </a:r>
            <a:endParaRPr lang="de-DE" noProof="0"/>
          </a:p>
        </p:txBody>
      </p:sp>
      <p:sp>
        <p:nvSpPr>
          <p:cNvPr id="28" name="Content Placeholder 26"/>
          <p:cNvSpPr>
            <a:spLocks noGrp="1"/>
          </p:cNvSpPr>
          <p:nvPr>
            <p:ph sz="quarter" idx="14"/>
          </p:nvPr>
        </p:nvSpPr>
        <p:spPr>
          <a:xfrm>
            <a:off x="533400" y="3352800"/>
            <a:ext cx="3962400" cy="2819400"/>
          </a:xfrm>
        </p:spPr>
        <p:txBody>
          <a:bodyPr/>
          <a:lstStyle/>
          <a:p>
            <a:pPr lvl="0"/>
            <a:r>
              <a:rPr lang="de-DE" noProof="0" smtClean="0"/>
              <a:t>Click to edit Master text styles</a:t>
            </a:r>
          </a:p>
          <a:p>
            <a:pPr lvl="1"/>
            <a:r>
              <a:rPr lang="de-DE" noProof="0" smtClean="0"/>
              <a:t>Second level</a:t>
            </a:r>
          </a:p>
          <a:p>
            <a:pPr lvl="2"/>
            <a:r>
              <a:rPr lang="de-DE" noProof="0" smtClean="0"/>
              <a:t>Third level</a:t>
            </a:r>
          </a:p>
          <a:p>
            <a:pPr lvl="3"/>
            <a:r>
              <a:rPr lang="de-DE" noProof="0" smtClean="0"/>
              <a:t>Fourth level</a:t>
            </a:r>
          </a:p>
          <a:p>
            <a:pPr lvl="4"/>
            <a:r>
              <a:rPr lang="de-DE" noProof="0" smtClean="0"/>
              <a:t>Fifth level</a:t>
            </a:r>
            <a:endParaRPr lang="de-DE" noProof="0"/>
          </a:p>
        </p:txBody>
      </p:sp>
      <p:sp>
        <p:nvSpPr>
          <p:cNvPr id="31" name="Content Placeholder 26"/>
          <p:cNvSpPr>
            <a:spLocks noGrp="1"/>
          </p:cNvSpPr>
          <p:nvPr>
            <p:ph sz="quarter" idx="15"/>
          </p:nvPr>
        </p:nvSpPr>
        <p:spPr>
          <a:xfrm>
            <a:off x="4648199" y="3352800"/>
            <a:ext cx="3962401" cy="2819400"/>
          </a:xfrm>
        </p:spPr>
        <p:txBody>
          <a:bodyPr/>
          <a:lstStyle/>
          <a:p>
            <a:pPr lvl="0"/>
            <a:r>
              <a:rPr lang="de-DE" noProof="0" smtClean="0"/>
              <a:t>Click to edit Master text styles</a:t>
            </a:r>
          </a:p>
          <a:p>
            <a:pPr lvl="1"/>
            <a:r>
              <a:rPr lang="de-DE" noProof="0" smtClean="0"/>
              <a:t>Second level</a:t>
            </a:r>
          </a:p>
          <a:p>
            <a:pPr lvl="2"/>
            <a:r>
              <a:rPr lang="de-DE" noProof="0" smtClean="0"/>
              <a:t>Third level</a:t>
            </a:r>
          </a:p>
          <a:p>
            <a:pPr lvl="3"/>
            <a:r>
              <a:rPr lang="de-DE" noProof="0" smtClean="0"/>
              <a:t>Fourth level</a:t>
            </a:r>
          </a:p>
          <a:p>
            <a:pPr lvl="4"/>
            <a:r>
              <a:rPr lang="de-DE" noProof="0" smtClean="0"/>
              <a:t>Fifth level</a:t>
            </a:r>
            <a:endParaRPr lang="de-DE" noProof="0"/>
          </a:p>
        </p:txBody>
      </p:sp>
      <p:sp>
        <p:nvSpPr>
          <p:cNvPr id="13" name="Text Placeholder 12"/>
          <p:cNvSpPr>
            <a:spLocks noGrp="1"/>
          </p:cNvSpPr>
          <p:nvPr>
            <p:ph type="body" sz="quarter" idx="16"/>
          </p:nvPr>
        </p:nvSpPr>
        <p:spPr>
          <a:xfrm>
            <a:off x="533400" y="1752600"/>
            <a:ext cx="8077200" cy="1447800"/>
          </a:xfrm>
        </p:spPr>
        <p:txBody>
          <a:bodyPr/>
          <a:lstStyle/>
          <a:p>
            <a:pPr lvl="0"/>
            <a:r>
              <a:rPr lang="de-DE" noProof="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7"/>
          </p:nvPr>
        </p:nvSpPr>
        <p:spPr/>
        <p:txBody>
          <a:bodyPr/>
          <a:lstStyle/>
          <a:p>
            <a:r>
              <a:rPr lang="en-GB" smtClean="0"/>
              <a:t>01. März 2012</a:t>
            </a:r>
            <a:endParaRPr lang="en-GB"/>
          </a:p>
        </p:txBody>
      </p:sp>
      <p:sp>
        <p:nvSpPr>
          <p:cNvPr id="12" name="Footer Placeholder 11"/>
          <p:cNvSpPr>
            <a:spLocks noGrp="1"/>
          </p:cNvSpPr>
          <p:nvPr>
            <p:ph type="ftr" sz="quarter" idx="18"/>
          </p:nvPr>
        </p:nvSpPr>
        <p:spPr/>
        <p:txBody>
          <a:bodyPr/>
          <a:lstStyle/>
          <a:p>
            <a:r>
              <a:rPr lang="en-GB" smtClean="0"/>
              <a:t>Millenials at work</a:t>
            </a:r>
            <a:endParaRPr lang="en-GB"/>
          </a:p>
        </p:txBody>
      </p:sp>
      <p:sp>
        <p:nvSpPr>
          <p:cNvPr id="15" name="Slide Number Placeholder 14"/>
          <p:cNvSpPr>
            <a:spLocks noGrp="1"/>
          </p:cNvSpPr>
          <p:nvPr>
            <p:ph type="sldNum" sz="quarter" idx="19"/>
          </p:nvPr>
        </p:nvSpPr>
        <p:spPr/>
        <p:txBody>
          <a:bodyPr/>
          <a:lstStyle/>
          <a:p>
            <a:r>
              <a:rPr lang="en-GB" smtClean="0"/>
              <a:t>Slide </a:t>
            </a:r>
            <a:fld id="{F81D4EC6-B488-4EA9-9309-14ED73D2F418}" type="slidenum">
              <a:rPr lang="en-GB" smtClean="0"/>
              <a:pPr/>
              <a:t>‹Nr.›</a:t>
            </a:fld>
            <a:endParaRPr lang="en-GB"/>
          </a:p>
        </p:txBody>
      </p:sp>
      <p:sp>
        <p:nvSpPr>
          <p:cNvPr id="1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effectLst/>
                <a:latin typeface="Arial"/>
              </a:rPr>
              <a:t>PwC</a:t>
            </a:r>
            <a:endParaRPr kumimoji="0" lang="en-GB" sz="1000" b="0" i="0" u="none" baseline="0" dirty="0" err="1" smtClean="0">
              <a:effectLst/>
              <a:latin typeface="Arial"/>
            </a:endParaRPr>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de-DE" noProof="0" smtClean="0"/>
              <a:t>Click to edit Master title style</a:t>
            </a:r>
            <a:endParaRPr lang="de-DE" noProof="0"/>
          </a:p>
        </p:txBody>
      </p:sp>
      <p:sp>
        <p:nvSpPr>
          <p:cNvPr id="28" name="Content Placeholder 26"/>
          <p:cNvSpPr>
            <a:spLocks noGrp="1"/>
          </p:cNvSpPr>
          <p:nvPr>
            <p:ph sz="quarter" idx="14"/>
          </p:nvPr>
        </p:nvSpPr>
        <p:spPr>
          <a:xfrm>
            <a:off x="6019800" y="1752600"/>
            <a:ext cx="2590800" cy="2133600"/>
          </a:xfrm>
        </p:spPr>
        <p:txBody>
          <a:bodyPr/>
          <a:lstStyle/>
          <a:p>
            <a:pPr lvl="0"/>
            <a:r>
              <a:rPr lang="de-DE" noProof="0" smtClean="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de-DE" noProof="0" smtClean="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de-DE" noProof="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7"/>
          </p:nvPr>
        </p:nvSpPr>
        <p:spPr/>
        <p:txBody>
          <a:bodyPr/>
          <a:lstStyle/>
          <a:p>
            <a:r>
              <a:rPr lang="en-GB" smtClean="0"/>
              <a:t>01. März 2012</a:t>
            </a:r>
            <a:endParaRPr lang="en-GB"/>
          </a:p>
        </p:txBody>
      </p:sp>
      <p:sp>
        <p:nvSpPr>
          <p:cNvPr id="12" name="Footer Placeholder 11"/>
          <p:cNvSpPr>
            <a:spLocks noGrp="1"/>
          </p:cNvSpPr>
          <p:nvPr>
            <p:ph type="ftr" sz="quarter" idx="18"/>
          </p:nvPr>
        </p:nvSpPr>
        <p:spPr/>
        <p:txBody>
          <a:bodyPr/>
          <a:lstStyle/>
          <a:p>
            <a:r>
              <a:rPr lang="en-GB" smtClean="0"/>
              <a:t>Millenials at work</a:t>
            </a:r>
            <a:endParaRPr lang="en-GB"/>
          </a:p>
        </p:txBody>
      </p:sp>
      <p:sp>
        <p:nvSpPr>
          <p:cNvPr id="15" name="Slide Number Placeholder 14"/>
          <p:cNvSpPr>
            <a:spLocks noGrp="1"/>
          </p:cNvSpPr>
          <p:nvPr>
            <p:ph type="sldNum" sz="quarter" idx="19"/>
          </p:nvPr>
        </p:nvSpPr>
        <p:spPr/>
        <p:txBody>
          <a:bodyPr/>
          <a:lstStyle/>
          <a:p>
            <a:r>
              <a:rPr lang="en-GB" smtClean="0"/>
              <a:t>Slide </a:t>
            </a:r>
            <a:fld id="{0355759C-639B-4AD2-A408-CBF9262B4F03}" type="slidenum">
              <a:rPr lang="en-GB" smtClean="0"/>
              <a:pPr/>
              <a:t>‹Nr.›</a:t>
            </a:fld>
            <a:endParaRPr lang="en-GB"/>
          </a:p>
        </p:txBody>
      </p:sp>
      <p:sp>
        <p:nvSpPr>
          <p:cNvPr id="1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effectLst/>
                <a:latin typeface="Arial"/>
              </a:rPr>
              <a:t>PwC</a:t>
            </a:r>
            <a:endParaRPr kumimoji="0" lang="en-GB" sz="1000" b="0" i="0" u="none" baseline="0" dirty="0" err="1" smtClean="0">
              <a:effectLst/>
              <a:latin typeface="Arial"/>
            </a:endParaRPr>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de-DE" noProof="0" smtClean="0"/>
              <a:t>Click to edit Master text styles</a:t>
            </a:r>
          </a:p>
        </p:txBody>
      </p:sp>
      <p:sp>
        <p:nvSpPr>
          <p:cNvPr id="2" name="Title 1"/>
          <p:cNvSpPr>
            <a:spLocks noGrp="1"/>
          </p:cNvSpPr>
          <p:nvPr>
            <p:ph type="title"/>
          </p:nvPr>
        </p:nvSpPr>
        <p:spPr>
          <a:xfrm>
            <a:off x="533400" y="685800"/>
            <a:ext cx="8077200" cy="914400"/>
          </a:xfrm>
        </p:spPr>
        <p:txBody>
          <a:bodyPr/>
          <a:lstStyle/>
          <a:p>
            <a:r>
              <a:rPr lang="de-DE" noProof="0" smtClean="0"/>
              <a:t>Click to edit Master title style</a:t>
            </a:r>
            <a:endParaRPr lang="de-DE" noProof="0"/>
          </a:p>
        </p:txBody>
      </p:sp>
      <p:sp>
        <p:nvSpPr>
          <p:cNvPr id="31" name="Content Placeholder 26"/>
          <p:cNvSpPr>
            <a:spLocks noGrp="1"/>
          </p:cNvSpPr>
          <p:nvPr>
            <p:ph sz="quarter" idx="15"/>
          </p:nvPr>
        </p:nvSpPr>
        <p:spPr>
          <a:xfrm>
            <a:off x="533400" y="4038600"/>
            <a:ext cx="2590800" cy="2133600"/>
          </a:xfrm>
        </p:spPr>
        <p:txBody>
          <a:bodyPr/>
          <a:lstStyle/>
          <a:p>
            <a:pPr lvl="0"/>
            <a:r>
              <a:rPr lang="de-DE" noProof="0" smtClean="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de-DE" noProof="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7"/>
          </p:nvPr>
        </p:nvSpPr>
        <p:spPr/>
        <p:txBody>
          <a:bodyPr/>
          <a:lstStyle/>
          <a:p>
            <a:r>
              <a:rPr lang="en-GB" smtClean="0"/>
              <a:t>01. März 2012</a:t>
            </a:r>
            <a:endParaRPr lang="en-GB"/>
          </a:p>
        </p:txBody>
      </p:sp>
      <p:sp>
        <p:nvSpPr>
          <p:cNvPr id="12" name="Footer Placeholder 11"/>
          <p:cNvSpPr>
            <a:spLocks noGrp="1"/>
          </p:cNvSpPr>
          <p:nvPr>
            <p:ph type="ftr" sz="quarter" idx="18"/>
          </p:nvPr>
        </p:nvSpPr>
        <p:spPr/>
        <p:txBody>
          <a:bodyPr/>
          <a:lstStyle/>
          <a:p>
            <a:r>
              <a:rPr lang="en-GB" smtClean="0"/>
              <a:t>Millenials at work</a:t>
            </a:r>
            <a:endParaRPr lang="en-GB"/>
          </a:p>
        </p:txBody>
      </p:sp>
      <p:sp>
        <p:nvSpPr>
          <p:cNvPr id="15" name="Slide Number Placeholder 14"/>
          <p:cNvSpPr>
            <a:spLocks noGrp="1"/>
          </p:cNvSpPr>
          <p:nvPr>
            <p:ph type="sldNum" sz="quarter" idx="19"/>
          </p:nvPr>
        </p:nvSpPr>
        <p:spPr/>
        <p:txBody>
          <a:bodyPr/>
          <a:lstStyle/>
          <a:p>
            <a:r>
              <a:rPr lang="en-GB" smtClean="0"/>
              <a:t>Slide </a:t>
            </a:r>
            <a:fld id="{873B3C4A-8F77-4684-828C-5CBDD7DB474D}" type="slidenum">
              <a:rPr lang="en-GB" smtClean="0"/>
              <a:pPr/>
              <a:t>‹Nr.›</a:t>
            </a:fld>
            <a:endParaRPr lang="en-GB"/>
          </a:p>
        </p:txBody>
      </p:sp>
      <p:sp>
        <p:nvSpPr>
          <p:cNvPr id="1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effectLst/>
                <a:latin typeface="Arial"/>
              </a:rPr>
              <a:t>PwC</a:t>
            </a:r>
            <a:endParaRPr kumimoji="0" lang="en-GB" sz="1000" b="0" i="0" u="none" baseline="0" dirty="0" err="1" smtClean="0">
              <a:effectLst/>
              <a:latin typeface="Arial"/>
            </a:endParaRPr>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de-DE" noProof="1" smtClean="0"/>
              <a:t>Click to edit Master title style</a:t>
            </a:r>
            <a:endParaRPr lang="de-DE"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de-DE" noProof="1" smtClean="0"/>
              <a:t>Click to edit Master text styles</a:t>
            </a:r>
          </a:p>
          <a:p>
            <a:pPr lvl="1"/>
            <a:r>
              <a:rPr lang="de-DE" noProof="1" smtClean="0"/>
              <a:t>Second level</a:t>
            </a:r>
          </a:p>
          <a:p>
            <a:pPr lvl="2"/>
            <a:r>
              <a:rPr lang="de-DE" noProof="1" smtClean="0"/>
              <a:t>Third level</a:t>
            </a:r>
          </a:p>
          <a:p>
            <a:pPr lvl="3"/>
            <a:r>
              <a:rPr lang="de-DE" noProof="1" smtClean="0"/>
              <a:t>Fourth level</a:t>
            </a:r>
          </a:p>
          <a:p>
            <a:pPr lvl="4"/>
            <a:r>
              <a:rPr lang="de-DE" noProof="1" smtClean="0"/>
              <a:t>Fifth level</a:t>
            </a:r>
            <a:endParaRPr lang="de-DE"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de-DE" noProof="1" smtClean="0"/>
              <a:t>Click to edit Master text styles</a:t>
            </a:r>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Date Placeholder 9"/>
          <p:cNvSpPr>
            <a:spLocks noGrp="1"/>
          </p:cNvSpPr>
          <p:nvPr>
            <p:ph type="dt" sz="half" idx="17"/>
          </p:nvPr>
        </p:nvSpPr>
        <p:spPr/>
        <p:txBody>
          <a:bodyPr/>
          <a:lstStyle/>
          <a:p>
            <a:r>
              <a:rPr lang="en-GB" smtClean="0"/>
              <a:t>01. März 2012</a:t>
            </a:r>
            <a:endParaRPr lang="en-GB"/>
          </a:p>
        </p:txBody>
      </p:sp>
      <p:sp>
        <p:nvSpPr>
          <p:cNvPr id="11" name="Footer Placeholder 10"/>
          <p:cNvSpPr>
            <a:spLocks noGrp="1"/>
          </p:cNvSpPr>
          <p:nvPr>
            <p:ph type="ftr" sz="quarter" idx="18"/>
          </p:nvPr>
        </p:nvSpPr>
        <p:spPr/>
        <p:txBody>
          <a:bodyPr/>
          <a:lstStyle/>
          <a:p>
            <a:r>
              <a:rPr lang="en-GB" smtClean="0"/>
              <a:t>Millenials at work</a:t>
            </a:r>
            <a:endParaRPr lang="en-GB"/>
          </a:p>
        </p:txBody>
      </p:sp>
      <p:sp>
        <p:nvSpPr>
          <p:cNvPr id="13" name="Slide Number Placeholder 12"/>
          <p:cNvSpPr>
            <a:spLocks noGrp="1"/>
          </p:cNvSpPr>
          <p:nvPr>
            <p:ph type="sldNum" sz="quarter" idx="19"/>
          </p:nvPr>
        </p:nvSpPr>
        <p:spPr/>
        <p:txBody>
          <a:bodyPr/>
          <a:lstStyle/>
          <a:p>
            <a:r>
              <a:rPr lang="en-GB" smtClean="0"/>
              <a:t>Slide </a:t>
            </a:r>
            <a:fld id="{32E00B6C-58AF-4420-9B73-4C79FA076DD6}" type="slidenum">
              <a:rPr lang="en-GB" smtClean="0"/>
              <a:pPr/>
              <a:t>‹Nr.›</a:t>
            </a:fld>
            <a:endParaRPr lang="en-GB"/>
          </a:p>
        </p:txBody>
      </p:sp>
      <p:sp>
        <p:nvSpPr>
          <p:cNvPr id="14"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effectLst/>
                <a:latin typeface="Arial"/>
              </a:rPr>
              <a:t>PwC</a:t>
            </a:r>
            <a:endParaRPr kumimoji="0" lang="en-GB" sz="1000" b="0" i="0" u="none" baseline="0" dirty="0" err="1" smtClean="0">
              <a:effectLst/>
              <a:latin typeface="Arial"/>
            </a:endParaRPr>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de-DE" noProof="0" smtClean="0"/>
              <a:t>Click to edit Master title style</a:t>
            </a:r>
            <a:endParaRPr lang="de-DE" noProof="0"/>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10"/>
          </p:nvPr>
        </p:nvSpPr>
        <p:spPr/>
        <p:txBody>
          <a:bodyPr/>
          <a:lstStyle/>
          <a:p>
            <a:r>
              <a:rPr lang="en-GB" smtClean="0"/>
              <a:t>01. März 2012</a:t>
            </a:r>
            <a:endParaRPr lang="en-GB"/>
          </a:p>
        </p:txBody>
      </p:sp>
      <p:sp>
        <p:nvSpPr>
          <p:cNvPr id="9" name="Footer Placeholder 8"/>
          <p:cNvSpPr>
            <a:spLocks noGrp="1"/>
          </p:cNvSpPr>
          <p:nvPr>
            <p:ph type="ftr" sz="quarter" idx="11"/>
          </p:nvPr>
        </p:nvSpPr>
        <p:spPr/>
        <p:txBody>
          <a:bodyPr/>
          <a:lstStyle/>
          <a:p>
            <a:r>
              <a:rPr lang="en-GB" smtClean="0"/>
              <a:t>Millenials at work</a:t>
            </a:r>
            <a:endParaRPr lang="en-GB"/>
          </a:p>
        </p:txBody>
      </p:sp>
      <p:sp>
        <p:nvSpPr>
          <p:cNvPr id="11" name="Slide Number Placeholder 10"/>
          <p:cNvSpPr>
            <a:spLocks noGrp="1"/>
          </p:cNvSpPr>
          <p:nvPr>
            <p:ph type="sldNum" sz="quarter" idx="12"/>
          </p:nvPr>
        </p:nvSpPr>
        <p:spPr/>
        <p:txBody>
          <a:bodyPr/>
          <a:lstStyle/>
          <a:p>
            <a:r>
              <a:rPr lang="en-GB" smtClean="0"/>
              <a:t>Slide </a:t>
            </a:r>
            <a:fld id="{FD9522E7-B247-457D-BA24-5E0CD7F5DFD9}" type="slidenum">
              <a:rPr lang="en-GB" smtClean="0"/>
              <a:pPr/>
              <a:t>‹Nr.›</a:t>
            </a:fld>
            <a:endParaRPr lang="en-GB"/>
          </a:p>
        </p:txBody>
      </p:sp>
      <p:sp>
        <p:nvSpPr>
          <p:cNvPr id="12"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effectLst/>
                <a:latin typeface="Arial"/>
              </a:rPr>
              <a:t>PwC</a:t>
            </a:r>
            <a:endParaRPr kumimoji="0" lang="en-GB" sz="1000" b="0" i="0" u="none" baseline="0" dirty="0" err="1" smtClean="0">
              <a:effectLst/>
              <a:latin typeface="Arial"/>
            </a:endParaRPr>
          </a:p>
        </p:txBody>
      </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685800"/>
            <a:ext cx="8077201" cy="914400"/>
          </a:xfrm>
          <a:prstGeom prst="rect">
            <a:avLst/>
          </a:prstGeom>
        </p:spPr>
        <p:txBody>
          <a:bodyPr vert="horz" lIns="0" tIns="0" rIns="0" bIns="0" rtlCol="0" anchor="t" anchorCtr="0">
            <a:noAutofit/>
          </a:bodyPr>
          <a:lstStyle/>
          <a:p>
            <a:r>
              <a:rPr lang="de-DE" noProof="0" smtClean="0"/>
              <a:t>Click to edit</a:t>
            </a:r>
            <a:br>
              <a:rPr lang="de-DE" noProof="0" smtClean="0"/>
            </a:br>
            <a:r>
              <a:rPr lang="de-DE" noProof="0" smtClean="0"/>
              <a:t>Master title style</a:t>
            </a:r>
            <a:endParaRPr lang="de-DE" noProof="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de-DE" noProof="0" smtClean="0"/>
              <a:t>Click to edit Master text styles</a:t>
            </a:r>
          </a:p>
          <a:p>
            <a:pPr lvl="1"/>
            <a:r>
              <a:rPr lang="de-DE" noProof="0" smtClean="0"/>
              <a:t>Second level</a:t>
            </a:r>
          </a:p>
          <a:p>
            <a:pPr lvl="2"/>
            <a:r>
              <a:rPr lang="de-DE" noProof="0" smtClean="0"/>
              <a:t>Third level</a:t>
            </a:r>
          </a:p>
          <a:p>
            <a:pPr lvl="3"/>
            <a:r>
              <a:rPr lang="de-DE" noProof="0" smtClean="0"/>
              <a:t>Fourth level</a:t>
            </a:r>
          </a:p>
          <a:p>
            <a:pPr lvl="4"/>
            <a:r>
              <a:rPr lang="de-DE" noProof="0" smtClean="0"/>
              <a:t>Fifth level</a:t>
            </a:r>
            <a:endParaRPr lang="de-DE" noProof="0" dirty="0" smtClean="0"/>
          </a:p>
        </p:txBody>
      </p:sp>
      <p:sp>
        <p:nvSpPr>
          <p:cNvPr id="7" name="Footer Placeholder 4"/>
          <p:cNvSpPr>
            <a:spLocks noGrp="1"/>
          </p:cNvSpPr>
          <p:nvPr>
            <p:ph type="ftr" sz="quarter" idx="3"/>
          </p:nvPr>
        </p:nvSpPr>
        <p:spPr>
          <a:xfrm>
            <a:off x="530352" y="6324600"/>
            <a:ext cx="5260848"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GB" smtClean="0"/>
              <a:t>Millenials at work</a:t>
            </a:r>
            <a:endParaRPr lang="en-GB"/>
          </a:p>
        </p:txBody>
      </p:sp>
      <p:sp>
        <p:nvSpPr>
          <p:cNvPr id="8"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GB" smtClean="0"/>
              <a:t>01. März 2012</a:t>
            </a:r>
            <a:endParaRPr lang="en-GB" dirty="0"/>
          </a:p>
        </p:txBody>
      </p: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GB" smtClean="0"/>
              <a:t>Slide </a:t>
            </a:r>
            <a:fld id="{251824EC-CD5D-4495-A085-857945F1C8E6}" type="slidenum">
              <a:rPr lang="en-GB" smtClean="0"/>
              <a:pPr/>
              <a:t>‹Nr.›</a:t>
            </a:fld>
            <a:endParaRPr lang="en-GB"/>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Lst>
  <p:hf hdr="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6.jpe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11.pn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10.3.1.234\Projects2010\Wolff Olins\Powerpoint\GIF_versions\gifs\GifAnim_burgundy.gif"/>
          <p:cNvPicPr>
            <a:picLocks noChangeAspect="1" noChangeArrowheads="1" noCrop="1"/>
          </p:cNvPicPr>
          <p:nvPr/>
        </p:nvPicPr>
        <p:blipFill>
          <a:blip r:embed="rId3" cstate="print"/>
          <a:srcRect/>
          <a:stretch>
            <a:fillRect/>
          </a:stretch>
        </p:blipFill>
        <p:spPr bwMode="auto">
          <a:xfrm>
            <a:off x="0" y="0"/>
            <a:ext cx="9144000" cy="6858000"/>
          </a:xfrm>
          <a:prstGeom prst="rect">
            <a:avLst/>
          </a:prstGeom>
          <a:noFill/>
        </p:spPr>
      </p:pic>
      <p:pic>
        <p:nvPicPr>
          <p:cNvPr id="7171" name="Picture 3" descr="\\10.3.1.234\Projects2010\Wolff Olins\Powerpoint\GIF_versions\gifs\GifAnim_burgundy.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grpSp>
        <p:nvGrpSpPr>
          <p:cNvPr id="2" name="Group 32"/>
          <p:cNvGrpSpPr/>
          <p:nvPr/>
        </p:nvGrpSpPr>
        <p:grpSpPr>
          <a:xfrm>
            <a:off x="1835696" y="836712"/>
            <a:ext cx="6546304" cy="5020821"/>
            <a:chOff x="1835696" y="974924"/>
            <a:chExt cx="4176464" cy="5020821"/>
          </a:xfrm>
        </p:grpSpPr>
        <p:sp>
          <p:nvSpPr>
            <p:cNvPr id="31" name="TextBox 30"/>
            <p:cNvSpPr txBox="1"/>
            <p:nvPr/>
          </p:nvSpPr>
          <p:spPr>
            <a:xfrm>
              <a:off x="1835696" y="1409874"/>
              <a:ext cx="4176464" cy="4585871"/>
            </a:xfrm>
            <a:prstGeom prst="rect">
              <a:avLst/>
            </a:prstGeom>
            <a:noFill/>
          </p:spPr>
          <p:txBody>
            <a:bodyPr wrap="square" rtlCol="0">
              <a:spAutoFit/>
            </a:bodyPr>
            <a:lstStyle/>
            <a:p>
              <a:pPr lvl="0">
                <a:defRPr/>
              </a:pPr>
              <a:r>
                <a:rPr lang="de-DE" sz="3200" b="1" i="1" kern="0" dirty="0" err="1" smtClean="0">
                  <a:solidFill>
                    <a:sysClr val="window" lastClr="FFFFFF"/>
                  </a:solidFill>
                  <a:latin typeface="+mj-lt"/>
                </a:rPr>
                <a:t>Millenials</a:t>
              </a:r>
              <a:r>
                <a:rPr lang="de-DE" sz="3200" b="1" i="1" kern="0" dirty="0" smtClean="0">
                  <a:solidFill>
                    <a:sysClr val="window" lastClr="FFFFFF"/>
                  </a:solidFill>
                  <a:latin typeface="+mj-lt"/>
                </a:rPr>
                <a:t> </a:t>
              </a:r>
              <a:r>
                <a:rPr lang="de-DE" sz="3200" b="1" i="1" kern="0" dirty="0" err="1" smtClean="0">
                  <a:solidFill>
                    <a:sysClr val="window" lastClr="FFFFFF"/>
                  </a:solidFill>
                  <a:latin typeface="+mj-lt"/>
                </a:rPr>
                <a:t>at</a:t>
              </a:r>
              <a:r>
                <a:rPr lang="de-DE" sz="3200" b="1" i="1" kern="0" dirty="0" smtClean="0">
                  <a:solidFill>
                    <a:sysClr val="window" lastClr="FFFFFF"/>
                  </a:solidFill>
                  <a:latin typeface="+mj-lt"/>
                </a:rPr>
                <a:t> </a:t>
              </a:r>
              <a:r>
                <a:rPr lang="de-DE" sz="3200" b="1" i="1" kern="0" dirty="0" err="1" smtClean="0">
                  <a:solidFill>
                    <a:sysClr val="window" lastClr="FFFFFF"/>
                  </a:solidFill>
                  <a:latin typeface="+mj-lt"/>
                </a:rPr>
                <a:t>work</a:t>
              </a:r>
              <a:r>
                <a:rPr lang="de-DE" sz="3200" b="1" i="1" kern="0" dirty="0" smtClean="0">
                  <a:solidFill>
                    <a:sysClr val="window" lastClr="FFFFFF"/>
                  </a:solidFill>
                  <a:latin typeface="+mj-lt"/>
                </a:rPr>
                <a:t>:</a:t>
              </a:r>
            </a:p>
            <a:p>
              <a:pPr lvl="0">
                <a:defRPr/>
              </a:pPr>
              <a:r>
                <a:rPr lang="de-DE" sz="3200" b="1" i="1" kern="0" dirty="0" smtClean="0">
                  <a:solidFill>
                    <a:sysClr val="window" lastClr="FFFFFF"/>
                  </a:solidFill>
                  <a:latin typeface="+mj-lt"/>
                </a:rPr>
                <a:t>Die neue Generation von Mitarbeitern</a:t>
              </a:r>
            </a:p>
            <a:p>
              <a:pPr lvl="0">
                <a:defRPr/>
              </a:pPr>
              <a:r>
                <a:rPr lang="de-DE" sz="3200" kern="0" dirty="0" smtClean="0">
                  <a:solidFill>
                    <a:sysClr val="window" lastClr="FFFFFF"/>
                  </a:solidFill>
                  <a:latin typeface="+mj-lt"/>
                </a:rPr>
                <a:t>6. Bremer Schifffahrtskongress</a:t>
              </a:r>
            </a:p>
            <a:p>
              <a:pPr lvl="0">
                <a:defRPr/>
              </a:pPr>
              <a:r>
                <a:rPr lang="de-DE" sz="3200" kern="0" dirty="0" smtClean="0">
                  <a:solidFill>
                    <a:sysClr val="window" lastClr="FFFFFF"/>
                  </a:solidFill>
                  <a:latin typeface="+mj-lt"/>
                </a:rPr>
                <a:t>01. März 2012</a:t>
              </a:r>
            </a:p>
            <a:p>
              <a:pPr lvl="0">
                <a:defRPr/>
              </a:pPr>
              <a:endParaRPr lang="de-DE" sz="3200" kern="0" dirty="0" smtClean="0">
                <a:solidFill>
                  <a:sysClr val="window" lastClr="FFFFFF"/>
                </a:solidFill>
                <a:latin typeface="+mj-lt"/>
              </a:endParaRPr>
            </a:p>
            <a:p>
              <a:pPr lvl="0">
                <a:defRPr/>
              </a:pPr>
              <a:endParaRPr lang="de-DE" sz="3200" kern="0" dirty="0" smtClean="0">
                <a:solidFill>
                  <a:sysClr val="window" lastClr="FFFFFF"/>
                </a:solidFill>
                <a:latin typeface="+mj-lt"/>
              </a:endParaRPr>
            </a:p>
            <a:p>
              <a:pPr lvl="0">
                <a:defRPr/>
              </a:pPr>
              <a:endParaRPr lang="de-DE" sz="3200" kern="0" dirty="0" smtClean="0">
                <a:solidFill>
                  <a:sysClr val="window" lastClr="FFFFFF"/>
                </a:solidFill>
                <a:latin typeface="+mj-lt"/>
              </a:endParaRPr>
            </a:p>
            <a:p>
              <a:pPr lvl="0">
                <a:defRPr/>
              </a:pPr>
              <a:r>
                <a:rPr lang="de-DE" kern="0" dirty="0" smtClean="0">
                  <a:solidFill>
                    <a:sysClr val="window" lastClr="FFFFFF"/>
                  </a:solidFill>
                  <a:latin typeface="+mj-lt"/>
                </a:rPr>
                <a:t>Dr. Silke Hellwig</a:t>
              </a:r>
              <a:endParaRPr lang="de-DE" kern="0" dirty="0" smtClean="0">
                <a:solidFill>
                  <a:sysClr val="window" lastClr="FFFFFF"/>
                </a:solidFill>
                <a:latin typeface="+mj-lt"/>
              </a:endParaRPr>
            </a:p>
            <a:p>
              <a:pPr lvl="0">
                <a:defRPr/>
              </a:pPr>
              <a:r>
                <a:rPr lang="de-DE" kern="0" dirty="0" smtClean="0">
                  <a:solidFill>
                    <a:sysClr val="window" lastClr="FFFFFF"/>
                  </a:solidFill>
                  <a:latin typeface="+mj-lt"/>
                </a:rPr>
                <a:t>Manager</a:t>
              </a:r>
              <a:r>
                <a:rPr lang="de-DE" kern="0" dirty="0" smtClean="0">
                  <a:solidFill>
                    <a:sysClr val="window" lastClr="FFFFFF"/>
                  </a:solidFill>
                  <a:latin typeface="+mj-lt"/>
                </a:rPr>
                <a:t> </a:t>
              </a:r>
              <a:r>
                <a:rPr lang="de-DE" kern="0" dirty="0" smtClean="0">
                  <a:solidFill>
                    <a:sysClr val="window" lastClr="FFFFFF"/>
                  </a:solidFill>
                  <a:latin typeface="+mj-lt"/>
                </a:rPr>
                <a:t>– People &amp; Change (</a:t>
              </a:r>
              <a:r>
                <a:rPr lang="de-DE" kern="0" dirty="0" err="1" smtClean="0">
                  <a:solidFill>
                    <a:sysClr val="window" lastClr="FFFFFF"/>
                  </a:solidFill>
                  <a:latin typeface="+mj-lt"/>
                </a:rPr>
                <a:t>PwC</a:t>
              </a:r>
              <a:r>
                <a:rPr lang="de-DE" kern="0" dirty="0" smtClean="0">
                  <a:solidFill>
                    <a:sysClr val="window" lastClr="FFFFFF"/>
                  </a:solidFill>
                  <a:latin typeface="+mj-lt"/>
                </a:rPr>
                <a:t>)</a:t>
              </a:r>
            </a:p>
          </p:txBody>
        </p:sp>
        <p:sp>
          <p:nvSpPr>
            <p:cNvPr id="32" name="TextBox 31"/>
            <p:cNvSpPr txBox="1"/>
            <p:nvPr/>
          </p:nvSpPr>
          <p:spPr>
            <a:xfrm>
              <a:off x="1835696" y="974924"/>
              <a:ext cx="417646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100" u="none" strike="noStrike" kern="0" cap="none" spc="0" normalizeH="0" baseline="0" dirty="0" smtClean="0">
                  <a:ln>
                    <a:noFill/>
                  </a:ln>
                  <a:solidFill>
                    <a:sysClr val="window" lastClr="FFFFFF"/>
                  </a:solidFill>
                  <a:effectLst/>
                  <a:uLnTx/>
                  <a:uFillTx/>
                  <a:cs typeface="Arial" pitchFamily="34" charset="0"/>
                </a:rPr>
                <a:t>www.pwc.com</a:t>
              </a:r>
              <a:endParaRPr kumimoji="0" lang="de-DE" sz="1100" u="none" strike="noStrike" kern="0" cap="none" spc="0" normalizeH="0" baseline="0" dirty="0">
                <a:ln>
                  <a:noFill/>
                </a:ln>
                <a:solidFill>
                  <a:sysClr val="window" lastClr="FFFFFF"/>
                </a:solidFill>
                <a:effectLst/>
                <a:uLnTx/>
                <a:uFillTx/>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 presetClass="entr" presetSubtype="0" fill="hold" nodeType="withEffect">
                                  <p:stCondLst>
                                    <p:cond delay="4500"/>
                                  </p:stCondLst>
                                  <p:childTnLst>
                                    <p:set>
                                      <p:cBhvr>
                                        <p:cTn id="9"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Was macht einen attraktiven Arbeitgeber aus?</a:t>
            </a:r>
            <a:endParaRPr lang="de-DE" dirty="0"/>
          </a:p>
        </p:txBody>
      </p:sp>
      <p:sp>
        <p:nvSpPr>
          <p:cNvPr id="8" name="Slide Number Placeholder 7"/>
          <p:cNvSpPr>
            <a:spLocks noGrp="1"/>
          </p:cNvSpPr>
          <p:nvPr>
            <p:ph type="sldNum" sz="quarter" idx="18"/>
          </p:nvPr>
        </p:nvSpPr>
        <p:spPr/>
        <p:txBody>
          <a:bodyPr/>
          <a:lstStyle/>
          <a:p>
            <a:r>
              <a:rPr lang="en-GB" smtClean="0"/>
              <a:t>Slide </a:t>
            </a:r>
            <a:fld id="{2161438C-B2B2-41DD-B604-34A3CF0FEAAC}" type="slidenum">
              <a:rPr lang="en-GB" smtClean="0"/>
              <a:pPr/>
              <a:t>10</a:t>
            </a:fld>
            <a:endParaRPr lang="en-GB"/>
          </a:p>
        </p:txBody>
      </p:sp>
      <p:sp>
        <p:nvSpPr>
          <p:cNvPr id="9" name="Date Placeholder 8"/>
          <p:cNvSpPr>
            <a:spLocks noGrp="1"/>
          </p:cNvSpPr>
          <p:nvPr>
            <p:ph type="dt" sz="half" idx="16"/>
          </p:nvPr>
        </p:nvSpPr>
        <p:spPr/>
        <p:txBody>
          <a:bodyPr/>
          <a:lstStyle/>
          <a:p>
            <a:r>
              <a:rPr lang="en-GB" smtClean="0"/>
              <a:t>01. März 2012</a:t>
            </a:r>
            <a:endParaRPr lang="en-GB"/>
          </a:p>
        </p:txBody>
      </p:sp>
      <p:sp>
        <p:nvSpPr>
          <p:cNvPr id="10" name="Footer Placeholder 9"/>
          <p:cNvSpPr>
            <a:spLocks noGrp="1"/>
          </p:cNvSpPr>
          <p:nvPr>
            <p:ph type="ftr" sz="quarter" idx="17"/>
          </p:nvPr>
        </p:nvSpPr>
        <p:spPr/>
        <p:txBody>
          <a:bodyPr/>
          <a:lstStyle/>
          <a:p>
            <a:r>
              <a:rPr lang="en-GB" smtClean="0"/>
              <a:t>Millenials at work</a:t>
            </a:r>
            <a:endParaRPr lang="en-GB"/>
          </a:p>
        </p:txBody>
      </p:sp>
      <p:sp>
        <p:nvSpPr>
          <p:cNvPr id="13" name="TextBox 12"/>
          <p:cNvSpPr txBox="1"/>
          <p:nvPr/>
        </p:nvSpPr>
        <p:spPr>
          <a:xfrm>
            <a:off x="533400" y="6096000"/>
            <a:ext cx="2438400" cy="381000"/>
          </a:xfrm>
          <a:prstGeom prst="rect">
            <a:avLst/>
          </a:prstGeom>
          <a:noFill/>
        </p:spPr>
        <p:txBody>
          <a:bodyPr wrap="none" lIns="0" tIns="0" rIns="0" bIns="0" rtlCol="0">
            <a:noAutofit/>
          </a:bodyPr>
          <a:lstStyle/>
          <a:p>
            <a:pPr indent="-274320">
              <a:spcAft>
                <a:spcPts val="900"/>
              </a:spcAft>
            </a:pPr>
            <a:r>
              <a:rPr lang="de-DE" sz="1100" dirty="0" smtClean="0">
                <a:latin typeface="Georgia" pitchFamily="18" charset="0"/>
              </a:rPr>
              <a:t>Quelle: </a:t>
            </a:r>
            <a:r>
              <a:rPr lang="en-US" sz="1100" dirty="0" err="1" smtClean="0">
                <a:latin typeface="Georgia" pitchFamily="18" charset="0"/>
              </a:rPr>
              <a:t>Millennials</a:t>
            </a:r>
            <a:r>
              <a:rPr lang="en-US" sz="1100" dirty="0" smtClean="0">
                <a:latin typeface="Georgia" pitchFamily="18" charset="0"/>
              </a:rPr>
              <a:t> at work: </a:t>
            </a:r>
            <a:br>
              <a:rPr lang="en-US" sz="1100" dirty="0" smtClean="0">
                <a:latin typeface="Georgia" pitchFamily="18" charset="0"/>
              </a:rPr>
            </a:br>
            <a:r>
              <a:rPr lang="en-US" sz="1100" dirty="0" smtClean="0">
                <a:latin typeface="Georgia" pitchFamily="18" charset="0"/>
              </a:rPr>
              <a:t>Reshaping the workplace (PwC 2012)</a:t>
            </a:r>
          </a:p>
          <a:p>
            <a:pPr indent="-274320">
              <a:spcAft>
                <a:spcPts val="900"/>
              </a:spcAft>
            </a:pPr>
            <a:endParaRPr lang="de-DE" sz="1100" dirty="0" smtClean="0">
              <a:latin typeface="Georgia" pitchFamily="18" charset="0"/>
            </a:endParaRPr>
          </a:p>
        </p:txBody>
      </p:sp>
      <p:pic>
        <p:nvPicPr>
          <p:cNvPr id="2050" name="Picture 2"/>
          <p:cNvPicPr>
            <a:picLocks noChangeAspect="1" noChangeArrowheads="1"/>
          </p:cNvPicPr>
          <p:nvPr/>
        </p:nvPicPr>
        <p:blipFill>
          <a:blip r:embed="rId3" cstate="print"/>
          <a:srcRect t="2913"/>
          <a:stretch>
            <a:fillRect/>
          </a:stretch>
        </p:blipFill>
        <p:spPr bwMode="auto">
          <a:xfrm>
            <a:off x="133350" y="1143000"/>
            <a:ext cx="8858250" cy="5715000"/>
          </a:xfrm>
          <a:prstGeom prst="rect">
            <a:avLst/>
          </a:prstGeom>
          <a:noFill/>
          <a:ln w="9525">
            <a:noFill/>
            <a:miter lim="800000"/>
            <a:headEnd/>
            <a:tailEnd/>
          </a:ln>
        </p:spPr>
      </p:pic>
      <p:sp>
        <p:nvSpPr>
          <p:cNvPr id="11" name="TextBox 10"/>
          <p:cNvSpPr txBox="1"/>
          <p:nvPr/>
        </p:nvSpPr>
        <p:spPr>
          <a:xfrm>
            <a:off x="685800" y="6248400"/>
            <a:ext cx="2438400" cy="381000"/>
          </a:xfrm>
          <a:prstGeom prst="rect">
            <a:avLst/>
          </a:prstGeom>
          <a:noFill/>
        </p:spPr>
        <p:txBody>
          <a:bodyPr wrap="none" lIns="0" tIns="0" rIns="0" bIns="0" rtlCol="0">
            <a:noAutofit/>
          </a:bodyPr>
          <a:lstStyle/>
          <a:p>
            <a:pPr indent="-274320">
              <a:spcAft>
                <a:spcPts val="900"/>
              </a:spcAft>
            </a:pPr>
            <a:r>
              <a:rPr lang="de-DE" sz="1100" dirty="0" smtClean="0">
                <a:latin typeface="Georgia" pitchFamily="18" charset="0"/>
              </a:rPr>
              <a:t>Quelle: </a:t>
            </a:r>
            <a:r>
              <a:rPr lang="en-US" sz="1100" dirty="0" err="1" smtClean="0">
                <a:latin typeface="Georgia" pitchFamily="18" charset="0"/>
              </a:rPr>
              <a:t>Millennials</a:t>
            </a:r>
            <a:r>
              <a:rPr lang="en-US" sz="1100" dirty="0" smtClean="0">
                <a:latin typeface="Georgia" pitchFamily="18" charset="0"/>
              </a:rPr>
              <a:t> at work: </a:t>
            </a:r>
            <a:br>
              <a:rPr lang="en-US" sz="1100" dirty="0" smtClean="0">
                <a:latin typeface="Georgia" pitchFamily="18" charset="0"/>
              </a:rPr>
            </a:br>
            <a:r>
              <a:rPr lang="en-US" sz="1100" dirty="0" smtClean="0">
                <a:latin typeface="Georgia" pitchFamily="18" charset="0"/>
              </a:rPr>
              <a:t>Reshaping the workplace (PwC 2012)</a:t>
            </a:r>
          </a:p>
          <a:p>
            <a:pPr indent="-274320">
              <a:spcAft>
                <a:spcPts val="900"/>
              </a:spcAft>
            </a:pPr>
            <a:endParaRPr lang="de-DE" sz="1100" dirty="0" smtClean="0">
              <a:latin typeface="Georgia"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Welche Erwartungen die Gruppe der </a:t>
            </a:r>
            <a:r>
              <a:rPr lang="de-DE" dirty="0" err="1" smtClean="0"/>
              <a:t>Millennials</a:t>
            </a:r>
            <a:r>
              <a:rPr lang="de-DE" dirty="0" smtClean="0"/>
              <a:t> konkret kennzeichnet…</a:t>
            </a:r>
            <a:endParaRPr lang="de-DE" dirty="0"/>
          </a:p>
        </p:txBody>
      </p:sp>
      <p:sp>
        <p:nvSpPr>
          <p:cNvPr id="3" name="Content Placeholder 2"/>
          <p:cNvSpPr>
            <a:spLocks noGrp="1"/>
          </p:cNvSpPr>
          <p:nvPr>
            <p:ph sz="quarter" idx="14"/>
          </p:nvPr>
        </p:nvSpPr>
        <p:spPr>
          <a:xfrm>
            <a:off x="533400" y="1752601"/>
            <a:ext cx="4191000" cy="4419599"/>
          </a:xfrm>
        </p:spPr>
        <p:txBody>
          <a:bodyPr/>
          <a:lstStyle/>
          <a:p>
            <a:pPr marL="355600" indent="-260350">
              <a:buFont typeface="Arial" pitchFamily="34" charset="0"/>
              <a:buChar char="•"/>
            </a:pPr>
            <a:r>
              <a:rPr lang="de-DE" dirty="0" smtClean="0"/>
              <a:t>Wechselbereitschaft und geringere Arbeitgeberloyalität</a:t>
            </a:r>
          </a:p>
          <a:p>
            <a:pPr marL="355600" indent="-260350">
              <a:buFont typeface="Arial" pitchFamily="34" charset="0"/>
              <a:buChar char="•"/>
            </a:pPr>
            <a:r>
              <a:rPr lang="de-DE" dirty="0" smtClean="0"/>
              <a:t>Durch Kompromisse geprägt</a:t>
            </a:r>
          </a:p>
          <a:p>
            <a:pPr marL="355600" indent="-260350">
              <a:buFont typeface="Arial" pitchFamily="34" charset="0"/>
              <a:buChar char="•"/>
            </a:pPr>
            <a:r>
              <a:rPr lang="de-DE" dirty="0" smtClean="0"/>
              <a:t>Prioritäten und anderer Fokus</a:t>
            </a:r>
          </a:p>
          <a:p>
            <a:pPr marL="355600" indent="-260350">
              <a:buFont typeface="Arial" pitchFamily="34" charset="0"/>
              <a:buChar char="•"/>
            </a:pPr>
            <a:r>
              <a:rPr lang="de-DE" dirty="0" smtClean="0"/>
              <a:t>Technologie bevorzugt</a:t>
            </a:r>
          </a:p>
          <a:p>
            <a:pPr marL="355600" indent="-260350">
              <a:buFont typeface="Arial" pitchFamily="34" charset="0"/>
              <a:buChar char="•"/>
            </a:pPr>
            <a:r>
              <a:rPr lang="de-DE" dirty="0" smtClean="0"/>
              <a:t>Karriereweg und Mobilität muss sein</a:t>
            </a:r>
          </a:p>
          <a:p>
            <a:pPr marL="355600" indent="-260350">
              <a:buFont typeface="Arial" pitchFamily="34" charset="0"/>
              <a:buChar char="•"/>
            </a:pPr>
            <a:r>
              <a:rPr lang="de-DE" dirty="0" smtClean="0"/>
              <a:t>Streben nach dem wertevollen Arbeitgeber</a:t>
            </a:r>
          </a:p>
          <a:p>
            <a:pPr marL="355600" indent="-260350">
              <a:buFont typeface="Arial" pitchFamily="34" charset="0"/>
              <a:buChar char="•"/>
            </a:pPr>
            <a:r>
              <a:rPr lang="de-DE" dirty="0" smtClean="0"/>
              <a:t>Wanderlust</a:t>
            </a:r>
          </a:p>
          <a:p>
            <a:endParaRPr lang="de-DE" sz="1800" dirty="0">
              <a:latin typeface="+mj-lt"/>
            </a:endParaRPr>
          </a:p>
        </p:txBody>
      </p:sp>
      <p:pic>
        <p:nvPicPr>
          <p:cNvPr id="6" name="Grafik 8" descr="Photo_RGB_P_42-22943195.jpg"/>
          <p:cNvPicPr>
            <a:picLocks noChangeAspect="1"/>
          </p:cNvPicPr>
          <p:nvPr/>
        </p:nvPicPr>
        <p:blipFill>
          <a:blip r:embed="rId3" cstate="print"/>
          <a:srcRect l="-10249" r="-5203"/>
          <a:stretch>
            <a:fillRect/>
          </a:stretch>
        </p:blipFill>
        <p:spPr bwMode="auto">
          <a:xfrm>
            <a:off x="5257800" y="1600200"/>
            <a:ext cx="3505200" cy="4572000"/>
          </a:xfrm>
          <a:prstGeom prst="rect">
            <a:avLst/>
          </a:prstGeom>
          <a:noFill/>
          <a:ln w="9525">
            <a:noFill/>
            <a:miter lim="800000"/>
            <a:headEnd/>
            <a:tailEnd/>
          </a:ln>
        </p:spPr>
      </p:pic>
      <p:sp>
        <p:nvSpPr>
          <p:cNvPr id="8" name="Slide Number Placeholder 7"/>
          <p:cNvSpPr>
            <a:spLocks noGrp="1"/>
          </p:cNvSpPr>
          <p:nvPr>
            <p:ph type="sldNum" sz="quarter" idx="18"/>
          </p:nvPr>
        </p:nvSpPr>
        <p:spPr/>
        <p:txBody>
          <a:bodyPr/>
          <a:lstStyle/>
          <a:p>
            <a:r>
              <a:rPr lang="en-GB" smtClean="0"/>
              <a:t>Slide </a:t>
            </a:r>
            <a:fld id="{2161438C-B2B2-41DD-B604-34A3CF0FEAAC}" type="slidenum">
              <a:rPr lang="en-GB" smtClean="0"/>
              <a:pPr/>
              <a:t>11</a:t>
            </a:fld>
            <a:endParaRPr lang="en-GB"/>
          </a:p>
        </p:txBody>
      </p:sp>
      <p:sp>
        <p:nvSpPr>
          <p:cNvPr id="9" name="Date Placeholder 8"/>
          <p:cNvSpPr>
            <a:spLocks noGrp="1"/>
          </p:cNvSpPr>
          <p:nvPr>
            <p:ph type="dt" sz="half" idx="16"/>
          </p:nvPr>
        </p:nvSpPr>
        <p:spPr/>
        <p:txBody>
          <a:bodyPr/>
          <a:lstStyle/>
          <a:p>
            <a:r>
              <a:rPr lang="en-GB" smtClean="0"/>
              <a:t>01. März 2012</a:t>
            </a:r>
            <a:endParaRPr lang="en-GB"/>
          </a:p>
        </p:txBody>
      </p:sp>
      <p:sp>
        <p:nvSpPr>
          <p:cNvPr id="10" name="Footer Placeholder 9"/>
          <p:cNvSpPr>
            <a:spLocks noGrp="1"/>
          </p:cNvSpPr>
          <p:nvPr>
            <p:ph type="ftr" sz="quarter" idx="17"/>
          </p:nvPr>
        </p:nvSpPr>
        <p:spPr/>
        <p:txBody>
          <a:bodyPr/>
          <a:lstStyle/>
          <a:p>
            <a:r>
              <a:rPr lang="en-GB" smtClean="0"/>
              <a:t>Millenials at work</a:t>
            </a:r>
            <a:endParaRPr lang="en-GB"/>
          </a:p>
        </p:txBody>
      </p:sp>
      <p:sp>
        <p:nvSpPr>
          <p:cNvPr id="11" name="TextBox 10"/>
          <p:cNvSpPr txBox="1"/>
          <p:nvPr/>
        </p:nvSpPr>
        <p:spPr>
          <a:xfrm>
            <a:off x="533400" y="5867400"/>
            <a:ext cx="2438400" cy="381000"/>
          </a:xfrm>
          <a:prstGeom prst="rect">
            <a:avLst/>
          </a:prstGeom>
          <a:noFill/>
        </p:spPr>
        <p:txBody>
          <a:bodyPr wrap="none" lIns="0" tIns="0" rIns="0" bIns="0" rtlCol="0">
            <a:noAutofit/>
          </a:bodyPr>
          <a:lstStyle/>
          <a:p>
            <a:pPr indent="-274320">
              <a:spcAft>
                <a:spcPts val="900"/>
              </a:spcAft>
            </a:pPr>
            <a:r>
              <a:rPr lang="de-DE" sz="1100" dirty="0" smtClean="0">
                <a:latin typeface="Georgia" pitchFamily="18" charset="0"/>
              </a:rPr>
              <a:t>Quelle: </a:t>
            </a:r>
            <a:r>
              <a:rPr lang="en-US" sz="1100" dirty="0" err="1" smtClean="0">
                <a:latin typeface="Georgia" pitchFamily="18" charset="0"/>
              </a:rPr>
              <a:t>Millennials</a:t>
            </a:r>
            <a:r>
              <a:rPr lang="en-US" sz="1100" dirty="0" smtClean="0">
                <a:latin typeface="Georgia" pitchFamily="18" charset="0"/>
              </a:rPr>
              <a:t> at work: </a:t>
            </a:r>
            <a:br>
              <a:rPr lang="en-US" sz="1100" dirty="0" smtClean="0">
                <a:latin typeface="Georgia" pitchFamily="18" charset="0"/>
              </a:rPr>
            </a:br>
            <a:r>
              <a:rPr lang="en-US" sz="1100" dirty="0" smtClean="0">
                <a:latin typeface="Georgia" pitchFamily="18" charset="0"/>
              </a:rPr>
              <a:t>Reshaping the workplace (PwC 2012)</a:t>
            </a:r>
          </a:p>
          <a:p>
            <a:pPr indent="-274320">
              <a:spcAft>
                <a:spcPts val="900"/>
              </a:spcAft>
            </a:pPr>
            <a:endParaRPr lang="de-DE" sz="1100" dirty="0" smtClean="0">
              <a:latin typeface="Georgi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DE-66188\AppData\Local\Microsoft\Windows\Temporary Internet Files\Low\Content.IE5\O8NPMPPK\Photo_RGB_P_42-25186429[1].bmp"/>
          <p:cNvPicPr>
            <a:picLocks noChangeAspect="1" noChangeArrowheads="1"/>
          </p:cNvPicPr>
          <p:nvPr/>
        </p:nvPicPr>
        <p:blipFill>
          <a:blip r:embed="rId4" cstate="print"/>
          <a:srcRect l="3704" r="7408"/>
          <a:stretch>
            <a:fillRect/>
          </a:stretch>
        </p:blipFill>
        <p:spPr bwMode="auto">
          <a:xfrm flipH="1">
            <a:off x="0" y="0"/>
            <a:ext cx="9144000" cy="6858000"/>
          </a:xfrm>
          <a:prstGeom prst="rect">
            <a:avLst/>
          </a:prstGeom>
          <a:noFill/>
        </p:spPr>
      </p:pic>
      <p:sp>
        <p:nvSpPr>
          <p:cNvPr id="2" name="Title 1"/>
          <p:cNvSpPr>
            <a:spLocks noGrp="1"/>
          </p:cNvSpPr>
          <p:nvPr>
            <p:ph type="title"/>
          </p:nvPr>
        </p:nvSpPr>
        <p:spPr/>
        <p:txBody>
          <a:bodyPr/>
          <a:lstStyle/>
          <a:p>
            <a:r>
              <a:rPr lang="de-DE" dirty="0" smtClean="0"/>
              <a:t>Die Gestaltung des Arbeitskontexts „55+“ erfordert ein Umdenken</a:t>
            </a:r>
            <a:endParaRPr lang="de-DE" dirty="0"/>
          </a:p>
        </p:txBody>
      </p:sp>
      <p:sp>
        <p:nvSpPr>
          <p:cNvPr id="17" name="Rectangle 16"/>
          <p:cNvSpPr/>
          <p:nvPr>
            <p:custDataLst>
              <p:tags r:id="rId1"/>
            </p:custDataLst>
          </p:nvPr>
        </p:nvSpPr>
        <p:spPr bwMode="ltGray">
          <a:xfrm>
            <a:off x="457200" y="3048000"/>
            <a:ext cx="5181600" cy="3200400"/>
          </a:xfrm>
          <a:prstGeom prst="rect">
            <a:avLst/>
          </a:prstGeom>
          <a:solidFill>
            <a:schemeClr val="accent2">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dirty="0" smtClean="0">
              <a:solidFill>
                <a:schemeClr val="bg1"/>
              </a:solidFill>
              <a:latin typeface="Georgia" pitchFamily="18" charset="0"/>
            </a:endParaRPr>
          </a:p>
        </p:txBody>
      </p:sp>
      <p:sp>
        <p:nvSpPr>
          <p:cNvPr id="3" name="Content Placeholder 2"/>
          <p:cNvSpPr>
            <a:spLocks noGrp="1"/>
          </p:cNvSpPr>
          <p:nvPr>
            <p:ph sz="quarter" idx="15"/>
          </p:nvPr>
        </p:nvSpPr>
        <p:spPr>
          <a:xfrm>
            <a:off x="533400" y="3124200"/>
            <a:ext cx="5105400" cy="3124200"/>
          </a:xfrm>
        </p:spPr>
        <p:txBody>
          <a:bodyPr/>
          <a:lstStyle/>
          <a:p>
            <a:pPr marL="265113" indent="-265113">
              <a:buClrTx/>
              <a:buFont typeface="Wingdings" pitchFamily="2" charset="2"/>
              <a:buChar char="§"/>
            </a:pPr>
            <a:r>
              <a:rPr lang="de-DE" dirty="0" smtClean="0">
                <a:solidFill>
                  <a:schemeClr val="bg1"/>
                </a:solidFill>
              </a:rPr>
              <a:t>„Alterskultur“: Alt ist man mit:</a:t>
            </a:r>
          </a:p>
          <a:p>
            <a:pPr marL="539433" lvl="1" indent="-265113">
              <a:buClrTx/>
              <a:buFont typeface="Wingdings" pitchFamily="2" charset="2"/>
              <a:buChar char="§"/>
            </a:pPr>
            <a:r>
              <a:rPr lang="de-DE" dirty="0" smtClean="0">
                <a:solidFill>
                  <a:schemeClr val="bg1"/>
                </a:solidFill>
              </a:rPr>
              <a:t>63 sagen die 18-34-Jährigen</a:t>
            </a:r>
          </a:p>
          <a:p>
            <a:pPr marL="539433" lvl="1" indent="-265113">
              <a:buClrTx/>
              <a:buFont typeface="Wingdings" pitchFamily="2" charset="2"/>
              <a:buChar char="§"/>
            </a:pPr>
            <a:r>
              <a:rPr lang="de-DE" dirty="0" smtClean="0">
                <a:solidFill>
                  <a:schemeClr val="bg1"/>
                </a:solidFill>
              </a:rPr>
              <a:t>71 sagen die 45-61-Jährigen</a:t>
            </a:r>
          </a:p>
          <a:p>
            <a:pPr marL="539433" lvl="1" indent="-265113">
              <a:buClrTx/>
              <a:buFont typeface="Wingdings" pitchFamily="2" charset="2"/>
              <a:buChar char="§"/>
            </a:pPr>
            <a:r>
              <a:rPr lang="de-DE" dirty="0" smtClean="0">
                <a:solidFill>
                  <a:schemeClr val="bg1"/>
                </a:solidFill>
              </a:rPr>
              <a:t>76 sagen die 65-79-Jährigen</a:t>
            </a:r>
          </a:p>
          <a:p>
            <a:pPr marL="265113" indent="-265113">
              <a:buClrTx/>
              <a:buFont typeface="Wingdings" pitchFamily="2" charset="2"/>
              <a:buChar char="§"/>
            </a:pPr>
            <a:r>
              <a:rPr lang="de-DE" dirty="0" smtClean="0">
                <a:solidFill>
                  <a:schemeClr val="bg1"/>
                </a:solidFill>
              </a:rPr>
              <a:t>Längere Arbeitsleben</a:t>
            </a:r>
          </a:p>
          <a:p>
            <a:pPr marL="265113" indent="-265113">
              <a:buClrTx/>
              <a:buFont typeface="Wingdings" pitchFamily="2" charset="2"/>
              <a:buChar char="§"/>
            </a:pPr>
            <a:r>
              <a:rPr lang="de-DE" dirty="0" smtClean="0">
                <a:solidFill>
                  <a:schemeClr val="bg1"/>
                </a:solidFill>
              </a:rPr>
              <a:t>Sinkende Produktivität</a:t>
            </a:r>
          </a:p>
          <a:p>
            <a:pPr marL="265113" indent="-265113">
              <a:buClrTx/>
              <a:buFont typeface="Wingdings" pitchFamily="2" charset="2"/>
              <a:buChar char="§"/>
            </a:pPr>
            <a:r>
              <a:rPr lang="de-DE" dirty="0" smtClean="0">
                <a:solidFill>
                  <a:schemeClr val="bg1"/>
                </a:solidFill>
              </a:rPr>
              <a:t>Hohes Know-how</a:t>
            </a:r>
          </a:p>
        </p:txBody>
      </p:sp>
      <p:sp>
        <p:nvSpPr>
          <p:cNvPr id="9" name="Slide Number Placeholder 8"/>
          <p:cNvSpPr>
            <a:spLocks noGrp="1"/>
          </p:cNvSpPr>
          <p:nvPr>
            <p:ph type="sldNum" sz="quarter" idx="18"/>
          </p:nvPr>
        </p:nvSpPr>
        <p:spPr/>
        <p:txBody>
          <a:bodyPr/>
          <a:lstStyle/>
          <a:p>
            <a:r>
              <a:rPr lang="en-GB" smtClean="0"/>
              <a:t>Slide </a:t>
            </a:r>
            <a:fld id="{2FBA2132-F30A-4806-9CFD-AEBFA397FB94}" type="slidenum">
              <a:rPr lang="en-GB" smtClean="0"/>
              <a:pPr/>
              <a:t>12</a:t>
            </a:fld>
            <a:endParaRPr lang="en-GB"/>
          </a:p>
        </p:txBody>
      </p:sp>
      <p:sp>
        <p:nvSpPr>
          <p:cNvPr id="10" name="Date Placeholder 9"/>
          <p:cNvSpPr>
            <a:spLocks noGrp="1"/>
          </p:cNvSpPr>
          <p:nvPr>
            <p:ph type="dt" sz="half" idx="16"/>
          </p:nvPr>
        </p:nvSpPr>
        <p:spPr/>
        <p:txBody>
          <a:bodyPr/>
          <a:lstStyle/>
          <a:p>
            <a:r>
              <a:rPr lang="en-GB" smtClean="0"/>
              <a:t>01. März 2012</a:t>
            </a:r>
            <a:endParaRPr lang="en-GB"/>
          </a:p>
        </p:txBody>
      </p:sp>
      <p:sp>
        <p:nvSpPr>
          <p:cNvPr id="11" name="Footer Placeholder 10"/>
          <p:cNvSpPr>
            <a:spLocks noGrp="1"/>
          </p:cNvSpPr>
          <p:nvPr>
            <p:ph type="ftr" sz="quarter" idx="17"/>
          </p:nvPr>
        </p:nvSpPr>
        <p:spPr/>
        <p:txBody>
          <a:bodyPr/>
          <a:lstStyle/>
          <a:p>
            <a:r>
              <a:rPr lang="en-GB" smtClean="0"/>
              <a:t>Millenials at work</a:t>
            </a:r>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dirty="0" smtClean="0"/>
              <a:t>Noch mehr Wandel</a:t>
            </a:r>
            <a:endParaRPr lang="de-DE" i="1" dirty="0"/>
          </a:p>
        </p:txBody>
      </p:sp>
      <p:sp>
        <p:nvSpPr>
          <p:cNvPr id="4" name="Subtitle 3"/>
          <p:cNvSpPr>
            <a:spLocks noGrp="1"/>
          </p:cNvSpPr>
          <p:nvPr>
            <p:ph type="subTitle" idx="1"/>
          </p:nvPr>
        </p:nvSpPr>
        <p:spPr/>
        <p:txBody>
          <a:bodyPr/>
          <a:lstStyle/>
          <a:p>
            <a:r>
              <a:rPr lang="de-DE" dirty="0" smtClean="0"/>
              <a:t>Der demographische Wandel nicht isoliert betrachtet</a:t>
            </a:r>
          </a:p>
          <a:p>
            <a:endParaRPr lang="de-DE" dirty="0" smtClean="0"/>
          </a:p>
          <a:p>
            <a:endParaRPr lang="de-DE" dirty="0"/>
          </a:p>
        </p:txBody>
      </p:sp>
      <p:sp>
        <p:nvSpPr>
          <p:cNvPr id="8" name="TextBox 7"/>
          <p:cNvSpPr txBox="1"/>
          <p:nvPr/>
        </p:nvSpPr>
        <p:spPr>
          <a:xfrm>
            <a:off x="533400" y="2971800"/>
            <a:ext cx="3174504" cy="3200400"/>
          </a:xfrm>
          <a:prstGeom prst="rect">
            <a:avLst/>
          </a:prstGeom>
          <a:noFill/>
        </p:spPr>
        <p:txBody>
          <a:bodyPr wrap="none" lIns="0" tIns="0" rIns="0" bIns="0" rtlCol="0" anchor="b" anchorCtr="0">
            <a:noAutofit/>
          </a:bodyPr>
          <a:lstStyle/>
          <a:p>
            <a:pPr>
              <a:lnSpc>
                <a:spcPts val="20000"/>
              </a:lnSpc>
            </a:pPr>
            <a:r>
              <a:rPr lang="de-DE" sz="24000" b="1" i="1" dirty="0" smtClean="0">
                <a:solidFill>
                  <a:schemeClr val="bg1"/>
                </a:solidFill>
                <a:latin typeface="Georgia" pitchFamily="18" charset="0"/>
              </a:rPr>
              <a:t>2</a:t>
            </a:r>
          </a:p>
        </p:txBody>
      </p:sp>
      <p:sp>
        <p:nvSpPr>
          <p:cNvPr id="9" name="Slide Number Placeholder 8"/>
          <p:cNvSpPr>
            <a:spLocks noGrp="1"/>
          </p:cNvSpPr>
          <p:nvPr>
            <p:ph type="sldNum" sz="quarter" idx="16"/>
          </p:nvPr>
        </p:nvSpPr>
        <p:spPr/>
        <p:txBody>
          <a:bodyPr/>
          <a:lstStyle/>
          <a:p>
            <a:r>
              <a:rPr lang="en-GB" smtClean="0"/>
              <a:t>Slide </a:t>
            </a:r>
            <a:fld id="{F21B8C16-0B4A-4C87-8906-B6C3C43F015D}" type="slidenum">
              <a:rPr lang="en-GB" smtClean="0"/>
              <a:pPr/>
              <a:t>13</a:t>
            </a:fld>
            <a:endParaRPr lang="en-GB"/>
          </a:p>
        </p:txBody>
      </p:sp>
      <p:sp>
        <p:nvSpPr>
          <p:cNvPr id="10" name="Date Placeholder 9"/>
          <p:cNvSpPr>
            <a:spLocks noGrp="1"/>
          </p:cNvSpPr>
          <p:nvPr>
            <p:ph type="dt" sz="half" idx="14"/>
          </p:nvPr>
        </p:nvSpPr>
        <p:spPr/>
        <p:txBody>
          <a:bodyPr/>
          <a:lstStyle/>
          <a:p>
            <a:r>
              <a:rPr lang="en-GB" smtClean="0"/>
              <a:t>01. März 2012</a:t>
            </a:r>
            <a:endParaRPr lang="en-GB"/>
          </a:p>
        </p:txBody>
      </p:sp>
      <p:sp>
        <p:nvSpPr>
          <p:cNvPr id="11" name="Footer Placeholder 10"/>
          <p:cNvSpPr>
            <a:spLocks noGrp="1"/>
          </p:cNvSpPr>
          <p:nvPr>
            <p:ph type="ftr" sz="quarter" idx="15"/>
          </p:nvPr>
        </p:nvSpPr>
        <p:spPr/>
        <p:txBody>
          <a:bodyPr/>
          <a:lstStyle/>
          <a:p>
            <a:r>
              <a:rPr lang="en-GB" smtClean="0"/>
              <a:t>Millenials at work</a:t>
            </a:r>
            <a:endParaRPr lang="en-GB"/>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srcRect/>
          <a:stretch>
            <a:fillRect/>
          </a:stretch>
        </p:blipFill>
        <p:spPr bwMode="auto">
          <a:xfrm>
            <a:off x="6557979" y="4343400"/>
            <a:ext cx="1062021" cy="1585913"/>
          </a:xfrm>
          <a:prstGeom prst="rect">
            <a:avLst/>
          </a:prstGeom>
          <a:noFill/>
          <a:ln w="9525">
            <a:noFill/>
            <a:miter lim="800000"/>
            <a:headEnd/>
            <a:tailEnd/>
          </a:ln>
        </p:spPr>
      </p:pic>
      <p:pic>
        <p:nvPicPr>
          <p:cNvPr id="49154" name="Picture 2" descr="Royalty-free Stock Photo: Electoric vehicle"/>
          <p:cNvPicPr>
            <a:picLocks noChangeAspect="1" noChangeArrowheads="1"/>
          </p:cNvPicPr>
          <p:nvPr/>
        </p:nvPicPr>
        <p:blipFill>
          <a:blip r:embed="rId5" cstate="print"/>
          <a:srcRect l="3874" t="25182" b="14770"/>
          <a:stretch>
            <a:fillRect/>
          </a:stretch>
        </p:blipFill>
        <p:spPr bwMode="auto">
          <a:xfrm>
            <a:off x="4953000" y="1981200"/>
            <a:ext cx="1402940" cy="876396"/>
          </a:xfrm>
          <a:prstGeom prst="rect">
            <a:avLst/>
          </a:prstGeom>
          <a:noFill/>
        </p:spPr>
      </p:pic>
      <p:sp>
        <p:nvSpPr>
          <p:cNvPr id="28" name="Title 27"/>
          <p:cNvSpPr>
            <a:spLocks noGrp="1"/>
          </p:cNvSpPr>
          <p:nvPr>
            <p:ph type="title"/>
          </p:nvPr>
        </p:nvSpPr>
        <p:spPr>
          <a:xfrm>
            <a:off x="533400" y="685800"/>
            <a:ext cx="8382000" cy="914400"/>
          </a:xfrm>
        </p:spPr>
        <p:txBody>
          <a:bodyPr/>
          <a:lstStyle/>
          <a:p>
            <a:r>
              <a:rPr lang="de-DE" sz="2300" dirty="0" smtClean="0"/>
              <a:t>Der demographische Wandel wird durch strukturelle Veränderungen der Wertschöpfungsketten begleitet…</a:t>
            </a:r>
            <a:endParaRPr lang="de-DE" sz="2300" dirty="0"/>
          </a:p>
        </p:txBody>
      </p:sp>
      <p:grpSp>
        <p:nvGrpSpPr>
          <p:cNvPr id="2" name="Group 4"/>
          <p:cNvGrpSpPr>
            <a:grpSpLocks/>
          </p:cNvGrpSpPr>
          <p:nvPr/>
        </p:nvGrpSpPr>
        <p:grpSpPr bwMode="auto">
          <a:xfrm>
            <a:off x="638175" y="1828800"/>
            <a:ext cx="7667625" cy="4343400"/>
            <a:chOff x="3231" y="1709"/>
            <a:chExt cx="2779" cy="1629"/>
          </a:xfrm>
        </p:grpSpPr>
        <p:sp>
          <p:nvSpPr>
            <p:cNvPr id="743429" name="Freeform 5"/>
            <p:cNvSpPr>
              <a:spLocks/>
            </p:cNvSpPr>
            <p:nvPr/>
          </p:nvSpPr>
          <p:spPr bwMode="gray">
            <a:xfrm>
              <a:off x="4617" y="1709"/>
              <a:ext cx="1393" cy="1629"/>
            </a:xfrm>
            <a:custGeom>
              <a:avLst/>
              <a:gdLst/>
              <a:ahLst/>
              <a:cxnLst>
                <a:cxn ang="0">
                  <a:pos x="1039" y="9"/>
                </a:cxn>
                <a:cxn ang="0">
                  <a:pos x="787" y="49"/>
                </a:cxn>
                <a:cxn ang="0">
                  <a:pos x="549" y="127"/>
                </a:cxn>
                <a:cxn ang="0">
                  <a:pos x="329" y="232"/>
                </a:cxn>
                <a:cxn ang="0">
                  <a:pos x="123" y="369"/>
                </a:cxn>
                <a:cxn ang="0">
                  <a:pos x="65" y="536"/>
                </a:cxn>
                <a:cxn ang="0">
                  <a:pos x="238" y="745"/>
                </a:cxn>
                <a:cxn ang="0">
                  <a:pos x="384" y="977"/>
                </a:cxn>
                <a:cxn ang="0">
                  <a:pos x="490" y="1231"/>
                </a:cxn>
                <a:cxn ang="0">
                  <a:pos x="555" y="1508"/>
                </a:cxn>
                <a:cxn ang="0">
                  <a:pos x="580" y="1793"/>
                </a:cxn>
                <a:cxn ang="0">
                  <a:pos x="555" y="2082"/>
                </a:cxn>
                <a:cxn ang="0">
                  <a:pos x="490" y="2356"/>
                </a:cxn>
                <a:cxn ang="0">
                  <a:pos x="384" y="2613"/>
                </a:cxn>
                <a:cxn ang="0">
                  <a:pos x="238" y="2846"/>
                </a:cxn>
                <a:cxn ang="0">
                  <a:pos x="65" y="3052"/>
                </a:cxn>
                <a:cxn ang="0">
                  <a:pos x="123" y="3221"/>
                </a:cxn>
                <a:cxn ang="0">
                  <a:pos x="329" y="3355"/>
                </a:cxn>
                <a:cxn ang="0">
                  <a:pos x="549" y="3462"/>
                </a:cxn>
                <a:cxn ang="0">
                  <a:pos x="787" y="3536"/>
                </a:cxn>
                <a:cxn ang="0">
                  <a:pos x="1039" y="3581"/>
                </a:cxn>
                <a:cxn ang="0">
                  <a:pos x="1305" y="3587"/>
                </a:cxn>
                <a:cxn ang="0">
                  <a:pos x="1572" y="3553"/>
                </a:cxn>
                <a:cxn ang="0">
                  <a:pos x="1829" y="3481"/>
                </a:cxn>
                <a:cxn ang="0">
                  <a:pos x="2069" y="3373"/>
                </a:cxn>
                <a:cxn ang="0">
                  <a:pos x="2286" y="3233"/>
                </a:cxn>
                <a:cxn ang="0">
                  <a:pos x="2481" y="3063"/>
                </a:cxn>
                <a:cxn ang="0">
                  <a:pos x="2648" y="2866"/>
                </a:cxn>
                <a:cxn ang="0">
                  <a:pos x="2788" y="2650"/>
                </a:cxn>
                <a:cxn ang="0">
                  <a:pos x="2897" y="2411"/>
                </a:cxn>
                <a:cxn ang="0">
                  <a:pos x="2968" y="2156"/>
                </a:cxn>
                <a:cxn ang="0">
                  <a:pos x="3003" y="1887"/>
                </a:cxn>
                <a:cxn ang="0">
                  <a:pos x="2997" y="1610"/>
                </a:cxn>
                <a:cxn ang="0">
                  <a:pos x="2949" y="1346"/>
                </a:cxn>
                <a:cxn ang="0">
                  <a:pos x="2866" y="1096"/>
                </a:cxn>
                <a:cxn ang="0">
                  <a:pos x="2745" y="865"/>
                </a:cxn>
                <a:cxn ang="0">
                  <a:pos x="2596" y="655"/>
                </a:cxn>
                <a:cxn ang="0">
                  <a:pos x="2419" y="465"/>
                </a:cxn>
                <a:cxn ang="0">
                  <a:pos x="2215" y="307"/>
                </a:cxn>
                <a:cxn ang="0">
                  <a:pos x="1992" y="177"/>
                </a:cxn>
                <a:cxn ang="0">
                  <a:pos x="1746" y="80"/>
                </a:cxn>
                <a:cxn ang="0">
                  <a:pos x="1486" y="22"/>
                </a:cxn>
                <a:cxn ang="0">
                  <a:pos x="1213" y="0"/>
                </a:cxn>
              </a:cxnLst>
              <a:rect l="0" t="0" r="r" b="b"/>
              <a:pathLst>
                <a:path w="3006" h="3590">
                  <a:moveTo>
                    <a:pt x="1213" y="0"/>
                  </a:moveTo>
                  <a:lnTo>
                    <a:pt x="1125" y="3"/>
                  </a:lnTo>
                  <a:lnTo>
                    <a:pt x="1039" y="9"/>
                  </a:lnTo>
                  <a:lnTo>
                    <a:pt x="956" y="18"/>
                  </a:lnTo>
                  <a:lnTo>
                    <a:pt x="872" y="34"/>
                  </a:lnTo>
                  <a:lnTo>
                    <a:pt x="787" y="49"/>
                  </a:lnTo>
                  <a:lnTo>
                    <a:pt x="707" y="71"/>
                  </a:lnTo>
                  <a:lnTo>
                    <a:pt x="627" y="100"/>
                  </a:lnTo>
                  <a:lnTo>
                    <a:pt x="549" y="127"/>
                  </a:lnTo>
                  <a:lnTo>
                    <a:pt x="475" y="158"/>
                  </a:lnTo>
                  <a:lnTo>
                    <a:pt x="400" y="195"/>
                  </a:lnTo>
                  <a:lnTo>
                    <a:pt x="329" y="232"/>
                  </a:lnTo>
                  <a:lnTo>
                    <a:pt x="257" y="275"/>
                  </a:lnTo>
                  <a:lnTo>
                    <a:pt x="189" y="320"/>
                  </a:lnTo>
                  <a:lnTo>
                    <a:pt x="123" y="369"/>
                  </a:lnTo>
                  <a:lnTo>
                    <a:pt x="59" y="418"/>
                  </a:lnTo>
                  <a:lnTo>
                    <a:pt x="0" y="475"/>
                  </a:lnTo>
                  <a:lnTo>
                    <a:pt x="65" y="536"/>
                  </a:lnTo>
                  <a:lnTo>
                    <a:pt x="126" y="602"/>
                  </a:lnTo>
                  <a:lnTo>
                    <a:pt x="186" y="673"/>
                  </a:lnTo>
                  <a:lnTo>
                    <a:pt x="238" y="745"/>
                  </a:lnTo>
                  <a:lnTo>
                    <a:pt x="292" y="819"/>
                  </a:lnTo>
                  <a:lnTo>
                    <a:pt x="338" y="896"/>
                  </a:lnTo>
                  <a:lnTo>
                    <a:pt x="384" y="977"/>
                  </a:lnTo>
                  <a:lnTo>
                    <a:pt x="421" y="1062"/>
                  </a:lnTo>
                  <a:lnTo>
                    <a:pt x="458" y="1145"/>
                  </a:lnTo>
                  <a:lnTo>
                    <a:pt x="490" y="1231"/>
                  </a:lnTo>
                  <a:lnTo>
                    <a:pt x="518" y="1322"/>
                  </a:lnTo>
                  <a:lnTo>
                    <a:pt x="540" y="1415"/>
                  </a:lnTo>
                  <a:lnTo>
                    <a:pt x="555" y="1508"/>
                  </a:lnTo>
                  <a:lnTo>
                    <a:pt x="567" y="1601"/>
                  </a:lnTo>
                  <a:lnTo>
                    <a:pt x="577" y="1697"/>
                  </a:lnTo>
                  <a:lnTo>
                    <a:pt x="580" y="1793"/>
                  </a:lnTo>
                  <a:lnTo>
                    <a:pt x="577" y="1893"/>
                  </a:lnTo>
                  <a:lnTo>
                    <a:pt x="567" y="1989"/>
                  </a:lnTo>
                  <a:lnTo>
                    <a:pt x="555" y="2082"/>
                  </a:lnTo>
                  <a:lnTo>
                    <a:pt x="540" y="2175"/>
                  </a:lnTo>
                  <a:lnTo>
                    <a:pt x="518" y="2268"/>
                  </a:lnTo>
                  <a:lnTo>
                    <a:pt x="490" y="2356"/>
                  </a:lnTo>
                  <a:lnTo>
                    <a:pt x="458" y="2442"/>
                  </a:lnTo>
                  <a:lnTo>
                    <a:pt x="421" y="2528"/>
                  </a:lnTo>
                  <a:lnTo>
                    <a:pt x="384" y="2613"/>
                  </a:lnTo>
                  <a:lnTo>
                    <a:pt x="338" y="2691"/>
                  </a:lnTo>
                  <a:lnTo>
                    <a:pt x="292" y="2771"/>
                  </a:lnTo>
                  <a:lnTo>
                    <a:pt x="238" y="2846"/>
                  </a:lnTo>
                  <a:lnTo>
                    <a:pt x="186" y="2917"/>
                  </a:lnTo>
                  <a:lnTo>
                    <a:pt x="126" y="2985"/>
                  </a:lnTo>
                  <a:lnTo>
                    <a:pt x="65" y="3052"/>
                  </a:lnTo>
                  <a:lnTo>
                    <a:pt x="0" y="3115"/>
                  </a:lnTo>
                  <a:lnTo>
                    <a:pt x="59" y="3172"/>
                  </a:lnTo>
                  <a:lnTo>
                    <a:pt x="123" y="3221"/>
                  </a:lnTo>
                  <a:lnTo>
                    <a:pt x="189" y="3267"/>
                  </a:lnTo>
                  <a:lnTo>
                    <a:pt x="257" y="3313"/>
                  </a:lnTo>
                  <a:lnTo>
                    <a:pt x="329" y="3355"/>
                  </a:lnTo>
                  <a:lnTo>
                    <a:pt x="400" y="3395"/>
                  </a:lnTo>
                  <a:lnTo>
                    <a:pt x="475" y="3429"/>
                  </a:lnTo>
                  <a:lnTo>
                    <a:pt x="549" y="3462"/>
                  </a:lnTo>
                  <a:lnTo>
                    <a:pt x="627" y="3490"/>
                  </a:lnTo>
                  <a:lnTo>
                    <a:pt x="707" y="3516"/>
                  </a:lnTo>
                  <a:lnTo>
                    <a:pt x="787" y="3536"/>
                  </a:lnTo>
                  <a:lnTo>
                    <a:pt x="872" y="3556"/>
                  </a:lnTo>
                  <a:lnTo>
                    <a:pt x="956" y="3571"/>
                  </a:lnTo>
                  <a:lnTo>
                    <a:pt x="1039" y="3581"/>
                  </a:lnTo>
                  <a:lnTo>
                    <a:pt x="1125" y="3587"/>
                  </a:lnTo>
                  <a:lnTo>
                    <a:pt x="1213" y="3590"/>
                  </a:lnTo>
                  <a:lnTo>
                    <a:pt x="1305" y="3587"/>
                  </a:lnTo>
                  <a:lnTo>
                    <a:pt x="1396" y="3581"/>
                  </a:lnTo>
                  <a:lnTo>
                    <a:pt x="1486" y="3568"/>
                  </a:lnTo>
                  <a:lnTo>
                    <a:pt x="1572" y="3553"/>
                  </a:lnTo>
                  <a:lnTo>
                    <a:pt x="1660" y="3530"/>
                  </a:lnTo>
                  <a:lnTo>
                    <a:pt x="1746" y="3510"/>
                  </a:lnTo>
                  <a:lnTo>
                    <a:pt x="1829" y="3481"/>
                  </a:lnTo>
                  <a:lnTo>
                    <a:pt x="1911" y="3447"/>
                  </a:lnTo>
                  <a:lnTo>
                    <a:pt x="1992" y="3413"/>
                  </a:lnTo>
                  <a:lnTo>
                    <a:pt x="2069" y="3373"/>
                  </a:lnTo>
                  <a:lnTo>
                    <a:pt x="2144" y="3329"/>
                  </a:lnTo>
                  <a:lnTo>
                    <a:pt x="2215" y="3283"/>
                  </a:lnTo>
                  <a:lnTo>
                    <a:pt x="2286" y="3233"/>
                  </a:lnTo>
                  <a:lnTo>
                    <a:pt x="2353" y="3181"/>
                  </a:lnTo>
                  <a:lnTo>
                    <a:pt x="2419" y="3121"/>
                  </a:lnTo>
                  <a:lnTo>
                    <a:pt x="2481" y="3063"/>
                  </a:lnTo>
                  <a:lnTo>
                    <a:pt x="2540" y="3000"/>
                  </a:lnTo>
                  <a:lnTo>
                    <a:pt x="2596" y="2935"/>
                  </a:lnTo>
                  <a:lnTo>
                    <a:pt x="2648" y="2866"/>
                  </a:lnTo>
                  <a:lnTo>
                    <a:pt x="2699" y="2799"/>
                  </a:lnTo>
                  <a:lnTo>
                    <a:pt x="2745" y="2725"/>
                  </a:lnTo>
                  <a:lnTo>
                    <a:pt x="2788" y="2650"/>
                  </a:lnTo>
                  <a:lnTo>
                    <a:pt x="2828" y="2572"/>
                  </a:lnTo>
                  <a:lnTo>
                    <a:pt x="2866" y="2491"/>
                  </a:lnTo>
                  <a:lnTo>
                    <a:pt x="2897" y="2411"/>
                  </a:lnTo>
                  <a:lnTo>
                    <a:pt x="2925" y="2327"/>
                  </a:lnTo>
                  <a:lnTo>
                    <a:pt x="2949" y="2244"/>
                  </a:lnTo>
                  <a:lnTo>
                    <a:pt x="2968" y="2156"/>
                  </a:lnTo>
                  <a:lnTo>
                    <a:pt x="2983" y="2067"/>
                  </a:lnTo>
                  <a:lnTo>
                    <a:pt x="2997" y="1976"/>
                  </a:lnTo>
                  <a:lnTo>
                    <a:pt x="3003" y="1887"/>
                  </a:lnTo>
                  <a:lnTo>
                    <a:pt x="3006" y="1793"/>
                  </a:lnTo>
                  <a:lnTo>
                    <a:pt x="3003" y="1703"/>
                  </a:lnTo>
                  <a:lnTo>
                    <a:pt x="2997" y="1610"/>
                  </a:lnTo>
                  <a:lnTo>
                    <a:pt x="2983" y="1520"/>
                  </a:lnTo>
                  <a:lnTo>
                    <a:pt x="2968" y="1434"/>
                  </a:lnTo>
                  <a:lnTo>
                    <a:pt x="2949" y="1346"/>
                  </a:lnTo>
                  <a:lnTo>
                    <a:pt x="2925" y="1260"/>
                  </a:lnTo>
                  <a:lnTo>
                    <a:pt x="2897" y="1179"/>
                  </a:lnTo>
                  <a:lnTo>
                    <a:pt x="2866" y="1096"/>
                  </a:lnTo>
                  <a:lnTo>
                    <a:pt x="2828" y="1017"/>
                  </a:lnTo>
                  <a:lnTo>
                    <a:pt x="2788" y="940"/>
                  </a:lnTo>
                  <a:lnTo>
                    <a:pt x="2745" y="865"/>
                  </a:lnTo>
                  <a:lnTo>
                    <a:pt x="2699" y="791"/>
                  </a:lnTo>
                  <a:lnTo>
                    <a:pt x="2648" y="719"/>
                  </a:lnTo>
                  <a:lnTo>
                    <a:pt x="2596" y="655"/>
                  </a:lnTo>
                  <a:lnTo>
                    <a:pt x="2540" y="590"/>
                  </a:lnTo>
                  <a:lnTo>
                    <a:pt x="2481" y="524"/>
                  </a:lnTo>
                  <a:lnTo>
                    <a:pt x="2419" y="465"/>
                  </a:lnTo>
                  <a:lnTo>
                    <a:pt x="2353" y="409"/>
                  </a:lnTo>
                  <a:lnTo>
                    <a:pt x="2286" y="357"/>
                  </a:lnTo>
                  <a:lnTo>
                    <a:pt x="2215" y="307"/>
                  </a:lnTo>
                  <a:lnTo>
                    <a:pt x="2144" y="261"/>
                  </a:lnTo>
                  <a:lnTo>
                    <a:pt x="2069" y="217"/>
                  </a:lnTo>
                  <a:lnTo>
                    <a:pt x="1992" y="177"/>
                  </a:lnTo>
                  <a:lnTo>
                    <a:pt x="1911" y="143"/>
                  </a:lnTo>
                  <a:lnTo>
                    <a:pt x="1829" y="109"/>
                  </a:lnTo>
                  <a:lnTo>
                    <a:pt x="1746" y="80"/>
                  </a:lnTo>
                  <a:lnTo>
                    <a:pt x="1660" y="55"/>
                  </a:lnTo>
                  <a:lnTo>
                    <a:pt x="1572" y="37"/>
                  </a:lnTo>
                  <a:lnTo>
                    <a:pt x="1486" y="22"/>
                  </a:lnTo>
                  <a:lnTo>
                    <a:pt x="1396" y="9"/>
                  </a:lnTo>
                  <a:lnTo>
                    <a:pt x="1305" y="3"/>
                  </a:lnTo>
                  <a:lnTo>
                    <a:pt x="1213" y="0"/>
                  </a:lnTo>
                  <a:close/>
                </a:path>
              </a:pathLst>
            </a:custGeom>
            <a:noFill/>
            <a:ln>
              <a:headEnd/>
              <a:tailEnd/>
            </a:ln>
          </p:spPr>
          <p:style>
            <a:lnRef idx="2">
              <a:schemeClr val="accent4"/>
            </a:lnRef>
            <a:fillRef idx="1">
              <a:schemeClr val="lt1"/>
            </a:fillRef>
            <a:effectRef idx="0">
              <a:schemeClr val="accent4"/>
            </a:effectRef>
            <a:fontRef idx="minor">
              <a:schemeClr val="dk1"/>
            </a:fontRef>
          </p:style>
          <p:txBody>
            <a:bodyPr/>
            <a:lstStyle/>
            <a:p>
              <a:endParaRPr lang="de-DE" dirty="0">
                <a:latin typeface="Georgia" pitchFamily="18" charset="0"/>
              </a:endParaRPr>
            </a:p>
          </p:txBody>
        </p:sp>
        <p:sp>
          <p:nvSpPr>
            <p:cNvPr id="743430" name="Freeform 6"/>
            <p:cNvSpPr>
              <a:spLocks/>
            </p:cNvSpPr>
            <p:nvPr/>
          </p:nvSpPr>
          <p:spPr bwMode="gray">
            <a:xfrm>
              <a:off x="3231" y="1709"/>
              <a:ext cx="1394" cy="1629"/>
            </a:xfrm>
            <a:custGeom>
              <a:avLst/>
              <a:gdLst/>
              <a:ahLst/>
              <a:cxnLst>
                <a:cxn ang="0">
                  <a:pos x="2439" y="1601"/>
                </a:cxn>
                <a:cxn ang="0">
                  <a:pos x="2491" y="1322"/>
                </a:cxn>
                <a:cxn ang="0">
                  <a:pos x="2584" y="1062"/>
                </a:cxn>
                <a:cxn ang="0">
                  <a:pos x="2714" y="819"/>
                </a:cxn>
                <a:cxn ang="0">
                  <a:pos x="2882" y="602"/>
                </a:cxn>
                <a:cxn ang="0">
                  <a:pos x="2946" y="418"/>
                </a:cxn>
                <a:cxn ang="0">
                  <a:pos x="2748" y="275"/>
                </a:cxn>
                <a:cxn ang="0">
                  <a:pos x="2534" y="158"/>
                </a:cxn>
                <a:cxn ang="0">
                  <a:pos x="2299" y="71"/>
                </a:cxn>
                <a:cxn ang="0">
                  <a:pos x="2053" y="18"/>
                </a:cxn>
                <a:cxn ang="0">
                  <a:pos x="1795" y="0"/>
                </a:cxn>
                <a:cxn ang="0">
                  <a:pos x="1520" y="22"/>
                </a:cxn>
                <a:cxn ang="0">
                  <a:pos x="1262" y="80"/>
                </a:cxn>
                <a:cxn ang="0">
                  <a:pos x="1017" y="177"/>
                </a:cxn>
                <a:cxn ang="0">
                  <a:pos x="791" y="307"/>
                </a:cxn>
                <a:cxn ang="0">
                  <a:pos x="590" y="465"/>
                </a:cxn>
                <a:cxn ang="0">
                  <a:pos x="409" y="655"/>
                </a:cxn>
                <a:cxn ang="0">
                  <a:pos x="261" y="865"/>
                </a:cxn>
                <a:cxn ang="0">
                  <a:pos x="143" y="1096"/>
                </a:cxn>
                <a:cxn ang="0">
                  <a:pos x="57" y="1346"/>
                </a:cxn>
                <a:cxn ang="0">
                  <a:pos x="9" y="1610"/>
                </a:cxn>
                <a:cxn ang="0">
                  <a:pos x="3" y="1887"/>
                </a:cxn>
                <a:cxn ang="0">
                  <a:pos x="37" y="2156"/>
                </a:cxn>
                <a:cxn ang="0">
                  <a:pos x="109" y="2411"/>
                </a:cxn>
                <a:cxn ang="0">
                  <a:pos x="217" y="2650"/>
                </a:cxn>
                <a:cxn ang="0">
                  <a:pos x="357" y="2866"/>
                </a:cxn>
                <a:cxn ang="0">
                  <a:pos x="527" y="3063"/>
                </a:cxn>
                <a:cxn ang="0">
                  <a:pos x="722" y="3233"/>
                </a:cxn>
                <a:cxn ang="0">
                  <a:pos x="939" y="3373"/>
                </a:cxn>
                <a:cxn ang="0">
                  <a:pos x="1179" y="3481"/>
                </a:cxn>
                <a:cxn ang="0">
                  <a:pos x="1434" y="3553"/>
                </a:cxn>
                <a:cxn ang="0">
                  <a:pos x="1703" y="3587"/>
                </a:cxn>
                <a:cxn ang="0">
                  <a:pos x="1967" y="3581"/>
                </a:cxn>
                <a:cxn ang="0">
                  <a:pos x="2218" y="3536"/>
                </a:cxn>
                <a:cxn ang="0">
                  <a:pos x="2456" y="3462"/>
                </a:cxn>
                <a:cxn ang="0">
                  <a:pos x="2680" y="3355"/>
                </a:cxn>
                <a:cxn ang="0">
                  <a:pos x="2885" y="3221"/>
                </a:cxn>
                <a:cxn ang="0">
                  <a:pos x="2943" y="3052"/>
                </a:cxn>
                <a:cxn ang="0">
                  <a:pos x="2768" y="2846"/>
                </a:cxn>
                <a:cxn ang="0">
                  <a:pos x="2625" y="2613"/>
                </a:cxn>
                <a:cxn ang="0">
                  <a:pos x="2516" y="2356"/>
                </a:cxn>
                <a:cxn ang="0">
                  <a:pos x="2450" y="2082"/>
                </a:cxn>
                <a:cxn ang="0">
                  <a:pos x="2428" y="1793"/>
                </a:cxn>
              </a:cxnLst>
              <a:rect l="0" t="0" r="r" b="b"/>
              <a:pathLst>
                <a:path w="3009" h="3590">
                  <a:moveTo>
                    <a:pt x="2428" y="1793"/>
                  </a:moveTo>
                  <a:lnTo>
                    <a:pt x="2428" y="1697"/>
                  </a:lnTo>
                  <a:lnTo>
                    <a:pt x="2439" y="1601"/>
                  </a:lnTo>
                  <a:lnTo>
                    <a:pt x="2450" y="1508"/>
                  </a:lnTo>
                  <a:lnTo>
                    <a:pt x="2470" y="1415"/>
                  </a:lnTo>
                  <a:lnTo>
                    <a:pt x="2491" y="1322"/>
                  </a:lnTo>
                  <a:lnTo>
                    <a:pt x="2516" y="1231"/>
                  </a:lnTo>
                  <a:lnTo>
                    <a:pt x="2550" y="1145"/>
                  </a:lnTo>
                  <a:lnTo>
                    <a:pt x="2584" y="1062"/>
                  </a:lnTo>
                  <a:lnTo>
                    <a:pt x="2625" y="977"/>
                  </a:lnTo>
                  <a:lnTo>
                    <a:pt x="2668" y="896"/>
                  </a:lnTo>
                  <a:lnTo>
                    <a:pt x="2714" y="819"/>
                  </a:lnTo>
                  <a:lnTo>
                    <a:pt x="2768" y="745"/>
                  </a:lnTo>
                  <a:lnTo>
                    <a:pt x="2823" y="673"/>
                  </a:lnTo>
                  <a:lnTo>
                    <a:pt x="2882" y="602"/>
                  </a:lnTo>
                  <a:lnTo>
                    <a:pt x="2943" y="536"/>
                  </a:lnTo>
                  <a:lnTo>
                    <a:pt x="3009" y="475"/>
                  </a:lnTo>
                  <a:lnTo>
                    <a:pt x="2946" y="418"/>
                  </a:lnTo>
                  <a:lnTo>
                    <a:pt x="2885" y="369"/>
                  </a:lnTo>
                  <a:lnTo>
                    <a:pt x="2817" y="320"/>
                  </a:lnTo>
                  <a:lnTo>
                    <a:pt x="2748" y="275"/>
                  </a:lnTo>
                  <a:lnTo>
                    <a:pt x="2680" y="232"/>
                  </a:lnTo>
                  <a:lnTo>
                    <a:pt x="2605" y="195"/>
                  </a:lnTo>
                  <a:lnTo>
                    <a:pt x="2534" y="158"/>
                  </a:lnTo>
                  <a:lnTo>
                    <a:pt x="2456" y="127"/>
                  </a:lnTo>
                  <a:lnTo>
                    <a:pt x="2379" y="100"/>
                  </a:lnTo>
                  <a:lnTo>
                    <a:pt x="2299" y="71"/>
                  </a:lnTo>
                  <a:lnTo>
                    <a:pt x="2218" y="49"/>
                  </a:lnTo>
                  <a:lnTo>
                    <a:pt x="2138" y="34"/>
                  </a:lnTo>
                  <a:lnTo>
                    <a:pt x="2053" y="18"/>
                  </a:lnTo>
                  <a:lnTo>
                    <a:pt x="1967" y="9"/>
                  </a:lnTo>
                  <a:lnTo>
                    <a:pt x="1883" y="3"/>
                  </a:lnTo>
                  <a:lnTo>
                    <a:pt x="1795" y="0"/>
                  </a:lnTo>
                  <a:lnTo>
                    <a:pt x="1703" y="3"/>
                  </a:lnTo>
                  <a:lnTo>
                    <a:pt x="1609" y="9"/>
                  </a:lnTo>
                  <a:lnTo>
                    <a:pt x="1520" y="22"/>
                  </a:lnTo>
                  <a:lnTo>
                    <a:pt x="1434" y="37"/>
                  </a:lnTo>
                  <a:lnTo>
                    <a:pt x="1346" y="55"/>
                  </a:lnTo>
                  <a:lnTo>
                    <a:pt x="1262" y="80"/>
                  </a:lnTo>
                  <a:lnTo>
                    <a:pt x="1179" y="109"/>
                  </a:lnTo>
                  <a:lnTo>
                    <a:pt x="1094" y="143"/>
                  </a:lnTo>
                  <a:lnTo>
                    <a:pt x="1017" y="177"/>
                  </a:lnTo>
                  <a:lnTo>
                    <a:pt x="939" y="217"/>
                  </a:lnTo>
                  <a:lnTo>
                    <a:pt x="865" y="261"/>
                  </a:lnTo>
                  <a:lnTo>
                    <a:pt x="791" y="307"/>
                  </a:lnTo>
                  <a:lnTo>
                    <a:pt x="722" y="357"/>
                  </a:lnTo>
                  <a:lnTo>
                    <a:pt x="655" y="409"/>
                  </a:lnTo>
                  <a:lnTo>
                    <a:pt x="590" y="465"/>
                  </a:lnTo>
                  <a:lnTo>
                    <a:pt x="527" y="524"/>
                  </a:lnTo>
                  <a:lnTo>
                    <a:pt x="466" y="590"/>
                  </a:lnTo>
                  <a:lnTo>
                    <a:pt x="409" y="655"/>
                  </a:lnTo>
                  <a:lnTo>
                    <a:pt x="357" y="719"/>
                  </a:lnTo>
                  <a:lnTo>
                    <a:pt x="307" y="791"/>
                  </a:lnTo>
                  <a:lnTo>
                    <a:pt x="261" y="865"/>
                  </a:lnTo>
                  <a:lnTo>
                    <a:pt x="217" y="940"/>
                  </a:lnTo>
                  <a:lnTo>
                    <a:pt x="177" y="1017"/>
                  </a:lnTo>
                  <a:lnTo>
                    <a:pt x="143" y="1096"/>
                  </a:lnTo>
                  <a:lnTo>
                    <a:pt x="109" y="1179"/>
                  </a:lnTo>
                  <a:lnTo>
                    <a:pt x="80" y="1260"/>
                  </a:lnTo>
                  <a:lnTo>
                    <a:pt x="57" y="1346"/>
                  </a:lnTo>
                  <a:lnTo>
                    <a:pt x="37" y="1434"/>
                  </a:lnTo>
                  <a:lnTo>
                    <a:pt x="22" y="1520"/>
                  </a:lnTo>
                  <a:lnTo>
                    <a:pt x="9" y="1610"/>
                  </a:lnTo>
                  <a:lnTo>
                    <a:pt x="3" y="1703"/>
                  </a:lnTo>
                  <a:lnTo>
                    <a:pt x="0" y="1793"/>
                  </a:lnTo>
                  <a:lnTo>
                    <a:pt x="3" y="1887"/>
                  </a:lnTo>
                  <a:lnTo>
                    <a:pt x="9" y="1976"/>
                  </a:lnTo>
                  <a:lnTo>
                    <a:pt x="22" y="2067"/>
                  </a:lnTo>
                  <a:lnTo>
                    <a:pt x="37" y="2156"/>
                  </a:lnTo>
                  <a:lnTo>
                    <a:pt x="57" y="2244"/>
                  </a:lnTo>
                  <a:lnTo>
                    <a:pt x="80" y="2327"/>
                  </a:lnTo>
                  <a:lnTo>
                    <a:pt x="109" y="2411"/>
                  </a:lnTo>
                  <a:lnTo>
                    <a:pt x="143" y="2491"/>
                  </a:lnTo>
                  <a:lnTo>
                    <a:pt x="177" y="2572"/>
                  </a:lnTo>
                  <a:lnTo>
                    <a:pt x="217" y="2650"/>
                  </a:lnTo>
                  <a:lnTo>
                    <a:pt x="261" y="2725"/>
                  </a:lnTo>
                  <a:lnTo>
                    <a:pt x="307" y="2799"/>
                  </a:lnTo>
                  <a:lnTo>
                    <a:pt x="357" y="2866"/>
                  </a:lnTo>
                  <a:lnTo>
                    <a:pt x="409" y="2935"/>
                  </a:lnTo>
                  <a:lnTo>
                    <a:pt x="466" y="3000"/>
                  </a:lnTo>
                  <a:lnTo>
                    <a:pt x="527" y="3063"/>
                  </a:lnTo>
                  <a:lnTo>
                    <a:pt x="590" y="3121"/>
                  </a:lnTo>
                  <a:lnTo>
                    <a:pt x="655" y="3181"/>
                  </a:lnTo>
                  <a:lnTo>
                    <a:pt x="722" y="3233"/>
                  </a:lnTo>
                  <a:lnTo>
                    <a:pt x="791" y="3283"/>
                  </a:lnTo>
                  <a:lnTo>
                    <a:pt x="865" y="3329"/>
                  </a:lnTo>
                  <a:lnTo>
                    <a:pt x="939" y="3373"/>
                  </a:lnTo>
                  <a:lnTo>
                    <a:pt x="1017" y="3413"/>
                  </a:lnTo>
                  <a:lnTo>
                    <a:pt x="1094" y="3447"/>
                  </a:lnTo>
                  <a:lnTo>
                    <a:pt x="1179" y="3481"/>
                  </a:lnTo>
                  <a:lnTo>
                    <a:pt x="1262" y="3510"/>
                  </a:lnTo>
                  <a:lnTo>
                    <a:pt x="1346" y="3530"/>
                  </a:lnTo>
                  <a:lnTo>
                    <a:pt x="1434" y="3553"/>
                  </a:lnTo>
                  <a:lnTo>
                    <a:pt x="1520" y="3568"/>
                  </a:lnTo>
                  <a:lnTo>
                    <a:pt x="1609" y="3581"/>
                  </a:lnTo>
                  <a:lnTo>
                    <a:pt x="1703" y="3587"/>
                  </a:lnTo>
                  <a:lnTo>
                    <a:pt x="1795" y="3590"/>
                  </a:lnTo>
                  <a:lnTo>
                    <a:pt x="1883" y="3587"/>
                  </a:lnTo>
                  <a:lnTo>
                    <a:pt x="1967" y="3581"/>
                  </a:lnTo>
                  <a:lnTo>
                    <a:pt x="2053" y="3571"/>
                  </a:lnTo>
                  <a:lnTo>
                    <a:pt x="2138" y="3556"/>
                  </a:lnTo>
                  <a:lnTo>
                    <a:pt x="2218" y="3536"/>
                  </a:lnTo>
                  <a:lnTo>
                    <a:pt x="2299" y="3516"/>
                  </a:lnTo>
                  <a:lnTo>
                    <a:pt x="2379" y="3490"/>
                  </a:lnTo>
                  <a:lnTo>
                    <a:pt x="2456" y="3462"/>
                  </a:lnTo>
                  <a:lnTo>
                    <a:pt x="2534" y="3432"/>
                  </a:lnTo>
                  <a:lnTo>
                    <a:pt x="2605" y="3395"/>
                  </a:lnTo>
                  <a:lnTo>
                    <a:pt x="2680" y="3355"/>
                  </a:lnTo>
                  <a:lnTo>
                    <a:pt x="2748" y="3313"/>
                  </a:lnTo>
                  <a:lnTo>
                    <a:pt x="2817" y="3267"/>
                  </a:lnTo>
                  <a:lnTo>
                    <a:pt x="2885" y="3221"/>
                  </a:lnTo>
                  <a:lnTo>
                    <a:pt x="2946" y="3172"/>
                  </a:lnTo>
                  <a:lnTo>
                    <a:pt x="3009" y="3115"/>
                  </a:lnTo>
                  <a:lnTo>
                    <a:pt x="2943" y="3052"/>
                  </a:lnTo>
                  <a:lnTo>
                    <a:pt x="2882" y="2985"/>
                  </a:lnTo>
                  <a:lnTo>
                    <a:pt x="2823" y="2917"/>
                  </a:lnTo>
                  <a:lnTo>
                    <a:pt x="2768" y="2846"/>
                  </a:lnTo>
                  <a:lnTo>
                    <a:pt x="2714" y="2771"/>
                  </a:lnTo>
                  <a:lnTo>
                    <a:pt x="2668" y="2691"/>
                  </a:lnTo>
                  <a:lnTo>
                    <a:pt x="2625" y="2613"/>
                  </a:lnTo>
                  <a:lnTo>
                    <a:pt x="2584" y="2528"/>
                  </a:lnTo>
                  <a:lnTo>
                    <a:pt x="2550" y="2442"/>
                  </a:lnTo>
                  <a:lnTo>
                    <a:pt x="2516" y="2356"/>
                  </a:lnTo>
                  <a:lnTo>
                    <a:pt x="2491" y="2268"/>
                  </a:lnTo>
                  <a:lnTo>
                    <a:pt x="2470" y="2175"/>
                  </a:lnTo>
                  <a:lnTo>
                    <a:pt x="2450" y="2082"/>
                  </a:lnTo>
                  <a:lnTo>
                    <a:pt x="2439" y="1989"/>
                  </a:lnTo>
                  <a:lnTo>
                    <a:pt x="2428" y="1893"/>
                  </a:lnTo>
                  <a:lnTo>
                    <a:pt x="2428" y="1793"/>
                  </a:lnTo>
                  <a:close/>
                </a:path>
              </a:pathLst>
            </a:custGeom>
            <a:solidFill>
              <a:schemeClr val="bg1"/>
            </a:solidFill>
            <a:ln w="9525">
              <a:solidFill>
                <a:schemeClr val="accent1"/>
              </a:solidFill>
              <a:round/>
              <a:headEnd/>
              <a:tailEnd/>
            </a:ln>
          </p:spPr>
          <p:txBody>
            <a:bodyPr/>
            <a:lstStyle/>
            <a:p>
              <a:pPr algn="ctr"/>
              <a:endParaRPr lang="de-DE" dirty="0">
                <a:latin typeface="Georgia" pitchFamily="18" charset="0"/>
              </a:endParaRPr>
            </a:p>
          </p:txBody>
        </p:sp>
        <p:sp>
          <p:nvSpPr>
            <p:cNvPr id="743431" name="Freeform 7"/>
            <p:cNvSpPr>
              <a:spLocks/>
            </p:cNvSpPr>
            <p:nvPr/>
          </p:nvSpPr>
          <p:spPr bwMode="gray">
            <a:xfrm>
              <a:off x="4348" y="1924"/>
              <a:ext cx="539" cy="1198"/>
            </a:xfrm>
            <a:custGeom>
              <a:avLst/>
              <a:gdLst/>
              <a:ahLst/>
              <a:cxnLst>
                <a:cxn ang="0">
                  <a:pos x="1158" y="1222"/>
                </a:cxn>
                <a:cxn ang="0">
                  <a:pos x="1136" y="1033"/>
                </a:cxn>
                <a:cxn ang="0">
                  <a:pos x="1099" y="847"/>
                </a:cxn>
                <a:cxn ang="0">
                  <a:pos x="1039" y="670"/>
                </a:cxn>
                <a:cxn ang="0">
                  <a:pos x="965" y="502"/>
                </a:cxn>
                <a:cxn ang="0">
                  <a:pos x="873" y="344"/>
                </a:cxn>
                <a:cxn ang="0">
                  <a:pos x="767" y="198"/>
                </a:cxn>
                <a:cxn ang="0">
                  <a:pos x="646" y="61"/>
                </a:cxn>
                <a:cxn ang="0">
                  <a:pos x="515" y="61"/>
                </a:cxn>
                <a:cxn ang="0">
                  <a:pos x="395" y="198"/>
                </a:cxn>
                <a:cxn ang="0">
                  <a:pos x="286" y="344"/>
                </a:cxn>
                <a:cxn ang="0">
                  <a:pos x="197" y="502"/>
                </a:cxn>
                <a:cxn ang="0">
                  <a:pos x="122" y="670"/>
                </a:cxn>
                <a:cxn ang="0">
                  <a:pos x="63" y="847"/>
                </a:cxn>
                <a:cxn ang="0">
                  <a:pos x="22" y="1033"/>
                </a:cxn>
                <a:cxn ang="0">
                  <a:pos x="0" y="1222"/>
                </a:cxn>
                <a:cxn ang="0">
                  <a:pos x="0" y="1418"/>
                </a:cxn>
                <a:cxn ang="0">
                  <a:pos x="22" y="1607"/>
                </a:cxn>
                <a:cxn ang="0">
                  <a:pos x="63" y="1793"/>
                </a:cxn>
                <a:cxn ang="0">
                  <a:pos x="122" y="1967"/>
                </a:cxn>
                <a:cxn ang="0">
                  <a:pos x="197" y="2138"/>
                </a:cxn>
                <a:cxn ang="0">
                  <a:pos x="286" y="2296"/>
                </a:cxn>
                <a:cxn ang="0">
                  <a:pos x="395" y="2442"/>
                </a:cxn>
                <a:cxn ang="0">
                  <a:pos x="515" y="2577"/>
                </a:cxn>
                <a:cxn ang="0">
                  <a:pos x="646" y="2577"/>
                </a:cxn>
                <a:cxn ang="0">
                  <a:pos x="767" y="2442"/>
                </a:cxn>
                <a:cxn ang="0">
                  <a:pos x="873" y="2296"/>
                </a:cxn>
                <a:cxn ang="0">
                  <a:pos x="965" y="2138"/>
                </a:cxn>
                <a:cxn ang="0">
                  <a:pos x="1039" y="1967"/>
                </a:cxn>
                <a:cxn ang="0">
                  <a:pos x="1099" y="1793"/>
                </a:cxn>
                <a:cxn ang="0">
                  <a:pos x="1136" y="1607"/>
                </a:cxn>
                <a:cxn ang="0">
                  <a:pos x="1158" y="1418"/>
                </a:cxn>
              </a:cxnLst>
              <a:rect l="0" t="0" r="r" b="b"/>
              <a:pathLst>
                <a:path w="1161" h="2640">
                  <a:moveTo>
                    <a:pt x="1161" y="1318"/>
                  </a:moveTo>
                  <a:lnTo>
                    <a:pt x="1158" y="1222"/>
                  </a:lnTo>
                  <a:lnTo>
                    <a:pt x="1148" y="1126"/>
                  </a:lnTo>
                  <a:lnTo>
                    <a:pt x="1136" y="1033"/>
                  </a:lnTo>
                  <a:lnTo>
                    <a:pt x="1121" y="940"/>
                  </a:lnTo>
                  <a:lnTo>
                    <a:pt x="1099" y="847"/>
                  </a:lnTo>
                  <a:lnTo>
                    <a:pt x="1071" y="756"/>
                  </a:lnTo>
                  <a:lnTo>
                    <a:pt x="1039" y="670"/>
                  </a:lnTo>
                  <a:lnTo>
                    <a:pt x="1002" y="587"/>
                  </a:lnTo>
                  <a:lnTo>
                    <a:pt x="965" y="502"/>
                  </a:lnTo>
                  <a:lnTo>
                    <a:pt x="919" y="421"/>
                  </a:lnTo>
                  <a:lnTo>
                    <a:pt x="873" y="344"/>
                  </a:lnTo>
                  <a:lnTo>
                    <a:pt x="819" y="270"/>
                  </a:lnTo>
                  <a:lnTo>
                    <a:pt x="767" y="198"/>
                  </a:lnTo>
                  <a:lnTo>
                    <a:pt x="707" y="127"/>
                  </a:lnTo>
                  <a:lnTo>
                    <a:pt x="646" y="61"/>
                  </a:lnTo>
                  <a:lnTo>
                    <a:pt x="581" y="0"/>
                  </a:lnTo>
                  <a:lnTo>
                    <a:pt x="515" y="61"/>
                  </a:lnTo>
                  <a:lnTo>
                    <a:pt x="454" y="127"/>
                  </a:lnTo>
                  <a:lnTo>
                    <a:pt x="395" y="198"/>
                  </a:lnTo>
                  <a:lnTo>
                    <a:pt x="340" y="270"/>
                  </a:lnTo>
                  <a:lnTo>
                    <a:pt x="286" y="344"/>
                  </a:lnTo>
                  <a:lnTo>
                    <a:pt x="240" y="421"/>
                  </a:lnTo>
                  <a:lnTo>
                    <a:pt x="197" y="502"/>
                  </a:lnTo>
                  <a:lnTo>
                    <a:pt x="156" y="587"/>
                  </a:lnTo>
                  <a:lnTo>
                    <a:pt x="122" y="670"/>
                  </a:lnTo>
                  <a:lnTo>
                    <a:pt x="88" y="756"/>
                  </a:lnTo>
                  <a:lnTo>
                    <a:pt x="63" y="847"/>
                  </a:lnTo>
                  <a:lnTo>
                    <a:pt x="42" y="940"/>
                  </a:lnTo>
                  <a:lnTo>
                    <a:pt x="22" y="1033"/>
                  </a:lnTo>
                  <a:lnTo>
                    <a:pt x="11" y="1126"/>
                  </a:lnTo>
                  <a:lnTo>
                    <a:pt x="0" y="1222"/>
                  </a:lnTo>
                  <a:lnTo>
                    <a:pt x="0" y="1318"/>
                  </a:lnTo>
                  <a:lnTo>
                    <a:pt x="0" y="1418"/>
                  </a:lnTo>
                  <a:lnTo>
                    <a:pt x="11" y="1514"/>
                  </a:lnTo>
                  <a:lnTo>
                    <a:pt x="22" y="1607"/>
                  </a:lnTo>
                  <a:lnTo>
                    <a:pt x="42" y="1700"/>
                  </a:lnTo>
                  <a:lnTo>
                    <a:pt x="63" y="1793"/>
                  </a:lnTo>
                  <a:lnTo>
                    <a:pt x="88" y="1881"/>
                  </a:lnTo>
                  <a:lnTo>
                    <a:pt x="122" y="1967"/>
                  </a:lnTo>
                  <a:lnTo>
                    <a:pt x="156" y="2053"/>
                  </a:lnTo>
                  <a:lnTo>
                    <a:pt x="197" y="2138"/>
                  </a:lnTo>
                  <a:lnTo>
                    <a:pt x="240" y="2216"/>
                  </a:lnTo>
                  <a:lnTo>
                    <a:pt x="286" y="2296"/>
                  </a:lnTo>
                  <a:lnTo>
                    <a:pt x="340" y="2371"/>
                  </a:lnTo>
                  <a:lnTo>
                    <a:pt x="395" y="2442"/>
                  </a:lnTo>
                  <a:lnTo>
                    <a:pt x="454" y="2510"/>
                  </a:lnTo>
                  <a:lnTo>
                    <a:pt x="515" y="2577"/>
                  </a:lnTo>
                  <a:lnTo>
                    <a:pt x="581" y="2640"/>
                  </a:lnTo>
                  <a:lnTo>
                    <a:pt x="646" y="2577"/>
                  </a:lnTo>
                  <a:lnTo>
                    <a:pt x="707" y="2510"/>
                  </a:lnTo>
                  <a:lnTo>
                    <a:pt x="767" y="2442"/>
                  </a:lnTo>
                  <a:lnTo>
                    <a:pt x="819" y="2371"/>
                  </a:lnTo>
                  <a:lnTo>
                    <a:pt x="873" y="2296"/>
                  </a:lnTo>
                  <a:lnTo>
                    <a:pt x="919" y="2216"/>
                  </a:lnTo>
                  <a:lnTo>
                    <a:pt x="965" y="2138"/>
                  </a:lnTo>
                  <a:lnTo>
                    <a:pt x="1002" y="2053"/>
                  </a:lnTo>
                  <a:lnTo>
                    <a:pt x="1039" y="1967"/>
                  </a:lnTo>
                  <a:lnTo>
                    <a:pt x="1071" y="1881"/>
                  </a:lnTo>
                  <a:lnTo>
                    <a:pt x="1099" y="1793"/>
                  </a:lnTo>
                  <a:lnTo>
                    <a:pt x="1121" y="1700"/>
                  </a:lnTo>
                  <a:lnTo>
                    <a:pt x="1136" y="1607"/>
                  </a:lnTo>
                  <a:lnTo>
                    <a:pt x="1148" y="1514"/>
                  </a:lnTo>
                  <a:lnTo>
                    <a:pt x="1158" y="1418"/>
                  </a:lnTo>
                  <a:lnTo>
                    <a:pt x="1161" y="1318"/>
                  </a:lnTo>
                  <a:close/>
                </a:path>
              </a:pathLst>
            </a:custGeom>
            <a:solidFill>
              <a:schemeClr val="accent1"/>
            </a:solidFill>
            <a:ln w="9525">
              <a:noFill/>
              <a:round/>
              <a:headEnd/>
              <a:tailEnd/>
            </a:ln>
          </p:spPr>
          <p:txBody>
            <a:bodyPr/>
            <a:lstStyle/>
            <a:p>
              <a:endParaRPr lang="de-DE" dirty="0">
                <a:latin typeface="Georgia" pitchFamily="18" charset="0"/>
              </a:endParaRPr>
            </a:p>
          </p:txBody>
        </p:sp>
        <p:sp>
          <p:nvSpPr>
            <p:cNvPr id="743432" name="Text Box 8"/>
            <p:cNvSpPr txBox="1">
              <a:spLocks noChangeArrowheads="1"/>
            </p:cNvSpPr>
            <p:nvPr/>
          </p:nvSpPr>
          <p:spPr bwMode="gray">
            <a:xfrm>
              <a:off x="4510" y="2135"/>
              <a:ext cx="220" cy="838"/>
            </a:xfrm>
            <a:prstGeom prst="rect">
              <a:avLst/>
            </a:prstGeom>
            <a:noFill/>
            <a:ln w="9525">
              <a:noFill/>
              <a:miter lim="800000"/>
              <a:headEnd/>
              <a:tailEnd/>
            </a:ln>
            <a:effectLst/>
          </p:spPr>
          <p:txBody>
            <a:bodyPr wrap="none" lIns="99186" tIns="99186" rIns="99186" bIns="99186" anchor="ctr" anchorCtr="1"/>
            <a:lstStyle/>
            <a:p>
              <a:pPr algn="ctr" defTabSz="839788" eaLnBrk="0" hangingPunct="0">
                <a:spcBef>
                  <a:spcPct val="0"/>
                </a:spcBef>
                <a:spcAft>
                  <a:spcPct val="0"/>
                </a:spcAft>
                <a:buSzTx/>
              </a:pPr>
              <a:r>
                <a:rPr lang="de-DE" dirty="0" smtClean="0">
                  <a:solidFill>
                    <a:schemeClr val="bg1"/>
                  </a:solidFill>
                  <a:latin typeface="Georgia" pitchFamily="18" charset="0"/>
                </a:rPr>
                <a:t>Paradigmen-</a:t>
              </a:r>
              <a:br>
                <a:rPr lang="de-DE" dirty="0" smtClean="0">
                  <a:solidFill>
                    <a:schemeClr val="bg1"/>
                  </a:solidFill>
                  <a:latin typeface="Georgia" pitchFamily="18" charset="0"/>
                </a:rPr>
              </a:br>
              <a:r>
                <a:rPr lang="de-DE" dirty="0" smtClean="0">
                  <a:solidFill>
                    <a:schemeClr val="bg1"/>
                  </a:solidFill>
                  <a:latin typeface="Georgia" pitchFamily="18" charset="0"/>
                </a:rPr>
                <a:t>wechsel</a:t>
              </a:r>
              <a:endParaRPr lang="de-DE" sz="1800" dirty="0">
                <a:solidFill>
                  <a:schemeClr val="bg1"/>
                </a:solidFill>
                <a:latin typeface="Georgia" pitchFamily="18" charset="0"/>
              </a:endParaRPr>
            </a:p>
          </p:txBody>
        </p:sp>
        <p:sp>
          <p:nvSpPr>
            <p:cNvPr id="743433" name="Text Box 9"/>
            <p:cNvSpPr txBox="1">
              <a:spLocks noChangeArrowheads="1"/>
            </p:cNvSpPr>
            <p:nvPr/>
          </p:nvSpPr>
          <p:spPr bwMode="gray">
            <a:xfrm>
              <a:off x="3261" y="2109"/>
              <a:ext cx="1109" cy="1200"/>
            </a:xfrm>
            <a:prstGeom prst="rect">
              <a:avLst/>
            </a:prstGeom>
            <a:noFill/>
            <a:ln w="9525">
              <a:noFill/>
              <a:miter lim="800000"/>
              <a:headEnd/>
              <a:tailEnd/>
            </a:ln>
            <a:effectLst/>
          </p:spPr>
          <p:txBody>
            <a:bodyPr wrap="none" lIns="99186" tIns="99186" rIns="99186" bIns="99186" anchor="ctr" anchorCtr="1"/>
            <a:lstStyle/>
            <a:p>
              <a:pPr algn="ctr" defTabSz="839788" eaLnBrk="0" hangingPunct="0">
                <a:spcBef>
                  <a:spcPct val="50000"/>
                </a:spcBef>
                <a:spcAft>
                  <a:spcPct val="0"/>
                </a:spcAft>
                <a:buSzTx/>
              </a:pPr>
              <a:r>
                <a:rPr lang="de-DE" sz="1600" dirty="0" smtClean="0">
                  <a:solidFill>
                    <a:schemeClr val="accent1"/>
                  </a:solidFill>
                  <a:latin typeface="Georgia" pitchFamily="18" charset="0"/>
                </a:rPr>
                <a:t>Demographischer </a:t>
              </a:r>
            </a:p>
            <a:p>
              <a:pPr algn="ctr" defTabSz="839788" eaLnBrk="0" hangingPunct="0">
                <a:spcBef>
                  <a:spcPct val="50000"/>
                </a:spcBef>
                <a:spcAft>
                  <a:spcPct val="0"/>
                </a:spcAft>
                <a:buSzTx/>
              </a:pPr>
              <a:r>
                <a:rPr lang="de-DE" sz="1600" dirty="0" smtClean="0">
                  <a:solidFill>
                    <a:schemeClr val="accent1"/>
                  </a:solidFill>
                  <a:latin typeface="Georgia" pitchFamily="18" charset="0"/>
                </a:rPr>
                <a:t>Wandel</a:t>
              </a:r>
              <a:endParaRPr lang="de-DE" sz="1600" dirty="0">
                <a:solidFill>
                  <a:schemeClr val="accent1"/>
                </a:solidFill>
                <a:latin typeface="Georgia" pitchFamily="18" charset="0"/>
              </a:endParaRPr>
            </a:p>
          </p:txBody>
        </p:sp>
        <p:sp>
          <p:nvSpPr>
            <p:cNvPr id="743434" name="Text Box 10"/>
            <p:cNvSpPr txBox="1">
              <a:spLocks noChangeArrowheads="1"/>
            </p:cNvSpPr>
            <p:nvPr/>
          </p:nvSpPr>
          <p:spPr bwMode="gray">
            <a:xfrm>
              <a:off x="4949" y="1933"/>
              <a:ext cx="965" cy="1200"/>
            </a:xfrm>
            <a:prstGeom prst="rect">
              <a:avLst/>
            </a:prstGeom>
            <a:noFill/>
            <a:ln w="9525">
              <a:noFill/>
              <a:miter lim="800000"/>
              <a:headEnd/>
              <a:tailEnd/>
            </a:ln>
            <a:effectLst/>
          </p:spPr>
          <p:txBody>
            <a:bodyPr wrap="none" lIns="99186" tIns="99186" rIns="99186" bIns="99186" anchor="ctr" anchorCtr="1"/>
            <a:lstStyle/>
            <a:p>
              <a:pPr defTabSz="839788" eaLnBrk="0" hangingPunct="0">
                <a:spcBef>
                  <a:spcPct val="50000"/>
                </a:spcBef>
                <a:spcAft>
                  <a:spcPct val="0"/>
                </a:spcAft>
                <a:buSzTx/>
              </a:pPr>
              <a:r>
                <a:rPr lang="de-DE" sz="1600" dirty="0" smtClean="0">
                  <a:solidFill>
                    <a:schemeClr val="accent1"/>
                  </a:solidFill>
                  <a:latin typeface="Georgia" pitchFamily="18" charset="0"/>
                </a:rPr>
                <a:t>Strukturwandel</a:t>
              </a:r>
            </a:p>
            <a:p>
              <a:pPr defTabSz="839788" eaLnBrk="0" hangingPunct="0">
                <a:spcBef>
                  <a:spcPct val="50000"/>
                </a:spcBef>
                <a:spcAft>
                  <a:spcPct val="0"/>
                </a:spcAft>
                <a:buSzTx/>
              </a:pPr>
              <a:r>
                <a:rPr lang="de-DE" sz="1600" dirty="0" smtClean="0">
                  <a:solidFill>
                    <a:schemeClr val="accent1"/>
                  </a:solidFill>
                  <a:latin typeface="Georgia" pitchFamily="18" charset="0"/>
                </a:rPr>
                <a:t>in den Branchen</a:t>
              </a:r>
              <a:endParaRPr lang="de-DE" sz="1600" dirty="0">
                <a:solidFill>
                  <a:schemeClr val="accent1"/>
                </a:solidFill>
                <a:latin typeface="Georgia" pitchFamily="18" charset="0"/>
              </a:endParaRPr>
            </a:p>
          </p:txBody>
        </p:sp>
      </p:grpSp>
      <p:grpSp>
        <p:nvGrpSpPr>
          <p:cNvPr id="22" name="Group 21"/>
          <p:cNvGrpSpPr/>
          <p:nvPr/>
        </p:nvGrpSpPr>
        <p:grpSpPr>
          <a:xfrm>
            <a:off x="5334000" y="4572000"/>
            <a:ext cx="838200" cy="1142096"/>
            <a:chOff x="5562600" y="4648200"/>
            <a:chExt cx="971550" cy="1294496"/>
          </a:xfrm>
        </p:grpSpPr>
        <p:pic>
          <p:nvPicPr>
            <p:cNvPr id="49156" name="Picture 4" descr="Royalty-free Stock Photo: White windmill"/>
            <p:cNvPicPr>
              <a:picLocks noChangeAspect="1" noChangeArrowheads="1"/>
            </p:cNvPicPr>
            <p:nvPr/>
          </p:nvPicPr>
          <p:blipFill>
            <a:blip r:embed="rId6" cstate="print"/>
            <a:srcRect/>
            <a:stretch>
              <a:fillRect/>
            </a:stretch>
          </p:blipFill>
          <p:spPr bwMode="auto">
            <a:xfrm>
              <a:off x="5562600" y="4648200"/>
              <a:ext cx="971550" cy="1294496"/>
            </a:xfrm>
            <a:prstGeom prst="rect">
              <a:avLst/>
            </a:prstGeom>
            <a:noFill/>
          </p:spPr>
        </p:pic>
        <p:sp>
          <p:nvSpPr>
            <p:cNvPr id="21" name="Rectangle 20"/>
            <p:cNvSpPr/>
            <p:nvPr/>
          </p:nvSpPr>
          <p:spPr bwMode="ltGray">
            <a:xfrm>
              <a:off x="5562600" y="4648200"/>
              <a:ext cx="457200" cy="1524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chemeClr val="bg1"/>
                </a:solidFill>
                <a:latin typeface="Georgia" pitchFamily="18" charset="0"/>
              </a:endParaRPr>
            </a:p>
          </p:txBody>
        </p:sp>
      </p:grpSp>
      <p:sp>
        <p:nvSpPr>
          <p:cNvPr id="52226" name="AutoShape 2" descr="http://pwc2.emotion.com/browse/thumbnail/10168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dirty="0"/>
          </a:p>
        </p:txBody>
      </p:sp>
      <p:sp>
        <p:nvSpPr>
          <p:cNvPr id="52228" name="AutoShape 4" descr="http://pwc2.emotion.com/browse/thumbnail/10168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dirty="0"/>
          </a:p>
        </p:txBody>
      </p:sp>
      <p:sp>
        <p:nvSpPr>
          <p:cNvPr id="23" name="Slide Number Placeholder 22"/>
          <p:cNvSpPr>
            <a:spLocks noGrp="1"/>
          </p:cNvSpPr>
          <p:nvPr>
            <p:ph type="sldNum" sz="quarter" idx="18"/>
          </p:nvPr>
        </p:nvSpPr>
        <p:spPr/>
        <p:txBody>
          <a:bodyPr/>
          <a:lstStyle/>
          <a:p>
            <a:r>
              <a:rPr lang="en-GB" smtClean="0"/>
              <a:t>Slide </a:t>
            </a:r>
            <a:fld id="{2161438C-B2B2-41DD-B604-34A3CF0FEAAC}" type="slidenum">
              <a:rPr lang="en-GB" smtClean="0"/>
              <a:pPr/>
              <a:t>14</a:t>
            </a:fld>
            <a:endParaRPr lang="en-GB"/>
          </a:p>
        </p:txBody>
      </p:sp>
      <p:sp>
        <p:nvSpPr>
          <p:cNvPr id="24" name="Date Placeholder 23"/>
          <p:cNvSpPr>
            <a:spLocks noGrp="1"/>
          </p:cNvSpPr>
          <p:nvPr>
            <p:ph type="dt" sz="half" idx="16"/>
          </p:nvPr>
        </p:nvSpPr>
        <p:spPr/>
        <p:txBody>
          <a:bodyPr/>
          <a:lstStyle/>
          <a:p>
            <a:r>
              <a:rPr lang="en-GB" smtClean="0"/>
              <a:t>01. März 2012</a:t>
            </a:r>
            <a:endParaRPr lang="en-GB"/>
          </a:p>
        </p:txBody>
      </p:sp>
      <p:sp>
        <p:nvSpPr>
          <p:cNvPr id="25" name="Footer Placeholder 24"/>
          <p:cNvSpPr>
            <a:spLocks noGrp="1"/>
          </p:cNvSpPr>
          <p:nvPr>
            <p:ph type="ftr" sz="quarter" idx="17"/>
          </p:nvPr>
        </p:nvSpPr>
        <p:spPr/>
        <p:txBody>
          <a:bodyPr/>
          <a:lstStyle/>
          <a:p>
            <a:r>
              <a:rPr lang="en-GB" smtClean="0"/>
              <a:t>Millenials at work</a:t>
            </a:r>
            <a:endParaRPr lang="en-GB"/>
          </a:p>
        </p:txBody>
      </p:sp>
      <p:pic>
        <p:nvPicPr>
          <p:cNvPr id="26" name="Picture 2" descr="http://www.pwc.com/gx/en/managing-tomorrows-people/future-of-work/assets/key-image.jpg"/>
          <p:cNvPicPr>
            <a:picLocks noChangeAspect="1" noChangeArrowheads="1"/>
          </p:cNvPicPr>
          <p:nvPr/>
        </p:nvPicPr>
        <p:blipFill>
          <a:blip r:embed="rId7" cstate="print"/>
          <a:srcRect l="53333" r="7500"/>
          <a:stretch>
            <a:fillRect/>
          </a:stretch>
        </p:blipFill>
        <p:spPr bwMode="auto">
          <a:xfrm>
            <a:off x="1752600" y="2209800"/>
            <a:ext cx="1905000" cy="1793319"/>
          </a:xfrm>
          <a:prstGeom prst="rect">
            <a:avLst/>
          </a:prstGeom>
          <a:noFill/>
        </p:spPr>
      </p:pic>
    </p:spTree>
    <p:custDataLst>
      <p:tags r:id="rId1"/>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505" name="Rectangle 33"/>
          <p:cNvSpPr>
            <a:spLocks noGrp="1" noChangeArrowheads="1"/>
          </p:cNvSpPr>
          <p:nvPr>
            <p:ph type="title"/>
          </p:nvPr>
        </p:nvSpPr>
        <p:spPr/>
        <p:txBody>
          <a:bodyPr/>
          <a:lstStyle/>
          <a:p>
            <a:r>
              <a:rPr lang="de-DE" dirty="0" smtClean="0"/>
              <a:t>…und durch Veränderungen auf dem Arbeitsmarkt verkompliziert</a:t>
            </a:r>
            <a:endParaRPr lang="de-DE" dirty="0"/>
          </a:p>
        </p:txBody>
      </p:sp>
      <p:grpSp>
        <p:nvGrpSpPr>
          <p:cNvPr id="2" name="Group 23"/>
          <p:cNvGrpSpPr/>
          <p:nvPr/>
        </p:nvGrpSpPr>
        <p:grpSpPr>
          <a:xfrm>
            <a:off x="2209800" y="1447800"/>
            <a:ext cx="5257800" cy="4724400"/>
            <a:chOff x="358775" y="2003425"/>
            <a:chExt cx="4013200" cy="3833813"/>
          </a:xfrm>
        </p:grpSpPr>
        <p:sp>
          <p:nvSpPr>
            <p:cNvPr id="745477" name="Freeform 5"/>
            <p:cNvSpPr>
              <a:spLocks/>
            </p:cNvSpPr>
            <p:nvPr/>
          </p:nvSpPr>
          <p:spPr bwMode="gray">
            <a:xfrm>
              <a:off x="1010306" y="2003425"/>
              <a:ext cx="2688468" cy="1318760"/>
            </a:xfrm>
            <a:custGeom>
              <a:avLst/>
              <a:gdLst/>
              <a:ahLst/>
              <a:cxnLst>
                <a:cxn ang="0">
                  <a:pos x="2121" y="1885"/>
                </a:cxn>
                <a:cxn ang="0">
                  <a:pos x="2358" y="1783"/>
                </a:cxn>
                <a:cxn ang="0">
                  <a:pos x="2610" y="1713"/>
                </a:cxn>
                <a:cxn ang="0">
                  <a:pos x="2875" y="1679"/>
                </a:cxn>
                <a:cxn ang="0">
                  <a:pos x="3145" y="1679"/>
                </a:cxn>
                <a:cxn ang="0">
                  <a:pos x="3413" y="1713"/>
                </a:cxn>
                <a:cxn ang="0">
                  <a:pos x="3664" y="1783"/>
                </a:cxn>
                <a:cxn ang="0">
                  <a:pos x="3905" y="1881"/>
                </a:cxn>
                <a:cxn ang="0">
                  <a:pos x="4008" y="1841"/>
                </a:cxn>
                <a:cxn ang="0">
                  <a:pos x="3984" y="1644"/>
                </a:cxn>
                <a:cxn ang="0">
                  <a:pos x="3938" y="1458"/>
                </a:cxn>
                <a:cxn ang="0">
                  <a:pos x="3880" y="1275"/>
                </a:cxn>
                <a:cxn ang="0">
                  <a:pos x="3801" y="1098"/>
                </a:cxn>
                <a:cxn ang="0">
                  <a:pos x="3702" y="936"/>
                </a:cxn>
                <a:cxn ang="0">
                  <a:pos x="3594" y="778"/>
                </a:cxn>
                <a:cxn ang="0">
                  <a:pos x="3471" y="636"/>
                </a:cxn>
                <a:cxn ang="0">
                  <a:pos x="3339" y="502"/>
                </a:cxn>
                <a:cxn ang="0">
                  <a:pos x="3189" y="384"/>
                </a:cxn>
                <a:cxn ang="0">
                  <a:pos x="3033" y="281"/>
                </a:cxn>
                <a:cxn ang="0">
                  <a:pos x="2861" y="191"/>
                </a:cxn>
                <a:cxn ang="0">
                  <a:pos x="2683" y="117"/>
                </a:cxn>
                <a:cxn ang="0">
                  <a:pos x="2501" y="59"/>
                </a:cxn>
                <a:cxn ang="0">
                  <a:pos x="2309" y="24"/>
                </a:cxn>
                <a:cxn ang="0">
                  <a:pos x="2107" y="5"/>
                </a:cxn>
                <a:cxn ang="0">
                  <a:pos x="1905" y="5"/>
                </a:cxn>
                <a:cxn ang="0">
                  <a:pos x="1708" y="24"/>
                </a:cxn>
                <a:cxn ang="0">
                  <a:pos x="1517" y="59"/>
                </a:cxn>
                <a:cxn ang="0">
                  <a:pos x="1329" y="117"/>
                </a:cxn>
                <a:cxn ang="0">
                  <a:pos x="1151" y="191"/>
                </a:cxn>
                <a:cxn ang="0">
                  <a:pos x="984" y="281"/>
                </a:cxn>
                <a:cxn ang="0">
                  <a:pos x="826" y="384"/>
                </a:cxn>
                <a:cxn ang="0">
                  <a:pos x="679" y="502"/>
                </a:cxn>
                <a:cxn ang="0">
                  <a:pos x="541" y="636"/>
                </a:cxn>
                <a:cxn ang="0">
                  <a:pos x="418" y="778"/>
                </a:cxn>
                <a:cxn ang="0">
                  <a:pos x="310" y="936"/>
                </a:cxn>
                <a:cxn ang="0">
                  <a:pos x="216" y="1098"/>
                </a:cxn>
                <a:cxn ang="0">
                  <a:pos x="137" y="1275"/>
                </a:cxn>
                <a:cxn ang="0">
                  <a:pos x="74" y="1458"/>
                </a:cxn>
                <a:cxn ang="0">
                  <a:pos x="28" y="1644"/>
                </a:cxn>
                <a:cxn ang="0">
                  <a:pos x="4" y="1841"/>
                </a:cxn>
                <a:cxn ang="0">
                  <a:pos x="113" y="1881"/>
                </a:cxn>
                <a:cxn ang="0">
                  <a:pos x="348" y="1783"/>
                </a:cxn>
                <a:cxn ang="0">
                  <a:pos x="599" y="1713"/>
                </a:cxn>
                <a:cxn ang="0">
                  <a:pos x="867" y="1679"/>
                </a:cxn>
                <a:cxn ang="0">
                  <a:pos x="1137" y="1679"/>
                </a:cxn>
                <a:cxn ang="0">
                  <a:pos x="1402" y="1713"/>
                </a:cxn>
                <a:cxn ang="0">
                  <a:pos x="1654" y="1783"/>
                </a:cxn>
                <a:cxn ang="0">
                  <a:pos x="1894" y="1885"/>
                </a:cxn>
              </a:cxnLst>
              <a:rect l="0" t="0" r="r" b="b"/>
              <a:pathLst>
                <a:path w="4017" h="1945">
                  <a:moveTo>
                    <a:pt x="2009" y="1945"/>
                  </a:moveTo>
                  <a:lnTo>
                    <a:pt x="2121" y="1885"/>
                  </a:lnTo>
                  <a:lnTo>
                    <a:pt x="2235" y="1832"/>
                  </a:lnTo>
                  <a:lnTo>
                    <a:pt x="2358" y="1783"/>
                  </a:lnTo>
                  <a:lnTo>
                    <a:pt x="2481" y="1748"/>
                  </a:lnTo>
                  <a:lnTo>
                    <a:pt x="2610" y="1713"/>
                  </a:lnTo>
                  <a:lnTo>
                    <a:pt x="2741" y="1693"/>
                  </a:lnTo>
                  <a:lnTo>
                    <a:pt x="2875" y="1679"/>
                  </a:lnTo>
                  <a:lnTo>
                    <a:pt x="3014" y="1674"/>
                  </a:lnTo>
                  <a:lnTo>
                    <a:pt x="3145" y="1679"/>
                  </a:lnTo>
                  <a:lnTo>
                    <a:pt x="3284" y="1693"/>
                  </a:lnTo>
                  <a:lnTo>
                    <a:pt x="3413" y="1713"/>
                  </a:lnTo>
                  <a:lnTo>
                    <a:pt x="3539" y="1743"/>
                  </a:lnTo>
                  <a:lnTo>
                    <a:pt x="3664" y="1783"/>
                  </a:lnTo>
                  <a:lnTo>
                    <a:pt x="3787" y="1832"/>
                  </a:lnTo>
                  <a:lnTo>
                    <a:pt x="3905" y="1881"/>
                  </a:lnTo>
                  <a:lnTo>
                    <a:pt x="4017" y="1945"/>
                  </a:lnTo>
                  <a:lnTo>
                    <a:pt x="4008" y="1841"/>
                  </a:lnTo>
                  <a:lnTo>
                    <a:pt x="3998" y="1743"/>
                  </a:lnTo>
                  <a:lnTo>
                    <a:pt x="3984" y="1644"/>
                  </a:lnTo>
                  <a:lnTo>
                    <a:pt x="3962" y="1551"/>
                  </a:lnTo>
                  <a:lnTo>
                    <a:pt x="3938" y="1458"/>
                  </a:lnTo>
                  <a:lnTo>
                    <a:pt x="3910" y="1363"/>
                  </a:lnTo>
                  <a:lnTo>
                    <a:pt x="3880" y="1275"/>
                  </a:lnTo>
                  <a:lnTo>
                    <a:pt x="3839" y="1186"/>
                  </a:lnTo>
                  <a:lnTo>
                    <a:pt x="3801" y="1098"/>
                  </a:lnTo>
                  <a:lnTo>
                    <a:pt x="3752" y="1013"/>
                  </a:lnTo>
                  <a:lnTo>
                    <a:pt x="3702" y="936"/>
                  </a:lnTo>
                  <a:lnTo>
                    <a:pt x="3653" y="857"/>
                  </a:lnTo>
                  <a:lnTo>
                    <a:pt x="3594" y="778"/>
                  </a:lnTo>
                  <a:lnTo>
                    <a:pt x="3536" y="704"/>
                  </a:lnTo>
                  <a:lnTo>
                    <a:pt x="3471" y="636"/>
                  </a:lnTo>
                  <a:lnTo>
                    <a:pt x="3407" y="565"/>
                  </a:lnTo>
                  <a:lnTo>
                    <a:pt x="3339" y="502"/>
                  </a:lnTo>
                  <a:lnTo>
                    <a:pt x="3265" y="442"/>
                  </a:lnTo>
                  <a:lnTo>
                    <a:pt x="3189" y="384"/>
                  </a:lnTo>
                  <a:lnTo>
                    <a:pt x="3112" y="330"/>
                  </a:lnTo>
                  <a:lnTo>
                    <a:pt x="3033" y="281"/>
                  </a:lnTo>
                  <a:lnTo>
                    <a:pt x="2949" y="232"/>
                  </a:lnTo>
                  <a:lnTo>
                    <a:pt x="2861" y="191"/>
                  </a:lnTo>
                  <a:lnTo>
                    <a:pt x="2776" y="153"/>
                  </a:lnTo>
                  <a:lnTo>
                    <a:pt x="2683" y="117"/>
                  </a:lnTo>
                  <a:lnTo>
                    <a:pt x="2594" y="89"/>
                  </a:lnTo>
                  <a:lnTo>
                    <a:pt x="2501" y="59"/>
                  </a:lnTo>
                  <a:lnTo>
                    <a:pt x="2402" y="40"/>
                  </a:lnTo>
                  <a:lnTo>
                    <a:pt x="2309" y="24"/>
                  </a:lnTo>
                  <a:lnTo>
                    <a:pt x="2211" y="10"/>
                  </a:lnTo>
                  <a:lnTo>
                    <a:pt x="2107" y="5"/>
                  </a:lnTo>
                  <a:lnTo>
                    <a:pt x="2009" y="0"/>
                  </a:lnTo>
                  <a:lnTo>
                    <a:pt x="1905" y="5"/>
                  </a:lnTo>
                  <a:lnTo>
                    <a:pt x="1807" y="10"/>
                  </a:lnTo>
                  <a:lnTo>
                    <a:pt x="1708" y="24"/>
                  </a:lnTo>
                  <a:lnTo>
                    <a:pt x="1610" y="40"/>
                  </a:lnTo>
                  <a:lnTo>
                    <a:pt x="1517" y="59"/>
                  </a:lnTo>
                  <a:lnTo>
                    <a:pt x="1422" y="89"/>
                  </a:lnTo>
                  <a:lnTo>
                    <a:pt x="1329" y="117"/>
                  </a:lnTo>
                  <a:lnTo>
                    <a:pt x="1241" y="153"/>
                  </a:lnTo>
                  <a:lnTo>
                    <a:pt x="1151" y="191"/>
                  </a:lnTo>
                  <a:lnTo>
                    <a:pt x="1069" y="232"/>
                  </a:lnTo>
                  <a:lnTo>
                    <a:pt x="984" y="281"/>
                  </a:lnTo>
                  <a:lnTo>
                    <a:pt x="900" y="330"/>
                  </a:lnTo>
                  <a:lnTo>
                    <a:pt x="826" y="384"/>
                  </a:lnTo>
                  <a:lnTo>
                    <a:pt x="747" y="442"/>
                  </a:lnTo>
                  <a:lnTo>
                    <a:pt x="679" y="502"/>
                  </a:lnTo>
                  <a:lnTo>
                    <a:pt x="610" y="565"/>
                  </a:lnTo>
                  <a:lnTo>
                    <a:pt x="541" y="636"/>
                  </a:lnTo>
                  <a:lnTo>
                    <a:pt x="476" y="704"/>
                  </a:lnTo>
                  <a:lnTo>
                    <a:pt x="418" y="778"/>
                  </a:lnTo>
                  <a:lnTo>
                    <a:pt x="364" y="857"/>
                  </a:lnTo>
                  <a:lnTo>
                    <a:pt x="310" y="936"/>
                  </a:lnTo>
                  <a:lnTo>
                    <a:pt x="260" y="1013"/>
                  </a:lnTo>
                  <a:lnTo>
                    <a:pt x="216" y="1098"/>
                  </a:lnTo>
                  <a:lnTo>
                    <a:pt x="173" y="1186"/>
                  </a:lnTo>
                  <a:lnTo>
                    <a:pt x="137" y="1275"/>
                  </a:lnTo>
                  <a:lnTo>
                    <a:pt x="102" y="1363"/>
                  </a:lnTo>
                  <a:lnTo>
                    <a:pt x="74" y="1458"/>
                  </a:lnTo>
                  <a:lnTo>
                    <a:pt x="50" y="1551"/>
                  </a:lnTo>
                  <a:lnTo>
                    <a:pt x="28" y="1644"/>
                  </a:lnTo>
                  <a:lnTo>
                    <a:pt x="14" y="1743"/>
                  </a:lnTo>
                  <a:lnTo>
                    <a:pt x="4" y="1841"/>
                  </a:lnTo>
                  <a:lnTo>
                    <a:pt x="0" y="1945"/>
                  </a:lnTo>
                  <a:lnTo>
                    <a:pt x="113" y="1881"/>
                  </a:lnTo>
                  <a:lnTo>
                    <a:pt x="225" y="1832"/>
                  </a:lnTo>
                  <a:lnTo>
                    <a:pt x="348" y="1783"/>
                  </a:lnTo>
                  <a:lnTo>
                    <a:pt x="473" y="1743"/>
                  </a:lnTo>
                  <a:lnTo>
                    <a:pt x="599" y="1713"/>
                  </a:lnTo>
                  <a:lnTo>
                    <a:pt x="733" y="1693"/>
                  </a:lnTo>
                  <a:lnTo>
                    <a:pt x="867" y="1679"/>
                  </a:lnTo>
                  <a:lnTo>
                    <a:pt x="1004" y="1674"/>
                  </a:lnTo>
                  <a:lnTo>
                    <a:pt x="1137" y="1679"/>
                  </a:lnTo>
                  <a:lnTo>
                    <a:pt x="1271" y="1693"/>
                  </a:lnTo>
                  <a:lnTo>
                    <a:pt x="1402" y="1713"/>
                  </a:lnTo>
                  <a:lnTo>
                    <a:pt x="1531" y="1748"/>
                  </a:lnTo>
                  <a:lnTo>
                    <a:pt x="1654" y="1783"/>
                  </a:lnTo>
                  <a:lnTo>
                    <a:pt x="1777" y="1832"/>
                  </a:lnTo>
                  <a:lnTo>
                    <a:pt x="1894" y="1885"/>
                  </a:lnTo>
                  <a:lnTo>
                    <a:pt x="2009" y="1945"/>
                  </a:lnTo>
                  <a:close/>
                </a:path>
              </a:pathLst>
            </a:custGeom>
            <a:solidFill>
              <a:schemeClr val="bg1"/>
            </a:solidFill>
            <a:ln w="9525">
              <a:solidFill>
                <a:schemeClr val="accent1"/>
              </a:solidFill>
              <a:round/>
              <a:headEnd/>
              <a:tailEnd/>
            </a:ln>
          </p:spPr>
          <p:txBody>
            <a:bodyPr/>
            <a:lstStyle/>
            <a:p>
              <a:endParaRPr lang="de-DE" dirty="0">
                <a:latin typeface="Georgia" pitchFamily="18" charset="0"/>
              </a:endParaRPr>
            </a:p>
          </p:txBody>
        </p:sp>
        <p:sp>
          <p:nvSpPr>
            <p:cNvPr id="745478" name="Freeform 6"/>
            <p:cNvSpPr>
              <a:spLocks/>
            </p:cNvSpPr>
            <p:nvPr/>
          </p:nvSpPr>
          <p:spPr bwMode="gray">
            <a:xfrm>
              <a:off x="358775" y="3296795"/>
              <a:ext cx="2019602" cy="2540443"/>
            </a:xfrm>
            <a:custGeom>
              <a:avLst/>
              <a:gdLst/>
              <a:ahLst/>
              <a:cxnLst>
                <a:cxn ang="0">
                  <a:pos x="1901" y="1737"/>
                </a:cxn>
                <a:cxn ang="0">
                  <a:pos x="1699" y="1579"/>
                </a:cxn>
                <a:cxn ang="0">
                  <a:pos x="1511" y="1398"/>
                </a:cxn>
                <a:cxn ang="0">
                  <a:pos x="1355" y="1196"/>
                </a:cxn>
                <a:cxn ang="0">
                  <a:pos x="1221" y="969"/>
                </a:cxn>
                <a:cxn ang="0">
                  <a:pos x="1117" y="729"/>
                </a:cxn>
                <a:cxn ang="0">
                  <a:pos x="1049" y="472"/>
                </a:cxn>
                <a:cxn ang="0">
                  <a:pos x="1010" y="202"/>
                </a:cxn>
                <a:cxn ang="0">
                  <a:pos x="1010" y="0"/>
                </a:cxn>
                <a:cxn ang="0">
                  <a:pos x="792" y="142"/>
                </a:cxn>
                <a:cxn ang="0">
                  <a:pos x="596" y="311"/>
                </a:cxn>
                <a:cxn ang="0">
                  <a:pos x="423" y="507"/>
                </a:cxn>
                <a:cxn ang="0">
                  <a:pos x="281" y="718"/>
                </a:cxn>
                <a:cxn ang="0">
                  <a:pos x="162" y="955"/>
                </a:cxn>
                <a:cxn ang="0">
                  <a:pos x="74" y="1201"/>
                </a:cxn>
                <a:cxn ang="0">
                  <a:pos x="19" y="1467"/>
                </a:cxn>
                <a:cxn ang="0">
                  <a:pos x="0" y="1737"/>
                </a:cxn>
                <a:cxn ang="0">
                  <a:pos x="14" y="1945"/>
                </a:cxn>
                <a:cxn ang="0">
                  <a:pos x="44" y="2147"/>
                </a:cxn>
                <a:cxn ang="0">
                  <a:pos x="93" y="2338"/>
                </a:cxn>
                <a:cxn ang="0">
                  <a:pos x="158" y="2521"/>
                </a:cxn>
                <a:cxn ang="0">
                  <a:pos x="246" y="2698"/>
                </a:cxn>
                <a:cxn ang="0">
                  <a:pos x="344" y="2865"/>
                </a:cxn>
                <a:cxn ang="0">
                  <a:pos x="462" y="3018"/>
                </a:cxn>
                <a:cxn ang="0">
                  <a:pos x="590" y="3160"/>
                </a:cxn>
                <a:cxn ang="0">
                  <a:pos x="734" y="3289"/>
                </a:cxn>
                <a:cxn ang="0">
                  <a:pos x="886" y="3406"/>
                </a:cxn>
                <a:cxn ang="0">
                  <a:pos x="1054" y="3505"/>
                </a:cxn>
                <a:cxn ang="0">
                  <a:pos x="1232" y="3594"/>
                </a:cxn>
                <a:cxn ang="0">
                  <a:pos x="1413" y="3658"/>
                </a:cxn>
                <a:cxn ang="0">
                  <a:pos x="1606" y="3707"/>
                </a:cxn>
                <a:cxn ang="0">
                  <a:pos x="1806" y="3742"/>
                </a:cxn>
                <a:cxn ang="0">
                  <a:pos x="2014" y="3751"/>
                </a:cxn>
                <a:cxn ang="0">
                  <a:pos x="2281" y="3731"/>
                </a:cxn>
                <a:cxn ang="0">
                  <a:pos x="2541" y="3677"/>
                </a:cxn>
                <a:cxn ang="0">
                  <a:pos x="2787" y="3594"/>
                </a:cxn>
                <a:cxn ang="0">
                  <a:pos x="3019" y="3480"/>
                </a:cxn>
                <a:cxn ang="0">
                  <a:pos x="2806" y="3343"/>
                </a:cxn>
                <a:cxn ang="0">
                  <a:pos x="2620" y="3174"/>
                </a:cxn>
                <a:cxn ang="0">
                  <a:pos x="2448" y="2993"/>
                </a:cxn>
                <a:cxn ang="0">
                  <a:pos x="2305" y="2786"/>
                </a:cxn>
                <a:cxn ang="0">
                  <a:pos x="2186" y="2560"/>
                </a:cxn>
                <a:cxn ang="0">
                  <a:pos x="2098" y="2324"/>
                </a:cxn>
                <a:cxn ang="0">
                  <a:pos x="2038" y="2073"/>
                </a:cxn>
                <a:cxn ang="0">
                  <a:pos x="2014" y="1806"/>
                </a:cxn>
              </a:cxnLst>
              <a:rect l="0" t="0" r="r" b="b"/>
              <a:pathLst>
                <a:path w="3019" h="3751">
                  <a:moveTo>
                    <a:pt x="2014" y="1806"/>
                  </a:moveTo>
                  <a:lnTo>
                    <a:pt x="1901" y="1737"/>
                  </a:lnTo>
                  <a:lnTo>
                    <a:pt x="1797" y="1663"/>
                  </a:lnTo>
                  <a:lnTo>
                    <a:pt x="1699" y="1579"/>
                  </a:lnTo>
                  <a:lnTo>
                    <a:pt x="1601" y="1491"/>
                  </a:lnTo>
                  <a:lnTo>
                    <a:pt x="1511" y="1398"/>
                  </a:lnTo>
                  <a:lnTo>
                    <a:pt x="1434" y="1300"/>
                  </a:lnTo>
                  <a:lnTo>
                    <a:pt x="1355" y="1196"/>
                  </a:lnTo>
                  <a:lnTo>
                    <a:pt x="1284" y="1082"/>
                  </a:lnTo>
                  <a:lnTo>
                    <a:pt x="1221" y="969"/>
                  </a:lnTo>
                  <a:lnTo>
                    <a:pt x="1167" y="852"/>
                  </a:lnTo>
                  <a:lnTo>
                    <a:pt x="1117" y="729"/>
                  </a:lnTo>
                  <a:lnTo>
                    <a:pt x="1079" y="601"/>
                  </a:lnTo>
                  <a:lnTo>
                    <a:pt x="1049" y="472"/>
                  </a:lnTo>
                  <a:lnTo>
                    <a:pt x="1024" y="339"/>
                  </a:lnTo>
                  <a:lnTo>
                    <a:pt x="1010" y="202"/>
                  </a:lnTo>
                  <a:lnTo>
                    <a:pt x="1010" y="63"/>
                  </a:lnTo>
                  <a:lnTo>
                    <a:pt x="1010" y="0"/>
                  </a:lnTo>
                  <a:lnTo>
                    <a:pt x="896" y="68"/>
                  </a:lnTo>
                  <a:lnTo>
                    <a:pt x="792" y="142"/>
                  </a:lnTo>
                  <a:lnTo>
                    <a:pt x="694" y="226"/>
                  </a:lnTo>
                  <a:lnTo>
                    <a:pt x="596" y="311"/>
                  </a:lnTo>
                  <a:lnTo>
                    <a:pt x="508" y="409"/>
                  </a:lnTo>
                  <a:lnTo>
                    <a:pt x="423" y="507"/>
                  </a:lnTo>
                  <a:lnTo>
                    <a:pt x="350" y="609"/>
                  </a:lnTo>
                  <a:lnTo>
                    <a:pt x="281" y="718"/>
                  </a:lnTo>
                  <a:lnTo>
                    <a:pt x="216" y="836"/>
                  </a:lnTo>
                  <a:lnTo>
                    <a:pt x="162" y="955"/>
                  </a:lnTo>
                  <a:lnTo>
                    <a:pt x="112" y="1078"/>
                  </a:lnTo>
                  <a:lnTo>
                    <a:pt x="74" y="1201"/>
                  </a:lnTo>
                  <a:lnTo>
                    <a:pt x="44" y="1333"/>
                  </a:lnTo>
                  <a:lnTo>
                    <a:pt x="19" y="1467"/>
                  </a:lnTo>
                  <a:lnTo>
                    <a:pt x="5" y="1600"/>
                  </a:lnTo>
                  <a:lnTo>
                    <a:pt x="0" y="1737"/>
                  </a:lnTo>
                  <a:lnTo>
                    <a:pt x="5" y="1841"/>
                  </a:lnTo>
                  <a:lnTo>
                    <a:pt x="14" y="1945"/>
                  </a:lnTo>
                  <a:lnTo>
                    <a:pt x="25" y="2048"/>
                  </a:lnTo>
                  <a:lnTo>
                    <a:pt x="44" y="2147"/>
                  </a:lnTo>
                  <a:lnTo>
                    <a:pt x="63" y="2240"/>
                  </a:lnTo>
                  <a:lnTo>
                    <a:pt x="93" y="2338"/>
                  </a:lnTo>
                  <a:lnTo>
                    <a:pt x="123" y="2431"/>
                  </a:lnTo>
                  <a:lnTo>
                    <a:pt x="158" y="2521"/>
                  </a:lnTo>
                  <a:lnTo>
                    <a:pt x="202" y="2609"/>
                  </a:lnTo>
                  <a:lnTo>
                    <a:pt x="246" y="2698"/>
                  </a:lnTo>
                  <a:lnTo>
                    <a:pt x="295" y="2781"/>
                  </a:lnTo>
                  <a:lnTo>
                    <a:pt x="344" y="2865"/>
                  </a:lnTo>
                  <a:lnTo>
                    <a:pt x="404" y="2944"/>
                  </a:lnTo>
                  <a:lnTo>
                    <a:pt x="462" y="3018"/>
                  </a:lnTo>
                  <a:lnTo>
                    <a:pt x="522" y="3092"/>
                  </a:lnTo>
                  <a:lnTo>
                    <a:pt x="590" y="3160"/>
                  </a:lnTo>
                  <a:lnTo>
                    <a:pt x="661" y="3229"/>
                  </a:lnTo>
                  <a:lnTo>
                    <a:pt x="734" y="3289"/>
                  </a:lnTo>
                  <a:lnTo>
                    <a:pt x="808" y="3352"/>
                  </a:lnTo>
                  <a:lnTo>
                    <a:pt x="886" y="3406"/>
                  </a:lnTo>
                  <a:lnTo>
                    <a:pt x="970" y="3461"/>
                  </a:lnTo>
                  <a:lnTo>
                    <a:pt x="1054" y="3505"/>
                  </a:lnTo>
                  <a:lnTo>
                    <a:pt x="1142" y="3549"/>
                  </a:lnTo>
                  <a:lnTo>
                    <a:pt x="1232" y="3594"/>
                  </a:lnTo>
                  <a:lnTo>
                    <a:pt x="1320" y="3628"/>
                  </a:lnTo>
                  <a:lnTo>
                    <a:pt x="1413" y="3658"/>
                  </a:lnTo>
                  <a:lnTo>
                    <a:pt x="1511" y="3687"/>
                  </a:lnTo>
                  <a:lnTo>
                    <a:pt x="1606" y="3707"/>
                  </a:lnTo>
                  <a:lnTo>
                    <a:pt x="1704" y="3726"/>
                  </a:lnTo>
                  <a:lnTo>
                    <a:pt x="1806" y="3742"/>
                  </a:lnTo>
                  <a:lnTo>
                    <a:pt x="1910" y="3745"/>
                  </a:lnTo>
                  <a:lnTo>
                    <a:pt x="2014" y="3751"/>
                  </a:lnTo>
                  <a:lnTo>
                    <a:pt x="2147" y="3745"/>
                  </a:lnTo>
                  <a:lnTo>
                    <a:pt x="2281" y="3731"/>
                  </a:lnTo>
                  <a:lnTo>
                    <a:pt x="2412" y="3712"/>
                  </a:lnTo>
                  <a:lnTo>
                    <a:pt x="2541" y="3677"/>
                  </a:lnTo>
                  <a:lnTo>
                    <a:pt x="2664" y="3644"/>
                  </a:lnTo>
                  <a:lnTo>
                    <a:pt x="2787" y="3594"/>
                  </a:lnTo>
                  <a:lnTo>
                    <a:pt x="2904" y="3540"/>
                  </a:lnTo>
                  <a:lnTo>
                    <a:pt x="3019" y="3480"/>
                  </a:lnTo>
                  <a:lnTo>
                    <a:pt x="2910" y="3417"/>
                  </a:lnTo>
                  <a:lnTo>
                    <a:pt x="2806" y="3343"/>
                  </a:lnTo>
                  <a:lnTo>
                    <a:pt x="2708" y="3264"/>
                  </a:lnTo>
                  <a:lnTo>
                    <a:pt x="2620" y="3174"/>
                  </a:lnTo>
                  <a:lnTo>
                    <a:pt x="2530" y="3087"/>
                  </a:lnTo>
                  <a:lnTo>
                    <a:pt x="2448" y="2993"/>
                  </a:lnTo>
                  <a:lnTo>
                    <a:pt x="2374" y="2890"/>
                  </a:lnTo>
                  <a:lnTo>
                    <a:pt x="2305" y="2786"/>
                  </a:lnTo>
                  <a:lnTo>
                    <a:pt x="2246" y="2677"/>
                  </a:lnTo>
                  <a:lnTo>
                    <a:pt x="2186" y="2560"/>
                  </a:lnTo>
                  <a:lnTo>
                    <a:pt x="2137" y="2442"/>
                  </a:lnTo>
                  <a:lnTo>
                    <a:pt x="2098" y="2324"/>
                  </a:lnTo>
                  <a:lnTo>
                    <a:pt x="2063" y="2201"/>
                  </a:lnTo>
                  <a:lnTo>
                    <a:pt x="2038" y="2073"/>
                  </a:lnTo>
                  <a:lnTo>
                    <a:pt x="2024" y="1939"/>
                  </a:lnTo>
                  <a:lnTo>
                    <a:pt x="2014" y="1806"/>
                  </a:lnTo>
                  <a:close/>
                </a:path>
              </a:pathLst>
            </a:custGeom>
            <a:ln>
              <a:headEnd/>
              <a:tailEnd/>
            </a:ln>
          </p:spPr>
          <p:style>
            <a:lnRef idx="2">
              <a:schemeClr val="accent4"/>
            </a:lnRef>
            <a:fillRef idx="1">
              <a:schemeClr val="lt1"/>
            </a:fillRef>
            <a:effectRef idx="0">
              <a:schemeClr val="accent4"/>
            </a:effectRef>
            <a:fontRef idx="minor">
              <a:schemeClr val="dk1"/>
            </a:fontRef>
          </p:style>
          <p:txBody>
            <a:bodyPr/>
            <a:lstStyle/>
            <a:p>
              <a:endParaRPr lang="de-DE" dirty="0">
                <a:latin typeface="Georgia" pitchFamily="18" charset="0"/>
              </a:endParaRPr>
            </a:p>
          </p:txBody>
        </p:sp>
        <p:sp>
          <p:nvSpPr>
            <p:cNvPr id="745479" name="Freeform 7"/>
            <p:cNvSpPr>
              <a:spLocks/>
            </p:cNvSpPr>
            <p:nvPr/>
          </p:nvSpPr>
          <p:spPr bwMode="gray">
            <a:xfrm>
              <a:off x="1023308" y="3114589"/>
              <a:ext cx="1343512" cy="1405383"/>
            </a:xfrm>
            <a:custGeom>
              <a:avLst/>
              <a:gdLst/>
              <a:ahLst/>
              <a:cxnLst>
                <a:cxn ang="0">
                  <a:pos x="1004" y="2077"/>
                </a:cxn>
                <a:cxn ang="0">
                  <a:pos x="1004" y="2008"/>
                </a:cxn>
                <a:cxn ang="0">
                  <a:pos x="1009" y="1871"/>
                </a:cxn>
                <a:cxn ang="0">
                  <a:pos x="1019" y="1738"/>
                </a:cxn>
                <a:cxn ang="0">
                  <a:pos x="1044" y="1604"/>
                </a:cxn>
                <a:cxn ang="0">
                  <a:pos x="1072" y="1472"/>
                </a:cxn>
                <a:cxn ang="0">
                  <a:pos x="1113" y="1349"/>
                </a:cxn>
                <a:cxn ang="0">
                  <a:pos x="1162" y="1226"/>
                </a:cxn>
                <a:cxn ang="0">
                  <a:pos x="1216" y="1107"/>
                </a:cxn>
                <a:cxn ang="0">
                  <a:pos x="1279" y="989"/>
                </a:cxn>
                <a:cxn ang="0">
                  <a:pos x="1348" y="880"/>
                </a:cxn>
                <a:cxn ang="0">
                  <a:pos x="1427" y="778"/>
                </a:cxn>
                <a:cxn ang="0">
                  <a:pos x="1506" y="680"/>
                </a:cxn>
                <a:cxn ang="0">
                  <a:pos x="1594" y="585"/>
                </a:cxn>
                <a:cxn ang="0">
                  <a:pos x="1694" y="497"/>
                </a:cxn>
                <a:cxn ang="0">
                  <a:pos x="1793" y="413"/>
                </a:cxn>
                <a:cxn ang="0">
                  <a:pos x="1894" y="339"/>
                </a:cxn>
                <a:cxn ang="0">
                  <a:pos x="2009" y="271"/>
                </a:cxn>
                <a:cxn ang="0">
                  <a:pos x="1894" y="211"/>
                </a:cxn>
                <a:cxn ang="0">
                  <a:pos x="1777" y="158"/>
                </a:cxn>
                <a:cxn ang="0">
                  <a:pos x="1654" y="109"/>
                </a:cxn>
                <a:cxn ang="0">
                  <a:pos x="1531" y="74"/>
                </a:cxn>
                <a:cxn ang="0">
                  <a:pos x="1402" y="39"/>
                </a:cxn>
                <a:cxn ang="0">
                  <a:pos x="1271" y="19"/>
                </a:cxn>
                <a:cxn ang="0">
                  <a:pos x="1137" y="5"/>
                </a:cxn>
                <a:cxn ang="0">
                  <a:pos x="1004" y="0"/>
                </a:cxn>
                <a:cxn ang="0">
                  <a:pos x="867" y="5"/>
                </a:cxn>
                <a:cxn ang="0">
                  <a:pos x="733" y="19"/>
                </a:cxn>
                <a:cxn ang="0">
                  <a:pos x="599" y="39"/>
                </a:cxn>
                <a:cxn ang="0">
                  <a:pos x="473" y="69"/>
                </a:cxn>
                <a:cxn ang="0">
                  <a:pos x="348" y="109"/>
                </a:cxn>
                <a:cxn ang="0">
                  <a:pos x="225" y="158"/>
                </a:cxn>
                <a:cxn ang="0">
                  <a:pos x="113" y="207"/>
                </a:cxn>
                <a:cxn ang="0">
                  <a:pos x="0" y="271"/>
                </a:cxn>
                <a:cxn ang="0">
                  <a:pos x="0" y="334"/>
                </a:cxn>
                <a:cxn ang="0">
                  <a:pos x="0" y="473"/>
                </a:cxn>
                <a:cxn ang="0">
                  <a:pos x="14" y="610"/>
                </a:cxn>
                <a:cxn ang="0">
                  <a:pos x="39" y="743"/>
                </a:cxn>
                <a:cxn ang="0">
                  <a:pos x="69" y="872"/>
                </a:cxn>
                <a:cxn ang="0">
                  <a:pos x="107" y="1000"/>
                </a:cxn>
                <a:cxn ang="0">
                  <a:pos x="157" y="1123"/>
                </a:cxn>
                <a:cxn ang="0">
                  <a:pos x="211" y="1240"/>
                </a:cxn>
                <a:cxn ang="0">
                  <a:pos x="274" y="1353"/>
                </a:cxn>
                <a:cxn ang="0">
                  <a:pos x="345" y="1467"/>
                </a:cxn>
                <a:cxn ang="0">
                  <a:pos x="424" y="1571"/>
                </a:cxn>
                <a:cxn ang="0">
                  <a:pos x="501" y="1669"/>
                </a:cxn>
                <a:cxn ang="0">
                  <a:pos x="591" y="1762"/>
                </a:cxn>
                <a:cxn ang="0">
                  <a:pos x="689" y="1850"/>
                </a:cxn>
                <a:cxn ang="0">
                  <a:pos x="787" y="1934"/>
                </a:cxn>
                <a:cxn ang="0">
                  <a:pos x="891" y="2008"/>
                </a:cxn>
                <a:cxn ang="0">
                  <a:pos x="1004" y="2077"/>
                </a:cxn>
              </a:cxnLst>
              <a:rect l="0" t="0" r="r" b="b"/>
              <a:pathLst>
                <a:path w="2009" h="2077">
                  <a:moveTo>
                    <a:pt x="1004" y="2077"/>
                  </a:moveTo>
                  <a:lnTo>
                    <a:pt x="1004" y="2008"/>
                  </a:lnTo>
                  <a:lnTo>
                    <a:pt x="1009" y="1871"/>
                  </a:lnTo>
                  <a:lnTo>
                    <a:pt x="1019" y="1738"/>
                  </a:lnTo>
                  <a:lnTo>
                    <a:pt x="1044" y="1604"/>
                  </a:lnTo>
                  <a:lnTo>
                    <a:pt x="1072" y="1472"/>
                  </a:lnTo>
                  <a:lnTo>
                    <a:pt x="1113" y="1349"/>
                  </a:lnTo>
                  <a:lnTo>
                    <a:pt x="1162" y="1226"/>
                  </a:lnTo>
                  <a:lnTo>
                    <a:pt x="1216" y="1107"/>
                  </a:lnTo>
                  <a:lnTo>
                    <a:pt x="1279" y="989"/>
                  </a:lnTo>
                  <a:lnTo>
                    <a:pt x="1348" y="880"/>
                  </a:lnTo>
                  <a:lnTo>
                    <a:pt x="1427" y="778"/>
                  </a:lnTo>
                  <a:lnTo>
                    <a:pt x="1506" y="680"/>
                  </a:lnTo>
                  <a:lnTo>
                    <a:pt x="1594" y="585"/>
                  </a:lnTo>
                  <a:lnTo>
                    <a:pt x="1694" y="497"/>
                  </a:lnTo>
                  <a:lnTo>
                    <a:pt x="1793" y="413"/>
                  </a:lnTo>
                  <a:lnTo>
                    <a:pt x="1894" y="339"/>
                  </a:lnTo>
                  <a:lnTo>
                    <a:pt x="2009" y="271"/>
                  </a:lnTo>
                  <a:lnTo>
                    <a:pt x="1894" y="211"/>
                  </a:lnTo>
                  <a:lnTo>
                    <a:pt x="1777" y="158"/>
                  </a:lnTo>
                  <a:lnTo>
                    <a:pt x="1654" y="109"/>
                  </a:lnTo>
                  <a:lnTo>
                    <a:pt x="1531" y="74"/>
                  </a:lnTo>
                  <a:lnTo>
                    <a:pt x="1402" y="39"/>
                  </a:lnTo>
                  <a:lnTo>
                    <a:pt x="1271" y="19"/>
                  </a:lnTo>
                  <a:lnTo>
                    <a:pt x="1137" y="5"/>
                  </a:lnTo>
                  <a:lnTo>
                    <a:pt x="1004" y="0"/>
                  </a:lnTo>
                  <a:lnTo>
                    <a:pt x="867" y="5"/>
                  </a:lnTo>
                  <a:lnTo>
                    <a:pt x="733" y="19"/>
                  </a:lnTo>
                  <a:lnTo>
                    <a:pt x="599" y="39"/>
                  </a:lnTo>
                  <a:lnTo>
                    <a:pt x="473" y="69"/>
                  </a:lnTo>
                  <a:lnTo>
                    <a:pt x="348" y="109"/>
                  </a:lnTo>
                  <a:lnTo>
                    <a:pt x="225" y="158"/>
                  </a:lnTo>
                  <a:lnTo>
                    <a:pt x="113" y="207"/>
                  </a:lnTo>
                  <a:lnTo>
                    <a:pt x="0" y="271"/>
                  </a:lnTo>
                  <a:lnTo>
                    <a:pt x="0" y="334"/>
                  </a:lnTo>
                  <a:lnTo>
                    <a:pt x="0" y="473"/>
                  </a:lnTo>
                  <a:lnTo>
                    <a:pt x="14" y="610"/>
                  </a:lnTo>
                  <a:lnTo>
                    <a:pt x="39" y="743"/>
                  </a:lnTo>
                  <a:lnTo>
                    <a:pt x="69" y="872"/>
                  </a:lnTo>
                  <a:lnTo>
                    <a:pt x="107" y="1000"/>
                  </a:lnTo>
                  <a:lnTo>
                    <a:pt x="157" y="1123"/>
                  </a:lnTo>
                  <a:lnTo>
                    <a:pt x="211" y="1240"/>
                  </a:lnTo>
                  <a:lnTo>
                    <a:pt x="274" y="1353"/>
                  </a:lnTo>
                  <a:lnTo>
                    <a:pt x="345" y="1467"/>
                  </a:lnTo>
                  <a:lnTo>
                    <a:pt x="424" y="1571"/>
                  </a:lnTo>
                  <a:lnTo>
                    <a:pt x="501" y="1669"/>
                  </a:lnTo>
                  <a:lnTo>
                    <a:pt x="591" y="1762"/>
                  </a:lnTo>
                  <a:lnTo>
                    <a:pt x="689" y="1850"/>
                  </a:lnTo>
                  <a:lnTo>
                    <a:pt x="787" y="1934"/>
                  </a:lnTo>
                  <a:lnTo>
                    <a:pt x="891" y="2008"/>
                  </a:lnTo>
                  <a:lnTo>
                    <a:pt x="1004" y="2077"/>
                  </a:lnTo>
                  <a:close/>
                </a:path>
              </a:pathLst>
            </a:custGeom>
            <a:solidFill>
              <a:schemeClr val="accent1"/>
            </a:solidFill>
            <a:ln w="9525">
              <a:noFill/>
              <a:round/>
              <a:headEnd/>
              <a:tailEnd/>
            </a:ln>
          </p:spPr>
          <p:txBody>
            <a:bodyPr/>
            <a:lstStyle/>
            <a:p>
              <a:endParaRPr lang="de-DE" dirty="0">
                <a:latin typeface="Georgia" pitchFamily="18" charset="0"/>
              </a:endParaRPr>
            </a:p>
          </p:txBody>
        </p:sp>
        <p:sp>
          <p:nvSpPr>
            <p:cNvPr id="745480" name="Freeform 8"/>
            <p:cNvSpPr>
              <a:spLocks/>
            </p:cNvSpPr>
            <p:nvPr/>
          </p:nvSpPr>
          <p:spPr bwMode="gray">
            <a:xfrm>
              <a:off x="2353818" y="3296795"/>
              <a:ext cx="2018157" cy="2540443"/>
            </a:xfrm>
            <a:custGeom>
              <a:avLst/>
              <a:gdLst/>
              <a:ahLst/>
              <a:cxnLst>
                <a:cxn ang="0">
                  <a:pos x="2008" y="63"/>
                </a:cxn>
                <a:cxn ang="0">
                  <a:pos x="1989" y="339"/>
                </a:cxn>
                <a:cxn ang="0">
                  <a:pos x="1934" y="601"/>
                </a:cxn>
                <a:cxn ang="0">
                  <a:pos x="1846" y="852"/>
                </a:cxn>
                <a:cxn ang="0">
                  <a:pos x="1732" y="1082"/>
                </a:cxn>
                <a:cxn ang="0">
                  <a:pos x="1585" y="1300"/>
                </a:cxn>
                <a:cxn ang="0">
                  <a:pos x="1412" y="1491"/>
                </a:cxn>
                <a:cxn ang="0">
                  <a:pos x="1216" y="1663"/>
                </a:cxn>
                <a:cxn ang="0">
                  <a:pos x="1005" y="1806"/>
                </a:cxn>
                <a:cxn ang="0">
                  <a:pos x="975" y="2073"/>
                </a:cxn>
                <a:cxn ang="0">
                  <a:pos x="915" y="2324"/>
                </a:cxn>
                <a:cxn ang="0">
                  <a:pos x="827" y="2560"/>
                </a:cxn>
                <a:cxn ang="0">
                  <a:pos x="708" y="2786"/>
                </a:cxn>
                <a:cxn ang="0">
                  <a:pos x="565" y="2993"/>
                </a:cxn>
                <a:cxn ang="0">
                  <a:pos x="398" y="3174"/>
                </a:cxn>
                <a:cxn ang="0">
                  <a:pos x="207" y="3343"/>
                </a:cxn>
                <a:cxn ang="0">
                  <a:pos x="0" y="3480"/>
                </a:cxn>
                <a:cxn ang="0">
                  <a:pos x="226" y="3594"/>
                </a:cxn>
                <a:cxn ang="0">
                  <a:pos x="472" y="3677"/>
                </a:cxn>
                <a:cxn ang="0">
                  <a:pos x="732" y="3731"/>
                </a:cxn>
                <a:cxn ang="0">
                  <a:pos x="1005" y="3751"/>
                </a:cxn>
                <a:cxn ang="0">
                  <a:pos x="1210" y="3742"/>
                </a:cxn>
                <a:cxn ang="0">
                  <a:pos x="1407" y="3707"/>
                </a:cxn>
                <a:cxn ang="0">
                  <a:pos x="1600" y="3658"/>
                </a:cxn>
                <a:cxn ang="0">
                  <a:pos x="1787" y="3594"/>
                </a:cxn>
                <a:cxn ang="0">
                  <a:pos x="1959" y="3505"/>
                </a:cxn>
                <a:cxn ang="0">
                  <a:pos x="2127" y="3406"/>
                </a:cxn>
                <a:cxn ang="0">
                  <a:pos x="2279" y="3289"/>
                </a:cxn>
                <a:cxn ang="0">
                  <a:pos x="2423" y="3160"/>
                </a:cxn>
                <a:cxn ang="0">
                  <a:pos x="2554" y="3018"/>
                </a:cxn>
                <a:cxn ang="0">
                  <a:pos x="2669" y="2865"/>
                </a:cxn>
                <a:cxn ang="0">
                  <a:pos x="2772" y="2698"/>
                </a:cxn>
                <a:cxn ang="0">
                  <a:pos x="2855" y="2521"/>
                </a:cxn>
                <a:cxn ang="0">
                  <a:pos x="2925" y="2338"/>
                </a:cxn>
                <a:cxn ang="0">
                  <a:pos x="2974" y="2147"/>
                </a:cxn>
                <a:cxn ang="0">
                  <a:pos x="3002" y="1945"/>
                </a:cxn>
                <a:cxn ang="0">
                  <a:pos x="3013" y="1737"/>
                </a:cxn>
                <a:cxn ang="0">
                  <a:pos x="2994" y="1467"/>
                </a:cxn>
                <a:cxn ang="0">
                  <a:pos x="2939" y="1201"/>
                </a:cxn>
                <a:cxn ang="0">
                  <a:pos x="2855" y="955"/>
                </a:cxn>
                <a:cxn ang="0">
                  <a:pos x="2737" y="718"/>
                </a:cxn>
                <a:cxn ang="0">
                  <a:pos x="2590" y="507"/>
                </a:cxn>
                <a:cxn ang="0">
                  <a:pos x="2417" y="311"/>
                </a:cxn>
                <a:cxn ang="0">
                  <a:pos x="2221" y="142"/>
                </a:cxn>
                <a:cxn ang="0">
                  <a:pos x="2008" y="0"/>
                </a:cxn>
              </a:cxnLst>
              <a:rect l="0" t="0" r="r" b="b"/>
              <a:pathLst>
                <a:path w="3013" h="3751">
                  <a:moveTo>
                    <a:pt x="2008" y="0"/>
                  </a:moveTo>
                  <a:lnTo>
                    <a:pt x="2008" y="63"/>
                  </a:lnTo>
                  <a:lnTo>
                    <a:pt x="2003" y="202"/>
                  </a:lnTo>
                  <a:lnTo>
                    <a:pt x="1989" y="339"/>
                  </a:lnTo>
                  <a:lnTo>
                    <a:pt x="1964" y="472"/>
                  </a:lnTo>
                  <a:lnTo>
                    <a:pt x="1934" y="601"/>
                  </a:lnTo>
                  <a:lnTo>
                    <a:pt x="1896" y="729"/>
                  </a:lnTo>
                  <a:lnTo>
                    <a:pt x="1846" y="852"/>
                  </a:lnTo>
                  <a:lnTo>
                    <a:pt x="1792" y="969"/>
                  </a:lnTo>
                  <a:lnTo>
                    <a:pt x="1732" y="1082"/>
                  </a:lnTo>
                  <a:lnTo>
                    <a:pt x="1658" y="1196"/>
                  </a:lnTo>
                  <a:lnTo>
                    <a:pt x="1585" y="1300"/>
                  </a:lnTo>
                  <a:lnTo>
                    <a:pt x="1502" y="1398"/>
                  </a:lnTo>
                  <a:lnTo>
                    <a:pt x="1412" y="1491"/>
                  </a:lnTo>
                  <a:lnTo>
                    <a:pt x="1319" y="1579"/>
                  </a:lnTo>
                  <a:lnTo>
                    <a:pt x="1216" y="1663"/>
                  </a:lnTo>
                  <a:lnTo>
                    <a:pt x="1112" y="1737"/>
                  </a:lnTo>
                  <a:lnTo>
                    <a:pt x="1005" y="1806"/>
                  </a:lnTo>
                  <a:lnTo>
                    <a:pt x="994" y="1939"/>
                  </a:lnTo>
                  <a:lnTo>
                    <a:pt x="975" y="2073"/>
                  </a:lnTo>
                  <a:lnTo>
                    <a:pt x="950" y="2201"/>
                  </a:lnTo>
                  <a:lnTo>
                    <a:pt x="915" y="2324"/>
                  </a:lnTo>
                  <a:lnTo>
                    <a:pt x="876" y="2442"/>
                  </a:lnTo>
                  <a:lnTo>
                    <a:pt x="827" y="2560"/>
                  </a:lnTo>
                  <a:lnTo>
                    <a:pt x="773" y="2677"/>
                  </a:lnTo>
                  <a:lnTo>
                    <a:pt x="708" y="2786"/>
                  </a:lnTo>
                  <a:lnTo>
                    <a:pt x="639" y="2890"/>
                  </a:lnTo>
                  <a:lnTo>
                    <a:pt x="565" y="2993"/>
                  </a:lnTo>
                  <a:lnTo>
                    <a:pt x="483" y="3087"/>
                  </a:lnTo>
                  <a:lnTo>
                    <a:pt x="398" y="3174"/>
                  </a:lnTo>
                  <a:lnTo>
                    <a:pt x="305" y="3264"/>
                  </a:lnTo>
                  <a:lnTo>
                    <a:pt x="207" y="3343"/>
                  </a:lnTo>
                  <a:lnTo>
                    <a:pt x="103" y="3417"/>
                  </a:lnTo>
                  <a:lnTo>
                    <a:pt x="0" y="3480"/>
                  </a:lnTo>
                  <a:lnTo>
                    <a:pt x="112" y="3540"/>
                  </a:lnTo>
                  <a:lnTo>
                    <a:pt x="226" y="3594"/>
                  </a:lnTo>
                  <a:lnTo>
                    <a:pt x="349" y="3644"/>
                  </a:lnTo>
                  <a:lnTo>
                    <a:pt x="472" y="3677"/>
                  </a:lnTo>
                  <a:lnTo>
                    <a:pt x="601" y="3712"/>
                  </a:lnTo>
                  <a:lnTo>
                    <a:pt x="732" y="3731"/>
                  </a:lnTo>
                  <a:lnTo>
                    <a:pt x="866" y="3745"/>
                  </a:lnTo>
                  <a:lnTo>
                    <a:pt x="1005" y="3751"/>
                  </a:lnTo>
                  <a:lnTo>
                    <a:pt x="1107" y="3745"/>
                  </a:lnTo>
                  <a:lnTo>
                    <a:pt x="1210" y="3742"/>
                  </a:lnTo>
                  <a:lnTo>
                    <a:pt x="1309" y="3726"/>
                  </a:lnTo>
                  <a:lnTo>
                    <a:pt x="1407" y="3707"/>
                  </a:lnTo>
                  <a:lnTo>
                    <a:pt x="1505" y="3687"/>
                  </a:lnTo>
                  <a:lnTo>
                    <a:pt x="1600" y="3658"/>
                  </a:lnTo>
                  <a:lnTo>
                    <a:pt x="1693" y="3628"/>
                  </a:lnTo>
                  <a:lnTo>
                    <a:pt x="1787" y="3594"/>
                  </a:lnTo>
                  <a:lnTo>
                    <a:pt x="1876" y="3549"/>
                  </a:lnTo>
                  <a:lnTo>
                    <a:pt x="1959" y="3505"/>
                  </a:lnTo>
                  <a:lnTo>
                    <a:pt x="2043" y="3461"/>
                  </a:lnTo>
                  <a:lnTo>
                    <a:pt x="2127" y="3406"/>
                  </a:lnTo>
                  <a:lnTo>
                    <a:pt x="2205" y="3352"/>
                  </a:lnTo>
                  <a:lnTo>
                    <a:pt x="2279" y="3289"/>
                  </a:lnTo>
                  <a:lnTo>
                    <a:pt x="2352" y="3229"/>
                  </a:lnTo>
                  <a:lnTo>
                    <a:pt x="2423" y="3160"/>
                  </a:lnTo>
                  <a:lnTo>
                    <a:pt x="2491" y="3092"/>
                  </a:lnTo>
                  <a:lnTo>
                    <a:pt x="2554" y="3018"/>
                  </a:lnTo>
                  <a:lnTo>
                    <a:pt x="2614" y="2944"/>
                  </a:lnTo>
                  <a:lnTo>
                    <a:pt x="2669" y="2865"/>
                  </a:lnTo>
                  <a:lnTo>
                    <a:pt x="2723" y="2781"/>
                  </a:lnTo>
                  <a:lnTo>
                    <a:pt x="2772" y="2698"/>
                  </a:lnTo>
                  <a:lnTo>
                    <a:pt x="2816" y="2609"/>
                  </a:lnTo>
                  <a:lnTo>
                    <a:pt x="2855" y="2521"/>
                  </a:lnTo>
                  <a:lnTo>
                    <a:pt x="2890" y="2431"/>
                  </a:lnTo>
                  <a:lnTo>
                    <a:pt x="2925" y="2338"/>
                  </a:lnTo>
                  <a:lnTo>
                    <a:pt x="2950" y="2240"/>
                  </a:lnTo>
                  <a:lnTo>
                    <a:pt x="2974" y="2147"/>
                  </a:lnTo>
                  <a:lnTo>
                    <a:pt x="2988" y="2048"/>
                  </a:lnTo>
                  <a:lnTo>
                    <a:pt x="3002" y="1945"/>
                  </a:lnTo>
                  <a:lnTo>
                    <a:pt x="3008" y="1841"/>
                  </a:lnTo>
                  <a:lnTo>
                    <a:pt x="3013" y="1737"/>
                  </a:lnTo>
                  <a:lnTo>
                    <a:pt x="3008" y="1600"/>
                  </a:lnTo>
                  <a:lnTo>
                    <a:pt x="2994" y="1467"/>
                  </a:lnTo>
                  <a:lnTo>
                    <a:pt x="2974" y="1333"/>
                  </a:lnTo>
                  <a:lnTo>
                    <a:pt x="2939" y="1201"/>
                  </a:lnTo>
                  <a:lnTo>
                    <a:pt x="2901" y="1078"/>
                  </a:lnTo>
                  <a:lnTo>
                    <a:pt x="2855" y="955"/>
                  </a:lnTo>
                  <a:lnTo>
                    <a:pt x="2797" y="836"/>
                  </a:lnTo>
                  <a:lnTo>
                    <a:pt x="2737" y="718"/>
                  </a:lnTo>
                  <a:lnTo>
                    <a:pt x="2663" y="609"/>
                  </a:lnTo>
                  <a:lnTo>
                    <a:pt x="2590" y="507"/>
                  </a:lnTo>
                  <a:lnTo>
                    <a:pt x="2505" y="409"/>
                  </a:lnTo>
                  <a:lnTo>
                    <a:pt x="2417" y="311"/>
                  </a:lnTo>
                  <a:lnTo>
                    <a:pt x="2324" y="226"/>
                  </a:lnTo>
                  <a:lnTo>
                    <a:pt x="2221" y="142"/>
                  </a:lnTo>
                  <a:lnTo>
                    <a:pt x="2117" y="68"/>
                  </a:lnTo>
                  <a:lnTo>
                    <a:pt x="2008" y="0"/>
                  </a:lnTo>
                  <a:close/>
                </a:path>
              </a:pathLst>
            </a:custGeom>
            <a:ln>
              <a:headEnd/>
              <a:tailEnd/>
            </a:ln>
          </p:spPr>
          <p:style>
            <a:lnRef idx="2">
              <a:schemeClr val="accent6"/>
            </a:lnRef>
            <a:fillRef idx="1">
              <a:schemeClr val="lt1"/>
            </a:fillRef>
            <a:effectRef idx="0">
              <a:schemeClr val="accent6"/>
            </a:effectRef>
            <a:fontRef idx="minor">
              <a:schemeClr val="dk1"/>
            </a:fontRef>
          </p:style>
          <p:txBody>
            <a:bodyPr/>
            <a:lstStyle/>
            <a:p>
              <a:endParaRPr lang="de-DE" dirty="0">
                <a:latin typeface="Georgia" pitchFamily="18" charset="0"/>
              </a:endParaRPr>
            </a:p>
          </p:txBody>
        </p:sp>
        <p:sp>
          <p:nvSpPr>
            <p:cNvPr id="745481" name="Freeform 9"/>
            <p:cNvSpPr>
              <a:spLocks/>
            </p:cNvSpPr>
            <p:nvPr/>
          </p:nvSpPr>
          <p:spPr bwMode="gray">
            <a:xfrm>
              <a:off x="2353818" y="3114589"/>
              <a:ext cx="1344957" cy="1405383"/>
            </a:xfrm>
            <a:custGeom>
              <a:avLst/>
              <a:gdLst/>
              <a:ahLst/>
              <a:cxnLst>
                <a:cxn ang="0">
                  <a:pos x="0" y="271"/>
                </a:cxn>
                <a:cxn ang="0">
                  <a:pos x="109" y="339"/>
                </a:cxn>
                <a:cxn ang="0">
                  <a:pos x="210" y="413"/>
                </a:cxn>
                <a:cxn ang="0">
                  <a:pos x="314" y="497"/>
                </a:cxn>
                <a:cxn ang="0">
                  <a:pos x="409" y="585"/>
                </a:cxn>
                <a:cxn ang="0">
                  <a:pos x="497" y="680"/>
                </a:cxn>
                <a:cxn ang="0">
                  <a:pos x="581" y="778"/>
                </a:cxn>
                <a:cxn ang="0">
                  <a:pos x="655" y="880"/>
                </a:cxn>
                <a:cxn ang="0">
                  <a:pos x="724" y="989"/>
                </a:cxn>
                <a:cxn ang="0">
                  <a:pos x="787" y="1107"/>
                </a:cxn>
                <a:cxn ang="0">
                  <a:pos x="841" y="1226"/>
                </a:cxn>
                <a:cxn ang="0">
                  <a:pos x="890" y="1349"/>
                </a:cxn>
                <a:cxn ang="0">
                  <a:pos x="931" y="1472"/>
                </a:cxn>
                <a:cxn ang="0">
                  <a:pos x="959" y="1604"/>
                </a:cxn>
                <a:cxn ang="0">
                  <a:pos x="984" y="1738"/>
                </a:cxn>
                <a:cxn ang="0">
                  <a:pos x="999" y="1871"/>
                </a:cxn>
                <a:cxn ang="0">
                  <a:pos x="1005" y="2008"/>
                </a:cxn>
                <a:cxn ang="0">
                  <a:pos x="1005" y="2077"/>
                </a:cxn>
                <a:cxn ang="0">
                  <a:pos x="1112" y="2008"/>
                </a:cxn>
                <a:cxn ang="0">
                  <a:pos x="1216" y="1934"/>
                </a:cxn>
                <a:cxn ang="0">
                  <a:pos x="1319" y="1850"/>
                </a:cxn>
                <a:cxn ang="0">
                  <a:pos x="1412" y="1762"/>
                </a:cxn>
                <a:cxn ang="0">
                  <a:pos x="1502" y="1669"/>
                </a:cxn>
                <a:cxn ang="0">
                  <a:pos x="1585" y="1571"/>
                </a:cxn>
                <a:cxn ang="0">
                  <a:pos x="1658" y="1467"/>
                </a:cxn>
                <a:cxn ang="0">
                  <a:pos x="1732" y="1353"/>
                </a:cxn>
                <a:cxn ang="0">
                  <a:pos x="1792" y="1240"/>
                </a:cxn>
                <a:cxn ang="0">
                  <a:pos x="1846" y="1123"/>
                </a:cxn>
                <a:cxn ang="0">
                  <a:pos x="1896" y="1000"/>
                </a:cxn>
                <a:cxn ang="0">
                  <a:pos x="1934" y="872"/>
                </a:cxn>
                <a:cxn ang="0">
                  <a:pos x="1964" y="743"/>
                </a:cxn>
                <a:cxn ang="0">
                  <a:pos x="1989" y="610"/>
                </a:cxn>
                <a:cxn ang="0">
                  <a:pos x="2003" y="473"/>
                </a:cxn>
                <a:cxn ang="0">
                  <a:pos x="2008" y="334"/>
                </a:cxn>
                <a:cxn ang="0">
                  <a:pos x="2008" y="271"/>
                </a:cxn>
                <a:cxn ang="0">
                  <a:pos x="1896" y="207"/>
                </a:cxn>
                <a:cxn ang="0">
                  <a:pos x="1778" y="158"/>
                </a:cxn>
                <a:cxn ang="0">
                  <a:pos x="1655" y="109"/>
                </a:cxn>
                <a:cxn ang="0">
                  <a:pos x="1530" y="69"/>
                </a:cxn>
                <a:cxn ang="0">
                  <a:pos x="1404" y="39"/>
                </a:cxn>
                <a:cxn ang="0">
                  <a:pos x="1275" y="19"/>
                </a:cxn>
                <a:cxn ang="0">
                  <a:pos x="1136" y="5"/>
                </a:cxn>
                <a:cxn ang="0">
                  <a:pos x="1005" y="0"/>
                </a:cxn>
                <a:cxn ang="0">
                  <a:pos x="866" y="5"/>
                </a:cxn>
                <a:cxn ang="0">
                  <a:pos x="732" y="19"/>
                </a:cxn>
                <a:cxn ang="0">
                  <a:pos x="601" y="39"/>
                </a:cxn>
                <a:cxn ang="0">
                  <a:pos x="472" y="74"/>
                </a:cxn>
                <a:cxn ang="0">
                  <a:pos x="349" y="109"/>
                </a:cxn>
                <a:cxn ang="0">
                  <a:pos x="226" y="158"/>
                </a:cxn>
                <a:cxn ang="0">
                  <a:pos x="112" y="211"/>
                </a:cxn>
                <a:cxn ang="0">
                  <a:pos x="0" y="271"/>
                </a:cxn>
              </a:cxnLst>
              <a:rect l="0" t="0" r="r" b="b"/>
              <a:pathLst>
                <a:path w="2008" h="2077">
                  <a:moveTo>
                    <a:pt x="0" y="271"/>
                  </a:moveTo>
                  <a:lnTo>
                    <a:pt x="109" y="339"/>
                  </a:lnTo>
                  <a:lnTo>
                    <a:pt x="210" y="413"/>
                  </a:lnTo>
                  <a:lnTo>
                    <a:pt x="314" y="497"/>
                  </a:lnTo>
                  <a:lnTo>
                    <a:pt x="409" y="585"/>
                  </a:lnTo>
                  <a:lnTo>
                    <a:pt x="497" y="680"/>
                  </a:lnTo>
                  <a:lnTo>
                    <a:pt x="581" y="778"/>
                  </a:lnTo>
                  <a:lnTo>
                    <a:pt x="655" y="880"/>
                  </a:lnTo>
                  <a:lnTo>
                    <a:pt x="724" y="989"/>
                  </a:lnTo>
                  <a:lnTo>
                    <a:pt x="787" y="1107"/>
                  </a:lnTo>
                  <a:lnTo>
                    <a:pt x="841" y="1226"/>
                  </a:lnTo>
                  <a:lnTo>
                    <a:pt x="890" y="1349"/>
                  </a:lnTo>
                  <a:lnTo>
                    <a:pt x="931" y="1472"/>
                  </a:lnTo>
                  <a:lnTo>
                    <a:pt x="959" y="1604"/>
                  </a:lnTo>
                  <a:lnTo>
                    <a:pt x="984" y="1738"/>
                  </a:lnTo>
                  <a:lnTo>
                    <a:pt x="999" y="1871"/>
                  </a:lnTo>
                  <a:lnTo>
                    <a:pt x="1005" y="2008"/>
                  </a:lnTo>
                  <a:lnTo>
                    <a:pt x="1005" y="2077"/>
                  </a:lnTo>
                  <a:lnTo>
                    <a:pt x="1112" y="2008"/>
                  </a:lnTo>
                  <a:lnTo>
                    <a:pt x="1216" y="1934"/>
                  </a:lnTo>
                  <a:lnTo>
                    <a:pt x="1319" y="1850"/>
                  </a:lnTo>
                  <a:lnTo>
                    <a:pt x="1412" y="1762"/>
                  </a:lnTo>
                  <a:lnTo>
                    <a:pt x="1502" y="1669"/>
                  </a:lnTo>
                  <a:lnTo>
                    <a:pt x="1585" y="1571"/>
                  </a:lnTo>
                  <a:lnTo>
                    <a:pt x="1658" y="1467"/>
                  </a:lnTo>
                  <a:lnTo>
                    <a:pt x="1732" y="1353"/>
                  </a:lnTo>
                  <a:lnTo>
                    <a:pt x="1792" y="1240"/>
                  </a:lnTo>
                  <a:lnTo>
                    <a:pt x="1846" y="1123"/>
                  </a:lnTo>
                  <a:lnTo>
                    <a:pt x="1896" y="1000"/>
                  </a:lnTo>
                  <a:lnTo>
                    <a:pt x="1934" y="872"/>
                  </a:lnTo>
                  <a:lnTo>
                    <a:pt x="1964" y="743"/>
                  </a:lnTo>
                  <a:lnTo>
                    <a:pt x="1989" y="610"/>
                  </a:lnTo>
                  <a:lnTo>
                    <a:pt x="2003" y="473"/>
                  </a:lnTo>
                  <a:lnTo>
                    <a:pt x="2008" y="334"/>
                  </a:lnTo>
                  <a:lnTo>
                    <a:pt x="2008" y="271"/>
                  </a:lnTo>
                  <a:lnTo>
                    <a:pt x="1896" y="207"/>
                  </a:lnTo>
                  <a:lnTo>
                    <a:pt x="1778" y="158"/>
                  </a:lnTo>
                  <a:lnTo>
                    <a:pt x="1655" y="109"/>
                  </a:lnTo>
                  <a:lnTo>
                    <a:pt x="1530" y="69"/>
                  </a:lnTo>
                  <a:lnTo>
                    <a:pt x="1404" y="39"/>
                  </a:lnTo>
                  <a:lnTo>
                    <a:pt x="1275" y="19"/>
                  </a:lnTo>
                  <a:lnTo>
                    <a:pt x="1136" y="5"/>
                  </a:lnTo>
                  <a:lnTo>
                    <a:pt x="1005" y="0"/>
                  </a:lnTo>
                  <a:lnTo>
                    <a:pt x="866" y="5"/>
                  </a:lnTo>
                  <a:lnTo>
                    <a:pt x="732" y="19"/>
                  </a:lnTo>
                  <a:lnTo>
                    <a:pt x="601" y="39"/>
                  </a:lnTo>
                  <a:lnTo>
                    <a:pt x="472" y="74"/>
                  </a:lnTo>
                  <a:lnTo>
                    <a:pt x="349" y="109"/>
                  </a:lnTo>
                  <a:lnTo>
                    <a:pt x="226" y="158"/>
                  </a:lnTo>
                  <a:lnTo>
                    <a:pt x="112" y="211"/>
                  </a:lnTo>
                  <a:lnTo>
                    <a:pt x="0" y="271"/>
                  </a:lnTo>
                  <a:close/>
                </a:path>
              </a:pathLst>
            </a:custGeom>
            <a:solidFill>
              <a:schemeClr val="accent1"/>
            </a:solidFill>
            <a:ln w="9525">
              <a:noFill/>
              <a:round/>
              <a:headEnd/>
              <a:tailEnd/>
            </a:ln>
          </p:spPr>
          <p:txBody>
            <a:bodyPr/>
            <a:lstStyle/>
            <a:p>
              <a:endParaRPr lang="de-DE" dirty="0">
                <a:latin typeface="Georgia" pitchFamily="18" charset="0"/>
              </a:endParaRPr>
            </a:p>
          </p:txBody>
        </p:sp>
        <p:sp>
          <p:nvSpPr>
            <p:cNvPr id="745482" name="Freeform 10"/>
            <p:cNvSpPr>
              <a:spLocks/>
            </p:cNvSpPr>
            <p:nvPr/>
          </p:nvSpPr>
          <p:spPr bwMode="gray">
            <a:xfrm>
              <a:off x="1682062" y="4519972"/>
              <a:ext cx="1346401" cy="1135060"/>
            </a:xfrm>
            <a:custGeom>
              <a:avLst/>
              <a:gdLst/>
              <a:ahLst/>
              <a:cxnLst>
                <a:cxn ang="0">
                  <a:pos x="2010" y="0"/>
                </a:cxn>
                <a:cxn ang="0">
                  <a:pos x="1895" y="60"/>
                </a:cxn>
                <a:cxn ang="0">
                  <a:pos x="1778" y="114"/>
                </a:cxn>
                <a:cxn ang="0">
                  <a:pos x="1655" y="158"/>
                </a:cxn>
                <a:cxn ang="0">
                  <a:pos x="1532" y="197"/>
                </a:cxn>
                <a:cxn ang="0">
                  <a:pos x="1403" y="226"/>
                </a:cxn>
                <a:cxn ang="0">
                  <a:pos x="1270" y="251"/>
                </a:cxn>
                <a:cxn ang="0">
                  <a:pos x="1138" y="267"/>
                </a:cxn>
                <a:cxn ang="0">
                  <a:pos x="1005" y="267"/>
                </a:cxn>
                <a:cxn ang="0">
                  <a:pos x="866" y="267"/>
                </a:cxn>
                <a:cxn ang="0">
                  <a:pos x="734" y="251"/>
                </a:cxn>
                <a:cxn ang="0">
                  <a:pos x="601" y="226"/>
                </a:cxn>
                <a:cxn ang="0">
                  <a:pos x="472" y="197"/>
                </a:cxn>
                <a:cxn ang="0">
                  <a:pos x="349" y="158"/>
                </a:cxn>
                <a:cxn ang="0">
                  <a:pos x="232" y="114"/>
                </a:cxn>
                <a:cxn ang="0">
                  <a:pos x="114" y="60"/>
                </a:cxn>
                <a:cxn ang="0">
                  <a:pos x="0" y="0"/>
                </a:cxn>
                <a:cxn ang="0">
                  <a:pos x="10" y="133"/>
                </a:cxn>
                <a:cxn ang="0">
                  <a:pos x="24" y="267"/>
                </a:cxn>
                <a:cxn ang="0">
                  <a:pos x="49" y="395"/>
                </a:cxn>
                <a:cxn ang="0">
                  <a:pos x="84" y="518"/>
                </a:cxn>
                <a:cxn ang="0">
                  <a:pos x="123" y="636"/>
                </a:cxn>
                <a:cxn ang="0">
                  <a:pos x="172" y="754"/>
                </a:cxn>
                <a:cxn ang="0">
                  <a:pos x="232" y="871"/>
                </a:cxn>
                <a:cxn ang="0">
                  <a:pos x="291" y="980"/>
                </a:cxn>
                <a:cxn ang="0">
                  <a:pos x="360" y="1084"/>
                </a:cxn>
                <a:cxn ang="0">
                  <a:pos x="434" y="1187"/>
                </a:cxn>
                <a:cxn ang="0">
                  <a:pos x="516" y="1281"/>
                </a:cxn>
                <a:cxn ang="0">
                  <a:pos x="606" y="1368"/>
                </a:cxn>
                <a:cxn ang="0">
                  <a:pos x="694" y="1458"/>
                </a:cxn>
                <a:cxn ang="0">
                  <a:pos x="792" y="1537"/>
                </a:cxn>
                <a:cxn ang="0">
                  <a:pos x="896" y="1611"/>
                </a:cxn>
                <a:cxn ang="0">
                  <a:pos x="1005" y="1674"/>
                </a:cxn>
                <a:cxn ang="0">
                  <a:pos x="1108" y="1611"/>
                </a:cxn>
                <a:cxn ang="0">
                  <a:pos x="1212" y="1537"/>
                </a:cxn>
                <a:cxn ang="0">
                  <a:pos x="1310" y="1458"/>
                </a:cxn>
                <a:cxn ang="0">
                  <a:pos x="1403" y="1368"/>
                </a:cxn>
                <a:cxn ang="0">
                  <a:pos x="1488" y="1281"/>
                </a:cxn>
                <a:cxn ang="0">
                  <a:pos x="1570" y="1187"/>
                </a:cxn>
                <a:cxn ang="0">
                  <a:pos x="1644" y="1084"/>
                </a:cxn>
                <a:cxn ang="0">
                  <a:pos x="1713" y="980"/>
                </a:cxn>
                <a:cxn ang="0">
                  <a:pos x="1778" y="871"/>
                </a:cxn>
                <a:cxn ang="0">
                  <a:pos x="1832" y="754"/>
                </a:cxn>
                <a:cxn ang="0">
                  <a:pos x="1881" y="636"/>
                </a:cxn>
                <a:cxn ang="0">
                  <a:pos x="1920" y="518"/>
                </a:cxn>
                <a:cxn ang="0">
                  <a:pos x="1955" y="395"/>
                </a:cxn>
                <a:cxn ang="0">
                  <a:pos x="1980" y="267"/>
                </a:cxn>
                <a:cxn ang="0">
                  <a:pos x="1999" y="133"/>
                </a:cxn>
                <a:cxn ang="0">
                  <a:pos x="2010" y="0"/>
                </a:cxn>
              </a:cxnLst>
              <a:rect l="0" t="0" r="r" b="b"/>
              <a:pathLst>
                <a:path w="2010" h="1674">
                  <a:moveTo>
                    <a:pt x="2010" y="0"/>
                  </a:moveTo>
                  <a:lnTo>
                    <a:pt x="1895" y="60"/>
                  </a:lnTo>
                  <a:lnTo>
                    <a:pt x="1778" y="114"/>
                  </a:lnTo>
                  <a:lnTo>
                    <a:pt x="1655" y="158"/>
                  </a:lnTo>
                  <a:lnTo>
                    <a:pt x="1532" y="197"/>
                  </a:lnTo>
                  <a:lnTo>
                    <a:pt x="1403" y="226"/>
                  </a:lnTo>
                  <a:lnTo>
                    <a:pt x="1270" y="251"/>
                  </a:lnTo>
                  <a:lnTo>
                    <a:pt x="1138" y="267"/>
                  </a:lnTo>
                  <a:lnTo>
                    <a:pt x="1005" y="267"/>
                  </a:lnTo>
                  <a:lnTo>
                    <a:pt x="866" y="267"/>
                  </a:lnTo>
                  <a:lnTo>
                    <a:pt x="734" y="251"/>
                  </a:lnTo>
                  <a:lnTo>
                    <a:pt x="601" y="226"/>
                  </a:lnTo>
                  <a:lnTo>
                    <a:pt x="472" y="197"/>
                  </a:lnTo>
                  <a:lnTo>
                    <a:pt x="349" y="158"/>
                  </a:lnTo>
                  <a:lnTo>
                    <a:pt x="232" y="114"/>
                  </a:lnTo>
                  <a:lnTo>
                    <a:pt x="114" y="60"/>
                  </a:lnTo>
                  <a:lnTo>
                    <a:pt x="0" y="0"/>
                  </a:lnTo>
                  <a:lnTo>
                    <a:pt x="10" y="133"/>
                  </a:lnTo>
                  <a:lnTo>
                    <a:pt x="24" y="267"/>
                  </a:lnTo>
                  <a:lnTo>
                    <a:pt x="49" y="395"/>
                  </a:lnTo>
                  <a:lnTo>
                    <a:pt x="84" y="518"/>
                  </a:lnTo>
                  <a:lnTo>
                    <a:pt x="123" y="636"/>
                  </a:lnTo>
                  <a:lnTo>
                    <a:pt x="172" y="754"/>
                  </a:lnTo>
                  <a:lnTo>
                    <a:pt x="232" y="871"/>
                  </a:lnTo>
                  <a:lnTo>
                    <a:pt x="291" y="980"/>
                  </a:lnTo>
                  <a:lnTo>
                    <a:pt x="360" y="1084"/>
                  </a:lnTo>
                  <a:lnTo>
                    <a:pt x="434" y="1187"/>
                  </a:lnTo>
                  <a:lnTo>
                    <a:pt x="516" y="1281"/>
                  </a:lnTo>
                  <a:lnTo>
                    <a:pt x="606" y="1368"/>
                  </a:lnTo>
                  <a:lnTo>
                    <a:pt x="694" y="1458"/>
                  </a:lnTo>
                  <a:lnTo>
                    <a:pt x="792" y="1537"/>
                  </a:lnTo>
                  <a:lnTo>
                    <a:pt x="896" y="1611"/>
                  </a:lnTo>
                  <a:lnTo>
                    <a:pt x="1005" y="1674"/>
                  </a:lnTo>
                  <a:lnTo>
                    <a:pt x="1108" y="1611"/>
                  </a:lnTo>
                  <a:lnTo>
                    <a:pt x="1212" y="1537"/>
                  </a:lnTo>
                  <a:lnTo>
                    <a:pt x="1310" y="1458"/>
                  </a:lnTo>
                  <a:lnTo>
                    <a:pt x="1403" y="1368"/>
                  </a:lnTo>
                  <a:lnTo>
                    <a:pt x="1488" y="1281"/>
                  </a:lnTo>
                  <a:lnTo>
                    <a:pt x="1570" y="1187"/>
                  </a:lnTo>
                  <a:lnTo>
                    <a:pt x="1644" y="1084"/>
                  </a:lnTo>
                  <a:lnTo>
                    <a:pt x="1713" y="980"/>
                  </a:lnTo>
                  <a:lnTo>
                    <a:pt x="1778" y="871"/>
                  </a:lnTo>
                  <a:lnTo>
                    <a:pt x="1832" y="754"/>
                  </a:lnTo>
                  <a:lnTo>
                    <a:pt x="1881" y="636"/>
                  </a:lnTo>
                  <a:lnTo>
                    <a:pt x="1920" y="518"/>
                  </a:lnTo>
                  <a:lnTo>
                    <a:pt x="1955" y="395"/>
                  </a:lnTo>
                  <a:lnTo>
                    <a:pt x="1980" y="267"/>
                  </a:lnTo>
                  <a:lnTo>
                    <a:pt x="1999" y="133"/>
                  </a:lnTo>
                  <a:lnTo>
                    <a:pt x="2010" y="0"/>
                  </a:lnTo>
                  <a:close/>
                </a:path>
              </a:pathLst>
            </a:custGeom>
            <a:solidFill>
              <a:schemeClr val="accent1"/>
            </a:solidFill>
            <a:ln w="9525">
              <a:noFill/>
              <a:round/>
              <a:headEnd/>
              <a:tailEnd/>
            </a:ln>
          </p:spPr>
          <p:txBody>
            <a:bodyPr/>
            <a:lstStyle/>
            <a:p>
              <a:endParaRPr lang="de-DE" dirty="0">
                <a:latin typeface="Georgia" pitchFamily="18" charset="0"/>
              </a:endParaRPr>
            </a:p>
          </p:txBody>
        </p:sp>
        <p:sp>
          <p:nvSpPr>
            <p:cNvPr id="745483" name="Freeform 11"/>
            <p:cNvSpPr>
              <a:spLocks/>
            </p:cNvSpPr>
            <p:nvPr/>
          </p:nvSpPr>
          <p:spPr bwMode="gray">
            <a:xfrm>
              <a:off x="1682062" y="3296795"/>
              <a:ext cx="1346401" cy="1403889"/>
            </a:xfrm>
            <a:custGeom>
              <a:avLst/>
              <a:gdLst/>
              <a:ahLst/>
              <a:cxnLst>
                <a:cxn ang="0">
                  <a:pos x="1005" y="0"/>
                </a:cxn>
                <a:cxn ang="0">
                  <a:pos x="890" y="68"/>
                </a:cxn>
                <a:cxn ang="0">
                  <a:pos x="789" y="142"/>
                </a:cxn>
                <a:cxn ang="0">
                  <a:pos x="690" y="226"/>
                </a:cxn>
                <a:cxn ang="0">
                  <a:pos x="590" y="314"/>
                </a:cxn>
                <a:cxn ang="0">
                  <a:pos x="502" y="409"/>
                </a:cxn>
                <a:cxn ang="0">
                  <a:pos x="423" y="507"/>
                </a:cxn>
                <a:cxn ang="0">
                  <a:pos x="344" y="609"/>
                </a:cxn>
                <a:cxn ang="0">
                  <a:pos x="275" y="718"/>
                </a:cxn>
                <a:cxn ang="0">
                  <a:pos x="212" y="836"/>
                </a:cxn>
                <a:cxn ang="0">
                  <a:pos x="158" y="955"/>
                </a:cxn>
                <a:cxn ang="0">
                  <a:pos x="109" y="1078"/>
                </a:cxn>
                <a:cxn ang="0">
                  <a:pos x="68" y="1201"/>
                </a:cxn>
                <a:cxn ang="0">
                  <a:pos x="40" y="1333"/>
                </a:cxn>
                <a:cxn ang="0">
                  <a:pos x="15" y="1467"/>
                </a:cxn>
                <a:cxn ang="0">
                  <a:pos x="5" y="1600"/>
                </a:cxn>
                <a:cxn ang="0">
                  <a:pos x="0" y="1737"/>
                </a:cxn>
                <a:cxn ang="0">
                  <a:pos x="0" y="1806"/>
                </a:cxn>
                <a:cxn ang="0">
                  <a:pos x="114" y="1866"/>
                </a:cxn>
                <a:cxn ang="0">
                  <a:pos x="232" y="1920"/>
                </a:cxn>
                <a:cxn ang="0">
                  <a:pos x="349" y="1964"/>
                </a:cxn>
                <a:cxn ang="0">
                  <a:pos x="472" y="2003"/>
                </a:cxn>
                <a:cxn ang="0">
                  <a:pos x="601" y="2032"/>
                </a:cxn>
                <a:cxn ang="0">
                  <a:pos x="734" y="2057"/>
                </a:cxn>
                <a:cxn ang="0">
                  <a:pos x="866" y="2073"/>
                </a:cxn>
                <a:cxn ang="0">
                  <a:pos x="1005" y="2073"/>
                </a:cxn>
                <a:cxn ang="0">
                  <a:pos x="1138" y="2073"/>
                </a:cxn>
                <a:cxn ang="0">
                  <a:pos x="1270" y="2057"/>
                </a:cxn>
                <a:cxn ang="0">
                  <a:pos x="1403" y="2032"/>
                </a:cxn>
                <a:cxn ang="0">
                  <a:pos x="1532" y="2003"/>
                </a:cxn>
                <a:cxn ang="0">
                  <a:pos x="1655" y="1964"/>
                </a:cxn>
                <a:cxn ang="0">
                  <a:pos x="1778" y="1920"/>
                </a:cxn>
                <a:cxn ang="0">
                  <a:pos x="1895" y="1866"/>
                </a:cxn>
                <a:cxn ang="0">
                  <a:pos x="2010" y="1806"/>
                </a:cxn>
                <a:cxn ang="0">
                  <a:pos x="2010" y="1737"/>
                </a:cxn>
                <a:cxn ang="0">
                  <a:pos x="2004" y="1600"/>
                </a:cxn>
                <a:cxn ang="0">
                  <a:pos x="1989" y="1467"/>
                </a:cxn>
                <a:cxn ang="0">
                  <a:pos x="1964" y="1333"/>
                </a:cxn>
                <a:cxn ang="0">
                  <a:pos x="1936" y="1201"/>
                </a:cxn>
                <a:cxn ang="0">
                  <a:pos x="1895" y="1078"/>
                </a:cxn>
                <a:cxn ang="0">
                  <a:pos x="1846" y="955"/>
                </a:cxn>
                <a:cxn ang="0">
                  <a:pos x="1792" y="836"/>
                </a:cxn>
                <a:cxn ang="0">
                  <a:pos x="1729" y="718"/>
                </a:cxn>
                <a:cxn ang="0">
                  <a:pos x="1660" y="609"/>
                </a:cxn>
                <a:cxn ang="0">
                  <a:pos x="1586" y="507"/>
                </a:cxn>
                <a:cxn ang="0">
                  <a:pos x="1502" y="409"/>
                </a:cxn>
                <a:cxn ang="0">
                  <a:pos x="1414" y="314"/>
                </a:cxn>
                <a:cxn ang="0">
                  <a:pos x="1319" y="226"/>
                </a:cxn>
                <a:cxn ang="0">
                  <a:pos x="1215" y="142"/>
                </a:cxn>
                <a:cxn ang="0">
                  <a:pos x="1114" y="68"/>
                </a:cxn>
                <a:cxn ang="0">
                  <a:pos x="1005" y="0"/>
                </a:cxn>
              </a:cxnLst>
              <a:rect l="0" t="0" r="r" b="b"/>
              <a:pathLst>
                <a:path w="2010" h="2073">
                  <a:moveTo>
                    <a:pt x="1005" y="0"/>
                  </a:moveTo>
                  <a:lnTo>
                    <a:pt x="890" y="68"/>
                  </a:lnTo>
                  <a:lnTo>
                    <a:pt x="789" y="142"/>
                  </a:lnTo>
                  <a:lnTo>
                    <a:pt x="690" y="226"/>
                  </a:lnTo>
                  <a:lnTo>
                    <a:pt x="590" y="314"/>
                  </a:lnTo>
                  <a:lnTo>
                    <a:pt x="502" y="409"/>
                  </a:lnTo>
                  <a:lnTo>
                    <a:pt x="423" y="507"/>
                  </a:lnTo>
                  <a:lnTo>
                    <a:pt x="344" y="609"/>
                  </a:lnTo>
                  <a:lnTo>
                    <a:pt x="275" y="718"/>
                  </a:lnTo>
                  <a:lnTo>
                    <a:pt x="212" y="836"/>
                  </a:lnTo>
                  <a:lnTo>
                    <a:pt x="158" y="955"/>
                  </a:lnTo>
                  <a:lnTo>
                    <a:pt x="109" y="1078"/>
                  </a:lnTo>
                  <a:lnTo>
                    <a:pt x="68" y="1201"/>
                  </a:lnTo>
                  <a:lnTo>
                    <a:pt x="40" y="1333"/>
                  </a:lnTo>
                  <a:lnTo>
                    <a:pt x="15" y="1467"/>
                  </a:lnTo>
                  <a:lnTo>
                    <a:pt x="5" y="1600"/>
                  </a:lnTo>
                  <a:lnTo>
                    <a:pt x="0" y="1737"/>
                  </a:lnTo>
                  <a:lnTo>
                    <a:pt x="0" y="1806"/>
                  </a:lnTo>
                  <a:lnTo>
                    <a:pt x="114" y="1866"/>
                  </a:lnTo>
                  <a:lnTo>
                    <a:pt x="232" y="1920"/>
                  </a:lnTo>
                  <a:lnTo>
                    <a:pt x="349" y="1964"/>
                  </a:lnTo>
                  <a:lnTo>
                    <a:pt x="472" y="2003"/>
                  </a:lnTo>
                  <a:lnTo>
                    <a:pt x="601" y="2032"/>
                  </a:lnTo>
                  <a:lnTo>
                    <a:pt x="734" y="2057"/>
                  </a:lnTo>
                  <a:lnTo>
                    <a:pt x="866" y="2073"/>
                  </a:lnTo>
                  <a:lnTo>
                    <a:pt x="1005" y="2073"/>
                  </a:lnTo>
                  <a:lnTo>
                    <a:pt x="1138" y="2073"/>
                  </a:lnTo>
                  <a:lnTo>
                    <a:pt x="1270" y="2057"/>
                  </a:lnTo>
                  <a:lnTo>
                    <a:pt x="1403" y="2032"/>
                  </a:lnTo>
                  <a:lnTo>
                    <a:pt x="1532" y="2003"/>
                  </a:lnTo>
                  <a:lnTo>
                    <a:pt x="1655" y="1964"/>
                  </a:lnTo>
                  <a:lnTo>
                    <a:pt x="1778" y="1920"/>
                  </a:lnTo>
                  <a:lnTo>
                    <a:pt x="1895" y="1866"/>
                  </a:lnTo>
                  <a:lnTo>
                    <a:pt x="2010" y="1806"/>
                  </a:lnTo>
                  <a:lnTo>
                    <a:pt x="2010" y="1737"/>
                  </a:lnTo>
                  <a:lnTo>
                    <a:pt x="2004" y="1600"/>
                  </a:lnTo>
                  <a:lnTo>
                    <a:pt x="1989" y="1467"/>
                  </a:lnTo>
                  <a:lnTo>
                    <a:pt x="1964" y="1333"/>
                  </a:lnTo>
                  <a:lnTo>
                    <a:pt x="1936" y="1201"/>
                  </a:lnTo>
                  <a:lnTo>
                    <a:pt x="1895" y="1078"/>
                  </a:lnTo>
                  <a:lnTo>
                    <a:pt x="1846" y="955"/>
                  </a:lnTo>
                  <a:lnTo>
                    <a:pt x="1792" y="836"/>
                  </a:lnTo>
                  <a:lnTo>
                    <a:pt x="1729" y="718"/>
                  </a:lnTo>
                  <a:lnTo>
                    <a:pt x="1660" y="609"/>
                  </a:lnTo>
                  <a:lnTo>
                    <a:pt x="1586" y="507"/>
                  </a:lnTo>
                  <a:lnTo>
                    <a:pt x="1502" y="409"/>
                  </a:lnTo>
                  <a:lnTo>
                    <a:pt x="1414" y="314"/>
                  </a:lnTo>
                  <a:lnTo>
                    <a:pt x="1319" y="226"/>
                  </a:lnTo>
                  <a:lnTo>
                    <a:pt x="1215" y="142"/>
                  </a:lnTo>
                  <a:lnTo>
                    <a:pt x="1114" y="68"/>
                  </a:lnTo>
                  <a:lnTo>
                    <a:pt x="1005" y="0"/>
                  </a:lnTo>
                  <a:close/>
                </a:path>
              </a:pathLst>
            </a:custGeom>
            <a:solidFill>
              <a:schemeClr val="tx2"/>
            </a:solidFill>
            <a:ln w="9525">
              <a:solidFill>
                <a:schemeClr val="tx2"/>
              </a:solidFill>
              <a:round/>
              <a:headEnd/>
              <a:tailEnd/>
            </a:ln>
          </p:spPr>
          <p:txBody>
            <a:bodyPr/>
            <a:lstStyle/>
            <a:p>
              <a:endParaRPr lang="de-DE" dirty="0">
                <a:latin typeface="Georgia" pitchFamily="18" charset="0"/>
              </a:endParaRPr>
            </a:p>
          </p:txBody>
        </p:sp>
        <p:sp>
          <p:nvSpPr>
            <p:cNvPr id="745484" name="Text Box 12"/>
            <p:cNvSpPr txBox="1">
              <a:spLocks noChangeArrowheads="1"/>
            </p:cNvSpPr>
            <p:nvPr/>
          </p:nvSpPr>
          <p:spPr bwMode="gray">
            <a:xfrm>
              <a:off x="2033109" y="3700040"/>
              <a:ext cx="638529" cy="833373"/>
            </a:xfrm>
            <a:prstGeom prst="rect">
              <a:avLst/>
            </a:prstGeom>
            <a:noFill/>
            <a:ln w="9525">
              <a:noFill/>
              <a:miter lim="800000"/>
              <a:headEnd/>
              <a:tailEnd/>
            </a:ln>
            <a:effectLst/>
          </p:spPr>
          <p:txBody>
            <a:bodyPr wrap="none" lIns="99186" tIns="99186" rIns="99186" bIns="99186" anchor="ctr" anchorCtr="1"/>
            <a:lstStyle/>
            <a:p>
              <a:pPr defTabSz="839788" eaLnBrk="0" hangingPunct="0">
                <a:spcBef>
                  <a:spcPct val="0"/>
                </a:spcBef>
                <a:spcAft>
                  <a:spcPct val="0"/>
                </a:spcAft>
                <a:buSzTx/>
              </a:pPr>
              <a:endParaRPr lang="de-DE" sz="1600" dirty="0">
                <a:solidFill>
                  <a:schemeClr val="bg1"/>
                </a:solidFill>
                <a:latin typeface="Georgia" pitchFamily="18" charset="0"/>
              </a:endParaRPr>
            </a:p>
          </p:txBody>
        </p:sp>
        <p:sp>
          <p:nvSpPr>
            <p:cNvPr id="745485" name="Text Box 13"/>
            <p:cNvSpPr txBox="1">
              <a:spLocks noChangeArrowheads="1"/>
            </p:cNvSpPr>
            <p:nvPr/>
          </p:nvSpPr>
          <p:spPr bwMode="gray">
            <a:xfrm>
              <a:off x="3297165" y="4540881"/>
              <a:ext cx="638529" cy="831879"/>
            </a:xfrm>
            <a:prstGeom prst="rect">
              <a:avLst/>
            </a:prstGeom>
            <a:noFill/>
            <a:ln w="9525">
              <a:noFill/>
              <a:miter lim="800000"/>
              <a:headEnd/>
              <a:tailEnd/>
            </a:ln>
            <a:effectLst/>
          </p:spPr>
          <p:txBody>
            <a:bodyPr wrap="none" lIns="99186" tIns="99186" rIns="99186" bIns="99186" anchor="ctr" anchorCtr="1"/>
            <a:lstStyle/>
            <a:p>
              <a:pPr defTabSz="839788" eaLnBrk="0" hangingPunct="0">
                <a:spcBef>
                  <a:spcPct val="0"/>
                </a:spcBef>
                <a:spcAft>
                  <a:spcPct val="0"/>
                </a:spcAft>
                <a:buSzTx/>
              </a:pPr>
              <a:r>
                <a:rPr lang="de-DE" sz="1600" dirty="0" smtClean="0">
                  <a:solidFill>
                    <a:schemeClr val="accent1"/>
                  </a:solidFill>
                  <a:latin typeface="Georgia" pitchFamily="18" charset="0"/>
                </a:rPr>
                <a:t>Arbeitsmarkt</a:t>
              </a:r>
              <a:endParaRPr lang="de-DE" sz="1600" dirty="0">
                <a:solidFill>
                  <a:schemeClr val="accent1"/>
                </a:solidFill>
                <a:latin typeface="Georgia" pitchFamily="18" charset="0"/>
              </a:endParaRPr>
            </a:p>
          </p:txBody>
        </p:sp>
        <p:sp>
          <p:nvSpPr>
            <p:cNvPr id="745486" name="Text Box 14"/>
            <p:cNvSpPr txBox="1">
              <a:spLocks noChangeArrowheads="1"/>
            </p:cNvSpPr>
            <p:nvPr/>
          </p:nvSpPr>
          <p:spPr bwMode="gray">
            <a:xfrm>
              <a:off x="569996" y="4534907"/>
              <a:ext cx="1108911" cy="831879"/>
            </a:xfrm>
            <a:prstGeom prst="rect">
              <a:avLst/>
            </a:prstGeom>
            <a:noFill/>
            <a:ln w="9525">
              <a:noFill/>
              <a:miter lim="800000"/>
              <a:headEnd/>
              <a:tailEnd/>
            </a:ln>
            <a:effectLst/>
          </p:spPr>
          <p:txBody>
            <a:bodyPr wrap="none" lIns="99186" tIns="99186" rIns="99186" bIns="99186" anchor="ctr" anchorCtr="1"/>
            <a:lstStyle/>
            <a:p>
              <a:pPr algn="ctr" defTabSz="839788" eaLnBrk="0" hangingPunct="0">
                <a:spcBef>
                  <a:spcPct val="50000"/>
                </a:spcBef>
                <a:spcAft>
                  <a:spcPct val="0"/>
                </a:spcAft>
                <a:buSzTx/>
              </a:pPr>
              <a:r>
                <a:rPr lang="de-DE" sz="1600" dirty="0" smtClean="0">
                  <a:solidFill>
                    <a:schemeClr val="accent1"/>
                  </a:solidFill>
                  <a:latin typeface="Georgia" pitchFamily="18" charset="0"/>
                </a:rPr>
                <a:t>Struktur-</a:t>
              </a:r>
              <a:br>
                <a:rPr lang="de-DE" sz="1600" dirty="0" smtClean="0">
                  <a:solidFill>
                    <a:schemeClr val="accent1"/>
                  </a:solidFill>
                  <a:latin typeface="Georgia" pitchFamily="18" charset="0"/>
                </a:rPr>
              </a:br>
              <a:r>
                <a:rPr lang="de-DE" sz="1600" dirty="0" smtClean="0">
                  <a:solidFill>
                    <a:schemeClr val="accent1"/>
                  </a:solidFill>
                  <a:latin typeface="Georgia" pitchFamily="18" charset="0"/>
                </a:rPr>
                <a:t>wandel in den</a:t>
              </a:r>
              <a:br>
                <a:rPr lang="de-DE" sz="1600" dirty="0" smtClean="0">
                  <a:solidFill>
                    <a:schemeClr val="accent1"/>
                  </a:solidFill>
                  <a:latin typeface="Georgia" pitchFamily="18" charset="0"/>
                </a:rPr>
              </a:br>
              <a:r>
                <a:rPr lang="de-DE" sz="1600" dirty="0" smtClean="0">
                  <a:solidFill>
                    <a:schemeClr val="accent1"/>
                  </a:solidFill>
                  <a:latin typeface="Georgia" pitchFamily="18" charset="0"/>
                </a:rPr>
                <a:t>Branchen</a:t>
              </a:r>
              <a:endParaRPr lang="de-DE" sz="1600" dirty="0">
                <a:solidFill>
                  <a:schemeClr val="accent1"/>
                </a:solidFill>
                <a:latin typeface="Georgia" pitchFamily="18" charset="0"/>
              </a:endParaRPr>
            </a:p>
          </p:txBody>
        </p:sp>
        <p:sp>
          <p:nvSpPr>
            <p:cNvPr id="745487" name="Text Box 15"/>
            <p:cNvSpPr txBox="1">
              <a:spLocks noChangeArrowheads="1"/>
            </p:cNvSpPr>
            <p:nvPr/>
          </p:nvSpPr>
          <p:spPr bwMode="gray">
            <a:xfrm>
              <a:off x="2033109" y="4724581"/>
              <a:ext cx="638529" cy="639218"/>
            </a:xfrm>
            <a:prstGeom prst="rect">
              <a:avLst/>
            </a:prstGeom>
            <a:noFill/>
            <a:ln w="9525">
              <a:noFill/>
              <a:miter lim="800000"/>
              <a:headEnd/>
              <a:tailEnd/>
            </a:ln>
            <a:effectLst/>
          </p:spPr>
          <p:txBody>
            <a:bodyPr wrap="none" lIns="99186" tIns="99186" rIns="99186" bIns="99186" anchor="ctr" anchorCtr="1"/>
            <a:lstStyle/>
            <a:p>
              <a:pPr defTabSz="839788" eaLnBrk="0" hangingPunct="0">
                <a:spcBef>
                  <a:spcPct val="0"/>
                </a:spcBef>
                <a:spcAft>
                  <a:spcPct val="0"/>
                </a:spcAft>
                <a:buSzTx/>
              </a:pPr>
              <a:endParaRPr lang="de-DE" sz="1600" dirty="0">
                <a:solidFill>
                  <a:schemeClr val="bg1"/>
                </a:solidFill>
                <a:latin typeface="Georgia" pitchFamily="18" charset="0"/>
              </a:endParaRPr>
            </a:p>
          </p:txBody>
        </p:sp>
        <p:sp>
          <p:nvSpPr>
            <p:cNvPr id="745488" name="Text Box 16"/>
            <p:cNvSpPr txBox="1">
              <a:spLocks noChangeArrowheads="1"/>
            </p:cNvSpPr>
            <p:nvPr/>
          </p:nvSpPr>
          <p:spPr bwMode="gray">
            <a:xfrm>
              <a:off x="2917226" y="3229588"/>
              <a:ext cx="638529" cy="639218"/>
            </a:xfrm>
            <a:prstGeom prst="rect">
              <a:avLst/>
            </a:prstGeom>
            <a:noFill/>
            <a:ln w="9525">
              <a:noFill/>
              <a:miter lim="800000"/>
              <a:headEnd/>
              <a:tailEnd/>
            </a:ln>
            <a:effectLst/>
          </p:spPr>
          <p:txBody>
            <a:bodyPr wrap="none" lIns="99186" tIns="99186" rIns="99186" bIns="99186" anchor="ctr" anchorCtr="1"/>
            <a:lstStyle/>
            <a:p>
              <a:pPr defTabSz="839788" eaLnBrk="0" hangingPunct="0">
                <a:spcBef>
                  <a:spcPct val="0"/>
                </a:spcBef>
                <a:spcAft>
                  <a:spcPct val="0"/>
                </a:spcAft>
                <a:buSzTx/>
              </a:pPr>
              <a:endParaRPr lang="de-DE" sz="1600" dirty="0">
                <a:solidFill>
                  <a:schemeClr val="bg1"/>
                </a:solidFill>
                <a:latin typeface="Georgia" pitchFamily="18" charset="0"/>
              </a:endParaRPr>
            </a:p>
          </p:txBody>
        </p:sp>
        <p:sp>
          <p:nvSpPr>
            <p:cNvPr id="745489" name="Text Box 17"/>
            <p:cNvSpPr txBox="1">
              <a:spLocks noChangeArrowheads="1"/>
            </p:cNvSpPr>
            <p:nvPr/>
          </p:nvSpPr>
          <p:spPr bwMode="gray">
            <a:xfrm>
              <a:off x="1148991" y="3229588"/>
              <a:ext cx="638529" cy="639218"/>
            </a:xfrm>
            <a:prstGeom prst="rect">
              <a:avLst/>
            </a:prstGeom>
            <a:noFill/>
            <a:ln w="9525">
              <a:noFill/>
              <a:miter lim="800000"/>
              <a:headEnd/>
              <a:tailEnd/>
            </a:ln>
            <a:effectLst/>
          </p:spPr>
          <p:txBody>
            <a:bodyPr wrap="none" lIns="99186" tIns="99186" rIns="99186" bIns="99186" anchor="ctr" anchorCtr="1"/>
            <a:lstStyle/>
            <a:p>
              <a:pPr defTabSz="839788" eaLnBrk="0" hangingPunct="0">
                <a:spcBef>
                  <a:spcPct val="0"/>
                </a:spcBef>
                <a:spcAft>
                  <a:spcPct val="0"/>
                </a:spcAft>
                <a:buSzTx/>
              </a:pPr>
              <a:endParaRPr lang="de-DE" sz="1600" dirty="0">
                <a:solidFill>
                  <a:schemeClr val="bg1"/>
                </a:solidFill>
                <a:latin typeface="Georgia" pitchFamily="18" charset="0"/>
              </a:endParaRPr>
            </a:p>
          </p:txBody>
        </p:sp>
        <p:sp>
          <p:nvSpPr>
            <p:cNvPr id="745490" name="Text Box 18"/>
            <p:cNvSpPr txBox="1">
              <a:spLocks noChangeArrowheads="1"/>
            </p:cNvSpPr>
            <p:nvPr/>
          </p:nvSpPr>
          <p:spPr bwMode="gray">
            <a:xfrm>
              <a:off x="2043221" y="2199073"/>
              <a:ext cx="638529" cy="831879"/>
            </a:xfrm>
            <a:prstGeom prst="rect">
              <a:avLst/>
            </a:prstGeom>
            <a:noFill/>
            <a:ln w="9525">
              <a:noFill/>
              <a:miter lim="800000"/>
              <a:headEnd/>
              <a:tailEnd/>
            </a:ln>
            <a:effectLst/>
          </p:spPr>
          <p:txBody>
            <a:bodyPr wrap="none" lIns="99186" tIns="99186" rIns="99186" bIns="99186" anchor="ctr" anchorCtr="1"/>
            <a:lstStyle/>
            <a:p>
              <a:pPr algn="ctr" defTabSz="839788" eaLnBrk="0" hangingPunct="0">
                <a:spcBef>
                  <a:spcPct val="50000"/>
                </a:spcBef>
                <a:spcAft>
                  <a:spcPct val="0"/>
                </a:spcAft>
                <a:buSzTx/>
              </a:pPr>
              <a:r>
                <a:rPr lang="de-DE" sz="1600" dirty="0" smtClean="0">
                  <a:solidFill>
                    <a:schemeClr val="accent1"/>
                  </a:solidFill>
                  <a:latin typeface="Georgia" pitchFamily="18" charset="0"/>
                </a:rPr>
                <a:t>Demographischer </a:t>
              </a:r>
            </a:p>
            <a:p>
              <a:pPr algn="ctr" defTabSz="839788" eaLnBrk="0" hangingPunct="0">
                <a:spcBef>
                  <a:spcPct val="50000"/>
                </a:spcBef>
                <a:spcAft>
                  <a:spcPct val="0"/>
                </a:spcAft>
                <a:buSzTx/>
              </a:pPr>
              <a:r>
                <a:rPr lang="de-DE" sz="1600" dirty="0" smtClean="0">
                  <a:solidFill>
                    <a:schemeClr val="accent1"/>
                  </a:solidFill>
                  <a:latin typeface="Georgia" pitchFamily="18" charset="0"/>
                </a:rPr>
                <a:t>Wandel</a:t>
              </a:r>
              <a:endParaRPr lang="de-DE" sz="1600" dirty="0">
                <a:solidFill>
                  <a:schemeClr val="accent1"/>
                </a:solidFill>
                <a:latin typeface="Georgia" pitchFamily="18" charset="0"/>
              </a:endParaRPr>
            </a:p>
          </p:txBody>
        </p:sp>
      </p:grpSp>
      <p:pic>
        <p:nvPicPr>
          <p:cNvPr id="22" name="Picture 2" descr="Royalty-free Stock Photo: Electoric vehicle"/>
          <p:cNvPicPr>
            <a:picLocks noChangeAspect="1" noChangeArrowheads="1"/>
          </p:cNvPicPr>
          <p:nvPr/>
        </p:nvPicPr>
        <p:blipFill>
          <a:blip r:embed="rId4" cstate="print"/>
          <a:srcRect l="3874" t="25182" b="14770"/>
          <a:stretch>
            <a:fillRect/>
          </a:stretch>
        </p:blipFill>
        <p:spPr bwMode="auto">
          <a:xfrm>
            <a:off x="2590800" y="3962400"/>
            <a:ext cx="640940" cy="400386"/>
          </a:xfrm>
          <a:prstGeom prst="rect">
            <a:avLst/>
          </a:prstGeom>
          <a:noFill/>
        </p:spPr>
      </p:pic>
      <p:pic>
        <p:nvPicPr>
          <p:cNvPr id="23" name="Picture 2"/>
          <p:cNvPicPr>
            <a:picLocks noChangeAspect="1" noChangeArrowheads="1"/>
          </p:cNvPicPr>
          <p:nvPr/>
        </p:nvPicPr>
        <p:blipFill>
          <a:blip r:embed="rId5" cstate="print"/>
          <a:srcRect/>
          <a:stretch>
            <a:fillRect/>
          </a:stretch>
        </p:blipFill>
        <p:spPr bwMode="auto">
          <a:xfrm>
            <a:off x="3733800" y="5410200"/>
            <a:ext cx="457200" cy="682735"/>
          </a:xfrm>
          <a:prstGeom prst="rect">
            <a:avLst/>
          </a:prstGeom>
          <a:noFill/>
          <a:ln w="9525">
            <a:noFill/>
            <a:miter lim="800000"/>
            <a:headEnd/>
            <a:tailEnd/>
          </a:ln>
        </p:spPr>
      </p:pic>
      <p:sp>
        <p:nvSpPr>
          <p:cNvPr id="24" name="Slide Number Placeholder 23"/>
          <p:cNvSpPr>
            <a:spLocks noGrp="1"/>
          </p:cNvSpPr>
          <p:nvPr>
            <p:ph type="sldNum" sz="quarter" idx="18"/>
          </p:nvPr>
        </p:nvSpPr>
        <p:spPr/>
        <p:txBody>
          <a:bodyPr/>
          <a:lstStyle/>
          <a:p>
            <a:r>
              <a:rPr lang="en-GB" smtClean="0"/>
              <a:t>Slide </a:t>
            </a:r>
            <a:fld id="{2161438C-B2B2-41DD-B604-34A3CF0FEAAC}" type="slidenum">
              <a:rPr lang="en-GB" smtClean="0"/>
              <a:pPr/>
              <a:t>15</a:t>
            </a:fld>
            <a:endParaRPr lang="en-GB"/>
          </a:p>
        </p:txBody>
      </p:sp>
      <p:sp>
        <p:nvSpPr>
          <p:cNvPr id="25" name="Date Placeholder 24"/>
          <p:cNvSpPr>
            <a:spLocks noGrp="1"/>
          </p:cNvSpPr>
          <p:nvPr>
            <p:ph type="dt" sz="half" idx="16"/>
          </p:nvPr>
        </p:nvSpPr>
        <p:spPr/>
        <p:txBody>
          <a:bodyPr/>
          <a:lstStyle/>
          <a:p>
            <a:r>
              <a:rPr lang="en-GB" smtClean="0"/>
              <a:t>01. März 2012</a:t>
            </a:r>
            <a:endParaRPr lang="en-GB"/>
          </a:p>
        </p:txBody>
      </p:sp>
      <p:sp>
        <p:nvSpPr>
          <p:cNvPr id="26" name="Footer Placeholder 25"/>
          <p:cNvSpPr>
            <a:spLocks noGrp="1"/>
          </p:cNvSpPr>
          <p:nvPr>
            <p:ph type="ftr" sz="quarter" idx="17"/>
          </p:nvPr>
        </p:nvSpPr>
        <p:spPr/>
        <p:txBody>
          <a:bodyPr/>
          <a:lstStyle/>
          <a:p>
            <a:r>
              <a:rPr lang="en-GB" smtClean="0"/>
              <a:t>Millenials at work</a:t>
            </a:r>
            <a:endParaRPr lang="en-GB"/>
          </a:p>
        </p:txBody>
      </p:sp>
    </p:spTree>
    <p:custDataLst>
      <p:tags r:id="rId1"/>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dirty="0" smtClean="0"/>
              <a:t>Implikationen für Unternehmen</a:t>
            </a:r>
            <a:endParaRPr lang="de-DE" i="1" dirty="0"/>
          </a:p>
        </p:txBody>
      </p:sp>
      <p:sp>
        <p:nvSpPr>
          <p:cNvPr id="4" name="Subtitle 3"/>
          <p:cNvSpPr>
            <a:spLocks noGrp="1"/>
          </p:cNvSpPr>
          <p:nvPr>
            <p:ph type="subTitle" idx="1"/>
          </p:nvPr>
        </p:nvSpPr>
        <p:spPr/>
        <p:txBody>
          <a:bodyPr/>
          <a:lstStyle/>
          <a:p>
            <a:r>
              <a:rPr lang="de-DE" dirty="0" smtClean="0"/>
              <a:t>Welche Kernfragen stellen sich?</a:t>
            </a:r>
          </a:p>
          <a:p>
            <a:endParaRPr lang="de-DE" dirty="0" smtClean="0"/>
          </a:p>
          <a:p>
            <a:endParaRPr lang="de-DE" dirty="0"/>
          </a:p>
        </p:txBody>
      </p:sp>
      <p:sp>
        <p:nvSpPr>
          <p:cNvPr id="8" name="TextBox 7"/>
          <p:cNvSpPr txBox="1"/>
          <p:nvPr/>
        </p:nvSpPr>
        <p:spPr>
          <a:xfrm>
            <a:off x="533400" y="2971800"/>
            <a:ext cx="3174504" cy="3200400"/>
          </a:xfrm>
          <a:prstGeom prst="rect">
            <a:avLst/>
          </a:prstGeom>
          <a:noFill/>
        </p:spPr>
        <p:txBody>
          <a:bodyPr wrap="none" lIns="0" tIns="0" rIns="0" bIns="0" rtlCol="0" anchor="b" anchorCtr="0">
            <a:noAutofit/>
          </a:bodyPr>
          <a:lstStyle/>
          <a:p>
            <a:pPr>
              <a:lnSpc>
                <a:spcPts val="20000"/>
              </a:lnSpc>
            </a:pPr>
            <a:r>
              <a:rPr lang="de-DE" sz="24000" b="1" i="1" dirty="0" smtClean="0">
                <a:solidFill>
                  <a:schemeClr val="bg1"/>
                </a:solidFill>
                <a:latin typeface="Georgia" pitchFamily="18" charset="0"/>
              </a:rPr>
              <a:t>3</a:t>
            </a:r>
          </a:p>
        </p:txBody>
      </p:sp>
      <p:sp>
        <p:nvSpPr>
          <p:cNvPr id="9" name="Slide Number Placeholder 8"/>
          <p:cNvSpPr>
            <a:spLocks noGrp="1"/>
          </p:cNvSpPr>
          <p:nvPr>
            <p:ph type="sldNum" sz="quarter" idx="16"/>
          </p:nvPr>
        </p:nvSpPr>
        <p:spPr/>
        <p:txBody>
          <a:bodyPr/>
          <a:lstStyle/>
          <a:p>
            <a:r>
              <a:rPr lang="en-GB" smtClean="0"/>
              <a:t>Slide </a:t>
            </a:r>
            <a:fld id="{F21B8C16-0B4A-4C87-8906-B6C3C43F015D}" type="slidenum">
              <a:rPr lang="en-GB" smtClean="0"/>
              <a:pPr/>
              <a:t>16</a:t>
            </a:fld>
            <a:endParaRPr lang="en-GB"/>
          </a:p>
        </p:txBody>
      </p:sp>
      <p:sp>
        <p:nvSpPr>
          <p:cNvPr id="10" name="Date Placeholder 9"/>
          <p:cNvSpPr>
            <a:spLocks noGrp="1"/>
          </p:cNvSpPr>
          <p:nvPr>
            <p:ph type="dt" sz="half" idx="14"/>
          </p:nvPr>
        </p:nvSpPr>
        <p:spPr/>
        <p:txBody>
          <a:bodyPr/>
          <a:lstStyle/>
          <a:p>
            <a:r>
              <a:rPr lang="en-GB" smtClean="0"/>
              <a:t>01. März 2012</a:t>
            </a:r>
            <a:endParaRPr lang="en-GB"/>
          </a:p>
        </p:txBody>
      </p:sp>
      <p:sp>
        <p:nvSpPr>
          <p:cNvPr id="11" name="Footer Placeholder 10"/>
          <p:cNvSpPr>
            <a:spLocks noGrp="1"/>
          </p:cNvSpPr>
          <p:nvPr>
            <p:ph type="ftr" sz="quarter" idx="15"/>
          </p:nvPr>
        </p:nvSpPr>
        <p:spPr/>
        <p:txBody>
          <a:bodyPr/>
          <a:lstStyle/>
          <a:p>
            <a:r>
              <a:rPr lang="en-GB" smtClean="0"/>
              <a:t>Millenials at work</a:t>
            </a:r>
            <a:endParaRPr lang="en-GB"/>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Personalmanagement ist eine der größten Herausforderungen für Unternehmen</a:t>
            </a:r>
            <a:br>
              <a:rPr lang="de-DE" dirty="0" smtClean="0"/>
            </a:br>
            <a:r>
              <a:rPr lang="de-DE" dirty="0" smtClean="0"/>
              <a:t/>
            </a:r>
            <a:br>
              <a:rPr lang="de-DE" dirty="0" smtClean="0"/>
            </a:br>
            <a:r>
              <a:rPr lang="de-DE" b="0" i="0" dirty="0" smtClean="0"/>
              <a:t>Second line if required</a:t>
            </a:r>
            <a:endParaRPr lang="de-DE" b="0" i="0" dirty="0"/>
          </a:p>
        </p:txBody>
      </p:sp>
      <p:sp>
        <p:nvSpPr>
          <p:cNvPr id="20" name="Content Placeholder 19"/>
          <p:cNvSpPr>
            <a:spLocks noGrp="1"/>
          </p:cNvSpPr>
          <p:nvPr>
            <p:ph sz="quarter" idx="14"/>
          </p:nvPr>
        </p:nvSpPr>
        <p:spPr/>
        <p:txBody>
          <a:bodyPr/>
          <a:lstStyle/>
          <a:p>
            <a:r>
              <a:rPr lang="de-DE" dirty="0" smtClean="0"/>
              <a:t>This placeholder text (20pt Georgia regular) is intended to show the correct position and size of the real text used in this location. To ensure that you have the correct size, colour and location of the text, it is recommended that you select. Overtype this placeholder text.</a:t>
            </a:r>
          </a:p>
          <a:p>
            <a:endParaRPr lang="de-DE" dirty="0" smtClean="0"/>
          </a:p>
          <a:p>
            <a:endParaRPr lang="de-DE" dirty="0"/>
          </a:p>
        </p:txBody>
      </p:sp>
      <p:sp>
        <p:nvSpPr>
          <p:cNvPr id="22" name="Rectangle 21"/>
          <p:cNvSpPr/>
          <p:nvPr/>
        </p:nvSpPr>
        <p:spPr bwMode="ltGray">
          <a:xfrm>
            <a:off x="533400" y="1752600"/>
            <a:ext cx="3962400" cy="44196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DE" sz="3200" dirty="0" smtClean="0">
                <a:solidFill>
                  <a:srgbClr val="FFFFFF"/>
                </a:solidFill>
                <a:latin typeface="Georgia" pitchFamily="18" charset="0"/>
              </a:rPr>
              <a:t>56% der CEOs sehen die Verfügbarkeit von Talenten als Bedrohung für ihr Geschäftsmodell</a:t>
            </a:r>
          </a:p>
        </p:txBody>
      </p:sp>
      <p:sp>
        <p:nvSpPr>
          <p:cNvPr id="23" name="TextBox 22"/>
          <p:cNvSpPr txBox="1"/>
          <p:nvPr/>
        </p:nvSpPr>
        <p:spPr bwMode="white">
          <a:xfrm>
            <a:off x="1835696" y="4869160"/>
            <a:ext cx="2448272" cy="1152128"/>
          </a:xfrm>
          <a:prstGeom prst="rect">
            <a:avLst/>
          </a:prstGeom>
          <a:noFill/>
        </p:spPr>
        <p:txBody>
          <a:bodyPr wrap="square" lIns="0" tIns="0" rIns="0" bIns="0" rtlCol="0">
            <a:noAutofit/>
          </a:bodyPr>
          <a:lstStyle/>
          <a:p>
            <a:pPr algn="r"/>
            <a:r>
              <a:rPr lang="de-DE" sz="8000" b="1" i="1" dirty="0" smtClean="0">
                <a:solidFill>
                  <a:srgbClr val="FFFFFF"/>
                </a:solidFill>
                <a:latin typeface="Georgia" pitchFamily="18" charset="0"/>
              </a:rPr>
              <a:t>56%</a:t>
            </a:r>
          </a:p>
        </p:txBody>
      </p:sp>
      <p:pic>
        <p:nvPicPr>
          <p:cNvPr id="41985" name="Picture 1"/>
          <p:cNvPicPr>
            <a:picLocks noChangeAspect="1" noChangeArrowheads="1"/>
          </p:cNvPicPr>
          <p:nvPr/>
        </p:nvPicPr>
        <p:blipFill>
          <a:blip r:embed="rId3" cstate="print"/>
          <a:srcRect/>
          <a:stretch>
            <a:fillRect/>
          </a:stretch>
        </p:blipFill>
        <p:spPr bwMode="auto">
          <a:xfrm>
            <a:off x="4800600" y="1676400"/>
            <a:ext cx="3352800" cy="4660520"/>
          </a:xfrm>
          <a:prstGeom prst="rect">
            <a:avLst/>
          </a:prstGeom>
          <a:noFill/>
          <a:ln w="9525">
            <a:noFill/>
            <a:miter lim="800000"/>
            <a:headEnd/>
            <a:tailEnd/>
          </a:ln>
          <a:effectLst/>
        </p:spPr>
      </p:pic>
      <p:sp>
        <p:nvSpPr>
          <p:cNvPr id="10" name="Slide Number Placeholder 9"/>
          <p:cNvSpPr>
            <a:spLocks noGrp="1"/>
          </p:cNvSpPr>
          <p:nvPr>
            <p:ph type="sldNum" sz="quarter" idx="18"/>
          </p:nvPr>
        </p:nvSpPr>
        <p:spPr/>
        <p:txBody>
          <a:bodyPr/>
          <a:lstStyle/>
          <a:p>
            <a:r>
              <a:rPr lang="en-GB" smtClean="0"/>
              <a:t>Slide </a:t>
            </a:r>
            <a:fld id="{2161438C-B2B2-41DD-B604-34A3CF0FEAAC}" type="slidenum">
              <a:rPr lang="en-GB" smtClean="0"/>
              <a:pPr/>
              <a:t>17</a:t>
            </a:fld>
            <a:endParaRPr lang="en-GB"/>
          </a:p>
        </p:txBody>
      </p:sp>
      <p:sp>
        <p:nvSpPr>
          <p:cNvPr id="11" name="Date Placeholder 10"/>
          <p:cNvSpPr>
            <a:spLocks noGrp="1"/>
          </p:cNvSpPr>
          <p:nvPr>
            <p:ph type="dt" sz="half" idx="16"/>
          </p:nvPr>
        </p:nvSpPr>
        <p:spPr/>
        <p:txBody>
          <a:bodyPr/>
          <a:lstStyle/>
          <a:p>
            <a:r>
              <a:rPr lang="en-GB" smtClean="0"/>
              <a:t>01. März 2012</a:t>
            </a:r>
            <a:endParaRPr lang="en-GB"/>
          </a:p>
        </p:txBody>
      </p:sp>
      <p:sp>
        <p:nvSpPr>
          <p:cNvPr id="12" name="Footer Placeholder 11"/>
          <p:cNvSpPr>
            <a:spLocks noGrp="1"/>
          </p:cNvSpPr>
          <p:nvPr>
            <p:ph type="ftr" sz="quarter" idx="17"/>
          </p:nvPr>
        </p:nvSpPr>
        <p:spPr/>
        <p:txBody>
          <a:bodyPr/>
          <a:lstStyle/>
          <a:p>
            <a:r>
              <a:rPr lang="en-GB" smtClean="0"/>
              <a:t>Millenials at work</a:t>
            </a:r>
            <a:endParaRPr lang="en-GB"/>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PwC Global CEO Survey:</a:t>
            </a:r>
            <a:br>
              <a:rPr lang="de-DE" dirty="0" smtClean="0"/>
            </a:br>
            <a:r>
              <a:rPr lang="de-DE" b="0" i="0" dirty="0" smtClean="0"/>
              <a:t>Top Risiken der Unternehmensentwicklung</a:t>
            </a:r>
            <a:endParaRPr lang="de-DE" b="0" i="0" dirty="0"/>
          </a:p>
        </p:txBody>
      </p:sp>
      <p:sp>
        <p:nvSpPr>
          <p:cNvPr id="3" name="Content Placeholder 2"/>
          <p:cNvSpPr>
            <a:spLocks noGrp="1"/>
          </p:cNvSpPr>
          <p:nvPr>
            <p:ph sz="quarter" idx="15"/>
          </p:nvPr>
        </p:nvSpPr>
        <p:spPr/>
        <p:txBody>
          <a:bodyPr/>
          <a:lstStyle/>
          <a:p>
            <a:endParaRPr lang="de-DE" dirty="0"/>
          </a:p>
        </p:txBody>
      </p:sp>
      <p:pic>
        <p:nvPicPr>
          <p:cNvPr id="1026" name="Picture 2"/>
          <p:cNvPicPr>
            <a:picLocks noChangeAspect="1" noChangeArrowheads="1"/>
          </p:cNvPicPr>
          <p:nvPr/>
        </p:nvPicPr>
        <p:blipFill>
          <a:blip r:embed="rId2" cstate="print"/>
          <a:srcRect t="11158" b="14181"/>
          <a:stretch>
            <a:fillRect/>
          </a:stretch>
        </p:blipFill>
        <p:spPr bwMode="auto">
          <a:xfrm>
            <a:off x="-1" y="1447800"/>
            <a:ext cx="9144001" cy="4588260"/>
          </a:xfrm>
          <a:prstGeom prst="rect">
            <a:avLst/>
          </a:prstGeom>
          <a:noFill/>
          <a:ln w="9525">
            <a:noFill/>
            <a:miter lim="800000"/>
            <a:headEnd/>
            <a:tailEnd/>
          </a:ln>
          <a:effectLst/>
        </p:spPr>
      </p:pic>
      <p:sp>
        <p:nvSpPr>
          <p:cNvPr id="8" name="Slide Number Placeholder 7"/>
          <p:cNvSpPr>
            <a:spLocks noGrp="1"/>
          </p:cNvSpPr>
          <p:nvPr>
            <p:ph type="sldNum" sz="quarter" idx="18"/>
          </p:nvPr>
        </p:nvSpPr>
        <p:spPr/>
        <p:txBody>
          <a:bodyPr/>
          <a:lstStyle/>
          <a:p>
            <a:r>
              <a:rPr lang="en-GB" smtClean="0"/>
              <a:t>Slide </a:t>
            </a:r>
            <a:fld id="{2FBA2132-F30A-4806-9CFD-AEBFA397FB94}" type="slidenum">
              <a:rPr lang="en-GB" smtClean="0"/>
              <a:pPr/>
              <a:t>18</a:t>
            </a:fld>
            <a:endParaRPr lang="en-GB"/>
          </a:p>
        </p:txBody>
      </p:sp>
      <p:sp>
        <p:nvSpPr>
          <p:cNvPr id="9" name="Date Placeholder 8"/>
          <p:cNvSpPr>
            <a:spLocks noGrp="1"/>
          </p:cNvSpPr>
          <p:nvPr>
            <p:ph type="dt" sz="half" idx="16"/>
          </p:nvPr>
        </p:nvSpPr>
        <p:spPr/>
        <p:txBody>
          <a:bodyPr/>
          <a:lstStyle/>
          <a:p>
            <a:r>
              <a:rPr lang="en-GB" smtClean="0"/>
              <a:t>01. März 2012</a:t>
            </a:r>
            <a:endParaRPr lang="en-GB"/>
          </a:p>
        </p:txBody>
      </p:sp>
      <p:sp>
        <p:nvSpPr>
          <p:cNvPr id="10" name="Footer Placeholder 9"/>
          <p:cNvSpPr>
            <a:spLocks noGrp="1"/>
          </p:cNvSpPr>
          <p:nvPr>
            <p:ph type="ftr" sz="quarter" idx="17"/>
          </p:nvPr>
        </p:nvSpPr>
        <p:spPr/>
        <p:txBody>
          <a:bodyPr/>
          <a:lstStyle/>
          <a:p>
            <a:r>
              <a:rPr lang="en-GB" smtClean="0"/>
              <a:t>Millenials at work</a:t>
            </a:r>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PwC Global CEO Survey:</a:t>
            </a:r>
            <a:br>
              <a:rPr lang="de-DE" dirty="0" smtClean="0"/>
            </a:br>
            <a:r>
              <a:rPr lang="de-DE" b="0" i="0" dirty="0" smtClean="0"/>
              <a:t>Einige Aussagen</a:t>
            </a:r>
            <a:endParaRPr lang="de-DE" dirty="0"/>
          </a:p>
        </p:txBody>
      </p:sp>
      <p:sp>
        <p:nvSpPr>
          <p:cNvPr id="3" name="Content Placeholder 2"/>
          <p:cNvSpPr>
            <a:spLocks noGrp="1"/>
          </p:cNvSpPr>
          <p:nvPr>
            <p:ph sz="quarter" idx="15"/>
          </p:nvPr>
        </p:nvSpPr>
        <p:spPr>
          <a:xfrm>
            <a:off x="533400" y="1676400"/>
            <a:ext cx="5486400" cy="4419600"/>
          </a:xfrm>
        </p:spPr>
        <p:txBody>
          <a:bodyPr/>
          <a:lstStyle/>
          <a:p>
            <a:pPr lvl="1"/>
            <a:r>
              <a:rPr lang="de-DE" dirty="0" smtClean="0"/>
              <a:t>56% der CEOs sehen die Verfügbarkeit von Talenten als Bedrohung für ihr Geschäftsmodell (5% mehr als Vorjahr).</a:t>
            </a:r>
          </a:p>
          <a:p>
            <a:pPr lvl="1"/>
            <a:r>
              <a:rPr lang="de-DE" dirty="0" smtClean="0"/>
              <a:t>54% sehen Rekrutierung und Integration von jungen Mitarbeitern als große Herausforderung (Asia Pacific: nur 38%).</a:t>
            </a:r>
          </a:p>
          <a:p>
            <a:pPr lvl="1">
              <a:defRPr/>
            </a:pPr>
            <a:r>
              <a:rPr lang="de-DE" dirty="0" smtClean="0"/>
              <a:t>Nur 12% sehen eine nicht ausreichende Bindung von Frauen als ein Problem.</a:t>
            </a:r>
          </a:p>
          <a:p>
            <a:pPr lvl="1"/>
            <a:r>
              <a:rPr lang="de-DE" dirty="0" smtClean="0">
                <a:solidFill>
                  <a:srgbClr val="000000"/>
                </a:solidFill>
                <a:latin typeface="Georgia"/>
              </a:rPr>
              <a:t>82% planen verstärkte Bemühungen, die Kompetenzen ihrer Belegschaft zu fördern und zu erhöhen, um die Wettbewerbsfähigkeit ihres Unternehmens sicherzustellen.</a:t>
            </a:r>
          </a:p>
          <a:p>
            <a:pPr lvl="1">
              <a:buNone/>
            </a:pPr>
            <a:endParaRPr lang="de-DE" dirty="0" smtClean="0"/>
          </a:p>
        </p:txBody>
      </p:sp>
      <p:pic>
        <p:nvPicPr>
          <p:cNvPr id="4" name="Picture 8"/>
          <p:cNvPicPr>
            <a:picLocks noChangeAspect="1" noChangeArrowheads="1"/>
          </p:cNvPicPr>
          <p:nvPr/>
        </p:nvPicPr>
        <p:blipFill>
          <a:blip r:embed="rId2" cstate="print"/>
          <a:srcRect l="9920"/>
          <a:stretch>
            <a:fillRect/>
          </a:stretch>
        </p:blipFill>
        <p:spPr bwMode="auto">
          <a:xfrm>
            <a:off x="6188400" y="1601788"/>
            <a:ext cx="2740025" cy="4570412"/>
          </a:xfrm>
          <a:prstGeom prst="rect">
            <a:avLst/>
          </a:prstGeom>
          <a:noFill/>
          <a:ln w="9525">
            <a:noFill/>
            <a:miter lim="800000"/>
            <a:headEnd/>
            <a:tailEnd/>
          </a:ln>
        </p:spPr>
      </p:pic>
      <p:sp>
        <p:nvSpPr>
          <p:cNvPr id="8" name="Slide Number Placeholder 7"/>
          <p:cNvSpPr>
            <a:spLocks noGrp="1"/>
          </p:cNvSpPr>
          <p:nvPr>
            <p:ph type="sldNum" sz="quarter" idx="18"/>
          </p:nvPr>
        </p:nvSpPr>
        <p:spPr/>
        <p:txBody>
          <a:bodyPr/>
          <a:lstStyle/>
          <a:p>
            <a:r>
              <a:rPr lang="en-GB" smtClean="0"/>
              <a:t>Slide </a:t>
            </a:r>
            <a:fld id="{2FBA2132-F30A-4806-9CFD-AEBFA397FB94}" type="slidenum">
              <a:rPr lang="en-GB" smtClean="0"/>
              <a:pPr/>
              <a:t>19</a:t>
            </a:fld>
            <a:endParaRPr lang="en-GB"/>
          </a:p>
        </p:txBody>
      </p:sp>
      <p:sp>
        <p:nvSpPr>
          <p:cNvPr id="9" name="Date Placeholder 8"/>
          <p:cNvSpPr>
            <a:spLocks noGrp="1"/>
          </p:cNvSpPr>
          <p:nvPr>
            <p:ph type="dt" sz="half" idx="16"/>
          </p:nvPr>
        </p:nvSpPr>
        <p:spPr/>
        <p:txBody>
          <a:bodyPr/>
          <a:lstStyle/>
          <a:p>
            <a:r>
              <a:rPr lang="en-GB" smtClean="0"/>
              <a:t>01. März 2012</a:t>
            </a:r>
            <a:endParaRPr lang="en-GB"/>
          </a:p>
        </p:txBody>
      </p:sp>
      <p:sp>
        <p:nvSpPr>
          <p:cNvPr id="10" name="Footer Placeholder 9"/>
          <p:cNvSpPr>
            <a:spLocks noGrp="1"/>
          </p:cNvSpPr>
          <p:nvPr>
            <p:ph type="ftr" sz="quarter" idx="17"/>
          </p:nvPr>
        </p:nvSpPr>
        <p:spPr/>
        <p:txBody>
          <a:bodyPr/>
          <a:lstStyle/>
          <a:p>
            <a:r>
              <a:rPr lang="en-GB" smtClean="0"/>
              <a:t>Millenials at work</a:t>
            </a:r>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p:txBody>
          <a:bodyPr/>
          <a:lstStyle/>
          <a:p>
            <a:r>
              <a:rPr lang="de-DE" dirty="0" smtClean="0"/>
              <a:t>Was ich Ihnen gern näher bringen möchte</a:t>
            </a:r>
            <a:endParaRPr lang="de-DE" dirty="0"/>
          </a:p>
        </p:txBody>
      </p:sp>
      <p:grpSp>
        <p:nvGrpSpPr>
          <p:cNvPr id="2" name="Group 32"/>
          <p:cNvGrpSpPr/>
          <p:nvPr/>
        </p:nvGrpSpPr>
        <p:grpSpPr>
          <a:xfrm>
            <a:off x="533401" y="2161479"/>
            <a:ext cx="1541333" cy="1664219"/>
            <a:chOff x="533401" y="1361379"/>
            <a:chExt cx="1541333" cy="1664219"/>
          </a:xfrm>
        </p:grpSpPr>
        <p:sp>
          <p:nvSpPr>
            <p:cNvPr id="28" name="Content Placeholder 2"/>
            <p:cNvSpPr txBox="1">
              <a:spLocks/>
            </p:cNvSpPr>
            <p:nvPr/>
          </p:nvSpPr>
          <p:spPr>
            <a:xfrm>
              <a:off x="533401" y="1873011"/>
              <a:ext cx="1541333" cy="1152587"/>
            </a:xfrm>
            <a:prstGeom prst="rect">
              <a:avLst/>
            </a:prstGeom>
            <a:solidFill>
              <a:schemeClr val="accent3"/>
            </a:solidFill>
          </p:spPr>
          <p:txBody>
            <a:bodyPr vert="horz" wrap="square" lIns="108000" tIns="144000" rIns="108000" bIns="144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74320">
                <a:spcAft>
                  <a:spcPts val="900"/>
                </a:spcAft>
                <a:buClr>
                  <a:schemeClr val="tx1"/>
                </a:buClr>
              </a:pPr>
              <a:r>
                <a:rPr lang="de-DE" sz="1400" dirty="0" smtClean="0">
                  <a:solidFill>
                    <a:schemeClr val="bg1"/>
                  </a:solidFill>
                  <a:latin typeface="Georgia" pitchFamily="18" charset="0"/>
                </a:rPr>
                <a:t>Der demographische Wandel</a:t>
              </a:r>
              <a:br>
                <a:rPr lang="de-DE" sz="1400" dirty="0" smtClean="0">
                  <a:solidFill>
                    <a:schemeClr val="bg1"/>
                  </a:solidFill>
                  <a:latin typeface="Georgia" pitchFamily="18" charset="0"/>
                </a:rPr>
              </a:br>
              <a:endParaRPr lang="de-DE" sz="1400" dirty="0" smtClean="0">
                <a:solidFill>
                  <a:schemeClr val="bg1"/>
                </a:solidFill>
                <a:latin typeface="Georgia" pitchFamily="18" charset="0"/>
              </a:endParaRPr>
            </a:p>
          </p:txBody>
        </p:sp>
        <p:sp>
          <p:nvSpPr>
            <p:cNvPr id="29" name="TextBox 19"/>
            <p:cNvSpPr txBox="1"/>
            <p:nvPr/>
          </p:nvSpPr>
          <p:spPr>
            <a:xfrm>
              <a:off x="571500" y="1361379"/>
              <a:ext cx="464457" cy="430887"/>
            </a:xfrm>
            <a:prstGeom prst="rect">
              <a:avLst/>
            </a:prstGeom>
            <a:noFill/>
          </p:spPr>
          <p:txBody>
            <a:bodyPr wrap="square" lIns="0" tIns="0" rIns="0" bIns="3600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74320">
                <a:spcAft>
                  <a:spcPts val="900"/>
                </a:spcAft>
              </a:pPr>
              <a:r>
                <a:rPr lang="de-DE" sz="4000" b="1" i="1" dirty="0" smtClean="0">
                  <a:solidFill>
                    <a:schemeClr val="bg1"/>
                  </a:solidFill>
                  <a:latin typeface="Georgia" pitchFamily="18" charset="0"/>
                </a:rPr>
                <a:t>1</a:t>
              </a:r>
            </a:p>
          </p:txBody>
        </p:sp>
      </p:grpSp>
      <p:grpSp>
        <p:nvGrpSpPr>
          <p:cNvPr id="3" name="Group 33"/>
          <p:cNvGrpSpPr/>
          <p:nvPr/>
        </p:nvGrpSpPr>
        <p:grpSpPr>
          <a:xfrm>
            <a:off x="2165400" y="2161479"/>
            <a:ext cx="1541333" cy="1664218"/>
            <a:chOff x="2165400" y="1361379"/>
            <a:chExt cx="1541333" cy="1664218"/>
          </a:xfrm>
        </p:grpSpPr>
        <p:sp>
          <p:nvSpPr>
            <p:cNvPr id="26" name="Content Placeholder 2"/>
            <p:cNvSpPr txBox="1">
              <a:spLocks/>
            </p:cNvSpPr>
            <p:nvPr/>
          </p:nvSpPr>
          <p:spPr>
            <a:xfrm>
              <a:off x="2165400" y="1873010"/>
              <a:ext cx="1541333" cy="1152587"/>
            </a:xfrm>
            <a:prstGeom prst="rect">
              <a:avLst/>
            </a:prstGeom>
            <a:solidFill>
              <a:schemeClr val="accent4"/>
            </a:solidFill>
          </p:spPr>
          <p:txBody>
            <a:bodyPr vert="horz" wrap="square" lIns="144000" tIns="144000" rIns="144000" bIns="144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74320">
                <a:spcAft>
                  <a:spcPts val="900"/>
                </a:spcAft>
                <a:buClr>
                  <a:schemeClr val="tx1"/>
                </a:buClr>
              </a:pPr>
              <a:r>
                <a:rPr lang="de-DE" sz="1400" dirty="0" smtClean="0">
                  <a:solidFill>
                    <a:schemeClr val="bg1"/>
                  </a:solidFill>
                  <a:latin typeface="Georgia" pitchFamily="18" charset="0"/>
                </a:rPr>
                <a:t>Noch mehr Wandel</a:t>
              </a:r>
              <a:br>
                <a:rPr lang="de-DE" sz="1400" dirty="0" smtClean="0">
                  <a:solidFill>
                    <a:schemeClr val="bg1"/>
                  </a:solidFill>
                  <a:latin typeface="Georgia" pitchFamily="18" charset="0"/>
                </a:rPr>
              </a:br>
              <a:r>
                <a:rPr lang="de-DE" sz="1400" dirty="0" smtClean="0">
                  <a:solidFill>
                    <a:schemeClr val="bg1"/>
                  </a:solidFill>
                  <a:latin typeface="Georgia" pitchFamily="18" charset="0"/>
                </a:rPr>
                <a:t/>
              </a:r>
              <a:br>
                <a:rPr lang="de-DE" sz="1400" dirty="0" smtClean="0">
                  <a:solidFill>
                    <a:schemeClr val="bg1"/>
                  </a:solidFill>
                  <a:latin typeface="Georgia" pitchFamily="18" charset="0"/>
                </a:rPr>
              </a:br>
              <a:endParaRPr lang="de-DE" sz="1400" dirty="0" smtClean="0">
                <a:solidFill>
                  <a:schemeClr val="bg1"/>
                </a:solidFill>
                <a:latin typeface="Georgia" pitchFamily="18" charset="0"/>
              </a:endParaRPr>
            </a:p>
          </p:txBody>
        </p:sp>
        <p:sp>
          <p:nvSpPr>
            <p:cNvPr id="27" name="TextBox 20"/>
            <p:cNvSpPr txBox="1"/>
            <p:nvPr/>
          </p:nvSpPr>
          <p:spPr>
            <a:xfrm>
              <a:off x="2203500" y="1361379"/>
              <a:ext cx="464457" cy="430887"/>
            </a:xfrm>
            <a:prstGeom prst="rect">
              <a:avLst/>
            </a:prstGeom>
            <a:noFill/>
          </p:spPr>
          <p:txBody>
            <a:bodyPr wrap="square" lIns="0" tIns="0" rIns="0" bIns="3600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74320">
                <a:spcAft>
                  <a:spcPts val="900"/>
                </a:spcAft>
              </a:pPr>
              <a:r>
                <a:rPr lang="de-DE" sz="4000" b="1" i="1" dirty="0" smtClean="0">
                  <a:solidFill>
                    <a:schemeClr val="bg1"/>
                  </a:solidFill>
                  <a:latin typeface="Georgia" pitchFamily="18" charset="0"/>
                </a:rPr>
                <a:t>2</a:t>
              </a:r>
            </a:p>
          </p:txBody>
        </p:sp>
      </p:grpSp>
      <p:grpSp>
        <p:nvGrpSpPr>
          <p:cNvPr id="7" name="Group 34"/>
          <p:cNvGrpSpPr/>
          <p:nvPr/>
        </p:nvGrpSpPr>
        <p:grpSpPr>
          <a:xfrm>
            <a:off x="3799213" y="2161479"/>
            <a:ext cx="1541333" cy="1664219"/>
            <a:chOff x="3799213" y="1361379"/>
            <a:chExt cx="1541333" cy="1664219"/>
          </a:xfrm>
        </p:grpSpPr>
        <p:sp>
          <p:nvSpPr>
            <p:cNvPr id="24" name="Content Placeholder 2"/>
            <p:cNvSpPr txBox="1">
              <a:spLocks/>
            </p:cNvSpPr>
            <p:nvPr/>
          </p:nvSpPr>
          <p:spPr>
            <a:xfrm>
              <a:off x="3799213" y="1873011"/>
              <a:ext cx="1541333" cy="1152587"/>
            </a:xfrm>
            <a:prstGeom prst="rect">
              <a:avLst/>
            </a:prstGeom>
            <a:solidFill>
              <a:schemeClr val="accent2"/>
            </a:solidFill>
          </p:spPr>
          <p:txBody>
            <a:bodyPr vert="horz" lIns="144000" tIns="144000" rIns="144000" bIns="144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74320">
                <a:spcAft>
                  <a:spcPts val="900"/>
                </a:spcAft>
                <a:buClr>
                  <a:schemeClr val="tx1"/>
                </a:buClr>
              </a:pPr>
              <a:r>
                <a:rPr lang="de-DE" sz="1400" dirty="0" smtClean="0">
                  <a:solidFill>
                    <a:schemeClr val="bg1"/>
                  </a:solidFill>
                  <a:latin typeface="Georgia" pitchFamily="18" charset="0"/>
                </a:rPr>
                <a:t>Welche Kernfragen stellen sich für Unternehmen?</a:t>
              </a:r>
            </a:p>
          </p:txBody>
        </p:sp>
        <p:sp>
          <p:nvSpPr>
            <p:cNvPr id="25" name="TextBox 21"/>
            <p:cNvSpPr txBox="1"/>
            <p:nvPr/>
          </p:nvSpPr>
          <p:spPr>
            <a:xfrm>
              <a:off x="3837313" y="1361379"/>
              <a:ext cx="464457" cy="430887"/>
            </a:xfrm>
            <a:prstGeom prst="rect">
              <a:avLst/>
            </a:prstGeom>
            <a:noFill/>
          </p:spPr>
          <p:txBody>
            <a:bodyPr wrap="square" lIns="0" tIns="0" rIns="0" bIns="3600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74320">
                <a:spcAft>
                  <a:spcPts val="900"/>
                </a:spcAft>
              </a:pPr>
              <a:r>
                <a:rPr lang="de-DE" sz="4000" b="1" i="1" dirty="0" smtClean="0">
                  <a:solidFill>
                    <a:schemeClr val="bg1"/>
                  </a:solidFill>
                  <a:latin typeface="Georgia" pitchFamily="18" charset="0"/>
                </a:rPr>
                <a:t>3</a:t>
              </a:r>
            </a:p>
          </p:txBody>
        </p:sp>
      </p:grpSp>
      <p:grpSp>
        <p:nvGrpSpPr>
          <p:cNvPr id="8" name="Group 35"/>
          <p:cNvGrpSpPr/>
          <p:nvPr/>
        </p:nvGrpSpPr>
        <p:grpSpPr>
          <a:xfrm>
            <a:off x="5433025" y="2161479"/>
            <a:ext cx="1541333" cy="1664219"/>
            <a:chOff x="5433025" y="1361379"/>
            <a:chExt cx="1541333" cy="1664219"/>
          </a:xfrm>
        </p:grpSpPr>
        <p:sp>
          <p:nvSpPr>
            <p:cNvPr id="22" name="Content Placeholder 2"/>
            <p:cNvSpPr txBox="1">
              <a:spLocks/>
            </p:cNvSpPr>
            <p:nvPr/>
          </p:nvSpPr>
          <p:spPr>
            <a:xfrm>
              <a:off x="5433025" y="1873011"/>
              <a:ext cx="1541333" cy="1152587"/>
            </a:xfrm>
            <a:prstGeom prst="rect">
              <a:avLst/>
            </a:prstGeom>
            <a:solidFill>
              <a:schemeClr val="accent5"/>
            </a:solidFill>
          </p:spPr>
          <p:txBody>
            <a:bodyPr vert="horz" wrap="square" lIns="72000" tIns="144000" rIns="72000" bIns="144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74320">
                <a:spcAft>
                  <a:spcPts val="900"/>
                </a:spcAft>
                <a:buClr>
                  <a:schemeClr val="tx1"/>
                </a:buClr>
              </a:pPr>
              <a:r>
                <a:rPr lang="de-DE" sz="1400" dirty="0" smtClean="0">
                  <a:solidFill>
                    <a:schemeClr val="bg1"/>
                  </a:solidFill>
                  <a:latin typeface="Georgia" pitchFamily="18" charset="0"/>
                </a:rPr>
                <a:t>Maßnahmen im </a:t>
              </a:r>
              <a:r>
                <a:rPr lang="de-DE" sz="1400" dirty="0" err="1" smtClean="0">
                  <a:solidFill>
                    <a:schemeClr val="bg1"/>
                  </a:solidFill>
                  <a:latin typeface="Georgia" pitchFamily="18" charset="0"/>
                </a:rPr>
                <a:t>demogra-phischen</a:t>
              </a:r>
              <a:r>
                <a:rPr lang="de-DE" sz="1400" dirty="0" smtClean="0">
                  <a:solidFill>
                    <a:schemeClr val="bg1"/>
                  </a:solidFill>
                  <a:latin typeface="Georgia" pitchFamily="18" charset="0"/>
                </a:rPr>
                <a:t> Wandel</a:t>
              </a:r>
              <a:br>
                <a:rPr lang="de-DE" sz="1400" dirty="0" smtClean="0">
                  <a:solidFill>
                    <a:schemeClr val="bg1"/>
                  </a:solidFill>
                  <a:latin typeface="Georgia" pitchFamily="18" charset="0"/>
                </a:rPr>
              </a:br>
              <a:endParaRPr lang="de-DE" sz="1400" dirty="0" smtClean="0">
                <a:solidFill>
                  <a:schemeClr val="bg1"/>
                </a:solidFill>
                <a:latin typeface="Georgia" pitchFamily="18" charset="0"/>
              </a:endParaRPr>
            </a:p>
          </p:txBody>
        </p:sp>
        <p:sp>
          <p:nvSpPr>
            <p:cNvPr id="23" name="TextBox 22"/>
            <p:cNvSpPr txBox="1"/>
            <p:nvPr/>
          </p:nvSpPr>
          <p:spPr>
            <a:xfrm>
              <a:off x="5471125" y="1361379"/>
              <a:ext cx="464457" cy="430887"/>
            </a:xfrm>
            <a:prstGeom prst="rect">
              <a:avLst/>
            </a:prstGeom>
            <a:noFill/>
          </p:spPr>
          <p:txBody>
            <a:bodyPr wrap="square" lIns="0" tIns="0" rIns="0" bIns="3600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74320">
                <a:spcAft>
                  <a:spcPts val="900"/>
                </a:spcAft>
              </a:pPr>
              <a:r>
                <a:rPr lang="de-DE" sz="4000" b="1" i="1" dirty="0" smtClean="0">
                  <a:solidFill>
                    <a:schemeClr val="bg1"/>
                  </a:solidFill>
                  <a:latin typeface="Georgia" pitchFamily="18" charset="0"/>
                </a:rPr>
                <a:t>4</a:t>
              </a:r>
            </a:p>
          </p:txBody>
        </p:sp>
      </p:grpSp>
      <p:grpSp>
        <p:nvGrpSpPr>
          <p:cNvPr id="9" name="Group 36"/>
          <p:cNvGrpSpPr/>
          <p:nvPr/>
        </p:nvGrpSpPr>
        <p:grpSpPr>
          <a:xfrm>
            <a:off x="7069268" y="2161479"/>
            <a:ext cx="1541333" cy="1664219"/>
            <a:chOff x="7069268" y="1361379"/>
            <a:chExt cx="1541333" cy="1664219"/>
          </a:xfrm>
        </p:grpSpPr>
        <p:sp>
          <p:nvSpPr>
            <p:cNvPr id="20" name="Content Placeholder 2"/>
            <p:cNvSpPr txBox="1">
              <a:spLocks/>
            </p:cNvSpPr>
            <p:nvPr/>
          </p:nvSpPr>
          <p:spPr>
            <a:xfrm>
              <a:off x="7069268" y="1873011"/>
              <a:ext cx="1541333" cy="1152587"/>
            </a:xfrm>
            <a:prstGeom prst="rect">
              <a:avLst/>
            </a:prstGeom>
            <a:solidFill>
              <a:schemeClr val="accent2">
                <a:lumMod val="75000"/>
              </a:schemeClr>
            </a:solidFill>
          </p:spPr>
          <p:txBody>
            <a:bodyPr vert="horz" lIns="144000" tIns="144000" rIns="108000" bIns="144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74320">
                <a:spcAft>
                  <a:spcPts val="900"/>
                </a:spcAft>
                <a:buClr>
                  <a:schemeClr val="tx1"/>
                </a:buClr>
              </a:pPr>
              <a:r>
                <a:rPr lang="de-DE" sz="1400" dirty="0" smtClean="0">
                  <a:solidFill>
                    <a:schemeClr val="bg1"/>
                  </a:solidFill>
                  <a:latin typeface="Georgia" pitchFamily="18" charset="0"/>
                </a:rPr>
                <a:t>Woran Sie sich erinnern sollten</a:t>
              </a:r>
              <a:br>
                <a:rPr lang="de-DE" sz="1400" dirty="0" smtClean="0">
                  <a:solidFill>
                    <a:schemeClr val="bg1"/>
                  </a:solidFill>
                  <a:latin typeface="Georgia" pitchFamily="18" charset="0"/>
                </a:rPr>
              </a:br>
              <a:r>
                <a:rPr lang="de-DE" sz="1400" dirty="0" smtClean="0">
                  <a:solidFill>
                    <a:schemeClr val="bg1"/>
                  </a:solidFill>
                  <a:latin typeface="Georgia" pitchFamily="18" charset="0"/>
                </a:rPr>
                <a:t/>
              </a:r>
              <a:br>
                <a:rPr lang="de-DE" sz="1400" dirty="0" smtClean="0">
                  <a:solidFill>
                    <a:schemeClr val="bg1"/>
                  </a:solidFill>
                  <a:latin typeface="Georgia" pitchFamily="18" charset="0"/>
                </a:rPr>
              </a:br>
              <a:endParaRPr lang="de-DE" sz="1400" dirty="0" smtClean="0">
                <a:solidFill>
                  <a:schemeClr val="bg1"/>
                </a:solidFill>
                <a:latin typeface="Georgia" pitchFamily="18" charset="0"/>
              </a:endParaRPr>
            </a:p>
          </p:txBody>
        </p:sp>
        <p:sp>
          <p:nvSpPr>
            <p:cNvPr id="21" name="TextBox 23"/>
            <p:cNvSpPr txBox="1"/>
            <p:nvPr/>
          </p:nvSpPr>
          <p:spPr>
            <a:xfrm>
              <a:off x="7124700" y="1361379"/>
              <a:ext cx="464457" cy="430887"/>
            </a:xfrm>
            <a:prstGeom prst="rect">
              <a:avLst/>
            </a:prstGeom>
            <a:noFill/>
          </p:spPr>
          <p:txBody>
            <a:bodyPr wrap="square" lIns="0" tIns="0" rIns="0" bIns="3600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74320">
                <a:spcAft>
                  <a:spcPts val="900"/>
                </a:spcAft>
              </a:pPr>
              <a:r>
                <a:rPr lang="de-DE" sz="4000" b="1" i="1" dirty="0" smtClean="0">
                  <a:solidFill>
                    <a:schemeClr val="bg1"/>
                  </a:solidFill>
                  <a:latin typeface="Georgia" pitchFamily="18" charset="0"/>
                </a:rPr>
                <a:t>5</a:t>
              </a:r>
            </a:p>
          </p:txBody>
        </p:sp>
      </p:grpSp>
      <p:sp>
        <p:nvSpPr>
          <p:cNvPr id="31" name="Slide Number Placeholder 30"/>
          <p:cNvSpPr>
            <a:spLocks noGrp="1"/>
          </p:cNvSpPr>
          <p:nvPr>
            <p:ph type="sldNum" sz="quarter" idx="18"/>
          </p:nvPr>
        </p:nvSpPr>
        <p:spPr/>
        <p:txBody>
          <a:bodyPr/>
          <a:lstStyle/>
          <a:p>
            <a:r>
              <a:rPr lang="en-GB" smtClean="0"/>
              <a:t>Slide </a:t>
            </a:r>
            <a:fld id="{990BDCEA-BE6E-4286-A41E-104A59CEBA9F}" type="slidenum">
              <a:rPr lang="en-GB" smtClean="0"/>
              <a:pPr/>
              <a:t>2</a:t>
            </a:fld>
            <a:endParaRPr lang="en-GB"/>
          </a:p>
        </p:txBody>
      </p:sp>
      <p:sp>
        <p:nvSpPr>
          <p:cNvPr id="32" name="Date Placeholder 31"/>
          <p:cNvSpPr>
            <a:spLocks noGrp="1"/>
          </p:cNvSpPr>
          <p:nvPr>
            <p:ph type="dt" sz="half" idx="16"/>
          </p:nvPr>
        </p:nvSpPr>
        <p:spPr/>
        <p:txBody>
          <a:bodyPr/>
          <a:lstStyle/>
          <a:p>
            <a:r>
              <a:rPr lang="en-GB" smtClean="0"/>
              <a:t>01. März 2012</a:t>
            </a:r>
            <a:endParaRPr lang="en-GB"/>
          </a:p>
        </p:txBody>
      </p:sp>
      <p:sp>
        <p:nvSpPr>
          <p:cNvPr id="33" name="Footer Placeholder 32"/>
          <p:cNvSpPr>
            <a:spLocks noGrp="1"/>
          </p:cNvSpPr>
          <p:nvPr>
            <p:ph type="ftr" sz="quarter" idx="17"/>
          </p:nvPr>
        </p:nvSpPr>
        <p:spPr/>
        <p:txBody>
          <a:bodyPr/>
          <a:lstStyle/>
          <a:p>
            <a:r>
              <a:rPr lang="en-GB" smtClean="0"/>
              <a:t>Millenials at work</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de-DE" dirty="0" smtClean="0"/>
              <a:t>Die Zukunft ist ungewiss, aber kann mit Szenarien vorgedacht werden </a:t>
            </a:r>
            <a:br>
              <a:rPr lang="de-DE" dirty="0" smtClean="0"/>
            </a:br>
            <a:endParaRPr lang="de-DE" dirty="0"/>
          </a:p>
        </p:txBody>
      </p:sp>
      <p:pic>
        <p:nvPicPr>
          <p:cNvPr id="2" name="Picture 2"/>
          <p:cNvPicPr>
            <a:picLocks noChangeAspect="1" noChangeArrowheads="1"/>
          </p:cNvPicPr>
          <p:nvPr/>
        </p:nvPicPr>
        <p:blipFill>
          <a:blip r:embed="rId3" cstate="print"/>
          <a:srcRect/>
          <a:stretch>
            <a:fillRect/>
          </a:stretch>
        </p:blipFill>
        <p:spPr bwMode="auto">
          <a:xfrm>
            <a:off x="735012" y="1447800"/>
            <a:ext cx="7646988" cy="4809981"/>
          </a:xfrm>
          <a:prstGeom prst="rect">
            <a:avLst/>
          </a:prstGeom>
          <a:noFill/>
          <a:ln w="9525">
            <a:noFill/>
            <a:miter lim="800000"/>
            <a:headEnd/>
            <a:tailEnd/>
          </a:ln>
        </p:spPr>
      </p:pic>
      <p:sp>
        <p:nvSpPr>
          <p:cNvPr id="7" name="Slide Number Placeholder 6"/>
          <p:cNvSpPr>
            <a:spLocks noGrp="1"/>
          </p:cNvSpPr>
          <p:nvPr>
            <p:ph type="sldNum" sz="quarter" idx="18"/>
          </p:nvPr>
        </p:nvSpPr>
        <p:spPr/>
        <p:txBody>
          <a:bodyPr/>
          <a:lstStyle/>
          <a:p>
            <a:r>
              <a:rPr lang="en-GB" smtClean="0"/>
              <a:t>Slide </a:t>
            </a:r>
            <a:fld id="{2FBA2132-F30A-4806-9CFD-AEBFA397FB94}" type="slidenum">
              <a:rPr lang="en-GB" smtClean="0"/>
              <a:pPr/>
              <a:t>20</a:t>
            </a:fld>
            <a:endParaRPr lang="en-GB"/>
          </a:p>
        </p:txBody>
      </p:sp>
      <p:sp>
        <p:nvSpPr>
          <p:cNvPr id="8" name="Date Placeholder 7"/>
          <p:cNvSpPr>
            <a:spLocks noGrp="1"/>
          </p:cNvSpPr>
          <p:nvPr>
            <p:ph type="dt" sz="half" idx="16"/>
          </p:nvPr>
        </p:nvSpPr>
        <p:spPr/>
        <p:txBody>
          <a:bodyPr/>
          <a:lstStyle/>
          <a:p>
            <a:r>
              <a:rPr lang="en-GB" smtClean="0"/>
              <a:t>01. März 2012</a:t>
            </a:r>
            <a:endParaRPr lang="en-GB"/>
          </a:p>
        </p:txBody>
      </p:sp>
      <p:sp>
        <p:nvSpPr>
          <p:cNvPr id="10" name="Footer Placeholder 9"/>
          <p:cNvSpPr>
            <a:spLocks noGrp="1"/>
          </p:cNvSpPr>
          <p:nvPr>
            <p:ph type="ftr" sz="quarter" idx="17"/>
          </p:nvPr>
        </p:nvSpPr>
        <p:spPr/>
        <p:txBody>
          <a:bodyPr/>
          <a:lstStyle/>
          <a:p>
            <a:r>
              <a:rPr lang="en-GB" smtClean="0"/>
              <a:t>Millenials at work</a:t>
            </a:r>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indent="-274320">
              <a:spcAft>
                <a:spcPts val="900"/>
              </a:spcAft>
            </a:pPr>
            <a:r>
              <a:rPr lang="de-DE" dirty="0" smtClean="0">
                <a:latin typeface="Georgia" pitchFamily="18" charset="0"/>
              </a:rPr>
              <a:t>Die Maßnahmen zum Umgang mit dem demographischen Wandel</a:t>
            </a:r>
          </a:p>
        </p:txBody>
      </p:sp>
      <p:sp>
        <p:nvSpPr>
          <p:cNvPr id="4" name="Subtitle 3"/>
          <p:cNvSpPr>
            <a:spLocks noGrp="1"/>
          </p:cNvSpPr>
          <p:nvPr>
            <p:ph type="subTitle" idx="1"/>
          </p:nvPr>
        </p:nvSpPr>
        <p:spPr/>
        <p:txBody>
          <a:bodyPr/>
          <a:lstStyle/>
          <a:p>
            <a:r>
              <a:rPr lang="de-DE" dirty="0" smtClean="0">
                <a:latin typeface="Georgia" pitchFamily="18" charset="0"/>
              </a:rPr>
              <a:t>Upgrades für das Personalmanagement</a:t>
            </a:r>
            <a:endParaRPr lang="de-DE" dirty="0" smtClean="0"/>
          </a:p>
          <a:p>
            <a:endParaRPr lang="de-DE" dirty="0"/>
          </a:p>
        </p:txBody>
      </p:sp>
      <p:sp>
        <p:nvSpPr>
          <p:cNvPr id="8" name="TextBox 7"/>
          <p:cNvSpPr txBox="1"/>
          <p:nvPr/>
        </p:nvSpPr>
        <p:spPr>
          <a:xfrm>
            <a:off x="533400" y="2971800"/>
            <a:ext cx="3174504" cy="3200400"/>
          </a:xfrm>
          <a:prstGeom prst="rect">
            <a:avLst/>
          </a:prstGeom>
          <a:noFill/>
        </p:spPr>
        <p:txBody>
          <a:bodyPr wrap="none" lIns="0" tIns="0" rIns="0" bIns="0" rtlCol="0" anchor="b" anchorCtr="0">
            <a:noAutofit/>
          </a:bodyPr>
          <a:lstStyle/>
          <a:p>
            <a:pPr>
              <a:lnSpc>
                <a:spcPts val="20000"/>
              </a:lnSpc>
            </a:pPr>
            <a:r>
              <a:rPr lang="de-DE" sz="24000" b="1" i="1" dirty="0" smtClean="0">
                <a:solidFill>
                  <a:schemeClr val="bg1"/>
                </a:solidFill>
                <a:latin typeface="Georgia" pitchFamily="18" charset="0"/>
              </a:rPr>
              <a:t>4</a:t>
            </a:r>
          </a:p>
        </p:txBody>
      </p:sp>
      <p:sp>
        <p:nvSpPr>
          <p:cNvPr id="9" name="Slide Number Placeholder 8"/>
          <p:cNvSpPr>
            <a:spLocks noGrp="1"/>
          </p:cNvSpPr>
          <p:nvPr>
            <p:ph type="sldNum" sz="quarter" idx="16"/>
          </p:nvPr>
        </p:nvSpPr>
        <p:spPr/>
        <p:txBody>
          <a:bodyPr/>
          <a:lstStyle/>
          <a:p>
            <a:r>
              <a:rPr lang="en-GB" smtClean="0"/>
              <a:t>Slide </a:t>
            </a:r>
            <a:fld id="{F21B8C16-0B4A-4C87-8906-B6C3C43F015D}" type="slidenum">
              <a:rPr lang="en-GB" smtClean="0"/>
              <a:pPr/>
              <a:t>21</a:t>
            </a:fld>
            <a:endParaRPr lang="en-GB"/>
          </a:p>
        </p:txBody>
      </p:sp>
      <p:sp>
        <p:nvSpPr>
          <p:cNvPr id="10" name="Date Placeholder 9"/>
          <p:cNvSpPr>
            <a:spLocks noGrp="1"/>
          </p:cNvSpPr>
          <p:nvPr>
            <p:ph type="dt" sz="half" idx="14"/>
          </p:nvPr>
        </p:nvSpPr>
        <p:spPr/>
        <p:txBody>
          <a:bodyPr/>
          <a:lstStyle/>
          <a:p>
            <a:r>
              <a:rPr lang="en-GB" smtClean="0"/>
              <a:t>01. März 2012</a:t>
            </a:r>
            <a:endParaRPr lang="en-GB"/>
          </a:p>
        </p:txBody>
      </p:sp>
      <p:sp>
        <p:nvSpPr>
          <p:cNvPr id="11" name="Footer Placeholder 10"/>
          <p:cNvSpPr>
            <a:spLocks noGrp="1"/>
          </p:cNvSpPr>
          <p:nvPr>
            <p:ph type="ftr" sz="quarter" idx="15"/>
          </p:nvPr>
        </p:nvSpPr>
        <p:spPr/>
        <p:txBody>
          <a:bodyPr/>
          <a:lstStyle/>
          <a:p>
            <a:r>
              <a:rPr lang="en-GB" smtClean="0"/>
              <a:t>Millenials at work</a:t>
            </a:r>
            <a:endParaRPr lang="en-GB"/>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Den Startpunkt bilden mit einer die Transparenz fördernden strategischen Personalplanung</a:t>
            </a:r>
            <a:endParaRPr lang="de-DE" dirty="0"/>
          </a:p>
        </p:txBody>
      </p:sp>
      <p:pic>
        <p:nvPicPr>
          <p:cNvPr id="1026" name="Picture 2"/>
          <p:cNvPicPr>
            <a:picLocks noChangeAspect="1" noChangeArrowheads="1"/>
          </p:cNvPicPr>
          <p:nvPr/>
        </p:nvPicPr>
        <p:blipFill>
          <a:blip r:embed="rId2" cstate="print"/>
          <a:srcRect/>
          <a:stretch>
            <a:fillRect/>
          </a:stretch>
        </p:blipFill>
        <p:spPr bwMode="auto">
          <a:xfrm>
            <a:off x="319088" y="1638300"/>
            <a:ext cx="8504237" cy="4457700"/>
          </a:xfrm>
          <a:prstGeom prst="rect">
            <a:avLst/>
          </a:prstGeom>
          <a:noFill/>
          <a:ln w="9525">
            <a:noFill/>
            <a:miter lim="800000"/>
            <a:headEnd/>
            <a:tailEnd/>
          </a:ln>
        </p:spPr>
      </p:pic>
      <p:sp>
        <p:nvSpPr>
          <p:cNvPr id="7" name="Slide Number Placeholder 6"/>
          <p:cNvSpPr>
            <a:spLocks noGrp="1"/>
          </p:cNvSpPr>
          <p:nvPr>
            <p:ph type="sldNum" sz="quarter" idx="18"/>
          </p:nvPr>
        </p:nvSpPr>
        <p:spPr/>
        <p:txBody>
          <a:bodyPr/>
          <a:lstStyle/>
          <a:p>
            <a:r>
              <a:rPr lang="en-GB" smtClean="0"/>
              <a:t>Slide </a:t>
            </a:r>
            <a:fld id="{2FBA2132-F30A-4806-9CFD-AEBFA397FB94}" type="slidenum">
              <a:rPr lang="en-GB" smtClean="0"/>
              <a:pPr/>
              <a:t>22</a:t>
            </a:fld>
            <a:endParaRPr lang="en-GB"/>
          </a:p>
        </p:txBody>
      </p:sp>
      <p:sp>
        <p:nvSpPr>
          <p:cNvPr id="8" name="Date Placeholder 7"/>
          <p:cNvSpPr>
            <a:spLocks noGrp="1"/>
          </p:cNvSpPr>
          <p:nvPr>
            <p:ph type="dt" sz="half" idx="16"/>
          </p:nvPr>
        </p:nvSpPr>
        <p:spPr/>
        <p:txBody>
          <a:bodyPr/>
          <a:lstStyle/>
          <a:p>
            <a:r>
              <a:rPr lang="en-GB" smtClean="0"/>
              <a:t>01. März 2012</a:t>
            </a:r>
            <a:endParaRPr lang="en-GB"/>
          </a:p>
        </p:txBody>
      </p:sp>
      <p:sp>
        <p:nvSpPr>
          <p:cNvPr id="9" name="Footer Placeholder 8"/>
          <p:cNvSpPr>
            <a:spLocks noGrp="1"/>
          </p:cNvSpPr>
          <p:nvPr>
            <p:ph type="ftr" sz="quarter" idx="17"/>
          </p:nvPr>
        </p:nvSpPr>
        <p:spPr/>
        <p:txBody>
          <a:bodyPr/>
          <a:lstStyle/>
          <a:p>
            <a:r>
              <a:rPr lang="en-GB" smtClean="0"/>
              <a:t>Millenials at work</a:t>
            </a:r>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Und was sollten Sie tun, um Millennials zu binden?</a:t>
            </a:r>
            <a:endParaRPr lang="de-DE" dirty="0"/>
          </a:p>
        </p:txBody>
      </p:sp>
      <p:sp>
        <p:nvSpPr>
          <p:cNvPr id="3" name="Content Placeholder 2"/>
          <p:cNvSpPr>
            <a:spLocks noGrp="1"/>
          </p:cNvSpPr>
          <p:nvPr>
            <p:ph sz="quarter" idx="14"/>
          </p:nvPr>
        </p:nvSpPr>
        <p:spPr>
          <a:xfrm>
            <a:off x="533400" y="1600200"/>
            <a:ext cx="3894584" cy="4419599"/>
          </a:xfrm>
        </p:spPr>
        <p:txBody>
          <a:bodyPr/>
          <a:lstStyle/>
          <a:p>
            <a:pPr marL="174625" indent="-174625">
              <a:spcAft>
                <a:spcPts val="1000"/>
              </a:spcAft>
              <a:buFont typeface="Arial" pitchFamily="34" charset="0"/>
              <a:buChar char="•"/>
              <a:defRPr/>
            </a:pPr>
            <a:r>
              <a:rPr lang="de-DE" sz="1400" dirty="0" smtClean="0"/>
              <a:t>Kreativere Vergütungsstrategien und was Millennials motiviert. Z.B. ist es Zeit für Cash Boni, Firmenwagen, </a:t>
            </a:r>
            <a:r>
              <a:rPr lang="de-DE" sz="1400" dirty="0" err="1" smtClean="0"/>
              <a:t>Sabbaticals</a:t>
            </a:r>
            <a:r>
              <a:rPr lang="de-DE" sz="1400" dirty="0" smtClean="0"/>
              <a:t>, soziale Projekte oder andere Dinge</a:t>
            </a:r>
          </a:p>
          <a:p>
            <a:pPr marL="174625" indent="-174625">
              <a:spcAft>
                <a:spcPts val="1000"/>
              </a:spcAft>
              <a:buFont typeface="Arial" pitchFamily="34" charset="0"/>
              <a:buChar char="•"/>
              <a:defRPr/>
            </a:pPr>
            <a:r>
              <a:rPr lang="de-DE" sz="1400" dirty="0" smtClean="0"/>
              <a:t>Globale Einsatzmöglichkeiten – wie kann diese begeisterte Generation die globale Mobilität unterstützen?</a:t>
            </a:r>
          </a:p>
          <a:p>
            <a:pPr marL="174625" indent="-174625">
              <a:spcAft>
                <a:spcPts val="600"/>
              </a:spcAft>
              <a:buFont typeface="Arial" pitchFamily="34" charset="0"/>
              <a:buChar char="•"/>
              <a:defRPr/>
            </a:pPr>
            <a:r>
              <a:rPr lang="de-DE" sz="1400" dirty="0" smtClean="0"/>
              <a:t>Persönliche Entwicklung und Training – Coaching/Mentoring-Programme</a:t>
            </a:r>
          </a:p>
          <a:p>
            <a:pPr marL="174625" indent="-174625">
              <a:spcAft>
                <a:spcPts val="600"/>
              </a:spcAft>
              <a:buFont typeface="Arial" pitchFamily="34" charset="0"/>
              <a:buChar char="•"/>
              <a:defRPr/>
            </a:pPr>
            <a:r>
              <a:rPr lang="de-DE" sz="1400" dirty="0" smtClean="0"/>
              <a:t>Klare Aussage zur Corporate Responsibility als Teil des Wertversprechens</a:t>
            </a:r>
          </a:p>
          <a:p>
            <a:pPr marL="174625" indent="-174625">
              <a:spcAft>
                <a:spcPts val="600"/>
              </a:spcAft>
              <a:buFont typeface="Arial" pitchFamily="34" charset="0"/>
              <a:buChar char="•"/>
              <a:defRPr/>
            </a:pPr>
            <a:r>
              <a:rPr lang="de-DE" sz="1400" dirty="0" smtClean="0"/>
              <a:t>Einsatz der Nutzung von Technologien für  die Generation Y-Zielgruppe </a:t>
            </a:r>
          </a:p>
          <a:p>
            <a:pPr marL="174625" indent="-174625">
              <a:spcAft>
                <a:spcPts val="600"/>
              </a:spcAft>
              <a:buFont typeface="Arial" pitchFamily="34" charset="0"/>
              <a:buChar char="•"/>
              <a:defRPr/>
            </a:pPr>
            <a:r>
              <a:rPr lang="de-DE" sz="1400" dirty="0" smtClean="0"/>
              <a:t>Formulieren eines Wertversprechens: Kommunizieren Sie intern und extern, was es heißt, für eine Organisation zu arbeiten</a:t>
            </a:r>
          </a:p>
          <a:p>
            <a:pPr marL="174625" indent="-174625">
              <a:spcAft>
                <a:spcPts val="600"/>
              </a:spcAft>
              <a:buFont typeface="Arial" pitchFamily="34" charset="0"/>
              <a:buChar char="•"/>
              <a:defRPr/>
            </a:pPr>
            <a:r>
              <a:rPr lang="de-DE" sz="1400" dirty="0" smtClean="0"/>
              <a:t>Metrics und </a:t>
            </a:r>
            <a:r>
              <a:rPr lang="de-DE" sz="1400" dirty="0" err="1" smtClean="0"/>
              <a:t>Benchmarking</a:t>
            </a:r>
            <a:r>
              <a:rPr lang="de-DE" sz="1400" dirty="0" smtClean="0"/>
              <a:t>, die Belegschaft zu segmentieren</a:t>
            </a:r>
          </a:p>
          <a:p>
            <a:pPr marL="174625" indent="-174625">
              <a:spcAft>
                <a:spcPts val="1000"/>
              </a:spcAft>
              <a:buFont typeface="Arial" pitchFamily="34" charset="0"/>
              <a:buChar char="•"/>
              <a:defRPr/>
            </a:pPr>
            <a:endParaRPr lang="de-DE" sz="1400" dirty="0" smtClean="0"/>
          </a:p>
        </p:txBody>
      </p:sp>
      <p:pic>
        <p:nvPicPr>
          <p:cNvPr id="8" name="Picture 7" descr="slide 33.jpg"/>
          <p:cNvPicPr>
            <a:picLocks noChangeAspect="1"/>
          </p:cNvPicPr>
          <p:nvPr/>
        </p:nvPicPr>
        <p:blipFill>
          <a:blip r:embed="rId2" cstate="print"/>
          <a:srcRect/>
          <a:stretch>
            <a:fillRect/>
          </a:stretch>
        </p:blipFill>
        <p:spPr bwMode="auto">
          <a:xfrm>
            <a:off x="4654550" y="1676400"/>
            <a:ext cx="4305300" cy="4267200"/>
          </a:xfrm>
          <a:prstGeom prst="rect">
            <a:avLst/>
          </a:prstGeom>
          <a:noFill/>
          <a:ln w="9525">
            <a:noFill/>
            <a:miter lim="800000"/>
            <a:headEnd/>
            <a:tailEnd/>
          </a:ln>
        </p:spPr>
      </p:pic>
      <p:sp>
        <p:nvSpPr>
          <p:cNvPr id="9" name="Slide Number Placeholder 8"/>
          <p:cNvSpPr>
            <a:spLocks noGrp="1"/>
          </p:cNvSpPr>
          <p:nvPr>
            <p:ph type="sldNum" sz="quarter" idx="18"/>
          </p:nvPr>
        </p:nvSpPr>
        <p:spPr/>
        <p:txBody>
          <a:bodyPr/>
          <a:lstStyle/>
          <a:p>
            <a:r>
              <a:rPr lang="en-GB" smtClean="0"/>
              <a:t>Slide </a:t>
            </a:r>
            <a:fld id="{2161438C-B2B2-41DD-B604-34A3CF0FEAAC}" type="slidenum">
              <a:rPr lang="en-GB" smtClean="0"/>
              <a:pPr/>
              <a:t>23</a:t>
            </a:fld>
            <a:endParaRPr lang="en-GB"/>
          </a:p>
        </p:txBody>
      </p:sp>
      <p:sp>
        <p:nvSpPr>
          <p:cNvPr id="10" name="Date Placeholder 9"/>
          <p:cNvSpPr>
            <a:spLocks noGrp="1"/>
          </p:cNvSpPr>
          <p:nvPr>
            <p:ph type="dt" sz="half" idx="16"/>
          </p:nvPr>
        </p:nvSpPr>
        <p:spPr/>
        <p:txBody>
          <a:bodyPr/>
          <a:lstStyle/>
          <a:p>
            <a:r>
              <a:rPr lang="en-GB" smtClean="0"/>
              <a:t>01. März 2012</a:t>
            </a:r>
            <a:endParaRPr lang="en-GB"/>
          </a:p>
        </p:txBody>
      </p:sp>
      <p:sp>
        <p:nvSpPr>
          <p:cNvPr id="11" name="Footer Placeholder 10"/>
          <p:cNvSpPr>
            <a:spLocks noGrp="1"/>
          </p:cNvSpPr>
          <p:nvPr>
            <p:ph type="ftr" sz="quarter" idx="17"/>
          </p:nvPr>
        </p:nvSpPr>
        <p:spPr/>
        <p:txBody>
          <a:bodyPr/>
          <a:lstStyle/>
          <a:p>
            <a:r>
              <a:rPr lang="en-GB" smtClean="0"/>
              <a:t>Millenials at work</a:t>
            </a:r>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Wie können Sie die silberne Generation (produktiv) halten?</a:t>
            </a:r>
            <a:endParaRPr lang="de-DE" dirty="0"/>
          </a:p>
        </p:txBody>
      </p:sp>
      <p:sp>
        <p:nvSpPr>
          <p:cNvPr id="3" name="Content Placeholder 2"/>
          <p:cNvSpPr>
            <a:spLocks noGrp="1"/>
          </p:cNvSpPr>
          <p:nvPr>
            <p:ph sz="quarter" idx="14"/>
          </p:nvPr>
        </p:nvSpPr>
        <p:spPr/>
        <p:txBody>
          <a:bodyPr/>
          <a:lstStyle/>
          <a:p>
            <a:pPr marL="174625" indent="-174625">
              <a:buFont typeface="Arial" pitchFamily="34" charset="0"/>
              <a:buChar char="•"/>
            </a:pPr>
            <a:r>
              <a:rPr lang="de-DE" dirty="0" smtClean="0"/>
              <a:t>Altersgerechte Karriere- und Weiterbildungsmodelle</a:t>
            </a:r>
          </a:p>
          <a:p>
            <a:pPr marL="174625" indent="-174625">
              <a:buFont typeface="Arial" pitchFamily="34" charset="0"/>
              <a:buChar char="•"/>
            </a:pPr>
            <a:r>
              <a:rPr lang="de-DE" dirty="0" smtClean="0"/>
              <a:t>Lebensphasenorientierte Arbeitsmodelle</a:t>
            </a:r>
          </a:p>
          <a:p>
            <a:pPr marL="174625" indent="-174625">
              <a:buFont typeface="Arial" pitchFamily="34" charset="0"/>
              <a:buChar char="•"/>
            </a:pPr>
            <a:r>
              <a:rPr lang="de-DE" dirty="0" smtClean="0"/>
              <a:t>Fach- oder Expertenkarrieren</a:t>
            </a:r>
          </a:p>
          <a:p>
            <a:pPr marL="174625" indent="-174625">
              <a:buFont typeface="Arial" pitchFamily="34" charset="0"/>
              <a:buChar char="•"/>
            </a:pPr>
            <a:r>
              <a:rPr lang="de-DE" dirty="0" smtClean="0"/>
              <a:t>Lebenslanges Lernen</a:t>
            </a:r>
          </a:p>
          <a:p>
            <a:pPr marL="174625" indent="-174625">
              <a:buFont typeface="Arial" pitchFamily="34" charset="0"/>
              <a:buChar char="•"/>
            </a:pPr>
            <a:r>
              <a:rPr lang="de-DE" dirty="0" smtClean="0"/>
              <a:t>Bewusstsein für den demographischen Wandel in der Unternehmenskultur</a:t>
            </a:r>
          </a:p>
          <a:p>
            <a:pPr marL="174625" indent="-174625">
              <a:buFont typeface="Arial" pitchFamily="34" charset="0"/>
              <a:buChar char="•"/>
            </a:pPr>
            <a:r>
              <a:rPr lang="de-DE" dirty="0" smtClean="0"/>
              <a:t>Altersgerechte Arbeitsmodelle</a:t>
            </a:r>
          </a:p>
          <a:p>
            <a:pPr marL="174625" indent="-174625">
              <a:buFont typeface="Arial" pitchFamily="34" charset="0"/>
              <a:buChar char="•"/>
            </a:pPr>
            <a:r>
              <a:rPr lang="de-DE" dirty="0" smtClean="0"/>
              <a:t>Aufsteigende Disziplin „Stress- und Gesundheitsmanagement“</a:t>
            </a:r>
          </a:p>
          <a:p>
            <a:endParaRPr lang="de-DE" dirty="0"/>
          </a:p>
        </p:txBody>
      </p:sp>
      <p:pic>
        <p:nvPicPr>
          <p:cNvPr id="10" name="Picture 5" descr="WR11_06GAR030_h[1]_new"/>
          <p:cNvPicPr>
            <a:picLocks noChangeAspect="1" noChangeArrowheads="1"/>
          </p:cNvPicPr>
          <p:nvPr/>
        </p:nvPicPr>
        <p:blipFill>
          <a:blip r:embed="rId2" cstate="print"/>
          <a:srcRect r="11070"/>
          <a:stretch>
            <a:fillRect/>
          </a:stretch>
        </p:blipFill>
        <p:spPr bwMode="auto">
          <a:xfrm>
            <a:off x="4716016" y="1733550"/>
            <a:ext cx="4170363" cy="4438650"/>
          </a:xfrm>
          <a:prstGeom prst="rect">
            <a:avLst/>
          </a:prstGeom>
          <a:noFill/>
          <a:ln w="9525">
            <a:noFill/>
            <a:miter lim="800000"/>
            <a:headEnd/>
            <a:tailEnd/>
          </a:ln>
        </p:spPr>
      </p:pic>
      <p:sp>
        <p:nvSpPr>
          <p:cNvPr id="8" name="Slide Number Placeholder 7"/>
          <p:cNvSpPr>
            <a:spLocks noGrp="1"/>
          </p:cNvSpPr>
          <p:nvPr>
            <p:ph type="sldNum" sz="quarter" idx="18"/>
          </p:nvPr>
        </p:nvSpPr>
        <p:spPr/>
        <p:txBody>
          <a:bodyPr/>
          <a:lstStyle/>
          <a:p>
            <a:r>
              <a:rPr lang="en-GB" smtClean="0"/>
              <a:t>Slide </a:t>
            </a:r>
            <a:fld id="{2161438C-B2B2-41DD-B604-34A3CF0FEAAC}" type="slidenum">
              <a:rPr lang="en-GB" smtClean="0"/>
              <a:pPr/>
              <a:t>24</a:t>
            </a:fld>
            <a:endParaRPr lang="en-GB"/>
          </a:p>
        </p:txBody>
      </p:sp>
      <p:sp>
        <p:nvSpPr>
          <p:cNvPr id="9" name="Date Placeholder 8"/>
          <p:cNvSpPr>
            <a:spLocks noGrp="1"/>
          </p:cNvSpPr>
          <p:nvPr>
            <p:ph type="dt" sz="half" idx="16"/>
          </p:nvPr>
        </p:nvSpPr>
        <p:spPr/>
        <p:txBody>
          <a:bodyPr/>
          <a:lstStyle/>
          <a:p>
            <a:r>
              <a:rPr lang="en-GB" smtClean="0"/>
              <a:t>01. März 2012</a:t>
            </a:r>
            <a:endParaRPr lang="en-GB"/>
          </a:p>
        </p:txBody>
      </p:sp>
      <p:sp>
        <p:nvSpPr>
          <p:cNvPr id="11" name="Footer Placeholder 10"/>
          <p:cNvSpPr>
            <a:spLocks noGrp="1"/>
          </p:cNvSpPr>
          <p:nvPr>
            <p:ph type="ftr" sz="quarter" idx="17"/>
          </p:nvPr>
        </p:nvSpPr>
        <p:spPr/>
        <p:txBody>
          <a:bodyPr/>
          <a:lstStyle/>
          <a:p>
            <a:r>
              <a:rPr lang="en-GB" smtClean="0"/>
              <a:t>Millenials at work</a:t>
            </a:r>
            <a:endParaRPr lang="en-GB"/>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Wie können Sie Vielfalt nutzen?</a:t>
            </a:r>
            <a:endParaRPr lang="de-DE" dirty="0"/>
          </a:p>
        </p:txBody>
      </p:sp>
      <p:sp>
        <p:nvSpPr>
          <p:cNvPr id="3" name="Content Placeholder 2"/>
          <p:cNvSpPr>
            <a:spLocks noGrp="1"/>
          </p:cNvSpPr>
          <p:nvPr>
            <p:ph sz="quarter" idx="14"/>
          </p:nvPr>
        </p:nvSpPr>
        <p:spPr>
          <a:xfrm>
            <a:off x="533400" y="1752601"/>
            <a:ext cx="4038600" cy="4419599"/>
          </a:xfrm>
        </p:spPr>
        <p:txBody>
          <a:bodyPr/>
          <a:lstStyle/>
          <a:p>
            <a:pPr marL="174625" indent="-174625">
              <a:spcAft>
                <a:spcPts val="600"/>
              </a:spcAft>
              <a:buFont typeface="Arial" pitchFamily="34" charset="0"/>
              <a:buChar char="•"/>
            </a:pPr>
            <a:r>
              <a:rPr lang="de-DE" sz="1800" dirty="0" smtClean="0"/>
              <a:t>Strategischer Nutzen statt Selbstzweck</a:t>
            </a:r>
          </a:p>
          <a:p>
            <a:pPr marL="174625" indent="-174625">
              <a:spcAft>
                <a:spcPts val="600"/>
              </a:spcAft>
              <a:buFont typeface="Arial" pitchFamily="34" charset="0"/>
              <a:buChar char="•"/>
            </a:pPr>
            <a:r>
              <a:rPr lang="de-DE" sz="1800" dirty="0" smtClean="0"/>
              <a:t>Nicht im „Quotenmanagement“ verharren</a:t>
            </a:r>
          </a:p>
          <a:p>
            <a:pPr marL="174625" indent="-174625">
              <a:spcAft>
                <a:spcPts val="600"/>
              </a:spcAft>
              <a:buFont typeface="Arial" pitchFamily="34" charset="0"/>
              <a:buChar char="•"/>
            </a:pPr>
            <a:r>
              <a:rPr lang="de-DE" sz="1800" dirty="0" smtClean="0"/>
              <a:t>Erweiterung des Suchfelds und Fokussierung der Mitarbeiter</a:t>
            </a:r>
            <a:r>
              <a:rPr lang="de-DE" sz="1800" i="1" dirty="0" smtClean="0"/>
              <a:t>kompetenz</a:t>
            </a:r>
          </a:p>
          <a:p>
            <a:pPr marL="174625" indent="-174625">
              <a:spcAft>
                <a:spcPts val="600"/>
              </a:spcAft>
              <a:buFont typeface="Arial" pitchFamily="34" charset="0"/>
              <a:buChar char="•"/>
            </a:pPr>
            <a:r>
              <a:rPr lang="de-DE" sz="1800" dirty="0" smtClean="0"/>
              <a:t>Einschreiben in die Unternehmens-DNA „durch die Hintertür“</a:t>
            </a:r>
          </a:p>
          <a:p>
            <a:pPr marL="174625" indent="-174625">
              <a:spcAft>
                <a:spcPts val="600"/>
              </a:spcAft>
              <a:buFont typeface="Arial" pitchFamily="34" charset="0"/>
              <a:buChar char="•"/>
            </a:pPr>
            <a:r>
              <a:rPr lang="de-DE" sz="1800" dirty="0" smtClean="0"/>
              <a:t>Vorurteile abbauen und Blick für den Einzelnen schärfen</a:t>
            </a:r>
          </a:p>
          <a:p>
            <a:pPr marL="174625" indent="-174625">
              <a:spcAft>
                <a:spcPts val="600"/>
              </a:spcAft>
              <a:buFont typeface="Arial" pitchFamily="34" charset="0"/>
              <a:buChar char="•"/>
            </a:pPr>
            <a:r>
              <a:rPr lang="de-DE" sz="1800" dirty="0" smtClean="0"/>
              <a:t>„Selbstverwirklichung nur nach Dienstschluss?“: Unternehmen müssen individuelle Freiheiten gewähren</a:t>
            </a:r>
            <a:endParaRPr lang="de-DE" sz="1800" dirty="0"/>
          </a:p>
        </p:txBody>
      </p:sp>
      <p:pic>
        <p:nvPicPr>
          <p:cNvPr id="8" name="Picture 2" descr="C:\Users\DE-54587\Documents\Bilder Präsentationen\blumen.jpg"/>
          <p:cNvPicPr>
            <a:picLocks noChangeAspect="1" noChangeArrowheads="1"/>
          </p:cNvPicPr>
          <p:nvPr/>
        </p:nvPicPr>
        <p:blipFill>
          <a:blip r:embed="rId3" cstate="print"/>
          <a:srcRect/>
          <a:stretch>
            <a:fillRect/>
          </a:stretch>
        </p:blipFill>
        <p:spPr bwMode="auto">
          <a:xfrm>
            <a:off x="4648200" y="1752601"/>
            <a:ext cx="3962400" cy="4419600"/>
          </a:xfrm>
          <a:prstGeom prst="rect">
            <a:avLst/>
          </a:prstGeom>
          <a:noFill/>
          <a:ln w="9525">
            <a:noFill/>
            <a:miter lim="800000"/>
            <a:headEnd/>
            <a:tailEnd/>
          </a:ln>
        </p:spPr>
      </p:pic>
      <p:sp>
        <p:nvSpPr>
          <p:cNvPr id="9" name="Slide Number Placeholder 8"/>
          <p:cNvSpPr>
            <a:spLocks noGrp="1"/>
          </p:cNvSpPr>
          <p:nvPr>
            <p:ph type="sldNum" sz="quarter" idx="18"/>
          </p:nvPr>
        </p:nvSpPr>
        <p:spPr/>
        <p:txBody>
          <a:bodyPr/>
          <a:lstStyle/>
          <a:p>
            <a:r>
              <a:rPr lang="en-GB" smtClean="0"/>
              <a:t>Slide </a:t>
            </a:r>
            <a:fld id="{2161438C-B2B2-41DD-B604-34A3CF0FEAAC}" type="slidenum">
              <a:rPr lang="en-GB" smtClean="0"/>
              <a:pPr/>
              <a:t>25</a:t>
            </a:fld>
            <a:endParaRPr lang="en-GB"/>
          </a:p>
        </p:txBody>
      </p:sp>
      <p:sp>
        <p:nvSpPr>
          <p:cNvPr id="10" name="Date Placeholder 9"/>
          <p:cNvSpPr>
            <a:spLocks noGrp="1"/>
          </p:cNvSpPr>
          <p:nvPr>
            <p:ph type="dt" sz="half" idx="16"/>
          </p:nvPr>
        </p:nvSpPr>
        <p:spPr/>
        <p:txBody>
          <a:bodyPr/>
          <a:lstStyle/>
          <a:p>
            <a:r>
              <a:rPr lang="en-GB" smtClean="0"/>
              <a:t>01. März 2012</a:t>
            </a:r>
            <a:endParaRPr lang="en-GB"/>
          </a:p>
        </p:txBody>
      </p:sp>
      <p:sp>
        <p:nvSpPr>
          <p:cNvPr id="11" name="Footer Placeholder 10"/>
          <p:cNvSpPr>
            <a:spLocks noGrp="1"/>
          </p:cNvSpPr>
          <p:nvPr>
            <p:ph type="ftr" sz="quarter" idx="17"/>
          </p:nvPr>
        </p:nvSpPr>
        <p:spPr/>
        <p:txBody>
          <a:bodyPr/>
          <a:lstStyle/>
          <a:p>
            <a:r>
              <a:rPr lang="en-GB" smtClean="0"/>
              <a:t>Millenials at work</a:t>
            </a:r>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dirty="0" smtClean="0">
                <a:latin typeface="Georgia" pitchFamily="18" charset="0"/>
              </a:rPr>
              <a:t>Woran Sie sich erinnern sollten</a:t>
            </a:r>
            <a:endParaRPr lang="de-DE" i="1" dirty="0"/>
          </a:p>
        </p:txBody>
      </p:sp>
      <p:sp>
        <p:nvSpPr>
          <p:cNvPr id="4" name="Subtitle 3"/>
          <p:cNvSpPr>
            <a:spLocks noGrp="1"/>
          </p:cNvSpPr>
          <p:nvPr>
            <p:ph type="subTitle" idx="1"/>
          </p:nvPr>
        </p:nvSpPr>
        <p:spPr/>
        <p:txBody>
          <a:bodyPr/>
          <a:lstStyle/>
          <a:p>
            <a:endParaRPr lang="de-DE" dirty="0" smtClean="0"/>
          </a:p>
          <a:p>
            <a:endParaRPr lang="de-DE" dirty="0"/>
          </a:p>
        </p:txBody>
      </p:sp>
      <p:sp>
        <p:nvSpPr>
          <p:cNvPr id="8" name="TextBox 7"/>
          <p:cNvSpPr txBox="1"/>
          <p:nvPr/>
        </p:nvSpPr>
        <p:spPr>
          <a:xfrm>
            <a:off x="533400" y="2971800"/>
            <a:ext cx="3174504" cy="3200400"/>
          </a:xfrm>
          <a:prstGeom prst="rect">
            <a:avLst/>
          </a:prstGeom>
          <a:noFill/>
        </p:spPr>
        <p:txBody>
          <a:bodyPr wrap="none" lIns="0" tIns="0" rIns="0" bIns="0" rtlCol="0" anchor="b" anchorCtr="0">
            <a:noAutofit/>
          </a:bodyPr>
          <a:lstStyle/>
          <a:p>
            <a:pPr>
              <a:lnSpc>
                <a:spcPts val="20000"/>
              </a:lnSpc>
            </a:pPr>
            <a:r>
              <a:rPr lang="de-DE" sz="24000" b="1" i="1" dirty="0" smtClean="0">
                <a:solidFill>
                  <a:schemeClr val="bg1"/>
                </a:solidFill>
                <a:latin typeface="Georgia" pitchFamily="18" charset="0"/>
              </a:rPr>
              <a:t>5</a:t>
            </a:r>
          </a:p>
        </p:txBody>
      </p:sp>
      <p:sp>
        <p:nvSpPr>
          <p:cNvPr id="9" name="Slide Number Placeholder 8"/>
          <p:cNvSpPr>
            <a:spLocks noGrp="1"/>
          </p:cNvSpPr>
          <p:nvPr>
            <p:ph type="sldNum" sz="quarter" idx="16"/>
          </p:nvPr>
        </p:nvSpPr>
        <p:spPr/>
        <p:txBody>
          <a:bodyPr/>
          <a:lstStyle/>
          <a:p>
            <a:r>
              <a:rPr lang="en-GB" smtClean="0"/>
              <a:t>Slide </a:t>
            </a:r>
            <a:fld id="{F21B8C16-0B4A-4C87-8906-B6C3C43F015D}" type="slidenum">
              <a:rPr lang="en-GB" smtClean="0"/>
              <a:pPr/>
              <a:t>26</a:t>
            </a:fld>
            <a:endParaRPr lang="en-GB"/>
          </a:p>
        </p:txBody>
      </p:sp>
      <p:sp>
        <p:nvSpPr>
          <p:cNvPr id="10" name="Date Placeholder 9"/>
          <p:cNvSpPr>
            <a:spLocks noGrp="1"/>
          </p:cNvSpPr>
          <p:nvPr>
            <p:ph type="dt" sz="half" idx="14"/>
          </p:nvPr>
        </p:nvSpPr>
        <p:spPr/>
        <p:txBody>
          <a:bodyPr/>
          <a:lstStyle/>
          <a:p>
            <a:r>
              <a:rPr lang="en-GB" smtClean="0"/>
              <a:t>01. März 2012</a:t>
            </a:r>
            <a:endParaRPr lang="en-GB"/>
          </a:p>
        </p:txBody>
      </p:sp>
      <p:sp>
        <p:nvSpPr>
          <p:cNvPr id="11" name="Footer Placeholder 10"/>
          <p:cNvSpPr>
            <a:spLocks noGrp="1"/>
          </p:cNvSpPr>
          <p:nvPr>
            <p:ph type="ftr" sz="quarter" idx="15"/>
          </p:nvPr>
        </p:nvSpPr>
        <p:spPr/>
        <p:txBody>
          <a:bodyPr/>
          <a:lstStyle/>
          <a:p>
            <a:r>
              <a:rPr lang="en-GB" smtClean="0"/>
              <a:t>Millenials at work</a:t>
            </a:r>
            <a:endParaRPr lang="en-GB"/>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latin typeface="Georgia" pitchFamily="18" charset="0"/>
              </a:rPr>
              <a:t>Woran Sie sich erinnern sollten</a:t>
            </a:r>
            <a:r>
              <a:rPr lang="de-DE" dirty="0" smtClean="0"/>
              <a:t/>
            </a:r>
            <a:br>
              <a:rPr lang="de-DE" dirty="0" smtClean="0"/>
            </a:br>
            <a:endParaRPr lang="de-DE" dirty="0"/>
          </a:p>
        </p:txBody>
      </p:sp>
      <p:grpSp>
        <p:nvGrpSpPr>
          <p:cNvPr id="19" name="Group 18"/>
          <p:cNvGrpSpPr/>
          <p:nvPr/>
        </p:nvGrpSpPr>
        <p:grpSpPr>
          <a:xfrm>
            <a:off x="533400" y="1371600"/>
            <a:ext cx="3583719" cy="1551053"/>
            <a:chOff x="2895600" y="4313536"/>
            <a:chExt cx="3583719" cy="1551053"/>
          </a:xfrm>
        </p:grpSpPr>
        <p:sp>
          <p:nvSpPr>
            <p:cNvPr id="17" name="TextBox 10"/>
            <p:cNvSpPr txBox="1"/>
            <p:nvPr/>
          </p:nvSpPr>
          <p:spPr>
            <a:xfrm>
              <a:off x="3294355" y="4313536"/>
              <a:ext cx="3184964" cy="1370696"/>
            </a:xfrm>
            <a:prstGeom prst="rect">
              <a:avLst/>
            </a:prstGeom>
            <a:solidFill>
              <a:schemeClr val="accent5"/>
            </a:solidFill>
          </p:spPr>
          <p:txBody>
            <a:bodyPr wrap="square" lIns="144000" tIns="144000" rIns="144000" bIns="360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74320">
                <a:spcAft>
                  <a:spcPts val="900"/>
                </a:spcAft>
              </a:pPr>
              <a:r>
                <a:rPr lang="de-DE" sz="1400" b="1" i="1" dirty="0" smtClean="0">
                  <a:solidFill>
                    <a:schemeClr val="bg1"/>
                  </a:solidFill>
                  <a:latin typeface="Georgia" pitchFamily="18" charset="0"/>
                </a:rPr>
                <a:t>Überprüfen Sie Ihre Wertversprechen als Arbeitgeber mithilfe von Szenarien.</a:t>
              </a:r>
            </a:p>
          </p:txBody>
        </p:sp>
        <p:sp>
          <p:nvSpPr>
            <p:cNvPr id="18" name="Rectangle 17"/>
            <p:cNvSpPr/>
            <p:nvPr/>
          </p:nvSpPr>
          <p:spPr bwMode="ltGray">
            <a:xfrm>
              <a:off x="2895600" y="5685136"/>
              <a:ext cx="398755" cy="179453"/>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sz="1600" dirty="0" smtClean="0">
                <a:solidFill>
                  <a:schemeClr val="bg1"/>
                </a:solidFill>
                <a:latin typeface="Georgia" pitchFamily="18" charset="0"/>
              </a:endParaRPr>
            </a:p>
          </p:txBody>
        </p:sp>
      </p:grpSp>
      <p:grpSp>
        <p:nvGrpSpPr>
          <p:cNvPr id="20" name="Group 19"/>
          <p:cNvGrpSpPr/>
          <p:nvPr/>
        </p:nvGrpSpPr>
        <p:grpSpPr>
          <a:xfrm>
            <a:off x="1447800" y="4572000"/>
            <a:ext cx="3583719" cy="1538514"/>
            <a:chOff x="2895600" y="4313536"/>
            <a:chExt cx="3583719" cy="1538514"/>
          </a:xfrm>
        </p:grpSpPr>
        <p:sp>
          <p:nvSpPr>
            <p:cNvPr id="21" name="TextBox 10"/>
            <p:cNvSpPr txBox="1"/>
            <p:nvPr/>
          </p:nvSpPr>
          <p:spPr>
            <a:xfrm>
              <a:off x="3294355" y="4313536"/>
              <a:ext cx="3184964" cy="1370696"/>
            </a:xfrm>
            <a:prstGeom prst="rect">
              <a:avLst/>
            </a:prstGeom>
            <a:solidFill>
              <a:schemeClr val="accent3"/>
            </a:solidFill>
          </p:spPr>
          <p:txBody>
            <a:bodyPr wrap="square" lIns="144000" tIns="144000" rIns="144000" bIns="360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74320">
                <a:spcAft>
                  <a:spcPts val="900"/>
                </a:spcAft>
              </a:pPr>
              <a:r>
                <a:rPr lang="de-DE" sz="1400" b="1" i="1" dirty="0" smtClean="0">
                  <a:solidFill>
                    <a:schemeClr val="bg1"/>
                  </a:solidFill>
                  <a:latin typeface="Georgia" pitchFamily="18" charset="0"/>
                </a:rPr>
                <a:t>Mobilisierung der silbernen Generation heißt nicht nur Gesundheitsmanagement, sondern auch Alterskarrieren.</a:t>
              </a:r>
            </a:p>
          </p:txBody>
        </p:sp>
        <p:sp>
          <p:nvSpPr>
            <p:cNvPr id="22" name="Rectangle 21"/>
            <p:cNvSpPr/>
            <p:nvPr/>
          </p:nvSpPr>
          <p:spPr bwMode="ltGray">
            <a:xfrm>
              <a:off x="2895600" y="5672597"/>
              <a:ext cx="398755" cy="179453"/>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sz="1600" dirty="0" smtClean="0">
                <a:solidFill>
                  <a:schemeClr val="bg1"/>
                </a:solidFill>
                <a:latin typeface="Georgia" pitchFamily="18" charset="0"/>
              </a:endParaRPr>
            </a:p>
          </p:txBody>
        </p:sp>
      </p:grpSp>
      <p:grpSp>
        <p:nvGrpSpPr>
          <p:cNvPr id="23" name="Group 22"/>
          <p:cNvGrpSpPr/>
          <p:nvPr/>
        </p:nvGrpSpPr>
        <p:grpSpPr>
          <a:xfrm>
            <a:off x="5181600" y="3971097"/>
            <a:ext cx="3583719" cy="1743903"/>
            <a:chOff x="2895600" y="4313536"/>
            <a:chExt cx="3583719" cy="1743903"/>
          </a:xfrm>
        </p:grpSpPr>
        <p:sp>
          <p:nvSpPr>
            <p:cNvPr id="24" name="TextBox 10"/>
            <p:cNvSpPr txBox="1"/>
            <p:nvPr/>
          </p:nvSpPr>
          <p:spPr>
            <a:xfrm>
              <a:off x="3294355" y="4313536"/>
              <a:ext cx="3184964" cy="1586140"/>
            </a:xfrm>
            <a:prstGeom prst="rect">
              <a:avLst/>
            </a:prstGeom>
            <a:solidFill>
              <a:schemeClr val="accent2">
                <a:lumMod val="75000"/>
              </a:schemeClr>
            </a:solidFill>
          </p:spPr>
          <p:txBody>
            <a:bodyPr wrap="square" lIns="144000" tIns="144000" rIns="144000" bIns="360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74320">
                <a:spcAft>
                  <a:spcPts val="900"/>
                </a:spcAft>
              </a:pPr>
              <a:r>
                <a:rPr lang="de-DE" sz="1400" b="1" i="1" dirty="0" smtClean="0">
                  <a:solidFill>
                    <a:schemeClr val="bg1"/>
                  </a:solidFill>
                  <a:latin typeface="Georgia" pitchFamily="18" charset="0"/>
                </a:rPr>
                <a:t>Schaffen Sie Transparenz über die demographischen Herausforderungen mittels einer strategischen Personalplanung.</a:t>
              </a:r>
            </a:p>
          </p:txBody>
        </p:sp>
        <p:sp>
          <p:nvSpPr>
            <p:cNvPr id="25" name="Rectangle 24"/>
            <p:cNvSpPr/>
            <p:nvPr/>
          </p:nvSpPr>
          <p:spPr bwMode="ltGray">
            <a:xfrm>
              <a:off x="2895600" y="5877986"/>
              <a:ext cx="398755" cy="179453"/>
            </a:xfrm>
            <a:prstGeom prst="rect">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sz="1600" dirty="0" smtClean="0">
                <a:solidFill>
                  <a:schemeClr val="bg1"/>
                </a:solidFill>
                <a:latin typeface="Georgia" pitchFamily="18" charset="0"/>
              </a:endParaRPr>
            </a:p>
          </p:txBody>
        </p:sp>
      </p:grpSp>
      <p:grpSp>
        <p:nvGrpSpPr>
          <p:cNvPr id="29" name="Group 28"/>
          <p:cNvGrpSpPr/>
          <p:nvPr/>
        </p:nvGrpSpPr>
        <p:grpSpPr>
          <a:xfrm>
            <a:off x="914400" y="2883061"/>
            <a:ext cx="3696604" cy="1536539"/>
            <a:chOff x="228600" y="1828800"/>
            <a:chExt cx="3696604" cy="1536539"/>
          </a:xfrm>
        </p:grpSpPr>
        <p:sp>
          <p:nvSpPr>
            <p:cNvPr id="14" name="TextBox 19"/>
            <p:cNvSpPr txBox="1"/>
            <p:nvPr/>
          </p:nvSpPr>
          <p:spPr>
            <a:xfrm>
              <a:off x="609600" y="1828800"/>
              <a:ext cx="3315604" cy="1370696"/>
            </a:xfrm>
            <a:prstGeom prst="rect">
              <a:avLst/>
            </a:prstGeom>
            <a:solidFill>
              <a:schemeClr val="accent4"/>
            </a:solidFill>
          </p:spPr>
          <p:txBody>
            <a:bodyPr wrap="square" lIns="144000" tIns="144000" rIns="144000" bIns="360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74320">
                <a:spcAft>
                  <a:spcPts val="900"/>
                </a:spcAft>
              </a:pPr>
              <a:r>
                <a:rPr lang="de-DE" sz="1400" b="1" i="1" dirty="0" smtClean="0">
                  <a:solidFill>
                    <a:schemeClr val="bg1"/>
                  </a:solidFill>
                  <a:latin typeface="Georgia" pitchFamily="18" charset="0"/>
                </a:rPr>
                <a:t>Lernen Sie die Bedürfnisse der jungen Generation kennen und kümmern Sie sich persönlich, mit deren Mitteln.</a:t>
              </a:r>
            </a:p>
          </p:txBody>
        </p:sp>
        <p:sp>
          <p:nvSpPr>
            <p:cNvPr id="26" name="Rectangle 25"/>
            <p:cNvSpPr/>
            <p:nvPr/>
          </p:nvSpPr>
          <p:spPr bwMode="ltGray">
            <a:xfrm>
              <a:off x="228600" y="3185886"/>
              <a:ext cx="398755" cy="179453"/>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sz="1600" dirty="0" smtClean="0">
                <a:solidFill>
                  <a:schemeClr val="bg1"/>
                </a:solidFill>
                <a:latin typeface="Georgia" pitchFamily="18" charset="0"/>
              </a:endParaRPr>
            </a:p>
          </p:txBody>
        </p:sp>
      </p:grpSp>
      <p:grpSp>
        <p:nvGrpSpPr>
          <p:cNvPr id="28" name="Group 27"/>
          <p:cNvGrpSpPr/>
          <p:nvPr/>
        </p:nvGrpSpPr>
        <p:grpSpPr>
          <a:xfrm>
            <a:off x="4648200" y="1524000"/>
            <a:ext cx="3886199" cy="1551053"/>
            <a:chOff x="4648200" y="1905000"/>
            <a:chExt cx="3886199" cy="1551053"/>
          </a:xfrm>
        </p:grpSpPr>
        <p:sp>
          <p:nvSpPr>
            <p:cNvPr id="16" name="TextBox 9"/>
            <p:cNvSpPr txBox="1"/>
            <p:nvPr/>
          </p:nvSpPr>
          <p:spPr>
            <a:xfrm>
              <a:off x="5029200" y="1905000"/>
              <a:ext cx="3505199" cy="1370696"/>
            </a:xfrm>
            <a:prstGeom prst="rect">
              <a:avLst/>
            </a:prstGeom>
            <a:solidFill>
              <a:schemeClr val="accent2"/>
            </a:solidFill>
          </p:spPr>
          <p:txBody>
            <a:bodyPr wrap="square" lIns="144000" tIns="144000" rIns="144000" bIns="360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74320">
                <a:spcAft>
                  <a:spcPts val="900"/>
                </a:spcAft>
              </a:pPr>
              <a:r>
                <a:rPr lang="de-DE" sz="1400" b="1" i="1" dirty="0" smtClean="0">
                  <a:solidFill>
                    <a:schemeClr val="bg1"/>
                  </a:solidFill>
                  <a:latin typeface="Georgia" pitchFamily="18" charset="0"/>
                </a:rPr>
                <a:t>Vielfalt ist  kein Selbstzweck. Sie ist eine Möglichkeit, den demographischen Herausforderungen zu begegnen.</a:t>
              </a:r>
            </a:p>
          </p:txBody>
        </p:sp>
        <p:sp>
          <p:nvSpPr>
            <p:cNvPr id="27" name="Rectangle 26"/>
            <p:cNvSpPr/>
            <p:nvPr/>
          </p:nvSpPr>
          <p:spPr bwMode="ltGray">
            <a:xfrm>
              <a:off x="4648200" y="3276600"/>
              <a:ext cx="398755" cy="179453"/>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sz="1600" dirty="0" smtClean="0">
                <a:solidFill>
                  <a:schemeClr val="bg1"/>
                </a:solidFill>
                <a:latin typeface="Georgia" pitchFamily="18" charset="0"/>
              </a:endParaRPr>
            </a:p>
          </p:txBody>
        </p:sp>
      </p:grpSp>
      <p:sp>
        <p:nvSpPr>
          <p:cNvPr id="30" name="Slide Number Placeholder 29"/>
          <p:cNvSpPr>
            <a:spLocks noGrp="1"/>
          </p:cNvSpPr>
          <p:nvPr>
            <p:ph type="sldNum" sz="quarter" idx="12"/>
          </p:nvPr>
        </p:nvSpPr>
        <p:spPr/>
        <p:txBody>
          <a:bodyPr/>
          <a:lstStyle/>
          <a:p>
            <a:r>
              <a:rPr lang="en-GB" smtClean="0"/>
              <a:t>Slide </a:t>
            </a:r>
            <a:fld id="{8ECAB7C9-5298-4875-9F49-A0BF45502DF8}" type="slidenum">
              <a:rPr lang="en-GB" smtClean="0"/>
              <a:pPr/>
              <a:t>27</a:t>
            </a:fld>
            <a:endParaRPr lang="en-GB"/>
          </a:p>
        </p:txBody>
      </p:sp>
      <p:sp>
        <p:nvSpPr>
          <p:cNvPr id="31" name="Date Placeholder 30"/>
          <p:cNvSpPr>
            <a:spLocks noGrp="1"/>
          </p:cNvSpPr>
          <p:nvPr>
            <p:ph type="dt" sz="half" idx="10"/>
          </p:nvPr>
        </p:nvSpPr>
        <p:spPr/>
        <p:txBody>
          <a:bodyPr/>
          <a:lstStyle/>
          <a:p>
            <a:r>
              <a:rPr lang="en-GB" smtClean="0"/>
              <a:t>01. März 2012</a:t>
            </a:r>
            <a:endParaRPr lang="en-GB"/>
          </a:p>
        </p:txBody>
      </p:sp>
      <p:sp>
        <p:nvSpPr>
          <p:cNvPr id="32" name="Footer Placeholder 31"/>
          <p:cNvSpPr>
            <a:spLocks noGrp="1"/>
          </p:cNvSpPr>
          <p:nvPr>
            <p:ph type="ftr" sz="quarter" idx="11"/>
          </p:nvPr>
        </p:nvSpPr>
        <p:spPr/>
        <p:txBody>
          <a:bodyPr/>
          <a:lstStyle/>
          <a:p>
            <a:r>
              <a:rPr lang="en-GB" smtClean="0"/>
              <a:t>Millenials at work</a:t>
            </a:r>
            <a:endParaRPr lang="en-GB"/>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Vielen Dank!</a:t>
            </a:r>
            <a:endParaRPr lang="de-DE" dirty="0"/>
          </a:p>
        </p:txBody>
      </p:sp>
      <p:sp>
        <p:nvSpPr>
          <p:cNvPr id="5" name="Text Placeholder 4"/>
          <p:cNvSpPr>
            <a:spLocks noGrp="1"/>
          </p:cNvSpPr>
          <p:nvPr>
            <p:ph type="body" sz="quarter" idx="10"/>
          </p:nvPr>
        </p:nvSpPr>
        <p:spPr/>
        <p:txBody>
          <a:bodyPr/>
          <a:lstStyle/>
          <a:p>
            <a:pPr lvl="0"/>
            <a:r>
              <a:rPr lang="de-DE" dirty="0" smtClean="0"/>
              <a:t>© 2012 PricewaterhouseCoopers AG Wirtschaftsprüfungsgesellschaft. Alle Rechte vorbehalten. In diesem Dokument bezieht sich "</a:t>
            </a:r>
            <a:r>
              <a:rPr lang="de-DE" dirty="0" err="1" smtClean="0"/>
              <a:t>PwC</a:t>
            </a:r>
            <a:r>
              <a:rPr lang="de-DE" dirty="0" smtClean="0"/>
              <a:t>" auf die PricewaterhouseCoopers Aktiengesellschaft Wirtschaftsprüfungsgesellschaft, Frankfurt am Main, die eine Mitgliedsgesellschaft der PricewaterhouseCoopers International Limited (</a:t>
            </a:r>
            <a:r>
              <a:rPr lang="de-DE" dirty="0" err="1" smtClean="0"/>
              <a:t>PwCIL</a:t>
            </a:r>
            <a:r>
              <a:rPr lang="de-DE" dirty="0" smtClean="0"/>
              <a:t>) ist. Jede der Mitgliedsgesellschaften der </a:t>
            </a:r>
            <a:r>
              <a:rPr lang="de-DE" dirty="0" err="1" smtClean="0"/>
              <a:t>PwCIL</a:t>
            </a:r>
            <a:r>
              <a:rPr lang="de-DE" dirty="0" smtClean="0"/>
              <a:t> ist eine rechtlich und wirtschaftlich selbständige Gesellschaft.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dirty="0" smtClean="0"/>
              <a:t>Der demographische Wandel</a:t>
            </a:r>
            <a:endParaRPr lang="de-DE" i="1" dirty="0"/>
          </a:p>
        </p:txBody>
      </p:sp>
      <p:sp>
        <p:nvSpPr>
          <p:cNvPr id="4" name="Subtitle 3"/>
          <p:cNvSpPr>
            <a:spLocks noGrp="1"/>
          </p:cNvSpPr>
          <p:nvPr>
            <p:ph type="subTitle" idx="1"/>
          </p:nvPr>
        </p:nvSpPr>
        <p:spPr/>
        <p:txBody>
          <a:bodyPr/>
          <a:lstStyle/>
          <a:p>
            <a:r>
              <a:rPr lang="de-DE" dirty="0" smtClean="0"/>
              <a:t>Vielbesprochen und allgegenwärtig</a:t>
            </a:r>
          </a:p>
          <a:p>
            <a:endParaRPr lang="de-DE" dirty="0"/>
          </a:p>
        </p:txBody>
      </p:sp>
      <p:sp>
        <p:nvSpPr>
          <p:cNvPr id="8" name="TextBox 7"/>
          <p:cNvSpPr txBox="1"/>
          <p:nvPr/>
        </p:nvSpPr>
        <p:spPr>
          <a:xfrm>
            <a:off x="533400" y="2971800"/>
            <a:ext cx="3174504" cy="3200400"/>
          </a:xfrm>
          <a:prstGeom prst="rect">
            <a:avLst/>
          </a:prstGeom>
          <a:noFill/>
        </p:spPr>
        <p:txBody>
          <a:bodyPr wrap="none" lIns="0" tIns="0" rIns="0" bIns="0" rtlCol="0" anchor="b" anchorCtr="0">
            <a:noAutofit/>
          </a:bodyPr>
          <a:lstStyle/>
          <a:p>
            <a:pPr>
              <a:lnSpc>
                <a:spcPts val="20000"/>
              </a:lnSpc>
            </a:pPr>
            <a:r>
              <a:rPr lang="de-DE" sz="24000" b="1" i="1" dirty="0" smtClean="0">
                <a:solidFill>
                  <a:schemeClr val="bg1"/>
                </a:solidFill>
                <a:latin typeface="Georgia" pitchFamily="18" charset="0"/>
              </a:rPr>
              <a:t>1</a:t>
            </a:r>
          </a:p>
        </p:txBody>
      </p:sp>
      <p:sp>
        <p:nvSpPr>
          <p:cNvPr id="9" name="Slide Number Placeholder 8"/>
          <p:cNvSpPr>
            <a:spLocks noGrp="1"/>
          </p:cNvSpPr>
          <p:nvPr>
            <p:ph type="sldNum" sz="quarter" idx="16"/>
          </p:nvPr>
        </p:nvSpPr>
        <p:spPr/>
        <p:txBody>
          <a:bodyPr/>
          <a:lstStyle/>
          <a:p>
            <a:r>
              <a:rPr lang="en-GB" smtClean="0"/>
              <a:t>Slide </a:t>
            </a:r>
            <a:fld id="{F21B8C16-0B4A-4C87-8906-B6C3C43F015D}" type="slidenum">
              <a:rPr lang="en-GB" smtClean="0"/>
              <a:pPr/>
              <a:t>3</a:t>
            </a:fld>
            <a:endParaRPr lang="en-GB"/>
          </a:p>
        </p:txBody>
      </p:sp>
      <p:sp>
        <p:nvSpPr>
          <p:cNvPr id="10" name="Date Placeholder 9"/>
          <p:cNvSpPr>
            <a:spLocks noGrp="1"/>
          </p:cNvSpPr>
          <p:nvPr>
            <p:ph type="dt" sz="half" idx="14"/>
          </p:nvPr>
        </p:nvSpPr>
        <p:spPr/>
        <p:txBody>
          <a:bodyPr/>
          <a:lstStyle/>
          <a:p>
            <a:r>
              <a:rPr lang="en-GB" smtClean="0"/>
              <a:t>01. März 2012</a:t>
            </a:r>
            <a:endParaRPr lang="en-GB"/>
          </a:p>
        </p:txBody>
      </p:sp>
      <p:sp>
        <p:nvSpPr>
          <p:cNvPr id="11" name="Footer Placeholder 10"/>
          <p:cNvSpPr>
            <a:spLocks noGrp="1"/>
          </p:cNvSpPr>
          <p:nvPr>
            <p:ph type="ftr" sz="quarter" idx="15"/>
          </p:nvPr>
        </p:nvSpPr>
        <p:spPr/>
        <p:txBody>
          <a:bodyPr/>
          <a:lstStyle/>
          <a:p>
            <a:r>
              <a:rPr lang="en-GB" smtClean="0"/>
              <a:t>Millenials at work</a:t>
            </a:r>
            <a:endParaRPr lang="en-GB"/>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Stock Photography: man sits alone on the Coney Island boardwalk"/>
          <p:cNvPicPr>
            <a:picLocks noChangeAspect="1" noChangeArrowheads="1"/>
          </p:cNvPicPr>
          <p:nvPr/>
        </p:nvPicPr>
        <p:blipFill>
          <a:blip r:embed="rId3" cstate="print"/>
          <a:srcRect t="2590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de-DE" dirty="0" smtClean="0"/>
              <a:t>Der demographische Wandel</a:t>
            </a:r>
            <a:br>
              <a:rPr lang="de-DE" dirty="0" smtClean="0"/>
            </a:br>
            <a:r>
              <a:rPr lang="de-DE" b="0" i="0" dirty="0" smtClean="0"/>
              <a:t>Vielbesprochen und allgegenwärtig</a:t>
            </a:r>
            <a:endParaRPr lang="de-DE" b="0" dirty="0"/>
          </a:p>
        </p:txBody>
      </p:sp>
      <p:sp>
        <p:nvSpPr>
          <p:cNvPr id="7" name="TextBox 6"/>
          <p:cNvSpPr txBox="1"/>
          <p:nvPr/>
        </p:nvSpPr>
        <p:spPr>
          <a:xfrm>
            <a:off x="4554139" y="4038601"/>
            <a:ext cx="3599261" cy="2133600"/>
          </a:xfrm>
          <a:prstGeom prst="rect">
            <a:avLst/>
          </a:prstGeom>
          <a:noFill/>
        </p:spPr>
        <p:txBody>
          <a:bodyPr wrap="none" lIns="0" tIns="0" rIns="0" bIns="0" rtlCol="0">
            <a:noAutofit/>
          </a:bodyPr>
          <a:lstStyle/>
          <a:p>
            <a:r>
              <a:rPr lang="de-DE" sz="13800" b="1" i="1" dirty="0" smtClean="0">
                <a:solidFill>
                  <a:schemeClr val="tx2"/>
                </a:solidFill>
                <a:latin typeface="Georgia" pitchFamily="18" charset="0"/>
              </a:rPr>
              <a:t>-15%</a:t>
            </a:r>
          </a:p>
        </p:txBody>
      </p:sp>
      <p:sp>
        <p:nvSpPr>
          <p:cNvPr id="25" name="Content Placeholder 24"/>
          <p:cNvSpPr>
            <a:spLocks noGrp="1"/>
          </p:cNvSpPr>
          <p:nvPr>
            <p:ph sz="quarter" idx="15"/>
          </p:nvPr>
        </p:nvSpPr>
        <p:spPr>
          <a:xfrm>
            <a:off x="533400" y="1752600"/>
            <a:ext cx="8077200" cy="2743200"/>
          </a:xfrm>
        </p:spPr>
        <p:txBody>
          <a:bodyPr/>
          <a:lstStyle/>
          <a:p>
            <a:pPr indent="0"/>
            <a:r>
              <a:rPr lang="de-DE" dirty="0" smtClean="0"/>
              <a:t>Im Jahr 2030 leben 7,5 Millionen weniger Menschen im erwerbsfähigen Alter in Deutschland.</a:t>
            </a:r>
          </a:p>
          <a:p>
            <a:endParaRPr lang="de-DE" dirty="0"/>
          </a:p>
        </p:txBody>
      </p:sp>
      <p:sp>
        <p:nvSpPr>
          <p:cNvPr id="12" name="TextBox 11"/>
          <p:cNvSpPr txBox="1"/>
          <p:nvPr/>
        </p:nvSpPr>
        <p:spPr>
          <a:xfrm>
            <a:off x="533400" y="6096000"/>
            <a:ext cx="2438400" cy="381000"/>
          </a:xfrm>
          <a:prstGeom prst="rect">
            <a:avLst/>
          </a:prstGeom>
          <a:noFill/>
        </p:spPr>
        <p:txBody>
          <a:bodyPr wrap="none" lIns="0" tIns="0" rIns="0" bIns="0" rtlCol="0">
            <a:noAutofit/>
          </a:bodyPr>
          <a:lstStyle/>
          <a:p>
            <a:pPr indent="-274320">
              <a:spcAft>
                <a:spcPts val="900"/>
              </a:spcAft>
            </a:pPr>
            <a:r>
              <a:rPr lang="de-DE" sz="1100" dirty="0" smtClean="0">
                <a:latin typeface="Georgia" pitchFamily="18" charset="0"/>
              </a:rPr>
              <a:t>Quelle: Statistisches Bundesamt</a:t>
            </a:r>
          </a:p>
        </p:txBody>
      </p:sp>
      <p:sp>
        <p:nvSpPr>
          <p:cNvPr id="10" name="Slide Number Placeholder 9"/>
          <p:cNvSpPr>
            <a:spLocks noGrp="1"/>
          </p:cNvSpPr>
          <p:nvPr>
            <p:ph type="sldNum" sz="quarter" idx="18"/>
          </p:nvPr>
        </p:nvSpPr>
        <p:spPr/>
        <p:txBody>
          <a:bodyPr/>
          <a:lstStyle/>
          <a:p>
            <a:r>
              <a:rPr lang="en-GB" smtClean="0"/>
              <a:t>Slide </a:t>
            </a:r>
            <a:fld id="{EBA87D95-7C92-4051-BB38-1B207B7C6D02}" type="slidenum">
              <a:rPr lang="en-GB" smtClean="0"/>
              <a:pPr/>
              <a:t>4</a:t>
            </a:fld>
            <a:endParaRPr lang="en-GB"/>
          </a:p>
        </p:txBody>
      </p:sp>
      <p:sp>
        <p:nvSpPr>
          <p:cNvPr id="11" name="Date Placeholder 10"/>
          <p:cNvSpPr>
            <a:spLocks noGrp="1"/>
          </p:cNvSpPr>
          <p:nvPr>
            <p:ph type="dt" sz="half" idx="16"/>
          </p:nvPr>
        </p:nvSpPr>
        <p:spPr/>
        <p:txBody>
          <a:bodyPr/>
          <a:lstStyle/>
          <a:p>
            <a:r>
              <a:rPr lang="en-GB" smtClean="0"/>
              <a:t>01. März 2012</a:t>
            </a:r>
            <a:endParaRPr lang="en-GB"/>
          </a:p>
        </p:txBody>
      </p:sp>
      <p:sp>
        <p:nvSpPr>
          <p:cNvPr id="13" name="Footer Placeholder 12"/>
          <p:cNvSpPr>
            <a:spLocks noGrp="1"/>
          </p:cNvSpPr>
          <p:nvPr>
            <p:ph type="ftr" sz="quarter" idx="17"/>
          </p:nvPr>
        </p:nvSpPr>
        <p:spPr/>
        <p:txBody>
          <a:bodyPr/>
          <a:lstStyle/>
          <a:p>
            <a:r>
              <a:rPr lang="en-GB" smtClean="0"/>
              <a:t>Millenials at work</a:t>
            </a:r>
            <a:endParaRPr lang="en-GB"/>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smtClean="0"/>
              <a:t>Der demographische Wandel</a:t>
            </a:r>
            <a:br>
              <a:rPr lang="de-DE" dirty="0" smtClean="0"/>
            </a:br>
            <a:r>
              <a:rPr lang="de-DE" b="0" i="0" dirty="0" smtClean="0"/>
              <a:t>Ein paar Eckdaten zur Bevölkerungsentwicklung in D</a:t>
            </a:r>
            <a:endParaRPr lang="de-DE" i="0" dirty="0"/>
          </a:p>
        </p:txBody>
      </p:sp>
      <p:sp>
        <p:nvSpPr>
          <p:cNvPr id="7" name="Text Placeholder 6"/>
          <p:cNvSpPr>
            <a:spLocks noGrp="1"/>
          </p:cNvSpPr>
          <p:nvPr>
            <p:ph type="body" sz="quarter" idx="16"/>
          </p:nvPr>
        </p:nvSpPr>
        <p:spPr>
          <a:xfrm>
            <a:off x="3276600" y="1905000"/>
            <a:ext cx="5334000" cy="4419600"/>
          </a:xfrm>
        </p:spPr>
        <p:txBody>
          <a:bodyPr/>
          <a:lstStyle/>
          <a:p>
            <a:pPr indent="0">
              <a:spcAft>
                <a:spcPts val="1000"/>
              </a:spcAft>
            </a:pPr>
            <a:r>
              <a:rPr lang="de-DE" sz="1600" dirty="0" smtClean="0"/>
              <a:t>Deutschland wird im Jahr 2030 lediglich noch rund </a:t>
            </a:r>
            <a:br>
              <a:rPr lang="de-DE" sz="1600" dirty="0" smtClean="0"/>
            </a:br>
            <a:r>
              <a:rPr lang="de-DE" sz="1600" b="1" dirty="0" smtClean="0"/>
              <a:t>77 Millionen Einwohner</a:t>
            </a:r>
            <a:r>
              <a:rPr lang="de-DE" sz="1600" dirty="0" smtClean="0"/>
              <a:t> haben.</a:t>
            </a:r>
            <a:r>
              <a:rPr lang="de-DE" sz="1600" dirty="0" smtClean="0">
                <a:ea typeface="Calibri"/>
                <a:cs typeface="Times New Roman"/>
              </a:rPr>
              <a:t> </a:t>
            </a:r>
          </a:p>
          <a:p>
            <a:pPr indent="0">
              <a:spcAft>
                <a:spcPts val="1000"/>
              </a:spcAft>
            </a:pPr>
            <a:endParaRPr lang="de-DE" sz="1600" dirty="0" smtClean="0">
              <a:ea typeface="Calibri"/>
              <a:cs typeface="Times New Roman"/>
            </a:endParaRPr>
          </a:p>
          <a:p>
            <a:pPr indent="0">
              <a:spcAft>
                <a:spcPts val="1000"/>
              </a:spcAft>
            </a:pPr>
            <a:endParaRPr lang="de-DE" sz="1600" dirty="0" smtClean="0">
              <a:ea typeface="Calibri"/>
              <a:cs typeface="Times New Roman"/>
            </a:endParaRPr>
          </a:p>
          <a:p>
            <a:pPr indent="0">
              <a:spcAft>
                <a:spcPts val="1000"/>
              </a:spcAft>
            </a:pPr>
            <a:r>
              <a:rPr lang="de-DE" sz="1600" dirty="0" smtClean="0">
                <a:ea typeface="Calibri"/>
                <a:cs typeface="Times New Roman"/>
              </a:rPr>
              <a:t>In Deutschland werden </a:t>
            </a:r>
            <a:r>
              <a:rPr lang="de-DE" sz="1600" b="1" dirty="0" smtClean="0">
                <a:ea typeface="Calibri"/>
                <a:cs typeface="Times New Roman"/>
              </a:rPr>
              <a:t>2,7 </a:t>
            </a:r>
            <a:r>
              <a:rPr lang="de-DE" sz="1600" b="1" dirty="0" smtClean="0"/>
              <a:t>Millionen weniger Kinder und Jugendliche unter 20 Jahren</a:t>
            </a:r>
            <a:r>
              <a:rPr lang="de-DE" sz="1600" dirty="0" smtClean="0"/>
              <a:t> leben.</a:t>
            </a:r>
          </a:p>
          <a:p>
            <a:pPr marL="357188" indent="-357188">
              <a:spcAft>
                <a:spcPts val="1000"/>
              </a:spcAft>
            </a:pPr>
            <a:endParaRPr lang="de-DE" sz="1600" dirty="0" smtClean="0">
              <a:ea typeface="Calibri"/>
              <a:cs typeface="Times New Roman"/>
            </a:endParaRPr>
          </a:p>
          <a:p>
            <a:pPr marL="357188" indent="-357188">
              <a:spcAft>
                <a:spcPts val="1000"/>
              </a:spcAft>
            </a:pPr>
            <a:endParaRPr lang="de-DE" sz="1600" dirty="0" smtClean="0">
              <a:ea typeface="Calibri"/>
              <a:cs typeface="Times New Roman"/>
            </a:endParaRPr>
          </a:p>
          <a:p>
            <a:pPr lvl="0">
              <a:spcAft>
                <a:spcPts val="1000"/>
              </a:spcAft>
              <a:buClr>
                <a:srgbClr val="000000"/>
              </a:buClr>
            </a:pPr>
            <a:r>
              <a:rPr lang="de-DE" sz="1600" dirty="0" smtClean="0"/>
              <a:t>Im Jahr 2030 werden rund </a:t>
            </a:r>
            <a:r>
              <a:rPr lang="de-DE" sz="1600" b="1" dirty="0" smtClean="0"/>
              <a:t>22,3 Millionen mehr Menschen in Deutschland älter als 65 Jahre</a:t>
            </a:r>
            <a:r>
              <a:rPr lang="de-DE" sz="1600" dirty="0" smtClean="0"/>
              <a:t> alt sein.</a:t>
            </a:r>
            <a:endParaRPr lang="de-DE" dirty="0" smtClean="0"/>
          </a:p>
          <a:p>
            <a:pPr>
              <a:spcAft>
                <a:spcPts val="1000"/>
              </a:spcAft>
            </a:pPr>
            <a:endParaRPr lang="de-DE" dirty="0"/>
          </a:p>
        </p:txBody>
      </p:sp>
      <p:sp>
        <p:nvSpPr>
          <p:cNvPr id="9" name="TextBox 8"/>
          <p:cNvSpPr txBox="1"/>
          <p:nvPr/>
        </p:nvSpPr>
        <p:spPr>
          <a:xfrm>
            <a:off x="533400" y="3271664"/>
            <a:ext cx="2598738" cy="1224136"/>
          </a:xfrm>
          <a:prstGeom prst="rect">
            <a:avLst/>
          </a:prstGeom>
          <a:solidFill>
            <a:schemeClr val="bg1">
              <a:lumMod val="85000"/>
            </a:schemeClr>
          </a:solidFill>
        </p:spPr>
        <p:txBody>
          <a:bodyPr wrap="square" lIns="108000" tIns="0" rIns="0" bIns="0" rtlCol="0">
            <a:noAutofit/>
          </a:bodyPr>
          <a:lstStyle/>
          <a:p>
            <a:r>
              <a:rPr lang="de-DE" sz="3200" dirty="0" smtClean="0">
                <a:solidFill>
                  <a:schemeClr val="tx2"/>
                </a:solidFill>
                <a:latin typeface="Georgia" pitchFamily="18" charset="0"/>
              </a:rPr>
              <a:t>2030</a:t>
            </a:r>
          </a:p>
          <a:p>
            <a:r>
              <a:rPr lang="de-DE" sz="3600" b="1" i="1" dirty="0" smtClean="0">
                <a:solidFill>
                  <a:schemeClr val="tx2"/>
                </a:solidFill>
                <a:latin typeface="Georgia" pitchFamily="18" charset="0"/>
              </a:rPr>
              <a:t>-17%</a:t>
            </a:r>
          </a:p>
        </p:txBody>
      </p:sp>
      <p:sp>
        <p:nvSpPr>
          <p:cNvPr id="10" name="TextBox 9"/>
          <p:cNvSpPr txBox="1"/>
          <p:nvPr/>
        </p:nvSpPr>
        <p:spPr>
          <a:xfrm>
            <a:off x="525462" y="1900064"/>
            <a:ext cx="2598738" cy="1224136"/>
          </a:xfrm>
          <a:prstGeom prst="rect">
            <a:avLst/>
          </a:prstGeom>
          <a:solidFill>
            <a:schemeClr val="bg1">
              <a:lumMod val="85000"/>
            </a:schemeClr>
          </a:solidFill>
        </p:spPr>
        <p:txBody>
          <a:bodyPr wrap="square" lIns="108000" tIns="0" rIns="0" bIns="0" rtlCol="0">
            <a:noAutofit/>
          </a:bodyPr>
          <a:lstStyle/>
          <a:p>
            <a:r>
              <a:rPr lang="de-DE" sz="3200" dirty="0" smtClean="0">
                <a:solidFill>
                  <a:schemeClr val="tx2"/>
                </a:solidFill>
                <a:latin typeface="Georgia" pitchFamily="18" charset="0"/>
              </a:rPr>
              <a:t>2030</a:t>
            </a:r>
          </a:p>
          <a:p>
            <a:r>
              <a:rPr lang="de-DE" sz="3600" b="1" i="1" dirty="0" smtClean="0">
                <a:solidFill>
                  <a:schemeClr val="tx2"/>
                </a:solidFill>
                <a:latin typeface="Georgia" pitchFamily="18" charset="0"/>
              </a:rPr>
              <a:t>-5,9%</a:t>
            </a:r>
          </a:p>
        </p:txBody>
      </p:sp>
      <p:sp>
        <p:nvSpPr>
          <p:cNvPr id="11" name="TextBox 10"/>
          <p:cNvSpPr txBox="1"/>
          <p:nvPr/>
        </p:nvSpPr>
        <p:spPr>
          <a:xfrm>
            <a:off x="533400" y="4653136"/>
            <a:ext cx="2598738" cy="1224136"/>
          </a:xfrm>
          <a:prstGeom prst="rect">
            <a:avLst/>
          </a:prstGeom>
          <a:solidFill>
            <a:schemeClr val="bg1">
              <a:lumMod val="85000"/>
            </a:schemeClr>
          </a:solidFill>
        </p:spPr>
        <p:txBody>
          <a:bodyPr wrap="square" lIns="108000" tIns="0" rIns="0" bIns="0" rtlCol="0">
            <a:noAutofit/>
          </a:bodyPr>
          <a:lstStyle/>
          <a:p>
            <a:r>
              <a:rPr lang="de-DE" sz="3200" dirty="0" smtClean="0">
                <a:solidFill>
                  <a:schemeClr val="tx2"/>
                </a:solidFill>
                <a:latin typeface="Georgia" pitchFamily="18" charset="0"/>
              </a:rPr>
              <a:t>2030</a:t>
            </a:r>
          </a:p>
          <a:p>
            <a:r>
              <a:rPr lang="de-DE" sz="3600" b="1" i="1" dirty="0" smtClean="0">
                <a:solidFill>
                  <a:schemeClr val="tx2"/>
                </a:solidFill>
                <a:latin typeface="Georgia" pitchFamily="18" charset="0"/>
              </a:rPr>
              <a:t>+33%</a:t>
            </a:r>
          </a:p>
        </p:txBody>
      </p:sp>
      <p:sp>
        <p:nvSpPr>
          <p:cNvPr id="12" name="TextBox 11"/>
          <p:cNvSpPr txBox="1"/>
          <p:nvPr/>
        </p:nvSpPr>
        <p:spPr>
          <a:xfrm>
            <a:off x="533400" y="6096000"/>
            <a:ext cx="2438400" cy="381000"/>
          </a:xfrm>
          <a:prstGeom prst="rect">
            <a:avLst/>
          </a:prstGeom>
          <a:noFill/>
        </p:spPr>
        <p:txBody>
          <a:bodyPr wrap="none" lIns="0" tIns="0" rIns="0" bIns="0" rtlCol="0">
            <a:noAutofit/>
          </a:bodyPr>
          <a:lstStyle/>
          <a:p>
            <a:pPr indent="-274320">
              <a:spcAft>
                <a:spcPts val="900"/>
              </a:spcAft>
            </a:pPr>
            <a:r>
              <a:rPr lang="de-DE" sz="1100" dirty="0" smtClean="0">
                <a:latin typeface="Georgia" pitchFamily="18" charset="0"/>
              </a:rPr>
              <a:t>Quelle: Statistisches Bundesamt</a:t>
            </a:r>
          </a:p>
        </p:txBody>
      </p:sp>
      <p:sp>
        <p:nvSpPr>
          <p:cNvPr id="13" name="Slide Number Placeholder 12"/>
          <p:cNvSpPr>
            <a:spLocks noGrp="1"/>
          </p:cNvSpPr>
          <p:nvPr>
            <p:ph type="sldNum" sz="quarter" idx="19"/>
          </p:nvPr>
        </p:nvSpPr>
        <p:spPr/>
        <p:txBody>
          <a:bodyPr/>
          <a:lstStyle/>
          <a:p>
            <a:r>
              <a:rPr lang="en-GB" smtClean="0"/>
              <a:t>Slide </a:t>
            </a:r>
            <a:fld id="{873B3C4A-8F77-4684-828C-5CBDD7DB474D}" type="slidenum">
              <a:rPr lang="en-GB" smtClean="0"/>
              <a:pPr/>
              <a:t>5</a:t>
            </a:fld>
            <a:endParaRPr lang="en-GB"/>
          </a:p>
        </p:txBody>
      </p:sp>
      <p:sp>
        <p:nvSpPr>
          <p:cNvPr id="14" name="Date Placeholder 13"/>
          <p:cNvSpPr>
            <a:spLocks noGrp="1"/>
          </p:cNvSpPr>
          <p:nvPr>
            <p:ph type="dt" sz="half" idx="17"/>
          </p:nvPr>
        </p:nvSpPr>
        <p:spPr/>
        <p:txBody>
          <a:bodyPr/>
          <a:lstStyle/>
          <a:p>
            <a:r>
              <a:rPr lang="en-GB" smtClean="0"/>
              <a:t>01. März 2012</a:t>
            </a:r>
            <a:endParaRPr lang="en-GB"/>
          </a:p>
        </p:txBody>
      </p:sp>
      <p:sp>
        <p:nvSpPr>
          <p:cNvPr id="15" name="Footer Placeholder 14"/>
          <p:cNvSpPr>
            <a:spLocks noGrp="1"/>
          </p:cNvSpPr>
          <p:nvPr>
            <p:ph type="ftr" sz="quarter" idx="18"/>
          </p:nvPr>
        </p:nvSpPr>
        <p:spPr/>
        <p:txBody>
          <a:bodyPr/>
          <a:lstStyle/>
          <a:p>
            <a:r>
              <a:rPr lang="en-GB" smtClean="0"/>
              <a:t>Millenials at work</a:t>
            </a:r>
            <a:endParaRPr lang="en-GB"/>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610600" cy="914400"/>
          </a:xfrm>
        </p:spPr>
        <p:txBody>
          <a:bodyPr/>
          <a:lstStyle/>
          <a:p>
            <a:pPr lvl="1" algn="l" rtl="0">
              <a:spcBef>
                <a:spcPct val="0"/>
              </a:spcBef>
            </a:pPr>
            <a:r>
              <a:rPr lang="de-DE" sz="2400" b="1" i="1" kern="1200" dirty="0" smtClean="0">
                <a:solidFill>
                  <a:schemeClr val="tx1"/>
                </a:solidFill>
                <a:latin typeface="+mj-lt"/>
                <a:ea typeface="+mj-ea"/>
                <a:cs typeface="+mj-cs"/>
              </a:rPr>
              <a:t>In den nächsten 10-15 Jahren wird in der Arbeitswelt die „Baby Boomer“-Generation abgelöst…</a:t>
            </a:r>
            <a:r>
              <a:rPr lang="de-DE" dirty="0" smtClean="0"/>
              <a:t/>
            </a:r>
            <a:br>
              <a:rPr lang="de-DE" dirty="0" smtClean="0"/>
            </a:br>
            <a:endParaRPr lang="de-DE" dirty="0"/>
          </a:p>
        </p:txBody>
      </p:sp>
      <p:pic>
        <p:nvPicPr>
          <p:cNvPr id="7" name="Picture 6"/>
          <p:cNvPicPr>
            <a:picLocks noChangeAspect="1" noChangeArrowheads="1"/>
          </p:cNvPicPr>
          <p:nvPr/>
        </p:nvPicPr>
        <p:blipFill>
          <a:blip r:embed="rId3" cstate="print"/>
          <a:srcRect t="4686" b="1900"/>
          <a:stretch>
            <a:fillRect/>
          </a:stretch>
        </p:blipFill>
        <p:spPr bwMode="auto">
          <a:xfrm>
            <a:off x="533400" y="1600200"/>
            <a:ext cx="8072473" cy="3876711"/>
          </a:xfrm>
          <a:prstGeom prst="rect">
            <a:avLst/>
          </a:prstGeom>
          <a:noFill/>
          <a:ln w="9525">
            <a:noFill/>
            <a:miter lim="800000"/>
            <a:headEnd/>
            <a:tailEnd/>
          </a:ln>
        </p:spPr>
      </p:pic>
      <p:sp>
        <p:nvSpPr>
          <p:cNvPr id="8" name="Rectangle 7"/>
          <p:cNvSpPr/>
          <p:nvPr/>
        </p:nvSpPr>
        <p:spPr>
          <a:xfrm>
            <a:off x="533400" y="5486400"/>
            <a:ext cx="8077200" cy="461665"/>
          </a:xfrm>
          <a:prstGeom prst="rect">
            <a:avLst/>
          </a:prstGeom>
        </p:spPr>
        <p:txBody>
          <a:bodyPr wrap="square">
            <a:spAutoFit/>
          </a:bodyPr>
          <a:lstStyle/>
          <a:p>
            <a:r>
              <a:rPr lang="de-DE" sz="2400" b="1" i="1" dirty="0" smtClean="0">
                <a:latin typeface="+mj-lt"/>
                <a:ea typeface="+mj-ea"/>
                <a:cs typeface="+mj-cs"/>
              </a:rPr>
              <a:t>…und schrittweise durch die „</a:t>
            </a:r>
            <a:r>
              <a:rPr lang="de-DE" sz="2400" b="1" i="1" dirty="0" err="1" smtClean="0">
                <a:latin typeface="+mj-lt"/>
                <a:ea typeface="+mj-ea"/>
                <a:cs typeface="+mj-cs"/>
              </a:rPr>
              <a:t>Millennials</a:t>
            </a:r>
            <a:r>
              <a:rPr lang="de-DE" sz="2400" b="1" i="1" dirty="0" smtClean="0">
                <a:latin typeface="+mj-lt"/>
                <a:ea typeface="+mj-ea"/>
                <a:cs typeface="+mj-cs"/>
              </a:rPr>
              <a:t>“ ersetzt</a:t>
            </a:r>
          </a:p>
        </p:txBody>
      </p:sp>
      <p:sp>
        <p:nvSpPr>
          <p:cNvPr id="9" name="Slide Number Placeholder 8"/>
          <p:cNvSpPr>
            <a:spLocks noGrp="1"/>
          </p:cNvSpPr>
          <p:nvPr>
            <p:ph type="sldNum" sz="quarter" idx="18"/>
          </p:nvPr>
        </p:nvSpPr>
        <p:spPr/>
        <p:txBody>
          <a:bodyPr/>
          <a:lstStyle/>
          <a:p>
            <a:r>
              <a:rPr lang="en-GB" smtClean="0"/>
              <a:t>Slide </a:t>
            </a:r>
            <a:fld id="{2FBA2132-F30A-4806-9CFD-AEBFA397FB94}" type="slidenum">
              <a:rPr lang="en-GB" smtClean="0"/>
              <a:pPr/>
              <a:t>6</a:t>
            </a:fld>
            <a:endParaRPr lang="en-GB"/>
          </a:p>
        </p:txBody>
      </p:sp>
      <p:sp>
        <p:nvSpPr>
          <p:cNvPr id="10" name="Date Placeholder 9"/>
          <p:cNvSpPr>
            <a:spLocks noGrp="1"/>
          </p:cNvSpPr>
          <p:nvPr>
            <p:ph type="dt" sz="half" idx="16"/>
          </p:nvPr>
        </p:nvSpPr>
        <p:spPr/>
        <p:txBody>
          <a:bodyPr/>
          <a:lstStyle/>
          <a:p>
            <a:r>
              <a:rPr lang="en-GB" smtClean="0"/>
              <a:t>01. März 2012</a:t>
            </a:r>
            <a:endParaRPr lang="en-GB"/>
          </a:p>
        </p:txBody>
      </p:sp>
      <p:sp>
        <p:nvSpPr>
          <p:cNvPr id="11" name="Footer Placeholder 10"/>
          <p:cNvSpPr>
            <a:spLocks noGrp="1"/>
          </p:cNvSpPr>
          <p:nvPr>
            <p:ph type="ftr" sz="quarter" idx="17"/>
          </p:nvPr>
        </p:nvSpPr>
        <p:spPr/>
        <p:txBody>
          <a:bodyPr/>
          <a:lstStyle/>
          <a:p>
            <a:r>
              <a:rPr lang="en-GB" smtClean="0"/>
              <a:t>Millenials at work</a:t>
            </a:r>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Royalty-free Stock Photo: Business executive riding on skateboard"/>
          <p:cNvPicPr>
            <a:picLocks noChangeAspect="1" noChangeArrowheads="1"/>
          </p:cNvPicPr>
          <p:nvPr/>
        </p:nvPicPr>
        <p:blipFill>
          <a:blip r:embed="rId2" cstate="print"/>
          <a:srcRect l="3265" t="10436" r="18374"/>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de-DE" dirty="0" smtClean="0">
                <a:solidFill>
                  <a:schemeClr val="bg2"/>
                </a:solidFill>
              </a:rPr>
              <a:t>Wer sind die „</a:t>
            </a:r>
            <a:r>
              <a:rPr lang="de-DE" dirty="0" err="1" smtClean="0">
                <a:solidFill>
                  <a:schemeClr val="bg2"/>
                </a:solidFill>
              </a:rPr>
              <a:t>Millennials</a:t>
            </a:r>
            <a:r>
              <a:rPr lang="de-DE" dirty="0" smtClean="0">
                <a:solidFill>
                  <a:schemeClr val="bg2"/>
                </a:solidFill>
              </a:rPr>
              <a:t>“?</a:t>
            </a:r>
            <a:endParaRPr lang="de-DE" dirty="0">
              <a:solidFill>
                <a:schemeClr val="bg2"/>
              </a:solidFill>
            </a:endParaRPr>
          </a:p>
        </p:txBody>
      </p:sp>
      <p:sp>
        <p:nvSpPr>
          <p:cNvPr id="3" name="Content Placeholder 2"/>
          <p:cNvSpPr>
            <a:spLocks noGrp="1"/>
          </p:cNvSpPr>
          <p:nvPr>
            <p:ph sz="quarter" idx="15"/>
          </p:nvPr>
        </p:nvSpPr>
        <p:spPr>
          <a:xfrm>
            <a:off x="533400" y="1752600"/>
            <a:ext cx="5486400" cy="4419600"/>
          </a:xfrm>
        </p:spPr>
        <p:txBody>
          <a:bodyPr/>
          <a:lstStyle/>
          <a:p>
            <a:pPr marL="265113" indent="-265113">
              <a:buClr>
                <a:schemeClr val="bg1"/>
              </a:buClr>
              <a:buFont typeface="Wingdings" pitchFamily="2" charset="2"/>
              <a:buChar char="§"/>
            </a:pPr>
            <a:r>
              <a:rPr lang="de-DE" sz="2400" dirty="0" smtClean="0">
                <a:solidFill>
                  <a:schemeClr val="bg2"/>
                </a:solidFill>
              </a:rPr>
              <a:t>Zwischen 1980 und 2000 geboren</a:t>
            </a:r>
          </a:p>
          <a:p>
            <a:pPr marL="265113" indent="-265113">
              <a:buClr>
                <a:schemeClr val="bg1"/>
              </a:buClr>
              <a:buFont typeface="Wingdings" pitchFamily="2" charset="2"/>
              <a:buChar char="§"/>
            </a:pPr>
            <a:r>
              <a:rPr lang="de-DE" sz="2400" dirty="0" smtClean="0">
                <a:solidFill>
                  <a:schemeClr val="bg2"/>
                </a:solidFill>
              </a:rPr>
              <a:t>Population fast so groß wie die der Baby Boomer</a:t>
            </a:r>
          </a:p>
          <a:p>
            <a:pPr marL="265113" indent="-265113">
              <a:buClr>
                <a:schemeClr val="bg1"/>
              </a:buClr>
              <a:buFont typeface="Wingdings" pitchFamily="2" charset="2"/>
              <a:buChar char="§"/>
            </a:pPr>
            <a:r>
              <a:rPr lang="de-DE" sz="2400" dirty="0" smtClean="0">
                <a:solidFill>
                  <a:schemeClr val="bg2"/>
                </a:solidFill>
              </a:rPr>
              <a:t>Schlüsselpersonen der Belegschaft von morgen</a:t>
            </a:r>
          </a:p>
          <a:p>
            <a:pPr marL="265113" indent="-265113">
              <a:buClr>
                <a:schemeClr val="bg1"/>
              </a:buClr>
              <a:buFont typeface="Wingdings" pitchFamily="2" charset="2"/>
              <a:buChar char="§"/>
            </a:pPr>
            <a:r>
              <a:rPr lang="de-DE" sz="2400" dirty="0" smtClean="0">
                <a:solidFill>
                  <a:schemeClr val="bg2"/>
                </a:solidFill>
              </a:rPr>
              <a:t>Werden das herkömmliche Gleichgewicht zwischen Arbeitgeber und Arbeitnehmer herausfordern</a:t>
            </a:r>
          </a:p>
          <a:p>
            <a:pPr marL="265113" indent="-265113">
              <a:buClr>
                <a:schemeClr val="bg1"/>
              </a:buClr>
              <a:buFont typeface="Wingdings" pitchFamily="2" charset="2"/>
              <a:buChar char="§"/>
            </a:pPr>
            <a:r>
              <a:rPr lang="de-DE" sz="2400" dirty="0" smtClean="0">
                <a:solidFill>
                  <a:schemeClr val="bg2"/>
                </a:solidFill>
              </a:rPr>
              <a:t>Verfolgen ihre Ziele mit großem Wetteifer</a:t>
            </a:r>
          </a:p>
        </p:txBody>
      </p:sp>
      <p:sp>
        <p:nvSpPr>
          <p:cNvPr id="8" name="Slide Number Placeholder 7"/>
          <p:cNvSpPr>
            <a:spLocks noGrp="1"/>
          </p:cNvSpPr>
          <p:nvPr>
            <p:ph type="sldNum" sz="quarter" idx="18"/>
          </p:nvPr>
        </p:nvSpPr>
        <p:spPr/>
        <p:txBody>
          <a:bodyPr/>
          <a:lstStyle/>
          <a:p>
            <a:r>
              <a:rPr lang="en-GB" smtClean="0"/>
              <a:t>Slide </a:t>
            </a:r>
            <a:fld id="{2FBA2132-F30A-4806-9CFD-AEBFA397FB94}" type="slidenum">
              <a:rPr lang="en-GB" smtClean="0"/>
              <a:pPr/>
              <a:t>7</a:t>
            </a:fld>
            <a:endParaRPr lang="en-GB"/>
          </a:p>
        </p:txBody>
      </p:sp>
      <p:sp>
        <p:nvSpPr>
          <p:cNvPr id="9" name="Date Placeholder 8"/>
          <p:cNvSpPr>
            <a:spLocks noGrp="1"/>
          </p:cNvSpPr>
          <p:nvPr>
            <p:ph type="dt" sz="half" idx="16"/>
          </p:nvPr>
        </p:nvSpPr>
        <p:spPr/>
        <p:txBody>
          <a:bodyPr/>
          <a:lstStyle/>
          <a:p>
            <a:r>
              <a:rPr lang="en-GB" smtClean="0"/>
              <a:t>01. März 2012</a:t>
            </a:r>
            <a:endParaRPr lang="en-GB"/>
          </a:p>
        </p:txBody>
      </p:sp>
      <p:sp>
        <p:nvSpPr>
          <p:cNvPr id="10" name="Footer Placeholder 9"/>
          <p:cNvSpPr>
            <a:spLocks noGrp="1"/>
          </p:cNvSpPr>
          <p:nvPr>
            <p:ph type="ftr" sz="quarter" idx="17"/>
          </p:nvPr>
        </p:nvSpPr>
        <p:spPr/>
        <p:txBody>
          <a:bodyPr/>
          <a:lstStyle/>
          <a:p>
            <a:r>
              <a:rPr lang="en-GB" smtClean="0"/>
              <a:t>Millenials at work</a:t>
            </a:r>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PwC</a:t>
            </a:r>
            <a:r>
              <a:rPr lang="de-DE" dirty="0" smtClean="0"/>
              <a:t> hat 4.364 Absolventen zu ihren Erwartungen an die Arbeitswelt befragt…</a:t>
            </a:r>
            <a:endParaRPr lang="de-DE" dirty="0"/>
          </a:p>
        </p:txBody>
      </p:sp>
      <p:sp>
        <p:nvSpPr>
          <p:cNvPr id="8" name="Slide Number Placeholder 7"/>
          <p:cNvSpPr>
            <a:spLocks noGrp="1"/>
          </p:cNvSpPr>
          <p:nvPr>
            <p:ph type="sldNum" sz="quarter" idx="18"/>
          </p:nvPr>
        </p:nvSpPr>
        <p:spPr/>
        <p:txBody>
          <a:bodyPr/>
          <a:lstStyle/>
          <a:p>
            <a:r>
              <a:rPr lang="en-GB" smtClean="0"/>
              <a:t>Slide </a:t>
            </a:r>
            <a:fld id="{2161438C-B2B2-41DD-B604-34A3CF0FEAAC}" type="slidenum">
              <a:rPr lang="en-GB" smtClean="0"/>
              <a:pPr/>
              <a:t>8</a:t>
            </a:fld>
            <a:endParaRPr lang="en-GB"/>
          </a:p>
        </p:txBody>
      </p:sp>
      <p:sp>
        <p:nvSpPr>
          <p:cNvPr id="9" name="Date Placeholder 8"/>
          <p:cNvSpPr>
            <a:spLocks noGrp="1"/>
          </p:cNvSpPr>
          <p:nvPr>
            <p:ph type="dt" sz="half" idx="16"/>
          </p:nvPr>
        </p:nvSpPr>
        <p:spPr/>
        <p:txBody>
          <a:bodyPr/>
          <a:lstStyle/>
          <a:p>
            <a:r>
              <a:rPr lang="en-GB" smtClean="0"/>
              <a:t>01. März 2012</a:t>
            </a:r>
            <a:endParaRPr lang="en-GB"/>
          </a:p>
        </p:txBody>
      </p:sp>
      <p:sp>
        <p:nvSpPr>
          <p:cNvPr id="10" name="Footer Placeholder 9"/>
          <p:cNvSpPr>
            <a:spLocks noGrp="1"/>
          </p:cNvSpPr>
          <p:nvPr>
            <p:ph type="ftr" sz="quarter" idx="17"/>
          </p:nvPr>
        </p:nvSpPr>
        <p:spPr/>
        <p:txBody>
          <a:bodyPr/>
          <a:lstStyle/>
          <a:p>
            <a:r>
              <a:rPr lang="en-GB" smtClean="0"/>
              <a:t>Millenials at work</a:t>
            </a:r>
            <a:endParaRPr lang="en-GB"/>
          </a:p>
        </p:txBody>
      </p:sp>
      <p:pic>
        <p:nvPicPr>
          <p:cNvPr id="4098" name="Picture 2" descr="http://www.pwc.com/gx/en/managing-tomorrows-people/future-of-work/assets/key-image.jpg"/>
          <p:cNvPicPr>
            <a:picLocks noChangeAspect="1" noChangeArrowheads="1"/>
          </p:cNvPicPr>
          <p:nvPr/>
        </p:nvPicPr>
        <p:blipFill>
          <a:blip r:embed="rId3" cstate="print"/>
          <a:srcRect/>
          <a:stretch>
            <a:fillRect/>
          </a:stretch>
        </p:blipFill>
        <p:spPr bwMode="auto">
          <a:xfrm>
            <a:off x="0" y="2743200"/>
            <a:ext cx="9144000" cy="3371439"/>
          </a:xfrm>
          <a:prstGeom prst="rect">
            <a:avLst/>
          </a:prstGeom>
          <a:noFill/>
        </p:spPr>
      </p:pic>
      <p:grpSp>
        <p:nvGrpSpPr>
          <p:cNvPr id="7" name="Group 6"/>
          <p:cNvGrpSpPr/>
          <p:nvPr/>
        </p:nvGrpSpPr>
        <p:grpSpPr>
          <a:xfrm>
            <a:off x="228600" y="3200400"/>
            <a:ext cx="3696604" cy="1295400"/>
            <a:chOff x="228600" y="1828800"/>
            <a:chExt cx="3696604" cy="1295400"/>
          </a:xfrm>
        </p:grpSpPr>
        <p:sp>
          <p:nvSpPr>
            <p:cNvPr id="11" name="TextBox 19"/>
            <p:cNvSpPr txBox="1"/>
            <p:nvPr/>
          </p:nvSpPr>
          <p:spPr>
            <a:xfrm>
              <a:off x="609600" y="1828800"/>
              <a:ext cx="3315604" cy="1124475"/>
            </a:xfrm>
            <a:prstGeom prst="rect">
              <a:avLst/>
            </a:prstGeom>
            <a:solidFill>
              <a:schemeClr val="accent4"/>
            </a:solidFill>
          </p:spPr>
          <p:txBody>
            <a:bodyPr wrap="square" lIns="144000" tIns="144000" rIns="144000" bIns="360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74320">
                <a:spcAft>
                  <a:spcPts val="900"/>
                </a:spcAft>
              </a:pPr>
              <a:r>
                <a:rPr lang="de-DE" sz="2000" b="1" i="1" dirty="0" smtClean="0">
                  <a:solidFill>
                    <a:schemeClr val="bg1"/>
                  </a:solidFill>
                  <a:latin typeface="Georgia" pitchFamily="18" charset="0"/>
                </a:rPr>
                <a:t>Befragungszeitraum Sep/Okt 2011</a:t>
              </a:r>
            </a:p>
          </p:txBody>
        </p:sp>
        <p:sp>
          <p:nvSpPr>
            <p:cNvPr id="12" name="Rectangle 11"/>
            <p:cNvSpPr/>
            <p:nvPr/>
          </p:nvSpPr>
          <p:spPr bwMode="ltGray">
            <a:xfrm>
              <a:off x="228600" y="2944747"/>
              <a:ext cx="398755" cy="179453"/>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sz="1600" dirty="0" smtClean="0">
                <a:solidFill>
                  <a:schemeClr val="bg1"/>
                </a:solidFill>
                <a:latin typeface="Georgia" pitchFamily="18" charset="0"/>
              </a:endParaRPr>
            </a:p>
          </p:txBody>
        </p:sp>
      </p:grpSp>
      <p:grpSp>
        <p:nvGrpSpPr>
          <p:cNvPr id="13" name="Group 12"/>
          <p:cNvGrpSpPr/>
          <p:nvPr/>
        </p:nvGrpSpPr>
        <p:grpSpPr>
          <a:xfrm>
            <a:off x="2500953" y="1752600"/>
            <a:ext cx="3899847" cy="1295157"/>
            <a:chOff x="4634552" y="1905000"/>
            <a:chExt cx="3899847" cy="1295157"/>
          </a:xfrm>
        </p:grpSpPr>
        <p:sp>
          <p:nvSpPr>
            <p:cNvPr id="14" name="TextBox 9"/>
            <p:cNvSpPr txBox="1"/>
            <p:nvPr/>
          </p:nvSpPr>
          <p:spPr>
            <a:xfrm>
              <a:off x="5029200" y="1905000"/>
              <a:ext cx="3505199" cy="1124475"/>
            </a:xfrm>
            <a:prstGeom prst="rect">
              <a:avLst/>
            </a:prstGeom>
            <a:solidFill>
              <a:schemeClr val="accent2"/>
            </a:solidFill>
          </p:spPr>
          <p:txBody>
            <a:bodyPr wrap="square" lIns="144000" tIns="144000" rIns="144000" bIns="360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74320">
                <a:spcAft>
                  <a:spcPts val="900"/>
                </a:spcAft>
              </a:pPr>
              <a:r>
                <a:rPr lang="de-DE" sz="2000" b="1" i="1" dirty="0" smtClean="0">
                  <a:solidFill>
                    <a:schemeClr val="bg1"/>
                  </a:solidFill>
                  <a:latin typeface="Georgia" pitchFamily="18" charset="0"/>
                </a:rPr>
                <a:t>4.364 Absolventen aus 75 Ländern</a:t>
              </a:r>
            </a:p>
          </p:txBody>
        </p:sp>
        <p:sp>
          <p:nvSpPr>
            <p:cNvPr id="15" name="Rectangle 14"/>
            <p:cNvSpPr/>
            <p:nvPr/>
          </p:nvSpPr>
          <p:spPr bwMode="ltGray">
            <a:xfrm>
              <a:off x="4634552" y="3020704"/>
              <a:ext cx="398755" cy="179453"/>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sz="1600" dirty="0" smtClean="0">
                <a:solidFill>
                  <a:schemeClr val="bg1"/>
                </a:solidFill>
                <a:latin typeface="Georgia" pitchFamily="18" charset="0"/>
              </a:endParaRPr>
            </a:p>
          </p:txBody>
        </p:sp>
      </p:grpSp>
      <p:grpSp>
        <p:nvGrpSpPr>
          <p:cNvPr id="16" name="Group 15"/>
          <p:cNvGrpSpPr/>
          <p:nvPr/>
        </p:nvGrpSpPr>
        <p:grpSpPr>
          <a:xfrm>
            <a:off x="1524000" y="4697347"/>
            <a:ext cx="4114800" cy="1779653"/>
            <a:chOff x="2895600" y="4313536"/>
            <a:chExt cx="4114800" cy="1779653"/>
          </a:xfrm>
        </p:grpSpPr>
        <p:sp>
          <p:nvSpPr>
            <p:cNvPr id="17" name="TextBox 10"/>
            <p:cNvSpPr txBox="1"/>
            <p:nvPr/>
          </p:nvSpPr>
          <p:spPr>
            <a:xfrm>
              <a:off x="3294354" y="4313536"/>
              <a:ext cx="3716046" cy="1616918"/>
            </a:xfrm>
            <a:prstGeom prst="rect">
              <a:avLst/>
            </a:prstGeom>
            <a:solidFill>
              <a:schemeClr val="accent5"/>
            </a:solidFill>
          </p:spPr>
          <p:txBody>
            <a:bodyPr wrap="square" lIns="144000" tIns="144000" rIns="144000" bIns="360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74320">
                <a:spcAft>
                  <a:spcPts val="900"/>
                </a:spcAft>
              </a:pPr>
              <a:r>
                <a:rPr lang="de-DE" b="1" i="1" dirty="0" smtClean="0">
                  <a:solidFill>
                    <a:schemeClr val="bg1"/>
                  </a:solidFill>
                  <a:latin typeface="Georgia" pitchFamily="18" charset="0"/>
                </a:rPr>
                <a:t>Ergebnisse in Studie „</a:t>
              </a:r>
              <a:r>
                <a:rPr lang="de-DE" b="1" i="1" dirty="0" err="1" smtClean="0">
                  <a:solidFill>
                    <a:schemeClr val="bg1"/>
                  </a:solidFill>
                  <a:latin typeface="Georgia" pitchFamily="18" charset="0"/>
                </a:rPr>
                <a:t>Millennials</a:t>
              </a:r>
              <a:r>
                <a:rPr lang="de-DE" b="1" i="1" dirty="0" smtClean="0">
                  <a:solidFill>
                    <a:schemeClr val="bg1"/>
                  </a:solidFill>
                  <a:latin typeface="Georgia" pitchFamily="18" charset="0"/>
                </a:rPr>
                <a:t> </a:t>
              </a:r>
              <a:r>
                <a:rPr lang="de-DE" b="1" i="1" dirty="0" err="1" smtClean="0">
                  <a:solidFill>
                    <a:schemeClr val="bg1"/>
                  </a:solidFill>
                  <a:latin typeface="Georgia" pitchFamily="18" charset="0"/>
                </a:rPr>
                <a:t>at</a:t>
              </a:r>
              <a:r>
                <a:rPr lang="de-DE" b="1" i="1" dirty="0" smtClean="0">
                  <a:solidFill>
                    <a:schemeClr val="bg1"/>
                  </a:solidFill>
                  <a:latin typeface="Georgia" pitchFamily="18" charset="0"/>
                </a:rPr>
                <a:t> </a:t>
              </a:r>
              <a:r>
                <a:rPr lang="de-DE" b="1" i="1" dirty="0" err="1" smtClean="0">
                  <a:solidFill>
                    <a:schemeClr val="bg1"/>
                  </a:solidFill>
                  <a:latin typeface="Georgia" pitchFamily="18" charset="0"/>
                </a:rPr>
                <a:t>work</a:t>
              </a:r>
              <a:r>
                <a:rPr lang="de-DE" b="1" i="1" dirty="0" smtClean="0">
                  <a:solidFill>
                    <a:schemeClr val="bg1"/>
                  </a:solidFill>
                  <a:latin typeface="Georgia" pitchFamily="18" charset="0"/>
                </a:rPr>
                <a:t>. </a:t>
              </a:r>
              <a:r>
                <a:rPr lang="de-DE" b="1" i="1" dirty="0" err="1" smtClean="0">
                  <a:solidFill>
                    <a:schemeClr val="bg1"/>
                  </a:solidFill>
                  <a:latin typeface="Georgia" pitchFamily="18" charset="0"/>
                </a:rPr>
                <a:t>Reshaping</a:t>
              </a:r>
              <a:r>
                <a:rPr lang="de-DE" b="1" i="1" dirty="0" smtClean="0">
                  <a:solidFill>
                    <a:schemeClr val="bg1"/>
                  </a:solidFill>
                  <a:latin typeface="Georgia" pitchFamily="18" charset="0"/>
                </a:rPr>
                <a:t> </a:t>
              </a:r>
              <a:r>
                <a:rPr lang="de-DE" b="1" i="1" dirty="0" err="1" smtClean="0">
                  <a:solidFill>
                    <a:schemeClr val="bg1"/>
                  </a:solidFill>
                  <a:latin typeface="Georgia" pitchFamily="18" charset="0"/>
                </a:rPr>
                <a:t>the</a:t>
              </a:r>
              <a:r>
                <a:rPr lang="de-DE" b="1" i="1" dirty="0" smtClean="0">
                  <a:solidFill>
                    <a:schemeClr val="bg1"/>
                  </a:solidFill>
                  <a:latin typeface="Georgia" pitchFamily="18" charset="0"/>
                </a:rPr>
                <a:t> </a:t>
              </a:r>
              <a:r>
                <a:rPr lang="de-DE" b="1" i="1" dirty="0" err="1" smtClean="0">
                  <a:solidFill>
                    <a:schemeClr val="bg1"/>
                  </a:solidFill>
                  <a:latin typeface="Georgia" pitchFamily="18" charset="0"/>
                </a:rPr>
                <a:t>workplace</a:t>
              </a:r>
              <a:r>
                <a:rPr lang="de-DE" b="1" i="1" dirty="0" smtClean="0">
                  <a:solidFill>
                    <a:schemeClr val="bg1"/>
                  </a:solidFill>
                  <a:latin typeface="Georgia" pitchFamily="18" charset="0"/>
                </a:rPr>
                <a:t>“  veröffentlicht (2012)</a:t>
              </a:r>
            </a:p>
          </p:txBody>
        </p:sp>
        <p:sp>
          <p:nvSpPr>
            <p:cNvPr id="18" name="Rectangle 17"/>
            <p:cNvSpPr/>
            <p:nvPr/>
          </p:nvSpPr>
          <p:spPr bwMode="ltGray">
            <a:xfrm>
              <a:off x="2895600" y="5913736"/>
              <a:ext cx="398755" cy="179453"/>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sz="1600" dirty="0" smtClean="0">
                <a:solidFill>
                  <a:schemeClr val="bg1"/>
                </a:solidFill>
                <a:latin typeface="Georgia"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Was erwarten </a:t>
            </a:r>
            <a:r>
              <a:rPr lang="de-DE" dirty="0" err="1" smtClean="0"/>
              <a:t>Millennials</a:t>
            </a:r>
            <a:r>
              <a:rPr lang="de-DE" dirty="0" smtClean="0"/>
              <a:t> von ihrem zukünftigen Arbeitszeitmodell?</a:t>
            </a:r>
            <a:endParaRPr lang="de-DE" dirty="0"/>
          </a:p>
        </p:txBody>
      </p:sp>
      <p:sp>
        <p:nvSpPr>
          <p:cNvPr id="8" name="Slide Number Placeholder 7"/>
          <p:cNvSpPr>
            <a:spLocks noGrp="1"/>
          </p:cNvSpPr>
          <p:nvPr>
            <p:ph type="sldNum" sz="quarter" idx="18"/>
          </p:nvPr>
        </p:nvSpPr>
        <p:spPr/>
        <p:txBody>
          <a:bodyPr/>
          <a:lstStyle/>
          <a:p>
            <a:r>
              <a:rPr lang="en-GB" smtClean="0"/>
              <a:t>Slide </a:t>
            </a:r>
            <a:fld id="{2161438C-B2B2-41DD-B604-34A3CF0FEAAC}" type="slidenum">
              <a:rPr lang="en-GB" smtClean="0"/>
              <a:pPr/>
              <a:t>9</a:t>
            </a:fld>
            <a:endParaRPr lang="en-GB"/>
          </a:p>
        </p:txBody>
      </p:sp>
      <p:sp>
        <p:nvSpPr>
          <p:cNvPr id="9" name="Date Placeholder 8"/>
          <p:cNvSpPr>
            <a:spLocks noGrp="1"/>
          </p:cNvSpPr>
          <p:nvPr>
            <p:ph type="dt" sz="half" idx="16"/>
          </p:nvPr>
        </p:nvSpPr>
        <p:spPr/>
        <p:txBody>
          <a:bodyPr/>
          <a:lstStyle/>
          <a:p>
            <a:r>
              <a:rPr lang="en-GB" smtClean="0"/>
              <a:t>01. März 2012</a:t>
            </a:r>
            <a:endParaRPr lang="en-GB"/>
          </a:p>
        </p:txBody>
      </p:sp>
      <p:sp>
        <p:nvSpPr>
          <p:cNvPr id="10" name="Footer Placeholder 9"/>
          <p:cNvSpPr>
            <a:spLocks noGrp="1"/>
          </p:cNvSpPr>
          <p:nvPr>
            <p:ph type="ftr" sz="quarter" idx="17"/>
          </p:nvPr>
        </p:nvSpPr>
        <p:spPr/>
        <p:txBody>
          <a:bodyPr/>
          <a:lstStyle/>
          <a:p>
            <a:r>
              <a:rPr lang="en-GB" smtClean="0"/>
              <a:t>Millenials at work</a:t>
            </a:r>
            <a:endParaRPr lang="en-GB"/>
          </a:p>
        </p:txBody>
      </p:sp>
      <p:pic>
        <p:nvPicPr>
          <p:cNvPr id="12" name="Picture 2"/>
          <p:cNvPicPr>
            <a:picLocks noChangeAspect="1" noChangeArrowheads="1"/>
          </p:cNvPicPr>
          <p:nvPr/>
        </p:nvPicPr>
        <p:blipFill>
          <a:blip r:embed="rId3" cstate="print"/>
          <a:srcRect t="11786"/>
          <a:stretch>
            <a:fillRect/>
          </a:stretch>
        </p:blipFill>
        <p:spPr bwMode="auto">
          <a:xfrm>
            <a:off x="533400" y="1496637"/>
            <a:ext cx="8153400" cy="5132763"/>
          </a:xfrm>
          <a:prstGeom prst="rect">
            <a:avLst/>
          </a:prstGeom>
          <a:noFill/>
          <a:ln w="9525">
            <a:noFill/>
            <a:miter lim="800000"/>
            <a:headEnd/>
            <a:tailEnd/>
          </a:ln>
        </p:spPr>
      </p:pic>
      <p:sp>
        <p:nvSpPr>
          <p:cNvPr id="13" name="TextBox 12"/>
          <p:cNvSpPr txBox="1"/>
          <p:nvPr/>
        </p:nvSpPr>
        <p:spPr>
          <a:xfrm>
            <a:off x="533400" y="6096000"/>
            <a:ext cx="2438400" cy="381000"/>
          </a:xfrm>
          <a:prstGeom prst="rect">
            <a:avLst/>
          </a:prstGeom>
          <a:noFill/>
        </p:spPr>
        <p:txBody>
          <a:bodyPr wrap="none" lIns="0" tIns="0" rIns="0" bIns="0" rtlCol="0">
            <a:noAutofit/>
          </a:bodyPr>
          <a:lstStyle/>
          <a:p>
            <a:pPr indent="-274320">
              <a:spcAft>
                <a:spcPts val="900"/>
              </a:spcAft>
            </a:pPr>
            <a:r>
              <a:rPr lang="de-DE" sz="1100" dirty="0" smtClean="0">
                <a:latin typeface="Georgia" pitchFamily="18" charset="0"/>
              </a:rPr>
              <a:t>Quelle: </a:t>
            </a:r>
            <a:r>
              <a:rPr lang="en-US" sz="1100" dirty="0" err="1" smtClean="0">
                <a:latin typeface="Georgia" pitchFamily="18" charset="0"/>
              </a:rPr>
              <a:t>Millennials</a:t>
            </a:r>
            <a:r>
              <a:rPr lang="en-US" sz="1100" dirty="0" smtClean="0">
                <a:latin typeface="Georgia" pitchFamily="18" charset="0"/>
              </a:rPr>
              <a:t> at work: </a:t>
            </a:r>
            <a:br>
              <a:rPr lang="en-US" sz="1100" dirty="0" smtClean="0">
                <a:latin typeface="Georgia" pitchFamily="18" charset="0"/>
              </a:rPr>
            </a:br>
            <a:r>
              <a:rPr lang="en-US" sz="1100" dirty="0" smtClean="0">
                <a:latin typeface="Georgia" pitchFamily="18" charset="0"/>
              </a:rPr>
              <a:t>Reshaping the workplace (PwC 2012)</a:t>
            </a:r>
          </a:p>
          <a:p>
            <a:pPr indent="-274320">
              <a:spcAft>
                <a:spcPts val="900"/>
              </a:spcAft>
            </a:pPr>
            <a:endParaRPr lang="de-DE" sz="1100" dirty="0" smtClean="0">
              <a:latin typeface="Georgia" pitchFamily="18"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MARTAUTOSHAPETYPE" val="HIGHLIGHTBOX"/>
</p:tagLst>
</file>

<file path=ppt/tags/tag2.xml><?xml version="1.0" encoding="utf-8"?>
<p:tagLst xmlns:a="http://schemas.openxmlformats.org/drawingml/2006/main" xmlns:r="http://schemas.openxmlformats.org/officeDocument/2006/relationships" xmlns:p="http://schemas.openxmlformats.org/presentationml/2006/main">
  <p:tag name="COPYRIGHT" val="Templeton &amp; Webster GmbH"/>
  <p:tag name="MASTERVERSION" val="1_1"/>
  <p:tag name="SLIDEMODDATE" val="27.02.05"/>
  <p:tag name="S_LAYOUT" val="LEFT"/>
</p:tagLst>
</file>

<file path=ppt/tags/tag3.xml><?xml version="1.0" encoding="utf-8"?>
<p:tagLst xmlns:a="http://schemas.openxmlformats.org/drawingml/2006/main" xmlns:r="http://schemas.openxmlformats.org/officeDocument/2006/relationships" xmlns:p="http://schemas.openxmlformats.org/presentationml/2006/main">
  <p:tag name="COPYRIGHT" val="Templeton &amp; Webster GmbH"/>
  <p:tag name="MASTERVERSION" val="1_1"/>
  <p:tag name="SLIDEMODDATE" val="27.02.05"/>
  <p:tag name="S_LAYOUT" val="LEFT"/>
</p:tagLst>
</file>

<file path=ppt/theme/theme1.xml><?xml version="1.0" encoding="utf-8"?>
<a:theme xmlns:a="http://schemas.openxmlformats.org/drawingml/2006/main" name="PwC">
  <a:themeElements>
    <a:clrScheme name="PwC Maroon">
      <a:dk1>
        <a:srgbClr val="000000"/>
      </a:dk1>
      <a:lt1>
        <a:srgbClr val="FFFFFF"/>
      </a:lt1>
      <a:dk2>
        <a:srgbClr val="602320"/>
      </a:dk2>
      <a:lt2>
        <a:srgbClr val="FFFFFF"/>
      </a:lt2>
      <a:accent1>
        <a:srgbClr val="602320"/>
      </a:accent1>
      <a:accent2>
        <a:srgbClr val="DB536A"/>
      </a:accent2>
      <a:accent3>
        <a:srgbClr val="A32020"/>
      </a:accent3>
      <a:accent4>
        <a:srgbClr val="E0301E"/>
      </a:accent4>
      <a:accent5>
        <a:srgbClr val="DC6900"/>
      </a:accent5>
      <a:accent6>
        <a:srgbClr val="FFB600"/>
      </a:accent6>
      <a:hlink>
        <a:srgbClr val="602320"/>
      </a:hlink>
      <a:folHlink>
        <a:srgbClr val="60232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rgbClr val="E0301E"/>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wC Maroon">
    <a:dk1>
      <a:srgbClr val="000000"/>
    </a:dk1>
    <a:lt1>
      <a:srgbClr val="FFFFFF"/>
    </a:lt1>
    <a:dk2>
      <a:srgbClr val="602320"/>
    </a:dk2>
    <a:lt2>
      <a:srgbClr val="FFFFFF"/>
    </a:lt2>
    <a:accent1>
      <a:srgbClr val="602320"/>
    </a:accent1>
    <a:accent2>
      <a:srgbClr val="DB536A"/>
    </a:accent2>
    <a:accent3>
      <a:srgbClr val="A32020"/>
    </a:accent3>
    <a:accent4>
      <a:srgbClr val="E0301E"/>
    </a:accent4>
    <a:accent5>
      <a:srgbClr val="DC6900"/>
    </a:accent5>
    <a:accent6>
      <a:srgbClr val="FFB600"/>
    </a:accent6>
    <a:hlink>
      <a:srgbClr val="602320"/>
    </a:hlink>
    <a:folHlink>
      <a:srgbClr val="602320"/>
    </a:folHlink>
  </a:clrScheme>
</a:themeOverride>
</file>

<file path=docProps/app.xml><?xml version="1.0" encoding="utf-8"?>
<Properties xmlns="http://schemas.openxmlformats.org/officeDocument/2006/extended-properties" xmlns:vt="http://schemas.openxmlformats.org/officeDocument/2006/docPropsVTypes">
  <Template/>
  <TotalTime>0</TotalTime>
  <Words>2170</Words>
  <Application>Microsoft Office PowerPoint</Application>
  <PresentationFormat>Bildschirmpräsentation (4:3)</PresentationFormat>
  <Paragraphs>296</Paragraphs>
  <Slides>28</Slides>
  <Notes>22</Notes>
  <HiddenSlides>0</HiddenSlides>
  <MMClips>0</MMClips>
  <ScaleCrop>false</ScaleCrop>
  <HeadingPairs>
    <vt:vector size="4" baseType="variant">
      <vt:variant>
        <vt:lpstr>Design</vt:lpstr>
      </vt:variant>
      <vt:variant>
        <vt:i4>1</vt:i4>
      </vt:variant>
      <vt:variant>
        <vt:lpstr>Folientitel</vt:lpstr>
      </vt:variant>
      <vt:variant>
        <vt:i4>28</vt:i4>
      </vt:variant>
    </vt:vector>
  </HeadingPairs>
  <TitlesOfParts>
    <vt:vector size="29" baseType="lpstr">
      <vt:lpstr>PwC</vt:lpstr>
      <vt:lpstr>Folie 1</vt:lpstr>
      <vt:lpstr>Was ich Ihnen gern näher bringen möchte</vt:lpstr>
      <vt:lpstr>Der demographische Wandel</vt:lpstr>
      <vt:lpstr>Der demographische Wandel Vielbesprochen und allgegenwärtig</vt:lpstr>
      <vt:lpstr>Der demographische Wandel Ein paar Eckdaten zur Bevölkerungsentwicklung in D</vt:lpstr>
      <vt:lpstr>In den nächsten 10-15 Jahren wird in der Arbeitswelt die „Baby Boomer“-Generation abgelöst… </vt:lpstr>
      <vt:lpstr>Wer sind die „Millennials“?</vt:lpstr>
      <vt:lpstr>PwC hat 4.364 Absolventen zu ihren Erwartungen an die Arbeitswelt befragt…</vt:lpstr>
      <vt:lpstr>Was erwarten Millennials von ihrem zukünftigen Arbeitszeitmodell?</vt:lpstr>
      <vt:lpstr>Was macht einen attraktiven Arbeitgeber aus?</vt:lpstr>
      <vt:lpstr>Welche Erwartungen die Gruppe der Millennials konkret kennzeichnet…</vt:lpstr>
      <vt:lpstr>Die Gestaltung des Arbeitskontexts „55+“ erfordert ein Umdenken</vt:lpstr>
      <vt:lpstr>Noch mehr Wandel</vt:lpstr>
      <vt:lpstr>Der demographische Wandel wird durch strukturelle Veränderungen der Wertschöpfungsketten begleitet…</vt:lpstr>
      <vt:lpstr>…und durch Veränderungen auf dem Arbeitsmarkt verkompliziert</vt:lpstr>
      <vt:lpstr>Implikationen für Unternehmen</vt:lpstr>
      <vt:lpstr>Personalmanagement ist eine der größten Herausforderungen für Unternehmen  Second line if required</vt:lpstr>
      <vt:lpstr>PwC Global CEO Survey: Top Risiken der Unternehmensentwicklung</vt:lpstr>
      <vt:lpstr>PwC Global CEO Survey: Einige Aussagen</vt:lpstr>
      <vt:lpstr>Die Zukunft ist ungewiss, aber kann mit Szenarien vorgedacht werden  </vt:lpstr>
      <vt:lpstr>Die Maßnahmen zum Umgang mit dem demographischen Wandel</vt:lpstr>
      <vt:lpstr>Den Startpunkt bilden mit einer die Transparenz fördernden strategischen Personalplanung</vt:lpstr>
      <vt:lpstr>Und was sollten Sie tun, um Millennials zu binden?</vt:lpstr>
      <vt:lpstr>Wie können Sie die silberne Generation (produktiv) halten?</vt:lpstr>
      <vt:lpstr>Wie können Sie Vielfalt nutzen?</vt:lpstr>
      <vt:lpstr>Woran Sie sich erinnern sollten</vt:lpstr>
      <vt:lpstr>Woran Sie sich erinnern sollten </vt:lpstr>
      <vt:lpstr>Vielen Dank!</vt:lpstr>
    </vt:vector>
  </TitlesOfParts>
  <Company>PwC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demographische Wandel und die Auswirkungen für die Unternehmen</dc:title>
  <dc:creator>Deus, Tilman</dc:creator>
  <cp:lastModifiedBy>DE-59755</cp:lastModifiedBy>
  <cp:revision>338</cp:revision>
  <dcterms:created xsi:type="dcterms:W3CDTF">2010-09-07T13:26:45Z</dcterms:created>
  <dcterms:modified xsi:type="dcterms:W3CDTF">2012-02-28T15:44:28Z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B template version">
    <vt:lpwstr>6</vt:lpwstr>
  </property>
  <property fmtid="{D5CDD505-2E9C-101B-9397-08002B2CF9AE}" pid="3" name="TB template type">
    <vt:lpwstr>Onscreen</vt:lpwstr>
  </property>
  <property fmtid="{D5CDD505-2E9C-101B-9397-08002B2CF9AE}" pid="4" name="Template created by">
    <vt:lpwstr>PwC</vt:lpwstr>
  </property>
  <property fmtid="{D5CDD505-2E9C-101B-9397-08002B2CF9AE}" pid="5" name="Template version">
    <vt:lpwstr>5</vt:lpwstr>
  </property>
</Properties>
</file>