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307" r:id="rId2"/>
    <p:sldId id="302" r:id="rId3"/>
    <p:sldId id="306" r:id="rId4"/>
    <p:sldId id="308" r:id="rId5"/>
    <p:sldId id="309" r:id="rId6"/>
    <p:sldId id="310" r:id="rId7"/>
    <p:sldId id="311" r:id="rId8"/>
    <p:sldId id="314" r:id="rId9"/>
    <p:sldId id="312" r:id="rId10"/>
    <p:sldId id="31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10" autoAdjust="0"/>
    <p:restoredTop sz="95264" autoAdjust="0"/>
  </p:normalViewPr>
  <p:slideViewPr>
    <p:cSldViewPr>
      <p:cViewPr>
        <p:scale>
          <a:sx n="62" d="100"/>
          <a:sy n="62" d="100"/>
        </p:scale>
        <p:origin x="-1356" y="-9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EE4DEA3-1654-4AEA-9BD1-65901D6265AB}" type="datetimeFigureOut">
              <a:rPr lang="de-DE"/>
              <a:pPr>
                <a:defRPr/>
              </a:pPr>
              <a:t>23.02.2012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BD0B346-51F9-432B-8434-DB01764958F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744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744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C95676-4494-4BA6-9931-90CB39E4F84A}" type="datetime1">
              <a:rPr lang="de-DE"/>
              <a:pPr>
                <a:defRPr/>
              </a:pPr>
              <a:t>23.02.2012</a:t>
            </a:fld>
            <a:endParaRPr lang="de-DE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Wahlmodul Tanker Operations - ISSC - 2009</a:t>
            </a:r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AAC11E-39EF-46B0-B45E-8452B371422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A3264-713C-421A-B456-AB46E0481335}" type="datetime1">
              <a:rPr lang="de-DE"/>
              <a:pPr>
                <a:defRPr/>
              </a:pPr>
              <a:t>23.02.2012</a:t>
            </a:fld>
            <a:endParaRPr lang="de-DE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Wahlmodul Tanker Operations - ISSC - 2009</a:t>
            </a: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A2EF6-5F6E-4352-829B-B81F1275BA3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A5182-DD46-4279-A796-C22E4DFD5978}" type="datetime1">
              <a:rPr lang="de-DE"/>
              <a:pPr>
                <a:defRPr/>
              </a:pPr>
              <a:t>23.02.2012</a:t>
            </a:fld>
            <a:endParaRPr lang="de-DE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Wahlmodul Tanker Operations - ISSC - 2009</a:t>
            </a: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A7900-5526-49C2-AD8C-A52DF7E8D23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D3F96-0C9B-4259-B4FF-5B1C38FCBA56}" type="datetime1">
              <a:rPr lang="de-DE"/>
              <a:pPr>
                <a:defRPr/>
              </a:pPr>
              <a:t>23.02.2012</a:t>
            </a:fld>
            <a:endParaRPr lang="de-DE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Wahlmodul Tanker Operations - ISSC - 2009</a:t>
            </a: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31681-4175-4E7B-8825-A9863641F9E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878A9-A581-4449-B4BB-97DDD3BEE055}" type="datetime1">
              <a:rPr lang="de-DE"/>
              <a:pPr>
                <a:defRPr/>
              </a:pPr>
              <a:t>23.02.2012</a:t>
            </a:fld>
            <a:endParaRPr lang="de-DE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Wahlmodul Tanker Operations - ISSC - 2009</a:t>
            </a: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E9BFC-5436-472A-890B-B9C6EF67FDE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9DD78-C132-4EA3-A28C-FC2EA62DA789}" type="datetime1">
              <a:rPr lang="de-DE"/>
              <a:pPr>
                <a:defRPr/>
              </a:pPr>
              <a:t>23.02.2012</a:t>
            </a:fld>
            <a:endParaRPr lang="de-DE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Wahlmodul Tanker Operations - ISSC - 2009</a:t>
            </a: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E8421-DC98-43D3-A18F-9F7BFF34A1E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932ED-F4F6-4DFB-B512-1B7F5817843E}" type="datetime1">
              <a:rPr lang="de-DE"/>
              <a:pPr>
                <a:defRPr/>
              </a:pPr>
              <a:t>23.02.2012</a:t>
            </a:fld>
            <a:endParaRPr lang="de-DE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Wahlmodul Tanker Operations - ISSC - 2009</a:t>
            </a:r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ACA12-1C88-42A3-9003-C861997D25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B1BF1-0449-459F-BCA6-31EBFCDCB57B}" type="datetime1">
              <a:rPr lang="de-DE"/>
              <a:pPr>
                <a:defRPr/>
              </a:pPr>
              <a:t>23.02.2012</a:t>
            </a:fld>
            <a:endParaRPr lang="de-DE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Wahlmodul Tanker Operations - ISSC - 2009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1643D-B087-4008-8729-0E7AA9D42C2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92959-CE90-4F65-9396-E407BD50D821}" type="datetime1">
              <a:rPr lang="de-DE"/>
              <a:pPr>
                <a:defRPr/>
              </a:pPr>
              <a:t>23.02.2012</a:t>
            </a:fld>
            <a:endParaRPr lang="de-DE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Wahlmodul Tanker Operations - ISSC - 2009</a:t>
            </a:r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37FD0-8DE0-4353-BE2A-69AC38EBED2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56223-9796-4A23-9EDD-A1E5C34BC565}" type="datetime1">
              <a:rPr lang="de-DE"/>
              <a:pPr>
                <a:defRPr/>
              </a:pPr>
              <a:t>23.02.2012</a:t>
            </a:fld>
            <a:endParaRPr lang="de-DE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Wahlmodul Tanker Operations - ISSC - 2009</a:t>
            </a: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6B0B2-D5FB-4E70-BC24-62277951A71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30543-7303-477D-9154-9BD6C404DA10}" type="datetime1">
              <a:rPr lang="de-DE"/>
              <a:pPr>
                <a:defRPr/>
              </a:pPr>
              <a:t>23.02.2012</a:t>
            </a:fld>
            <a:endParaRPr lang="de-DE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Wahlmodul Tanker Operations - ISSC - 2009</a:t>
            </a: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3950F-66CF-4E1C-B75A-A2BA2675D86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638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8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8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522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639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39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39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39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39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39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39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39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39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40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40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40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40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640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0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0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07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08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0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10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11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12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13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14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522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6416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417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418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419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420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64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642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642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AF17FFC-846D-4AF8-B195-4ADAC2A61464}" type="datetime1">
              <a:rPr lang="de-DE"/>
              <a:pPr>
                <a:defRPr/>
              </a:pPr>
              <a:t>23.02.2012</a:t>
            </a:fld>
            <a:endParaRPr lang="de-DE"/>
          </a:p>
        </p:txBody>
      </p:sp>
      <p:sp>
        <p:nvSpPr>
          <p:cNvPr id="1642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de-DE"/>
              <a:t>Wahlmodul Tanker Operations - ISSC - 2009</a:t>
            </a:r>
          </a:p>
        </p:txBody>
      </p:sp>
      <p:sp>
        <p:nvSpPr>
          <p:cNvPr id="1642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C6BA684-6462-4BC9-9F70-9F76F63D472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642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0.jpeg"/><Relationship Id="rId4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jpeg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oleObject" Target="../embeddings/oleObject5.bin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5" Type="http://schemas.openxmlformats.org/officeDocument/2006/relationships/hyperlink" Target="http://www.german-tanker.de/" TargetMode="External"/><Relationship Id="rId4" Type="http://schemas.openxmlformats.org/officeDocument/2006/relationships/oleObject" Target="../embeddings/oleObject6.bin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jpeg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 txBox="1">
            <a:spLocks noGrp="1"/>
          </p:cNvSpPr>
          <p:nvPr/>
        </p:nvSpPr>
        <p:spPr bwMode="auto">
          <a:xfrm>
            <a:off x="3492500" y="64008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6. Bremer Schifffahrtskongress</a:t>
            </a:r>
          </a:p>
          <a:p>
            <a:pPr algn="ctr"/>
            <a:r>
              <a:rPr lang="de-DE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Work Shop 1 Methodenkompetenz </a:t>
            </a:r>
          </a:p>
        </p:txBody>
      </p:sp>
      <p:graphicFrame>
        <p:nvGraphicFramePr>
          <p:cNvPr id="117763" name="Object 11"/>
          <p:cNvGraphicFramePr>
            <a:graphicFrameLocks noChangeAspect="1"/>
          </p:cNvGraphicFramePr>
          <p:nvPr/>
        </p:nvGraphicFramePr>
        <p:xfrm>
          <a:off x="5867400" y="188913"/>
          <a:ext cx="942975" cy="504825"/>
        </p:xfrm>
        <a:graphic>
          <a:graphicData uri="http://schemas.openxmlformats.org/presentationml/2006/ole">
            <p:oleObj spid="_x0000_s117763" name="Bitmap" r:id="rId3" imgW="942857" imgH="504762" progId="Paint.Picture">
              <p:embed/>
            </p:oleObj>
          </a:graphicData>
        </a:graphic>
      </p:graphicFrame>
      <p:graphicFrame>
        <p:nvGraphicFramePr>
          <p:cNvPr id="117764" name="Object 12"/>
          <p:cNvGraphicFramePr>
            <a:graphicFrameLocks noChangeAspect="1"/>
          </p:cNvGraphicFramePr>
          <p:nvPr/>
        </p:nvGraphicFramePr>
        <p:xfrm>
          <a:off x="6804025" y="404813"/>
          <a:ext cx="2339975" cy="257175"/>
        </p:xfrm>
        <a:graphic>
          <a:graphicData uri="http://schemas.openxmlformats.org/presentationml/2006/ole">
            <p:oleObj spid="_x0000_s117764" name="Bitmap" r:id="rId4" imgW="3685714" imgH="371527" progId="Paint.Picture">
              <p:embed/>
            </p:oleObj>
          </a:graphicData>
        </a:graphic>
      </p:graphicFrame>
      <p:sp>
        <p:nvSpPr>
          <p:cNvPr id="117765" name="Line 13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17766" name="TextBox 6"/>
          <p:cNvSpPr txBox="1">
            <a:spLocks noChangeArrowheads="1"/>
          </p:cNvSpPr>
          <p:nvPr/>
        </p:nvSpPr>
        <p:spPr bwMode="auto">
          <a:xfrm>
            <a:off x="971550" y="765175"/>
            <a:ext cx="7500938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2000" b="1"/>
              <a:t>6. Bremer Schifffahrtskongress</a:t>
            </a:r>
          </a:p>
          <a:p>
            <a:pPr algn="ctr"/>
            <a:r>
              <a:rPr lang="de-DE"/>
              <a:t>01.03.2012</a:t>
            </a:r>
          </a:p>
          <a:p>
            <a:pPr algn="ctr"/>
            <a:r>
              <a:rPr lang="de-DE"/>
              <a:t>Work Shop 1: Benchmark Methodenkompetenz</a:t>
            </a:r>
          </a:p>
          <a:p>
            <a:pPr algn="ctr"/>
            <a:endParaRPr lang="de-DE"/>
          </a:p>
          <a:p>
            <a:pPr algn="ctr"/>
            <a:endParaRPr lang="en-US"/>
          </a:p>
        </p:txBody>
      </p:sp>
      <p:pic>
        <p:nvPicPr>
          <p:cNvPr id="117770" name="Picture 10" descr="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6238" y="1773238"/>
            <a:ext cx="3798887" cy="4405312"/>
          </a:xfrm>
          <a:prstGeom prst="rect">
            <a:avLst/>
          </a:prstGeom>
          <a:noFill/>
        </p:spPr>
      </p:pic>
      <p:sp>
        <p:nvSpPr>
          <p:cNvPr id="117771" name="Text Box 11"/>
          <p:cNvSpPr txBox="1">
            <a:spLocks noChangeArrowheads="1"/>
          </p:cNvSpPr>
          <p:nvPr/>
        </p:nvSpPr>
        <p:spPr bwMode="auto">
          <a:xfrm>
            <a:off x="2627313" y="6165850"/>
            <a:ext cx="6337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/>
              <a:t>Quelle:Berufs- und Wirtschaftspädagokig-online ISSN1618-8543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6. Brem,er Schifffahrtskongress</a:t>
            </a:r>
          </a:p>
          <a:p>
            <a:pPr algn="ctr"/>
            <a:r>
              <a:rPr lang="de-DE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Work Shop 1 Methodenkompetenz</a:t>
            </a:r>
          </a:p>
        </p:txBody>
      </p:sp>
      <p:graphicFrame>
        <p:nvGraphicFramePr>
          <p:cNvPr id="132099" name="Object 11"/>
          <p:cNvGraphicFramePr>
            <a:graphicFrameLocks noChangeAspect="1"/>
          </p:cNvGraphicFramePr>
          <p:nvPr/>
        </p:nvGraphicFramePr>
        <p:xfrm>
          <a:off x="5867400" y="188913"/>
          <a:ext cx="942975" cy="504825"/>
        </p:xfrm>
        <a:graphic>
          <a:graphicData uri="http://schemas.openxmlformats.org/presentationml/2006/ole">
            <p:oleObj spid="_x0000_s132099" name="Bitmap" r:id="rId3" imgW="942857" imgH="504762" progId="Paint.Picture">
              <p:embed/>
            </p:oleObj>
          </a:graphicData>
        </a:graphic>
      </p:graphicFrame>
      <p:graphicFrame>
        <p:nvGraphicFramePr>
          <p:cNvPr id="132100" name="Object 12"/>
          <p:cNvGraphicFramePr>
            <a:graphicFrameLocks noChangeAspect="1"/>
          </p:cNvGraphicFramePr>
          <p:nvPr/>
        </p:nvGraphicFramePr>
        <p:xfrm>
          <a:off x="6804025" y="404813"/>
          <a:ext cx="2339975" cy="257175"/>
        </p:xfrm>
        <a:graphic>
          <a:graphicData uri="http://schemas.openxmlformats.org/presentationml/2006/ole">
            <p:oleObj spid="_x0000_s132100" name="Bitmap" r:id="rId4" imgW="3685714" imgH="371527" progId="Paint.Picture">
              <p:embed/>
            </p:oleObj>
          </a:graphicData>
        </a:graphic>
      </p:graphicFrame>
      <p:sp>
        <p:nvSpPr>
          <p:cNvPr id="132101" name="Line 13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32102" name="Text Box 6"/>
          <p:cNvSpPr txBox="1">
            <a:spLocks noChangeArrowheads="1"/>
          </p:cNvSpPr>
          <p:nvPr/>
        </p:nvSpPr>
        <p:spPr bwMode="auto">
          <a:xfrm>
            <a:off x="468313" y="908050"/>
            <a:ext cx="83518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u="sng"/>
              <a:t>DISKUSSION / FRAGEN / ANREGUNGEN </a:t>
            </a:r>
            <a:r>
              <a:rPr lang="de-DE"/>
              <a:t>	</a:t>
            </a:r>
          </a:p>
        </p:txBody>
      </p:sp>
      <p:sp>
        <p:nvSpPr>
          <p:cNvPr id="132103" name="Text Box 7"/>
          <p:cNvSpPr txBox="1">
            <a:spLocks noChangeArrowheads="1"/>
          </p:cNvSpPr>
          <p:nvPr/>
        </p:nvSpPr>
        <p:spPr bwMode="auto">
          <a:xfrm>
            <a:off x="4175125" y="5373688"/>
            <a:ext cx="496887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Danke für Ihre Aufmerksamkeit</a:t>
            </a:r>
          </a:p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132104" name="Picture 8" descr="seabas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8538" y="1844675"/>
            <a:ext cx="4787900" cy="3203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6. Bremer Schifffahrtskongress</a:t>
            </a:r>
          </a:p>
          <a:p>
            <a:pPr algn="ctr"/>
            <a:r>
              <a:rPr lang="de-DE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Work Shop 1 Methodenkompetenz</a:t>
            </a:r>
          </a:p>
        </p:txBody>
      </p:sp>
      <p:graphicFrame>
        <p:nvGraphicFramePr>
          <p:cNvPr id="78852" name="Object 11"/>
          <p:cNvGraphicFramePr>
            <a:graphicFrameLocks noChangeAspect="1"/>
          </p:cNvGraphicFramePr>
          <p:nvPr/>
        </p:nvGraphicFramePr>
        <p:xfrm>
          <a:off x="5867400" y="188913"/>
          <a:ext cx="942975" cy="504825"/>
        </p:xfrm>
        <a:graphic>
          <a:graphicData uri="http://schemas.openxmlformats.org/presentationml/2006/ole">
            <p:oleObj spid="_x0000_s78852" name="Bitmap" r:id="rId3" imgW="942857" imgH="504762" progId="Paint.Picture">
              <p:embed/>
            </p:oleObj>
          </a:graphicData>
        </a:graphic>
      </p:graphicFrame>
      <p:graphicFrame>
        <p:nvGraphicFramePr>
          <p:cNvPr id="78853" name="Object 12"/>
          <p:cNvGraphicFramePr>
            <a:graphicFrameLocks noChangeAspect="1"/>
          </p:cNvGraphicFramePr>
          <p:nvPr/>
        </p:nvGraphicFramePr>
        <p:xfrm>
          <a:off x="6804025" y="404813"/>
          <a:ext cx="2339975" cy="257175"/>
        </p:xfrm>
        <a:graphic>
          <a:graphicData uri="http://schemas.openxmlformats.org/presentationml/2006/ole">
            <p:oleObj spid="_x0000_s78853" name="Bitmap" r:id="rId4" imgW="3685714" imgH="371527" progId="Paint.Picture">
              <p:embed/>
            </p:oleObj>
          </a:graphicData>
        </a:graphic>
      </p:graphicFrame>
      <p:sp>
        <p:nvSpPr>
          <p:cNvPr id="78854" name="Line 13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8855" name="TextBox 6"/>
          <p:cNvSpPr txBox="1">
            <a:spLocks noChangeArrowheads="1"/>
          </p:cNvSpPr>
          <p:nvPr/>
        </p:nvSpPr>
        <p:spPr bwMode="auto">
          <a:xfrm>
            <a:off x="971550" y="765175"/>
            <a:ext cx="7500938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de-DE"/>
          </a:p>
          <a:p>
            <a:pPr algn="ctr"/>
            <a:r>
              <a:rPr lang="de-DE"/>
              <a:t>German Tanker Shipping GmbH &amp; Co. KG</a:t>
            </a:r>
          </a:p>
          <a:p>
            <a:pPr algn="ctr"/>
            <a:r>
              <a:rPr lang="de-DE"/>
              <a:t>Thomas Sauerbier (Designated Person / CSO)</a:t>
            </a:r>
          </a:p>
          <a:p>
            <a:pPr algn="ctr"/>
            <a:r>
              <a:rPr lang="de-DE"/>
              <a:t>Hans-Böckler-Str. 50</a:t>
            </a:r>
          </a:p>
          <a:p>
            <a:pPr algn="ctr"/>
            <a:r>
              <a:rPr lang="de-DE"/>
              <a:t>28217 Bremen</a:t>
            </a:r>
          </a:p>
          <a:p>
            <a:pPr algn="ctr"/>
            <a:r>
              <a:rPr lang="de-DE"/>
              <a:t>Tel: 0421 – 38763-63</a:t>
            </a:r>
          </a:p>
          <a:p>
            <a:pPr algn="ctr"/>
            <a:r>
              <a:rPr lang="de-DE"/>
              <a:t>sauerbier@german-tanker.de</a:t>
            </a:r>
          </a:p>
          <a:p>
            <a:pPr algn="ctr"/>
            <a:endParaRPr lang="en-US"/>
          </a:p>
        </p:txBody>
      </p:sp>
      <p:pic>
        <p:nvPicPr>
          <p:cNvPr id="78857" name="Picture 9" descr="P101027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575" y="3429000"/>
            <a:ext cx="2905125" cy="2179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739" name="Object 11"/>
          <p:cNvGraphicFramePr>
            <a:graphicFrameLocks noChangeAspect="1"/>
          </p:cNvGraphicFramePr>
          <p:nvPr/>
        </p:nvGraphicFramePr>
        <p:xfrm>
          <a:off x="5867400" y="188913"/>
          <a:ext cx="942975" cy="504825"/>
        </p:xfrm>
        <a:graphic>
          <a:graphicData uri="http://schemas.openxmlformats.org/presentationml/2006/ole">
            <p:oleObj spid="_x0000_s116739" name="Bitmap" r:id="rId3" imgW="942857" imgH="504762" progId="Paint.Picture">
              <p:embed/>
            </p:oleObj>
          </a:graphicData>
        </a:graphic>
      </p:graphicFrame>
      <p:graphicFrame>
        <p:nvGraphicFramePr>
          <p:cNvPr id="116740" name="Object 12"/>
          <p:cNvGraphicFramePr>
            <a:graphicFrameLocks noChangeAspect="1"/>
          </p:cNvGraphicFramePr>
          <p:nvPr/>
        </p:nvGraphicFramePr>
        <p:xfrm>
          <a:off x="6804025" y="404813"/>
          <a:ext cx="2339975" cy="257175"/>
        </p:xfrm>
        <a:graphic>
          <a:graphicData uri="http://schemas.openxmlformats.org/presentationml/2006/ole">
            <p:oleObj spid="_x0000_s116740" name="Bitmap" r:id="rId4" imgW="3685714" imgH="371527" progId="Paint.Picture">
              <p:embed/>
            </p:oleObj>
          </a:graphicData>
        </a:graphic>
      </p:graphicFrame>
      <p:sp>
        <p:nvSpPr>
          <p:cNvPr id="116741" name="Line 13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16742" name="TextBox 6"/>
          <p:cNvSpPr txBox="1">
            <a:spLocks noChangeArrowheads="1"/>
          </p:cNvSpPr>
          <p:nvPr/>
        </p:nvSpPr>
        <p:spPr bwMode="auto">
          <a:xfrm>
            <a:off x="971550" y="765175"/>
            <a:ext cx="7500938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2000" b="1"/>
              <a:t>Vorstellung German Tanker Shipping</a:t>
            </a:r>
            <a:endParaRPr lang="de-DE"/>
          </a:p>
          <a:p>
            <a:pPr algn="ctr"/>
            <a:endParaRPr lang="en-US"/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1619250" y="1412875"/>
            <a:ext cx="8137525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de-DE"/>
              <a:t>Mittelständische Reederei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de-DE"/>
              <a:t>13 Schiffe (Öltanker mit 30.000 und 40.000)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de-DE"/>
              <a:t>Deutsche Flagge, leitendes deutsches Fachpersonal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de-DE"/>
              <a:t>Fahrtgebiete: NW Europa, Mittelmeer, USA, Kanada, Afrika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de-DE"/>
              <a:t>Sitz in Bremen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de-DE"/>
              <a:t>Homepage: </a:t>
            </a:r>
            <a:r>
              <a:rPr lang="de-DE">
                <a:hlinkClick r:id="rId5"/>
              </a:rPr>
              <a:t>www.german-tanker.de</a:t>
            </a:r>
            <a:endParaRPr lang="de-DE"/>
          </a:p>
          <a:p>
            <a:pPr>
              <a:spcBef>
                <a:spcPct val="50000"/>
              </a:spcBef>
              <a:buFontTx/>
              <a:buChar char="-"/>
            </a:pPr>
            <a:endParaRPr lang="de-DE"/>
          </a:p>
        </p:txBody>
      </p:sp>
      <p:pic>
        <p:nvPicPr>
          <p:cNvPr id="116744" name="Picture 8" descr="flagg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700213"/>
            <a:ext cx="1476375" cy="1427162"/>
          </a:xfrm>
          <a:prstGeom prst="rect">
            <a:avLst/>
          </a:prstGeom>
          <a:noFill/>
        </p:spPr>
      </p:pic>
      <p:pic>
        <p:nvPicPr>
          <p:cNvPr id="116745" name="Picture 9" descr="Seacod%20ny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789363"/>
            <a:ext cx="3032125" cy="2286000"/>
          </a:xfrm>
          <a:prstGeom prst="rect">
            <a:avLst/>
          </a:prstGeom>
          <a:noFill/>
        </p:spPr>
      </p:pic>
      <p:pic>
        <p:nvPicPr>
          <p:cNvPr id="116746" name="Picture 10" descr="P104034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59113" y="3789363"/>
            <a:ext cx="3025775" cy="2270125"/>
          </a:xfrm>
          <a:prstGeom prst="rect">
            <a:avLst/>
          </a:prstGeom>
          <a:noFill/>
        </p:spPr>
      </p:pic>
      <p:pic>
        <p:nvPicPr>
          <p:cNvPr id="116747" name="Picture 11" descr="S280-SeaPike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4738" y="3789363"/>
            <a:ext cx="2989262" cy="2241550"/>
          </a:xfrm>
          <a:prstGeom prst="rect">
            <a:avLst/>
          </a:prstGeom>
          <a:noFill/>
        </p:spPr>
      </p:pic>
      <p:sp>
        <p:nvSpPr>
          <p:cNvPr id="6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6. Bremer Schifffahrtskongress</a:t>
            </a:r>
          </a:p>
          <a:p>
            <a:pPr algn="ctr"/>
            <a:r>
              <a:rPr lang="de-DE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Work Shop 1 Methodenkompetenz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6. Bremer Schifffahrtskongress</a:t>
            </a:r>
          </a:p>
          <a:p>
            <a:pPr algn="ctr"/>
            <a:r>
              <a:rPr lang="de-DE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Work Shop 1 Methodenkompetenz</a:t>
            </a:r>
          </a:p>
        </p:txBody>
      </p:sp>
      <p:graphicFrame>
        <p:nvGraphicFramePr>
          <p:cNvPr id="125955" name="Object 11"/>
          <p:cNvGraphicFramePr>
            <a:graphicFrameLocks noChangeAspect="1"/>
          </p:cNvGraphicFramePr>
          <p:nvPr/>
        </p:nvGraphicFramePr>
        <p:xfrm>
          <a:off x="5867400" y="188913"/>
          <a:ext cx="942975" cy="504825"/>
        </p:xfrm>
        <a:graphic>
          <a:graphicData uri="http://schemas.openxmlformats.org/presentationml/2006/ole">
            <p:oleObj spid="_x0000_s125955" name="Bitmap" r:id="rId3" imgW="942857" imgH="504762" progId="Paint.Picture">
              <p:embed/>
            </p:oleObj>
          </a:graphicData>
        </a:graphic>
      </p:graphicFrame>
      <p:graphicFrame>
        <p:nvGraphicFramePr>
          <p:cNvPr id="125956" name="Object 12"/>
          <p:cNvGraphicFramePr>
            <a:graphicFrameLocks noChangeAspect="1"/>
          </p:cNvGraphicFramePr>
          <p:nvPr/>
        </p:nvGraphicFramePr>
        <p:xfrm>
          <a:off x="6804025" y="404813"/>
          <a:ext cx="2339975" cy="257175"/>
        </p:xfrm>
        <a:graphic>
          <a:graphicData uri="http://schemas.openxmlformats.org/presentationml/2006/ole">
            <p:oleObj spid="_x0000_s125956" name="Bitmap" r:id="rId4" imgW="3685714" imgH="371527" progId="Paint.Picture">
              <p:embed/>
            </p:oleObj>
          </a:graphicData>
        </a:graphic>
      </p:graphicFrame>
      <p:sp>
        <p:nvSpPr>
          <p:cNvPr id="125957" name="Line 13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25960" name="Text Box 8"/>
          <p:cNvSpPr txBox="1">
            <a:spLocks noChangeArrowheads="1"/>
          </p:cNvSpPr>
          <p:nvPr/>
        </p:nvSpPr>
        <p:spPr bwMode="auto">
          <a:xfrm>
            <a:off x="468313" y="908050"/>
            <a:ext cx="8351837" cy="490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u="sng"/>
              <a:t>BETRACHTUNG 1: Landorganisation</a:t>
            </a:r>
          </a:p>
          <a:p>
            <a:pPr>
              <a:spcBef>
                <a:spcPct val="50000"/>
              </a:spcBef>
            </a:pPr>
            <a:r>
              <a:rPr lang="de-DE"/>
              <a:t>-&gt; kleine und mittelständische Unternehmen</a:t>
            </a:r>
          </a:p>
          <a:p>
            <a:pPr>
              <a:spcBef>
                <a:spcPct val="50000"/>
              </a:spcBef>
            </a:pPr>
            <a:endParaRPr lang="de-DE"/>
          </a:p>
          <a:p>
            <a:pPr>
              <a:spcBef>
                <a:spcPct val="50000"/>
              </a:spcBef>
            </a:pPr>
            <a:r>
              <a:rPr lang="de-DE"/>
              <a:t>Wie erlangt man Methodenkompetenz für Reedereibedarf?</a:t>
            </a:r>
          </a:p>
          <a:p>
            <a:pPr>
              <a:spcBef>
                <a:spcPct val="50000"/>
              </a:spcBef>
            </a:pPr>
            <a:r>
              <a:rPr lang="de-DE"/>
              <a:t>-&gt; 	Fachwissen und Grundkompetenzen aus dem schulischen</a:t>
            </a:r>
          </a:p>
          <a:p>
            <a:pPr>
              <a:spcBef>
                <a:spcPct val="50000"/>
              </a:spcBef>
            </a:pPr>
            <a:r>
              <a:rPr lang="de-DE"/>
              <a:t>	Werdegang inklusive Studium</a:t>
            </a:r>
          </a:p>
          <a:p>
            <a:pPr>
              <a:spcBef>
                <a:spcPct val="50000"/>
              </a:spcBef>
            </a:pPr>
            <a:r>
              <a:rPr lang="de-DE"/>
              <a:t>-&gt; 	Learning by doing</a:t>
            </a:r>
          </a:p>
          <a:p>
            <a:pPr>
              <a:spcBef>
                <a:spcPct val="50000"/>
              </a:spcBef>
            </a:pPr>
            <a:r>
              <a:rPr lang="de-DE"/>
              <a:t>-&gt; 	Einarbeitung und Übernahme bestehender Verfahren und </a:t>
            </a:r>
          </a:p>
          <a:p>
            <a:pPr>
              <a:spcBef>
                <a:spcPct val="50000"/>
              </a:spcBef>
            </a:pPr>
            <a:r>
              <a:rPr lang="de-DE"/>
              <a:t>	Systeme / Weitergabe von Erfahrungen durch Kollegen</a:t>
            </a:r>
          </a:p>
          <a:p>
            <a:pPr>
              <a:spcBef>
                <a:spcPct val="50000"/>
              </a:spcBef>
            </a:pPr>
            <a:r>
              <a:rPr lang="de-DE"/>
              <a:t>-&gt; 	Lehrgänge, Schulungen</a:t>
            </a:r>
          </a:p>
          <a:p>
            <a:pPr>
              <a:spcBef>
                <a:spcPct val="50000"/>
              </a:spcBef>
            </a:pPr>
            <a:r>
              <a:rPr lang="de-DE"/>
              <a:t>-&gt; 	Vorbereitung auf zukünftige Anforderungen</a:t>
            </a:r>
          </a:p>
          <a:p>
            <a:pPr>
              <a:spcBef>
                <a:spcPct val="50000"/>
              </a:spcBef>
            </a:pP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6. Bremer Schifffahrtskongress</a:t>
            </a:r>
          </a:p>
          <a:p>
            <a:pPr algn="ctr"/>
            <a:r>
              <a:rPr lang="de-DE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Work Shop 1 Methodenkompetenz</a:t>
            </a:r>
          </a:p>
        </p:txBody>
      </p:sp>
      <p:graphicFrame>
        <p:nvGraphicFramePr>
          <p:cNvPr id="128003" name="Object 11"/>
          <p:cNvGraphicFramePr>
            <a:graphicFrameLocks noChangeAspect="1"/>
          </p:cNvGraphicFramePr>
          <p:nvPr/>
        </p:nvGraphicFramePr>
        <p:xfrm>
          <a:off x="5867400" y="188913"/>
          <a:ext cx="942975" cy="504825"/>
        </p:xfrm>
        <a:graphic>
          <a:graphicData uri="http://schemas.openxmlformats.org/presentationml/2006/ole">
            <p:oleObj spid="_x0000_s128003" name="Bitmap" r:id="rId3" imgW="942857" imgH="504762" progId="Paint.Picture">
              <p:embed/>
            </p:oleObj>
          </a:graphicData>
        </a:graphic>
      </p:graphicFrame>
      <p:graphicFrame>
        <p:nvGraphicFramePr>
          <p:cNvPr id="128004" name="Object 12"/>
          <p:cNvGraphicFramePr>
            <a:graphicFrameLocks noChangeAspect="1"/>
          </p:cNvGraphicFramePr>
          <p:nvPr/>
        </p:nvGraphicFramePr>
        <p:xfrm>
          <a:off x="6804025" y="404813"/>
          <a:ext cx="2339975" cy="257175"/>
        </p:xfrm>
        <a:graphic>
          <a:graphicData uri="http://schemas.openxmlformats.org/presentationml/2006/ole">
            <p:oleObj spid="_x0000_s128004" name="Bitmap" r:id="rId4" imgW="3685714" imgH="371527" progId="Paint.Picture">
              <p:embed/>
            </p:oleObj>
          </a:graphicData>
        </a:graphic>
      </p:graphicFrame>
      <p:sp>
        <p:nvSpPr>
          <p:cNvPr id="128005" name="Line 13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28006" name="Text Box 6"/>
          <p:cNvSpPr txBox="1">
            <a:spLocks noChangeArrowheads="1"/>
          </p:cNvSpPr>
          <p:nvPr/>
        </p:nvSpPr>
        <p:spPr bwMode="auto">
          <a:xfrm>
            <a:off x="468313" y="908050"/>
            <a:ext cx="8351837" cy="463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u="sng"/>
              <a:t>BETRACHTUNG 1: Landorganisation</a:t>
            </a:r>
          </a:p>
          <a:p>
            <a:pPr>
              <a:spcBef>
                <a:spcPct val="50000"/>
              </a:spcBef>
            </a:pPr>
            <a:r>
              <a:rPr lang="de-DE"/>
              <a:t>Vorschläge um Methodenkompetenz zu erlangen, zu verbessern und eine strategische Bedarfsplanung zu erstellen</a:t>
            </a:r>
          </a:p>
          <a:p>
            <a:pPr>
              <a:spcBef>
                <a:spcPct val="50000"/>
              </a:spcBef>
            </a:pPr>
            <a:r>
              <a:rPr lang="de-DE"/>
              <a:t>-&gt; klare Trainings- und Erfahrungsvorgaben für Beförderungen und Neueinstellungen</a:t>
            </a:r>
          </a:p>
          <a:p>
            <a:pPr>
              <a:spcBef>
                <a:spcPct val="50000"/>
              </a:spcBef>
            </a:pPr>
            <a:r>
              <a:rPr lang="de-DE"/>
              <a:t>-&gt; Praktikum – Bachelor/Diplomarbeiten - Assistenz – Volleinstieg</a:t>
            </a:r>
          </a:p>
          <a:p>
            <a:pPr>
              <a:spcBef>
                <a:spcPct val="50000"/>
              </a:spcBef>
            </a:pPr>
            <a:r>
              <a:rPr lang="de-DE"/>
              <a:t>-&gt; Projektmanagement</a:t>
            </a:r>
          </a:p>
          <a:p>
            <a:pPr>
              <a:spcBef>
                <a:spcPct val="50000"/>
              </a:spcBef>
            </a:pPr>
            <a:r>
              <a:rPr lang="de-DE"/>
              <a:t>-&gt; Rules and Regulations Pilot</a:t>
            </a:r>
          </a:p>
          <a:p>
            <a:pPr>
              <a:spcBef>
                <a:spcPct val="50000"/>
              </a:spcBef>
            </a:pPr>
            <a:r>
              <a:rPr lang="de-DE"/>
              <a:t>-&gt; Backup-Regelungen</a:t>
            </a:r>
          </a:p>
          <a:p>
            <a:pPr>
              <a:spcBef>
                <a:spcPct val="50000"/>
              </a:spcBef>
            </a:pPr>
            <a:r>
              <a:rPr lang="de-DE"/>
              <a:t>-&gt; Einarbeitung / overlapping</a:t>
            </a:r>
          </a:p>
          <a:p>
            <a:pPr>
              <a:spcBef>
                <a:spcPct val="50000"/>
              </a:spcBef>
            </a:pPr>
            <a:r>
              <a:rPr lang="de-DE"/>
              <a:t>-&gt; BMP, KPIs und Benchmarking</a:t>
            </a:r>
          </a:p>
          <a:p>
            <a:pPr>
              <a:spcBef>
                <a:spcPct val="50000"/>
              </a:spcBef>
            </a:pPr>
            <a:r>
              <a:rPr lang="de-DE"/>
              <a:t>	</a:t>
            </a:r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3240088" y="5589588"/>
            <a:ext cx="5903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u="sng"/>
              <a:t>THESE: TMSA für alle</a:t>
            </a:r>
          </a:p>
        </p:txBody>
      </p:sp>
      <p:pic>
        <p:nvPicPr>
          <p:cNvPr id="128009" name="Picture 9" descr="websmall_1144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4419600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6. Bremer Schifffahrtskongress</a:t>
            </a:r>
          </a:p>
          <a:p>
            <a:pPr algn="ctr"/>
            <a:r>
              <a:rPr lang="de-DE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Work Shop 1 Methodenkompetenz</a:t>
            </a:r>
          </a:p>
        </p:txBody>
      </p:sp>
      <p:graphicFrame>
        <p:nvGraphicFramePr>
          <p:cNvPr id="129027" name="Object 11"/>
          <p:cNvGraphicFramePr>
            <a:graphicFrameLocks noChangeAspect="1"/>
          </p:cNvGraphicFramePr>
          <p:nvPr/>
        </p:nvGraphicFramePr>
        <p:xfrm>
          <a:off x="5867400" y="188913"/>
          <a:ext cx="942975" cy="504825"/>
        </p:xfrm>
        <a:graphic>
          <a:graphicData uri="http://schemas.openxmlformats.org/presentationml/2006/ole">
            <p:oleObj spid="_x0000_s129027" name="Bitmap" r:id="rId3" imgW="942857" imgH="504762" progId="Paint.Picture">
              <p:embed/>
            </p:oleObj>
          </a:graphicData>
        </a:graphic>
      </p:graphicFrame>
      <p:graphicFrame>
        <p:nvGraphicFramePr>
          <p:cNvPr id="129028" name="Object 12"/>
          <p:cNvGraphicFramePr>
            <a:graphicFrameLocks noChangeAspect="1"/>
          </p:cNvGraphicFramePr>
          <p:nvPr/>
        </p:nvGraphicFramePr>
        <p:xfrm>
          <a:off x="6804025" y="404813"/>
          <a:ext cx="2339975" cy="257175"/>
        </p:xfrm>
        <a:graphic>
          <a:graphicData uri="http://schemas.openxmlformats.org/presentationml/2006/ole">
            <p:oleObj spid="_x0000_s129028" name="Bitmap" r:id="rId4" imgW="3685714" imgH="371527" progId="Paint.Picture">
              <p:embed/>
            </p:oleObj>
          </a:graphicData>
        </a:graphic>
      </p:graphicFrame>
      <p:sp>
        <p:nvSpPr>
          <p:cNvPr id="129029" name="Line 13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29030" name="Text Box 6"/>
          <p:cNvSpPr txBox="1">
            <a:spLocks noChangeArrowheads="1"/>
          </p:cNvSpPr>
          <p:nvPr/>
        </p:nvSpPr>
        <p:spPr bwMode="auto">
          <a:xfrm>
            <a:off x="468313" y="908050"/>
            <a:ext cx="8351837" cy="421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u="sng"/>
              <a:t>BETRACHTUNG 2: An Bord</a:t>
            </a:r>
          </a:p>
          <a:p>
            <a:pPr>
              <a:spcBef>
                <a:spcPct val="50000"/>
              </a:spcBef>
            </a:pPr>
            <a:r>
              <a:rPr lang="de-DE"/>
              <a:t>Vorschläge um Methodenkompetenz zu erlangen, zu verbessern und eine strategische Bedarfsplanung zu erstellen</a:t>
            </a:r>
          </a:p>
          <a:p>
            <a:pPr>
              <a:spcBef>
                <a:spcPct val="50000"/>
              </a:spcBef>
            </a:pPr>
            <a:r>
              <a:rPr lang="de-DE"/>
              <a:t>-&gt; klare Trainings- und Erfahrungsvorgaben für Beförderungen und Neueinstellungen</a:t>
            </a:r>
          </a:p>
          <a:p>
            <a:pPr>
              <a:spcBef>
                <a:spcPct val="50000"/>
              </a:spcBef>
            </a:pPr>
            <a:r>
              <a:rPr lang="de-DE"/>
              <a:t>-&gt; Praktikum – Ausbildung – Volleinstieg</a:t>
            </a:r>
          </a:p>
          <a:p>
            <a:pPr>
              <a:spcBef>
                <a:spcPct val="50000"/>
              </a:spcBef>
            </a:pPr>
            <a:r>
              <a:rPr lang="de-DE"/>
              <a:t>-&gt; On board training / Weiterbildung an Land</a:t>
            </a:r>
          </a:p>
          <a:p>
            <a:pPr>
              <a:spcBef>
                <a:spcPct val="50000"/>
              </a:spcBef>
            </a:pPr>
            <a:r>
              <a:rPr lang="de-DE"/>
              <a:t>-&gt; Mitarbeiterkonferenzen</a:t>
            </a:r>
          </a:p>
          <a:p>
            <a:pPr>
              <a:spcBef>
                <a:spcPct val="50000"/>
              </a:spcBef>
            </a:pPr>
            <a:r>
              <a:rPr lang="de-DE"/>
              <a:t>-&gt; Reedereibesuche / Reedereimitarbeit</a:t>
            </a:r>
          </a:p>
          <a:p>
            <a:pPr>
              <a:spcBef>
                <a:spcPct val="50000"/>
              </a:spcBef>
            </a:pPr>
            <a:r>
              <a:rPr lang="de-DE"/>
              <a:t>-&gt; Bordbesuche (und dort selber die Firmenpolitik vorleben)</a:t>
            </a:r>
          </a:p>
          <a:p>
            <a:pPr>
              <a:spcBef>
                <a:spcPct val="50000"/>
              </a:spcBef>
            </a:pPr>
            <a:r>
              <a:rPr lang="de-DE"/>
              <a:t>	</a:t>
            </a:r>
          </a:p>
        </p:txBody>
      </p:sp>
      <p:sp>
        <p:nvSpPr>
          <p:cNvPr id="129031" name="Text Box 7"/>
          <p:cNvSpPr txBox="1">
            <a:spLocks noChangeArrowheads="1"/>
          </p:cNvSpPr>
          <p:nvPr/>
        </p:nvSpPr>
        <p:spPr bwMode="auto">
          <a:xfrm>
            <a:off x="1979613" y="5229225"/>
            <a:ext cx="590391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u="sng"/>
              <a:t>THESE: </a:t>
            </a:r>
            <a:r>
              <a:rPr lang="de-DE" b="1"/>
              <a:t>Festbesatzungssystem für führende</a:t>
            </a:r>
          </a:p>
          <a:p>
            <a:pPr>
              <a:spcBef>
                <a:spcPct val="50000"/>
              </a:spcBef>
            </a:pPr>
            <a:r>
              <a:rPr lang="de-DE" b="1"/>
              <a:t>Mitarbeiter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6. Bremer Schifffahrtskongress</a:t>
            </a:r>
          </a:p>
          <a:p>
            <a:pPr algn="ctr"/>
            <a:r>
              <a:rPr lang="de-DE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Work Shop 1 Methodenkompetenz</a:t>
            </a:r>
          </a:p>
        </p:txBody>
      </p:sp>
      <p:graphicFrame>
        <p:nvGraphicFramePr>
          <p:cNvPr id="130051" name="Object 11"/>
          <p:cNvGraphicFramePr>
            <a:graphicFrameLocks noChangeAspect="1"/>
          </p:cNvGraphicFramePr>
          <p:nvPr/>
        </p:nvGraphicFramePr>
        <p:xfrm>
          <a:off x="5867400" y="188913"/>
          <a:ext cx="942975" cy="504825"/>
        </p:xfrm>
        <a:graphic>
          <a:graphicData uri="http://schemas.openxmlformats.org/presentationml/2006/ole">
            <p:oleObj spid="_x0000_s130051" name="Bitmap" r:id="rId3" imgW="942857" imgH="504762" progId="Paint.Picture">
              <p:embed/>
            </p:oleObj>
          </a:graphicData>
        </a:graphic>
      </p:graphicFrame>
      <p:graphicFrame>
        <p:nvGraphicFramePr>
          <p:cNvPr id="130052" name="Object 12"/>
          <p:cNvGraphicFramePr>
            <a:graphicFrameLocks noChangeAspect="1"/>
          </p:cNvGraphicFramePr>
          <p:nvPr/>
        </p:nvGraphicFramePr>
        <p:xfrm>
          <a:off x="6804025" y="404813"/>
          <a:ext cx="2339975" cy="257175"/>
        </p:xfrm>
        <a:graphic>
          <a:graphicData uri="http://schemas.openxmlformats.org/presentationml/2006/ole">
            <p:oleObj spid="_x0000_s130052" name="Bitmap" r:id="rId4" imgW="3685714" imgH="371527" progId="Paint.Picture">
              <p:embed/>
            </p:oleObj>
          </a:graphicData>
        </a:graphic>
      </p:graphicFrame>
      <p:sp>
        <p:nvSpPr>
          <p:cNvPr id="130053" name="Line 13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30054" name="Text Box 6"/>
          <p:cNvSpPr txBox="1">
            <a:spLocks noChangeArrowheads="1"/>
          </p:cNvSpPr>
          <p:nvPr/>
        </p:nvSpPr>
        <p:spPr bwMode="auto">
          <a:xfrm>
            <a:off x="468313" y="908050"/>
            <a:ext cx="8351837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u="sng"/>
              <a:t>BETRACHTUNG 3: Ausbildung</a:t>
            </a:r>
          </a:p>
          <a:p>
            <a:pPr>
              <a:spcBef>
                <a:spcPct val="50000"/>
              </a:spcBef>
            </a:pPr>
            <a:r>
              <a:rPr lang="de-DE"/>
              <a:t>Erhöhte Methodenkompetenz bei Hochschulabgängern</a:t>
            </a:r>
          </a:p>
          <a:p>
            <a:pPr>
              <a:spcBef>
                <a:spcPct val="50000"/>
              </a:spcBef>
            </a:pPr>
            <a:endParaRPr lang="de-DE"/>
          </a:p>
          <a:p>
            <a:pPr>
              <a:spcBef>
                <a:spcPct val="50000"/>
              </a:spcBef>
            </a:pPr>
            <a:r>
              <a:rPr lang="de-DE"/>
              <a:t>-&gt; Nautik/Technik lebt es vor: Simulation</a:t>
            </a:r>
          </a:p>
          <a:p>
            <a:pPr>
              <a:spcBef>
                <a:spcPct val="50000"/>
              </a:spcBef>
            </a:pPr>
            <a:endParaRPr lang="de-DE"/>
          </a:p>
          <a:p>
            <a:pPr>
              <a:spcBef>
                <a:spcPct val="50000"/>
              </a:spcBef>
            </a:pPr>
            <a:r>
              <a:rPr lang="de-DE"/>
              <a:t>-&gt; z.B. Bremen / ISSC: Vorschlag Real Case „online Spiele“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6. Bremer Schifffahrtskongress</a:t>
            </a:r>
          </a:p>
          <a:p>
            <a:pPr algn="ctr"/>
            <a:r>
              <a:rPr lang="de-DE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Work Shop 1 Methodenkompetenz</a:t>
            </a:r>
          </a:p>
        </p:txBody>
      </p:sp>
      <p:graphicFrame>
        <p:nvGraphicFramePr>
          <p:cNvPr id="133123" name="Object 11"/>
          <p:cNvGraphicFramePr>
            <a:graphicFrameLocks noChangeAspect="1"/>
          </p:cNvGraphicFramePr>
          <p:nvPr/>
        </p:nvGraphicFramePr>
        <p:xfrm>
          <a:off x="5867400" y="188913"/>
          <a:ext cx="942975" cy="504825"/>
        </p:xfrm>
        <a:graphic>
          <a:graphicData uri="http://schemas.openxmlformats.org/presentationml/2006/ole">
            <p:oleObj spid="_x0000_s133123" name="Bitmap" r:id="rId3" imgW="942857" imgH="504762" progId="Paint.Picture">
              <p:embed/>
            </p:oleObj>
          </a:graphicData>
        </a:graphic>
      </p:graphicFrame>
      <p:graphicFrame>
        <p:nvGraphicFramePr>
          <p:cNvPr id="133124" name="Object 12"/>
          <p:cNvGraphicFramePr>
            <a:graphicFrameLocks noChangeAspect="1"/>
          </p:cNvGraphicFramePr>
          <p:nvPr/>
        </p:nvGraphicFramePr>
        <p:xfrm>
          <a:off x="6804025" y="404813"/>
          <a:ext cx="2339975" cy="257175"/>
        </p:xfrm>
        <a:graphic>
          <a:graphicData uri="http://schemas.openxmlformats.org/presentationml/2006/ole">
            <p:oleObj spid="_x0000_s133124" name="Bitmap" r:id="rId4" imgW="3685714" imgH="371527" progId="Paint.Picture">
              <p:embed/>
            </p:oleObj>
          </a:graphicData>
        </a:graphic>
      </p:graphicFrame>
      <p:sp>
        <p:nvSpPr>
          <p:cNvPr id="133125" name="Line 13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33126" name="Text Box 6"/>
          <p:cNvSpPr txBox="1">
            <a:spLocks noChangeArrowheads="1"/>
          </p:cNvSpPr>
          <p:nvPr/>
        </p:nvSpPr>
        <p:spPr bwMode="auto">
          <a:xfrm>
            <a:off x="250825" y="836613"/>
            <a:ext cx="8893175" cy="628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e-DE" b="1" u="sng"/>
              <a:t>Beispiel</a:t>
            </a:r>
            <a:endParaRPr lang="de-DE"/>
          </a:p>
          <a:p>
            <a:pPr marL="342900" indent="-342900">
              <a:spcBef>
                <a:spcPct val="50000"/>
              </a:spcBef>
            </a:pPr>
            <a:r>
              <a:rPr lang="de-DE" b="1" u="sng"/>
              <a:t>Risk Assessment (RA)/ Gefährdungsbeurteilungen</a:t>
            </a:r>
          </a:p>
          <a:p>
            <a:pPr marL="342900" indent="-342900">
              <a:spcBef>
                <a:spcPct val="50000"/>
              </a:spcBef>
            </a:pPr>
            <a:r>
              <a:rPr lang="de-DE"/>
              <a:t>Klassisches Thema für Akzeptanzprobleme an Bord / Motivationsproblem</a:t>
            </a:r>
          </a:p>
          <a:p>
            <a:pPr marL="342900" indent="-342900">
              <a:spcBef>
                <a:spcPct val="50000"/>
              </a:spcBef>
            </a:pPr>
            <a:endParaRPr lang="de-DE"/>
          </a:p>
          <a:p>
            <a:pPr marL="342900" indent="-342900">
              <a:spcBef>
                <a:spcPct val="50000"/>
              </a:spcBef>
            </a:pPr>
            <a:r>
              <a:rPr lang="de-DE"/>
              <a:t>Die Methode ist nicht immer einfach und einsichtig</a:t>
            </a:r>
          </a:p>
          <a:p>
            <a:pPr marL="342900" indent="-342900">
              <a:spcBef>
                <a:spcPct val="50000"/>
              </a:spcBef>
            </a:pPr>
            <a:endParaRPr lang="de-DE"/>
          </a:p>
          <a:p>
            <a:pPr marL="342900" indent="-342900">
              <a:spcBef>
                <a:spcPct val="50000"/>
              </a:spcBef>
            </a:pPr>
            <a:r>
              <a:rPr lang="de-DE"/>
              <a:t>Lösung: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e-DE"/>
              <a:t>Die Reederei macht es vor: Basiskatalog erstellen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e-DE"/>
              <a:t>Risk Assessments als alltägliches, effektives Werkzeug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e-DE"/>
              <a:t>Monatliches Training / Beispiel RAs führen zu „constant improvement“ NICHT NUR im Bereich Gefährdungsbeurteilung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e-DE"/>
              <a:t>Am Ende dreht sich das Blatt und man bekommt gute RAs von Bord als Diskussionsbeitrag oder im Rahmen eines Vorschlagswesens</a:t>
            </a:r>
          </a:p>
          <a:p>
            <a:pPr marL="342900" indent="-342900">
              <a:spcBef>
                <a:spcPct val="50000"/>
              </a:spcBef>
            </a:pPr>
            <a:endParaRPr lang="de-DE"/>
          </a:p>
          <a:p>
            <a:pPr marL="342900" indent="-342900">
              <a:spcBef>
                <a:spcPct val="50000"/>
              </a:spcBef>
            </a:pPr>
            <a:endParaRPr lang="de-DE"/>
          </a:p>
          <a:p>
            <a:pPr marL="342900" indent="-342900">
              <a:spcBef>
                <a:spcPct val="50000"/>
              </a:spcBef>
            </a:pPr>
            <a:endParaRPr lang="de-DE" b="1" u="sn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6. Bremer Schifffahrtskongress</a:t>
            </a:r>
          </a:p>
          <a:p>
            <a:pPr algn="ctr"/>
            <a:r>
              <a:rPr lang="de-DE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Work Sho 1 Methodenkompetenz</a:t>
            </a:r>
          </a:p>
        </p:txBody>
      </p:sp>
      <p:graphicFrame>
        <p:nvGraphicFramePr>
          <p:cNvPr id="131075" name="Object 11"/>
          <p:cNvGraphicFramePr>
            <a:graphicFrameLocks noChangeAspect="1"/>
          </p:cNvGraphicFramePr>
          <p:nvPr/>
        </p:nvGraphicFramePr>
        <p:xfrm>
          <a:off x="5867400" y="188913"/>
          <a:ext cx="942975" cy="504825"/>
        </p:xfrm>
        <a:graphic>
          <a:graphicData uri="http://schemas.openxmlformats.org/presentationml/2006/ole">
            <p:oleObj spid="_x0000_s131075" name="Bitmap" r:id="rId3" imgW="942857" imgH="504762" progId="Paint.Picture">
              <p:embed/>
            </p:oleObj>
          </a:graphicData>
        </a:graphic>
      </p:graphicFrame>
      <p:graphicFrame>
        <p:nvGraphicFramePr>
          <p:cNvPr id="131076" name="Object 12"/>
          <p:cNvGraphicFramePr>
            <a:graphicFrameLocks noChangeAspect="1"/>
          </p:cNvGraphicFramePr>
          <p:nvPr/>
        </p:nvGraphicFramePr>
        <p:xfrm>
          <a:off x="6804025" y="404813"/>
          <a:ext cx="2339975" cy="257175"/>
        </p:xfrm>
        <a:graphic>
          <a:graphicData uri="http://schemas.openxmlformats.org/presentationml/2006/ole">
            <p:oleObj spid="_x0000_s131076" name="Bitmap" r:id="rId4" imgW="3685714" imgH="371527" progId="Paint.Picture">
              <p:embed/>
            </p:oleObj>
          </a:graphicData>
        </a:graphic>
      </p:graphicFrame>
      <p:sp>
        <p:nvSpPr>
          <p:cNvPr id="131077" name="Line 13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31078" name="Text Box 6"/>
          <p:cNvSpPr txBox="1">
            <a:spLocks noChangeArrowheads="1"/>
          </p:cNvSpPr>
          <p:nvPr/>
        </p:nvSpPr>
        <p:spPr bwMode="auto">
          <a:xfrm>
            <a:off x="468313" y="908050"/>
            <a:ext cx="8351837" cy="531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u="sng"/>
              <a:t>Thesen / Diskussionsbeiträge</a:t>
            </a:r>
            <a:endParaRPr lang="de-DE"/>
          </a:p>
          <a:p>
            <a:pPr>
              <a:spcBef>
                <a:spcPct val="50000"/>
              </a:spcBef>
            </a:pPr>
            <a:r>
              <a:rPr lang="de-DE"/>
              <a:t>1.) Schiffs-spezifische „Normen“ prüfen und wo passend auf sich anweden (z.B. BMP/KPIs und Benchmarking aus dem TMSA 2)</a:t>
            </a:r>
          </a:p>
          <a:p>
            <a:pPr>
              <a:spcBef>
                <a:spcPct val="50000"/>
              </a:spcBef>
            </a:pPr>
            <a:endParaRPr lang="de-DE"/>
          </a:p>
          <a:p>
            <a:pPr>
              <a:spcBef>
                <a:spcPct val="50000"/>
              </a:spcBef>
            </a:pPr>
            <a:r>
              <a:rPr lang="de-DE"/>
              <a:t>2.) Planung und Vorbereitung auf kommende Methoden</a:t>
            </a:r>
          </a:p>
          <a:p>
            <a:pPr>
              <a:spcBef>
                <a:spcPct val="50000"/>
              </a:spcBef>
            </a:pPr>
            <a:r>
              <a:rPr lang="de-DE"/>
              <a:t>(Projektmanagement, Rules and Regulation Pilots…)</a:t>
            </a:r>
          </a:p>
          <a:p>
            <a:pPr>
              <a:spcBef>
                <a:spcPct val="50000"/>
              </a:spcBef>
            </a:pPr>
            <a:endParaRPr lang="de-DE"/>
          </a:p>
          <a:p>
            <a:pPr>
              <a:spcBef>
                <a:spcPct val="50000"/>
              </a:spcBef>
            </a:pPr>
            <a:r>
              <a:rPr lang="de-DE"/>
              <a:t>3.)  Schließen der Lücke Schiff / Land </a:t>
            </a:r>
          </a:p>
          <a:p>
            <a:pPr>
              <a:spcBef>
                <a:spcPct val="50000"/>
              </a:spcBef>
            </a:pPr>
            <a:r>
              <a:rPr lang="de-DE"/>
              <a:t>(Bordbesuche nutzen um das System vorzuleben und zu trainieren, Bürobesuche, Mitarbeiterkonferenzen, Festbesatzungen wo möglich Stichwort Retention Rate…Trainingsbedarf ermitteln und planen…)</a:t>
            </a:r>
          </a:p>
          <a:p>
            <a:pPr>
              <a:spcBef>
                <a:spcPct val="50000"/>
              </a:spcBef>
            </a:pPr>
            <a:endParaRPr lang="de-DE"/>
          </a:p>
          <a:p>
            <a:pPr>
              <a:spcBef>
                <a:spcPct val="50000"/>
              </a:spcBef>
            </a:pPr>
            <a:r>
              <a:rPr lang="de-DE"/>
              <a:t>4.) Erhöhung der Methodenkompetenz bei Hochschulabgängern</a:t>
            </a:r>
          </a:p>
          <a:p>
            <a:pPr>
              <a:spcBef>
                <a:spcPct val="50000"/>
              </a:spcBef>
            </a:pP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us">
  <a:themeElements>
    <a:clrScheme name="Globus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us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us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0</TotalTime>
  <Words>498</Words>
  <Application>Microsoft Office PowerPoint</Application>
  <PresentationFormat>Bildschirmpräsentation (4:3)</PresentationFormat>
  <Paragraphs>101</Paragraphs>
  <Slides>10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Verdana</vt:lpstr>
      <vt:lpstr>Arial</vt:lpstr>
      <vt:lpstr>Wingdings</vt:lpstr>
      <vt:lpstr>Calibri</vt:lpstr>
      <vt:lpstr>Globus</vt:lpstr>
      <vt:lpstr>Bitmap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</vt:vector>
  </TitlesOfParts>
  <Company>Office 2004 Test Drive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Sauerbier</dc:creator>
  <cp:lastModifiedBy>sauerbier</cp:lastModifiedBy>
  <cp:revision>142</cp:revision>
  <dcterms:modified xsi:type="dcterms:W3CDTF">2012-02-23T13:45:01Z</dcterms:modified>
</cp:coreProperties>
</file>